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51067FA-FA97-428E-ADB0-B095423D6732}">
          <p14:sldIdLst>
            <p14:sldId id="256"/>
            <p14:sldId id="257"/>
            <p14:sldId id="258"/>
            <p14:sldId id="259"/>
            <p14:sldId id="260"/>
            <p14:sldId id="261"/>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p:scale>
          <a:sx n="81" d="100"/>
          <a:sy n="81" d="100"/>
        </p:scale>
        <p:origin x="26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946CAE-563B-48EC-8BBC-92CA2BC37DF7}" type="datetimeFigureOut">
              <a:rPr lang="en-GB" smtClean="0"/>
              <a:t>04/07/2024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6E395-D437-4FC8-853D-AE571537B07F}" type="slidenum">
              <a:rPr lang="en-GB" smtClean="0"/>
              <a:t>‹#›</a:t>
            </a:fld>
            <a:endParaRPr lang="en-GB"/>
          </a:p>
        </p:txBody>
      </p:sp>
    </p:spTree>
    <p:extLst>
      <p:ext uri="{BB962C8B-B14F-4D97-AF65-F5344CB8AC3E}">
        <p14:creationId xmlns:p14="http://schemas.microsoft.com/office/powerpoint/2010/main" val="1342790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8619B8-F7F0-4829-BDBE-5D340CFAC250}" type="datetimeFigureOut">
              <a:rPr lang="en-GB" smtClean="0"/>
              <a:t>04/07/2024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2B5F3928-13EB-4542-8076-C6E2A3BB5F70}" type="slidenum">
              <a:rPr lang="en-GB" smtClean="0"/>
              <a:t>‹#›</a:t>
            </a:fld>
            <a:endParaRPr lang="en-GB"/>
          </a:p>
        </p:txBody>
      </p:sp>
    </p:spTree>
    <p:extLst>
      <p:ext uri="{BB962C8B-B14F-4D97-AF65-F5344CB8AC3E}">
        <p14:creationId xmlns:p14="http://schemas.microsoft.com/office/powerpoint/2010/main" val="480487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8619B8-F7F0-4829-BDBE-5D340CFAC250}" type="datetimeFigureOut">
              <a:rPr lang="en-GB" smtClean="0"/>
              <a:t>04/07/2024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F3928-13EB-4542-8076-C6E2A3BB5F70}" type="slidenum">
              <a:rPr lang="en-GB" smtClean="0"/>
              <a:t>‹#›</a:t>
            </a:fld>
            <a:endParaRPr lang="en-GB"/>
          </a:p>
        </p:txBody>
      </p:sp>
    </p:spTree>
    <p:extLst>
      <p:ext uri="{BB962C8B-B14F-4D97-AF65-F5344CB8AC3E}">
        <p14:creationId xmlns:p14="http://schemas.microsoft.com/office/powerpoint/2010/main" val="296525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8619B8-F7F0-4829-BDBE-5D340CFAC250}" type="datetimeFigureOut">
              <a:rPr lang="en-GB" smtClean="0"/>
              <a:t>04/07/2024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F3928-13EB-4542-8076-C6E2A3BB5F70}" type="slidenum">
              <a:rPr lang="en-GB" smtClean="0"/>
              <a:t>‹#›</a:t>
            </a:fld>
            <a:endParaRPr lang="en-GB"/>
          </a:p>
        </p:txBody>
      </p:sp>
    </p:spTree>
    <p:extLst>
      <p:ext uri="{BB962C8B-B14F-4D97-AF65-F5344CB8AC3E}">
        <p14:creationId xmlns:p14="http://schemas.microsoft.com/office/powerpoint/2010/main" val="3816821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8619B8-F7F0-4829-BDBE-5D340CFAC250}" type="datetimeFigureOut">
              <a:rPr lang="en-GB" smtClean="0"/>
              <a:t>04/07/2024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F3928-13EB-4542-8076-C6E2A3BB5F70}" type="slidenum">
              <a:rPr lang="en-GB" smtClean="0"/>
              <a:t>‹#›</a:t>
            </a:fld>
            <a:endParaRPr lang="en-GB"/>
          </a:p>
        </p:txBody>
      </p:sp>
    </p:spTree>
    <p:extLst>
      <p:ext uri="{BB962C8B-B14F-4D97-AF65-F5344CB8AC3E}">
        <p14:creationId xmlns:p14="http://schemas.microsoft.com/office/powerpoint/2010/main" val="459034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4F8619B8-F7F0-4829-BDBE-5D340CFAC250}" type="datetimeFigureOut">
              <a:rPr lang="en-GB" smtClean="0"/>
              <a:t>04/07/2024</a:t>
            </a:fld>
            <a:endParaRPr lang="en-GB"/>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GB"/>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B5F3928-13EB-4542-8076-C6E2A3BB5F70}" type="slidenum">
              <a:rPr lang="en-GB" smtClean="0"/>
              <a:t>‹#›</a:t>
            </a:fld>
            <a:endParaRPr lang="en-GB"/>
          </a:p>
        </p:txBody>
      </p:sp>
    </p:spTree>
    <p:extLst>
      <p:ext uri="{BB962C8B-B14F-4D97-AF65-F5344CB8AC3E}">
        <p14:creationId xmlns:p14="http://schemas.microsoft.com/office/powerpoint/2010/main" val="175832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8619B8-F7F0-4829-BDBE-5D340CFAC250}" type="datetimeFigureOut">
              <a:rPr lang="en-GB" smtClean="0"/>
              <a:t>04/07/2024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5F3928-13EB-4542-8076-C6E2A3BB5F70}" type="slidenum">
              <a:rPr lang="en-GB" smtClean="0"/>
              <a:t>‹#›</a:t>
            </a:fld>
            <a:endParaRPr lang="en-GB"/>
          </a:p>
        </p:txBody>
      </p:sp>
    </p:spTree>
    <p:extLst>
      <p:ext uri="{BB962C8B-B14F-4D97-AF65-F5344CB8AC3E}">
        <p14:creationId xmlns:p14="http://schemas.microsoft.com/office/powerpoint/2010/main" val="171889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8619B8-F7F0-4829-BDBE-5D340CFAC250}" type="datetimeFigureOut">
              <a:rPr lang="en-GB" smtClean="0"/>
              <a:t>04/07/2024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5F3928-13EB-4542-8076-C6E2A3BB5F70}" type="slidenum">
              <a:rPr lang="en-GB" smtClean="0"/>
              <a:t>‹#›</a:t>
            </a:fld>
            <a:endParaRPr lang="en-GB"/>
          </a:p>
        </p:txBody>
      </p:sp>
    </p:spTree>
    <p:extLst>
      <p:ext uri="{BB962C8B-B14F-4D97-AF65-F5344CB8AC3E}">
        <p14:creationId xmlns:p14="http://schemas.microsoft.com/office/powerpoint/2010/main" val="1676340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8619B8-F7F0-4829-BDBE-5D340CFAC250}" type="datetimeFigureOut">
              <a:rPr lang="en-GB" smtClean="0"/>
              <a:t>04/07/2024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5F3928-13EB-4542-8076-C6E2A3BB5F70}" type="slidenum">
              <a:rPr lang="en-GB" smtClean="0"/>
              <a:t>‹#›</a:t>
            </a:fld>
            <a:endParaRPr lang="en-GB"/>
          </a:p>
        </p:txBody>
      </p:sp>
    </p:spTree>
    <p:extLst>
      <p:ext uri="{BB962C8B-B14F-4D97-AF65-F5344CB8AC3E}">
        <p14:creationId xmlns:p14="http://schemas.microsoft.com/office/powerpoint/2010/main" val="548935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619B8-F7F0-4829-BDBE-5D340CFAC250}" type="datetimeFigureOut">
              <a:rPr lang="en-GB" smtClean="0"/>
              <a:t>04/07/2024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5F3928-13EB-4542-8076-C6E2A3BB5F70}" type="slidenum">
              <a:rPr lang="en-GB" smtClean="0"/>
              <a:t>‹#›</a:t>
            </a:fld>
            <a:endParaRPr lang="en-GB"/>
          </a:p>
        </p:txBody>
      </p:sp>
    </p:spTree>
    <p:extLst>
      <p:ext uri="{BB962C8B-B14F-4D97-AF65-F5344CB8AC3E}">
        <p14:creationId xmlns:p14="http://schemas.microsoft.com/office/powerpoint/2010/main" val="2282011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8619B8-F7F0-4829-BDBE-5D340CFAC250}" type="datetimeFigureOut">
              <a:rPr lang="en-GB" smtClean="0"/>
              <a:t>04/07/2024</a:t>
            </a:fld>
            <a:endParaRPr lang="en-GB"/>
          </a:p>
        </p:txBody>
      </p:sp>
      <p:sp>
        <p:nvSpPr>
          <p:cNvPr id="6" name="Footer Placeholder 5"/>
          <p:cNvSpPr>
            <a:spLocks noGrp="1"/>
          </p:cNvSpPr>
          <p:nvPr>
            <p:ph type="ftr" sz="quarter" idx="11"/>
          </p:nvPr>
        </p:nvSpPr>
        <p:spPr/>
        <p:txBody>
          <a:bodyPr/>
          <a:lstStyle/>
          <a:p>
            <a:endParaRPr lang="en-GB"/>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B5F3928-13EB-4542-8076-C6E2A3BB5F70}" type="slidenum">
              <a:rPr lang="en-GB" smtClean="0"/>
              <a:t>‹#›</a:t>
            </a:fld>
            <a:endParaRPr lang="en-GB"/>
          </a:p>
        </p:txBody>
      </p:sp>
    </p:spTree>
    <p:extLst>
      <p:ext uri="{BB962C8B-B14F-4D97-AF65-F5344CB8AC3E}">
        <p14:creationId xmlns:p14="http://schemas.microsoft.com/office/powerpoint/2010/main" val="495900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4F8619B8-F7F0-4829-BDBE-5D340CFAC250}" type="datetimeFigureOut">
              <a:rPr lang="en-GB" smtClean="0"/>
              <a:t>04/07/2024</a:t>
            </a:fld>
            <a:endParaRPr lang="en-GB"/>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B5F3928-13EB-4542-8076-C6E2A3BB5F70}" type="slidenum">
              <a:rPr lang="en-GB" smtClean="0"/>
              <a:t>‹#›</a:t>
            </a:fld>
            <a:endParaRPr lang="en-GB"/>
          </a:p>
        </p:txBody>
      </p:sp>
    </p:spTree>
    <p:extLst>
      <p:ext uri="{BB962C8B-B14F-4D97-AF65-F5344CB8AC3E}">
        <p14:creationId xmlns:p14="http://schemas.microsoft.com/office/powerpoint/2010/main" val="1806442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png"/><Relationship Id="rId2" Type="http://schemas.openxmlformats.org/officeDocument/2006/relationships/slideLayout" Target="../slideLayouts/slideLayout2.xml"/><Relationship Id="rId16" Type="http://schemas.microsoft.com/office/2007/relationships/hdphoto" Target="../media/hdphoto2.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5000"/>
            <a:lum/>
            <a:extLst>
              <a:ext uri="{BEBA8EAE-BF5A-486C-A8C5-ECC9F3942E4B}">
                <a14:imgProps xmlns:a14="http://schemas.microsoft.com/office/drawing/2010/main">
                  <a14:imgLayer r:embed="rId14">
                    <a14:imgEffect>
                      <a14:sharpenSoften amount="19000"/>
                    </a14:imgEffect>
                    <a14:imgEffect>
                      <a14:saturation sat="187000"/>
                    </a14:imgEffect>
                    <a14:imgEffect>
                      <a14:brightnessContrast bright="12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4F8619B8-F7F0-4829-BDBE-5D340CFAC250}" type="datetimeFigureOut">
              <a:rPr lang="en-GB" smtClean="0"/>
              <a:t>04/07/2024</a:t>
            </a:fld>
            <a:endParaRPr lang="en-GB"/>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GB"/>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2">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B5F3928-13EB-4542-8076-C6E2A3BB5F70}" type="slidenum">
              <a:rPr lang="en-GB" smtClean="0"/>
              <a:t>‹#›</a:t>
            </a:fld>
            <a:endParaRPr lang="en-GB"/>
          </a:p>
        </p:txBody>
      </p:sp>
    </p:spTree>
    <p:extLst>
      <p:ext uri="{BB962C8B-B14F-4D97-AF65-F5344CB8AC3E}">
        <p14:creationId xmlns:p14="http://schemas.microsoft.com/office/powerpoint/2010/main" val="3782403615"/>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914400" rtl="0" eaLnBrk="1" latinLnBrk="0" hangingPunct="1">
        <a:lnSpc>
          <a:spcPct val="90000"/>
        </a:lnSpc>
        <a:spcBef>
          <a:spcPct val="0"/>
        </a:spcBef>
        <a:buNone/>
        <a:defRPr sz="4800" b="1" kern="1200" cap="none"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6.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4" Type="http://schemas.microsoft.com/office/2007/relationships/hdphoto" Target="../media/hdphoto4.wdp"/></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6.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4.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5.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DFD67A1-3FAF-8AC5-9FB0-9AE6C3B0EEB8}"/>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rcRect r="53279" b="8884"/>
          <a:stretch/>
        </p:blipFill>
        <p:spPr>
          <a:xfrm>
            <a:off x="10432026" y="0"/>
            <a:ext cx="1643174" cy="2136375"/>
          </a:xfrm>
          <a:prstGeom prst="rect">
            <a:avLst/>
          </a:prstGeom>
          <a:noFill/>
          <a:ln>
            <a:noFill/>
          </a:ln>
          <a:effectLst/>
        </p:spPr>
      </p:pic>
      <p:sp>
        <p:nvSpPr>
          <p:cNvPr id="2" name="Title 1">
            <a:extLst>
              <a:ext uri="{FF2B5EF4-FFF2-40B4-BE49-F238E27FC236}">
                <a16:creationId xmlns:a16="http://schemas.microsoft.com/office/drawing/2014/main" id="{38FA63D0-CE32-8C10-0B94-2F849B023242}"/>
              </a:ext>
            </a:extLst>
          </p:cNvPr>
          <p:cNvSpPr>
            <a:spLocks noGrp="1"/>
          </p:cNvSpPr>
          <p:nvPr>
            <p:ph type="ctrTitle"/>
          </p:nvPr>
        </p:nvSpPr>
        <p:spPr>
          <a:xfrm>
            <a:off x="1037794" y="998629"/>
            <a:ext cx="13062856" cy="3586822"/>
          </a:xfrm>
          <a:effectLst>
            <a:outerShdw blurRad="50800" dist="38100" dir="16200000" rotWithShape="0">
              <a:prstClr val="black">
                <a:alpha val="40000"/>
              </a:prstClr>
            </a:outerShdw>
          </a:effectLst>
        </p:spPr>
        <p:txBody>
          <a:bodyPr>
            <a:normAutofit/>
          </a:bodyPr>
          <a:lstStyle/>
          <a:p>
            <a:r>
              <a:rPr lang="en-US" sz="4800" dirty="0"/>
              <a:t>data analyst </a:t>
            </a:r>
            <a:br>
              <a:rPr lang="en-US" sz="4800" dirty="0"/>
            </a:br>
            <a:r>
              <a:rPr lang="en-US" sz="4800" dirty="0"/>
              <a:t>professional CERTIFICATE</a:t>
            </a:r>
            <a:br>
              <a:rPr lang="en-US" sz="4800" dirty="0"/>
            </a:br>
            <a:r>
              <a:rPr lang="en-US" sz="4800" dirty="0"/>
              <a:t>practical exam</a:t>
            </a:r>
            <a:endParaRPr lang="en-GB" sz="4800" dirty="0"/>
          </a:p>
        </p:txBody>
      </p:sp>
      <p:sp>
        <p:nvSpPr>
          <p:cNvPr id="3" name="Subtitle 2">
            <a:extLst>
              <a:ext uri="{FF2B5EF4-FFF2-40B4-BE49-F238E27FC236}">
                <a16:creationId xmlns:a16="http://schemas.microsoft.com/office/drawing/2014/main" id="{24344AFF-E51E-6623-00FC-16B60F0D5631}"/>
              </a:ext>
            </a:extLst>
          </p:cNvPr>
          <p:cNvSpPr>
            <a:spLocks noGrp="1"/>
          </p:cNvSpPr>
          <p:nvPr>
            <p:ph type="subTitle" idx="1"/>
          </p:nvPr>
        </p:nvSpPr>
        <p:spPr>
          <a:xfrm>
            <a:off x="949304" y="4752599"/>
            <a:ext cx="9482722" cy="1313904"/>
          </a:xfrm>
        </p:spPr>
        <p:txBody>
          <a:bodyPr>
            <a:noAutofit/>
          </a:bodyPr>
          <a:lstStyle/>
          <a:p>
            <a:pPr algn="ctr"/>
            <a:r>
              <a:rPr lang="en-US" sz="2400" b="1" dirty="0"/>
              <a:t>product sales analysis </a:t>
            </a:r>
            <a:r>
              <a:rPr lang="en-US" sz="2000" dirty="0"/>
              <a:t>for: </a:t>
            </a:r>
          </a:p>
          <a:p>
            <a:pPr algn="ctr"/>
            <a:r>
              <a:rPr lang="en-US" sz="2800" b="1" dirty="0">
                <a:latin typeface="Britannic Bold" panose="020B0903060703020204" pitchFamily="34" charset="0"/>
              </a:rPr>
              <a:t>PENS AND PRINTERS</a:t>
            </a:r>
            <a:endParaRPr lang="en-US" sz="2800" dirty="0"/>
          </a:p>
          <a:p>
            <a:pPr algn="ctr"/>
            <a:r>
              <a:rPr lang="en-US" sz="2400" dirty="0"/>
              <a:t>by: oluwagbemiro odegbami</a:t>
            </a:r>
          </a:p>
        </p:txBody>
      </p:sp>
    </p:spTree>
    <p:extLst>
      <p:ext uri="{BB962C8B-B14F-4D97-AF65-F5344CB8AC3E}">
        <p14:creationId xmlns:p14="http://schemas.microsoft.com/office/powerpoint/2010/main" val="1404789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9B522-5806-6C5D-C5CE-D3D095D0D7A6}"/>
              </a:ext>
            </a:extLst>
          </p:cNvPr>
          <p:cNvSpPr>
            <a:spLocks noGrp="1"/>
          </p:cNvSpPr>
          <p:nvPr>
            <p:ph type="title"/>
          </p:nvPr>
        </p:nvSpPr>
        <p:spPr>
          <a:xfrm>
            <a:off x="553017" y="-225374"/>
            <a:ext cx="11364004" cy="1609344"/>
          </a:xfrm>
        </p:spPr>
        <p:txBody>
          <a:bodyPr>
            <a:normAutofit/>
          </a:bodyPr>
          <a:lstStyle/>
          <a:p>
            <a:pPr algn="ctr"/>
            <a:r>
              <a:rPr lang="en-GB" sz="4000" dirty="0"/>
              <a:t>method to keep? method to dump?</a:t>
            </a:r>
          </a:p>
        </p:txBody>
      </p:sp>
      <p:pic>
        <p:nvPicPr>
          <p:cNvPr id="6" name="Content Placeholder 5">
            <a:extLst>
              <a:ext uri="{FF2B5EF4-FFF2-40B4-BE49-F238E27FC236}">
                <a16:creationId xmlns:a16="http://schemas.microsoft.com/office/drawing/2014/main" id="{C08529FE-CC4E-07CF-FA14-0C6B1788B009}"/>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colorTemperature colorTemp="7200"/>
                    </a14:imgEffect>
                  </a14:imgLayer>
                </a14:imgProps>
              </a:ext>
            </a:extLst>
          </a:blip>
          <a:stretch>
            <a:fillRect/>
          </a:stretch>
        </p:blipFill>
        <p:spPr>
          <a:xfrm>
            <a:off x="2893366" y="1105678"/>
            <a:ext cx="5982279" cy="4152787"/>
          </a:xfrm>
        </p:spPr>
      </p:pic>
      <p:sp>
        <p:nvSpPr>
          <p:cNvPr id="8" name="TextBox 7">
            <a:extLst>
              <a:ext uri="{FF2B5EF4-FFF2-40B4-BE49-F238E27FC236}">
                <a16:creationId xmlns:a16="http://schemas.microsoft.com/office/drawing/2014/main" id="{96325247-456E-FE0C-AC0C-9C460FCF83B0}"/>
              </a:ext>
            </a:extLst>
          </p:cNvPr>
          <p:cNvSpPr txBox="1"/>
          <p:nvPr/>
        </p:nvSpPr>
        <p:spPr>
          <a:xfrm>
            <a:off x="596349" y="5575853"/>
            <a:ext cx="10694504" cy="1015663"/>
          </a:xfrm>
          <a:prstGeom prst="rect">
            <a:avLst/>
          </a:prstGeom>
          <a:noFill/>
        </p:spPr>
        <p:txBody>
          <a:bodyPr wrap="square">
            <a:spAutoFit/>
          </a:bodyPr>
          <a:lstStyle/>
          <a:p>
            <a:r>
              <a:rPr lang="en-US" sz="2000" dirty="0">
                <a:latin typeface="Aptos Narrow" panose="020B0004020202020204" pitchFamily="34" charset="0"/>
              </a:rPr>
              <a:t>According to the bar chart above, the "Email + Call" approach gives the best mean weekly revenue. The priority for customer approach should be the "Email + Call" approach with the "Email" approach taking next priority. The stand-alone "Call" procedure should be phased out gradually.</a:t>
            </a:r>
          </a:p>
        </p:txBody>
      </p:sp>
      <p:pic>
        <p:nvPicPr>
          <p:cNvPr id="11" name="Picture 10">
            <a:extLst>
              <a:ext uri="{FF2B5EF4-FFF2-40B4-BE49-F238E27FC236}">
                <a16:creationId xmlns:a16="http://schemas.microsoft.com/office/drawing/2014/main" id="{59131F89-35EE-9517-0286-DC01DEA90F57}"/>
              </a:ext>
            </a:extLst>
          </p:cNvPr>
          <p:cNvPicPr>
            <a:picLocks noChangeAspect="1"/>
          </p:cNvPicPr>
          <p:nvPr/>
        </p:nvPicPr>
        <p:blipFill rotWithShape="1">
          <a:blip r:embed="rId4">
            <a:extLst>
              <a:ext uri="{BEBA8EAE-BF5A-486C-A8C5-ECC9F3942E4B}">
                <a14:imgProps xmlns:a14="http://schemas.microsoft.com/office/drawing/2010/main">
                  <a14:imgLayer r:embed="rId5">
                    <a14:imgEffect>
                      <a14:colorTemperature colorTemp="6300"/>
                    </a14:imgEffect>
                  </a14:imgLayer>
                </a14:imgProps>
              </a:ext>
              <a:ext uri="{28A0092B-C50C-407E-A947-70E740481C1C}">
                <a14:useLocalDpi xmlns:a14="http://schemas.microsoft.com/office/drawing/2010/main" val="0"/>
              </a:ext>
            </a:extLst>
          </a:blip>
          <a:srcRect r="53279" b="8884"/>
          <a:stretch/>
        </p:blipFill>
        <p:spPr>
          <a:xfrm>
            <a:off x="10441341" y="98512"/>
            <a:ext cx="1598397" cy="2078158"/>
          </a:xfrm>
          <a:prstGeom prst="rect">
            <a:avLst/>
          </a:prstGeom>
          <a:noFill/>
          <a:ln>
            <a:noFill/>
          </a:ln>
          <a:effectLst/>
        </p:spPr>
      </p:pic>
    </p:spTree>
    <p:extLst>
      <p:ext uri="{BB962C8B-B14F-4D97-AF65-F5344CB8AC3E}">
        <p14:creationId xmlns:p14="http://schemas.microsoft.com/office/powerpoint/2010/main" val="3741759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AAC2-616F-177A-73A2-792CC439A15A}"/>
              </a:ext>
            </a:extLst>
          </p:cNvPr>
          <p:cNvSpPr>
            <a:spLocks noGrp="1"/>
          </p:cNvSpPr>
          <p:nvPr>
            <p:ph type="title"/>
          </p:nvPr>
        </p:nvSpPr>
        <p:spPr>
          <a:xfrm>
            <a:off x="248478" y="183276"/>
            <a:ext cx="11943522" cy="1734975"/>
          </a:xfrm>
        </p:spPr>
        <p:txBody>
          <a:bodyPr>
            <a:noAutofit/>
          </a:bodyPr>
          <a:lstStyle/>
          <a:p>
            <a:r>
              <a:rPr lang="en-US" sz="3200" dirty="0"/>
              <a:t>Business Metric Monitor – </a:t>
            </a:r>
            <a:br>
              <a:rPr lang="en-US" sz="3200" dirty="0"/>
            </a:br>
            <a:r>
              <a:rPr lang="en-US" sz="3200" dirty="0"/>
              <a:t>what do we monitor to keep a good pace and make sure we’re on the right track ?</a:t>
            </a:r>
            <a:endParaRPr lang="en-GB" sz="3200" dirty="0"/>
          </a:p>
        </p:txBody>
      </p:sp>
      <p:sp>
        <p:nvSpPr>
          <p:cNvPr id="3" name="Content Placeholder 2">
            <a:extLst>
              <a:ext uri="{FF2B5EF4-FFF2-40B4-BE49-F238E27FC236}">
                <a16:creationId xmlns:a16="http://schemas.microsoft.com/office/drawing/2014/main" id="{2382C6D6-D0A2-94EB-3BD0-C072BA4D74D4}"/>
              </a:ext>
            </a:extLst>
          </p:cNvPr>
          <p:cNvSpPr>
            <a:spLocks noGrp="1"/>
          </p:cNvSpPr>
          <p:nvPr>
            <p:ph idx="1"/>
          </p:nvPr>
        </p:nvSpPr>
        <p:spPr>
          <a:xfrm>
            <a:off x="175325" y="1838016"/>
            <a:ext cx="11871157" cy="1307592"/>
          </a:xfrm>
        </p:spPr>
        <p:txBody>
          <a:bodyPr/>
          <a:lstStyle/>
          <a:p>
            <a:r>
              <a:rPr lang="en-US" dirty="0">
                <a:latin typeface="Aptos Narrow" panose="020B0004020202020204" pitchFamily="34" charset="0"/>
              </a:rPr>
              <a:t>The company should focus on these metrics if they are dedicated to increasing revenue and the values in this pivot table should be marked as their initial values. These metrics are measured over time and it can be reviewed weekly so as to make sure they are on the right path with their sales methods and customer approach.</a:t>
            </a:r>
          </a:p>
          <a:p>
            <a:pPr marL="0" indent="0">
              <a:buNone/>
            </a:pPr>
            <a:endParaRPr lang="en-GB" dirty="0"/>
          </a:p>
        </p:txBody>
      </p:sp>
      <p:sp>
        <p:nvSpPr>
          <p:cNvPr id="14" name="TextBox 13">
            <a:extLst>
              <a:ext uri="{FF2B5EF4-FFF2-40B4-BE49-F238E27FC236}">
                <a16:creationId xmlns:a16="http://schemas.microsoft.com/office/drawing/2014/main" id="{457F9630-53C3-49DD-86EE-68E33E76D2ED}"/>
              </a:ext>
            </a:extLst>
          </p:cNvPr>
          <p:cNvSpPr txBox="1"/>
          <p:nvPr/>
        </p:nvSpPr>
        <p:spPr>
          <a:xfrm>
            <a:off x="-59632" y="2889072"/>
            <a:ext cx="4343396" cy="3785652"/>
          </a:xfrm>
          <a:prstGeom prst="rect">
            <a:avLst/>
          </a:prstGeom>
          <a:noFill/>
        </p:spPr>
        <p:txBody>
          <a:bodyPr wrap="square">
            <a:spAutoFit/>
          </a:bodyPr>
          <a:lstStyle/>
          <a:p>
            <a:pPr marL="285750" indent="-285750">
              <a:buClr>
                <a:schemeClr val="accent2">
                  <a:lumMod val="60000"/>
                  <a:lumOff val="40000"/>
                </a:schemeClr>
              </a:buClr>
              <a:buFont typeface="Arial" panose="020B0604020202020204" pitchFamily="34" charset="0"/>
              <a:buChar char="•"/>
            </a:pPr>
            <a:r>
              <a:rPr lang="en-US" sz="2000" dirty="0">
                <a:latin typeface="Aptos Narrow" panose="020B0004020202020204" pitchFamily="34" charset="0"/>
              </a:rPr>
              <a:t>The metric to be used for the business monitor is the weekly mean metric. This metric will provide the average revenue of the sales, serving as a good measure of central tendency. </a:t>
            </a:r>
          </a:p>
          <a:p>
            <a:pPr marL="285750" indent="-285750">
              <a:buClr>
                <a:schemeClr val="accent2">
                  <a:lumMod val="60000"/>
                  <a:lumOff val="40000"/>
                </a:schemeClr>
              </a:buClr>
              <a:buFont typeface="Arial" panose="020B0604020202020204" pitchFamily="34" charset="0"/>
              <a:buChar char="•"/>
            </a:pPr>
            <a:endParaRPr lang="en-US" sz="2000" dirty="0">
              <a:latin typeface="Aptos Narrow" panose="020B0004020202020204" pitchFamily="34" charset="0"/>
            </a:endParaRPr>
          </a:p>
          <a:p>
            <a:pPr marL="285750" indent="-285750">
              <a:buClr>
                <a:schemeClr val="accent2">
                  <a:lumMod val="60000"/>
                  <a:lumOff val="40000"/>
                </a:schemeClr>
              </a:buClr>
              <a:buFont typeface="Arial" panose="020B0604020202020204" pitchFamily="34" charset="0"/>
              <a:buChar char="•"/>
            </a:pPr>
            <a:r>
              <a:rPr lang="en-US" sz="2000" dirty="0">
                <a:latin typeface="Aptos Narrow" panose="020B0004020202020204" pitchFamily="34" charset="0"/>
              </a:rPr>
              <a:t>By utilizing the mean, we ensure that all data points contribute to the final result, giving us a comprehensive understanding of the overall trends and patterns around the sales.</a:t>
            </a:r>
            <a:endParaRPr lang="en-GB" sz="2000" dirty="0">
              <a:latin typeface="Aptos Narrow" panose="020B0004020202020204" pitchFamily="34" charset="0"/>
            </a:endParaRPr>
          </a:p>
          <a:p>
            <a:endParaRPr lang="en-US" sz="2000" dirty="0">
              <a:latin typeface="Aptos Narrow" panose="020B0004020202020204" pitchFamily="34" charset="0"/>
            </a:endParaRPr>
          </a:p>
        </p:txBody>
      </p:sp>
      <p:sp>
        <p:nvSpPr>
          <p:cNvPr id="17" name="TextBox 16">
            <a:extLst>
              <a:ext uri="{FF2B5EF4-FFF2-40B4-BE49-F238E27FC236}">
                <a16:creationId xmlns:a16="http://schemas.microsoft.com/office/drawing/2014/main" id="{A77654F2-2B95-9D99-9E70-08A2CF533CF7}"/>
              </a:ext>
            </a:extLst>
          </p:cNvPr>
          <p:cNvSpPr txBox="1"/>
          <p:nvPr/>
        </p:nvSpPr>
        <p:spPr>
          <a:xfrm>
            <a:off x="4253947" y="5751394"/>
            <a:ext cx="6937513" cy="923330"/>
          </a:xfrm>
          <a:prstGeom prst="rect">
            <a:avLst/>
          </a:prstGeom>
          <a:noFill/>
        </p:spPr>
        <p:txBody>
          <a:bodyPr wrap="square" rtlCol="0">
            <a:spAutoFit/>
          </a:bodyPr>
          <a:lstStyle/>
          <a:p>
            <a:r>
              <a:rPr lang="en-GB" b="1" i="1" dirty="0"/>
              <a:t>The weekly initial estimates for the metric for the Call, Email and Email + Call approach are $66.17, $130.98 and $227.77 respectively.</a:t>
            </a:r>
          </a:p>
        </p:txBody>
      </p:sp>
      <p:pic>
        <p:nvPicPr>
          <p:cNvPr id="18" name="Picture 17">
            <a:extLst>
              <a:ext uri="{FF2B5EF4-FFF2-40B4-BE49-F238E27FC236}">
                <a16:creationId xmlns:a16="http://schemas.microsoft.com/office/drawing/2014/main" id="{BE4AA212-ED00-72CB-BA1F-FE488E63D34A}"/>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rcRect r="53279" b="8884"/>
          <a:stretch/>
        </p:blipFill>
        <p:spPr>
          <a:xfrm>
            <a:off x="11292948" y="0"/>
            <a:ext cx="753534" cy="979708"/>
          </a:xfrm>
          <a:prstGeom prst="rect">
            <a:avLst/>
          </a:prstGeom>
          <a:noFill/>
          <a:ln>
            <a:noFill/>
          </a:ln>
          <a:effectLst/>
        </p:spPr>
      </p:pic>
      <p:pic>
        <p:nvPicPr>
          <p:cNvPr id="5" name="Picture 4">
            <a:extLst>
              <a:ext uri="{FF2B5EF4-FFF2-40B4-BE49-F238E27FC236}">
                <a16:creationId xmlns:a16="http://schemas.microsoft.com/office/drawing/2014/main" id="{65C7380F-3004-7D8E-4BDC-EFE8562BFB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5360" y="2889072"/>
            <a:ext cx="6759526" cy="2552921"/>
          </a:xfrm>
          <a:prstGeom prst="rect">
            <a:avLst/>
          </a:prstGeom>
        </p:spPr>
      </p:pic>
    </p:spTree>
    <p:extLst>
      <p:ext uri="{BB962C8B-B14F-4D97-AF65-F5344CB8AC3E}">
        <p14:creationId xmlns:p14="http://schemas.microsoft.com/office/powerpoint/2010/main" val="1587217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ECF9-0A67-B8C0-1C0B-31E3CA238509}"/>
              </a:ext>
            </a:extLst>
          </p:cNvPr>
          <p:cNvSpPr>
            <a:spLocks noGrp="1"/>
          </p:cNvSpPr>
          <p:nvPr>
            <p:ph type="title"/>
          </p:nvPr>
        </p:nvSpPr>
        <p:spPr>
          <a:xfrm>
            <a:off x="1069848" y="265974"/>
            <a:ext cx="10058400" cy="1609344"/>
          </a:xfrm>
        </p:spPr>
        <p:txBody>
          <a:bodyPr>
            <a:normAutofit/>
          </a:bodyPr>
          <a:lstStyle/>
          <a:p>
            <a:r>
              <a:rPr lang="en-US" dirty="0"/>
              <a:t>Final Summary + Recommendations</a:t>
            </a:r>
            <a:endParaRPr lang="en-GB" dirty="0"/>
          </a:p>
        </p:txBody>
      </p:sp>
      <p:sp>
        <p:nvSpPr>
          <p:cNvPr id="3" name="Content Placeholder 2">
            <a:extLst>
              <a:ext uri="{FF2B5EF4-FFF2-40B4-BE49-F238E27FC236}">
                <a16:creationId xmlns:a16="http://schemas.microsoft.com/office/drawing/2014/main" id="{53921956-B40A-67BE-099A-EF493946AE63}"/>
              </a:ext>
            </a:extLst>
          </p:cNvPr>
          <p:cNvSpPr>
            <a:spLocks noGrp="1"/>
          </p:cNvSpPr>
          <p:nvPr>
            <p:ph idx="1"/>
          </p:nvPr>
        </p:nvSpPr>
        <p:spPr>
          <a:xfrm>
            <a:off x="1069847" y="2017644"/>
            <a:ext cx="10211065" cy="4721086"/>
          </a:xfrm>
        </p:spPr>
        <p:txBody>
          <a:bodyPr>
            <a:normAutofit fontScale="85000" lnSpcReduction="20000"/>
          </a:bodyPr>
          <a:lstStyle/>
          <a:p>
            <a:pPr defTabSz="457200"/>
            <a:r>
              <a:rPr lang="en-US" sz="2600" dirty="0">
                <a:latin typeface="Aptos Narrow" panose="020B0004020202020204" pitchFamily="34" charset="0"/>
              </a:rPr>
              <a:t>My recommendation would be to move away from the lone Call approach as it seems to be producing the worst results of all the sales methods. It is also very time-consuming when compared to using the "Email + Call" approach. The Call approach takes approximately 30 minutes per customer while the Call part of the "Email + Call" approach takes approximately 10 minutes per customer.</a:t>
            </a:r>
          </a:p>
          <a:p>
            <a:pPr defTabSz="457200"/>
            <a:r>
              <a:rPr lang="en-US" sz="2600" dirty="0">
                <a:latin typeface="Aptos Narrow" panose="020B0004020202020204" pitchFamily="34" charset="0"/>
              </a:rPr>
              <a:t>The Email approach could also be re-defined with an improved analysis into why people responded to that approach. That way, we can be able to know what demography of people responded to the Email approach and make it more targeted.</a:t>
            </a:r>
          </a:p>
          <a:p>
            <a:pPr defTabSz="457200"/>
            <a:r>
              <a:rPr lang="en-US" sz="2600" dirty="0">
                <a:latin typeface="Aptos Narrow" panose="020B0004020202020204" pitchFamily="34" charset="0"/>
              </a:rPr>
              <a:t>There should also be follow-up emails to the Email approach and Email + Call approach. This way, people who have opened the first email are able to see the second email and finally act on what they plan to do.</a:t>
            </a:r>
          </a:p>
          <a:p>
            <a:pPr defTabSz="457200"/>
            <a:r>
              <a:rPr lang="en-US" sz="2600" dirty="0">
                <a:latin typeface="Aptos Narrow" panose="020B0004020202020204" pitchFamily="34" charset="0"/>
              </a:rPr>
              <a:t>The data collection methods can also be improved because there were 1074 missing values in our dataset which could be major to our final analysis.</a:t>
            </a:r>
          </a:p>
          <a:p>
            <a:pPr defTabSz="457200"/>
            <a:r>
              <a:rPr lang="en-US" sz="2600" dirty="0">
                <a:latin typeface="Aptos Narrow" panose="020B0004020202020204" pitchFamily="34" charset="0"/>
              </a:rPr>
              <a:t>I believe with these analysis and recommendations implemented, we can be sure we are using the best techniques to sell the new product effectively.</a:t>
            </a:r>
          </a:p>
          <a:p>
            <a:endParaRPr lang="en-GB" dirty="0"/>
          </a:p>
        </p:txBody>
      </p:sp>
      <p:pic>
        <p:nvPicPr>
          <p:cNvPr id="5" name="Picture 4">
            <a:extLst>
              <a:ext uri="{FF2B5EF4-FFF2-40B4-BE49-F238E27FC236}">
                <a16:creationId xmlns:a16="http://schemas.microsoft.com/office/drawing/2014/main" id="{7D86E8E1-C21B-1AC9-F828-D8913CF5F95D}"/>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rcRect r="53279" b="8884"/>
          <a:stretch/>
        </p:blipFill>
        <p:spPr>
          <a:xfrm>
            <a:off x="10459325" y="-188304"/>
            <a:ext cx="1643174" cy="2136375"/>
          </a:xfrm>
          <a:prstGeom prst="rect">
            <a:avLst/>
          </a:prstGeom>
          <a:noFill/>
          <a:ln>
            <a:noFill/>
          </a:ln>
          <a:effectLst/>
        </p:spPr>
      </p:pic>
    </p:spTree>
    <p:extLst>
      <p:ext uri="{BB962C8B-B14F-4D97-AF65-F5344CB8AC3E}">
        <p14:creationId xmlns:p14="http://schemas.microsoft.com/office/powerpoint/2010/main" val="209752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768E6-6056-AC4C-B6C5-DF65F5ACB5FF}"/>
              </a:ext>
            </a:extLst>
          </p:cNvPr>
          <p:cNvSpPr>
            <a:spLocks noGrp="1"/>
          </p:cNvSpPr>
          <p:nvPr>
            <p:ph type="title"/>
          </p:nvPr>
        </p:nvSpPr>
        <p:spPr>
          <a:xfrm>
            <a:off x="898071" y="314634"/>
            <a:ext cx="9533308" cy="1412993"/>
          </a:xfrm>
        </p:spPr>
        <p:txBody>
          <a:bodyPr>
            <a:normAutofit/>
          </a:bodyPr>
          <a:lstStyle/>
          <a:p>
            <a:pPr algn="ctr"/>
            <a:r>
              <a:rPr lang="en-US" sz="4400" dirty="0"/>
              <a:t>Product Sales Methods Brief</a:t>
            </a:r>
            <a:endParaRPr lang="en-GB" sz="4400" dirty="0"/>
          </a:p>
        </p:txBody>
      </p:sp>
      <p:sp>
        <p:nvSpPr>
          <p:cNvPr id="3" name="Content Placeholder 2">
            <a:extLst>
              <a:ext uri="{FF2B5EF4-FFF2-40B4-BE49-F238E27FC236}">
                <a16:creationId xmlns:a16="http://schemas.microsoft.com/office/drawing/2014/main" id="{205E4DC3-8BBA-6C0B-6977-C9CF757B7EFD}"/>
              </a:ext>
            </a:extLst>
          </p:cNvPr>
          <p:cNvSpPr>
            <a:spLocks noGrp="1"/>
          </p:cNvSpPr>
          <p:nvPr>
            <p:ph idx="1"/>
          </p:nvPr>
        </p:nvSpPr>
        <p:spPr>
          <a:xfrm>
            <a:off x="898071" y="1592827"/>
            <a:ext cx="10890806" cy="4817806"/>
          </a:xfrm>
        </p:spPr>
        <p:txBody>
          <a:bodyPr>
            <a:normAutofit/>
          </a:bodyPr>
          <a:lstStyle/>
          <a:p>
            <a:pPr marL="0" indent="0">
              <a:buNone/>
            </a:pPr>
            <a:r>
              <a:rPr lang="en-US" dirty="0">
                <a:latin typeface="Aptos Narrow" panose="020B0004020202020204" pitchFamily="34" charset="0"/>
              </a:rPr>
              <a:t>Six weeks ago we launched a newline of office stationery. </a:t>
            </a:r>
          </a:p>
          <a:p>
            <a:pPr marL="0" indent="0">
              <a:buNone/>
            </a:pPr>
            <a:r>
              <a:rPr lang="en-US" dirty="0">
                <a:latin typeface="Aptos Narrow" panose="020B0004020202020204" pitchFamily="34" charset="0"/>
              </a:rPr>
              <a:t>Despite the world becoming increasingly digital, there is still demand for notebooks, pens and sticky notes. Our focus has been on selling products to enable our customers to be more creative, focused on tools for brainstorming. </a:t>
            </a:r>
          </a:p>
          <a:p>
            <a:pPr marL="0" indent="0">
              <a:buNone/>
            </a:pPr>
            <a:r>
              <a:rPr lang="en-US" dirty="0">
                <a:latin typeface="Aptos Narrow" panose="020B0004020202020204" pitchFamily="34" charset="0"/>
              </a:rPr>
              <a:t>We have tested three different sales strategies for this, targeted email and phone calls, as well as combining the two. </a:t>
            </a:r>
          </a:p>
          <a:p>
            <a:pPr marL="0" indent="0">
              <a:buNone/>
            </a:pPr>
            <a:r>
              <a:rPr lang="en-US" dirty="0">
                <a:latin typeface="Aptos Narrow" panose="020B0004020202020204" pitchFamily="34" charset="0"/>
              </a:rPr>
              <a:t>Email: Customers in this group received an email when the product line was launched, and a further email three weeks later. This required very little work for the team. </a:t>
            </a:r>
          </a:p>
          <a:p>
            <a:pPr marL="0" indent="0">
              <a:buNone/>
            </a:pPr>
            <a:r>
              <a:rPr lang="en-US" dirty="0">
                <a:latin typeface="Aptos Narrow" panose="020B0004020202020204" pitchFamily="34" charset="0"/>
              </a:rPr>
              <a:t>Call: Customers in this group were called by a member of the sales team. On average members of the team were on the phone for around thirty minutes per customer. </a:t>
            </a:r>
          </a:p>
          <a:p>
            <a:pPr marL="0" indent="0">
              <a:buNone/>
            </a:pPr>
            <a:r>
              <a:rPr lang="en-US" dirty="0">
                <a:latin typeface="Aptos Narrow" panose="020B0004020202020204" pitchFamily="34" charset="0"/>
              </a:rPr>
              <a:t>Email and call: Customers in this group were first sent the product information email, then called a week later by the sales team to talk about their needs and how this new product may support their work. The email required little work from the team, the call was around ten minutes per customer</a:t>
            </a:r>
            <a:endParaRPr lang="en-GB" dirty="0">
              <a:latin typeface="Aptos Narrow" panose="020B0004020202020204" pitchFamily="34" charset="0"/>
            </a:endParaRPr>
          </a:p>
        </p:txBody>
      </p:sp>
      <p:pic>
        <p:nvPicPr>
          <p:cNvPr id="9" name="Picture 8">
            <a:extLst>
              <a:ext uri="{FF2B5EF4-FFF2-40B4-BE49-F238E27FC236}">
                <a16:creationId xmlns:a16="http://schemas.microsoft.com/office/drawing/2014/main" id="{5DA4A53D-7A8A-AA28-6C14-BE7050EE4F6C}"/>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rcRect r="53279" b="8884"/>
          <a:stretch/>
        </p:blipFill>
        <p:spPr>
          <a:xfrm>
            <a:off x="10911016" y="131847"/>
            <a:ext cx="1007058" cy="1309328"/>
          </a:xfrm>
          <a:prstGeom prst="rect">
            <a:avLst/>
          </a:prstGeom>
          <a:noFill/>
          <a:ln>
            <a:noFill/>
          </a:ln>
          <a:effectLst/>
        </p:spPr>
      </p:pic>
    </p:spTree>
    <p:extLst>
      <p:ext uri="{BB962C8B-B14F-4D97-AF65-F5344CB8AC3E}">
        <p14:creationId xmlns:p14="http://schemas.microsoft.com/office/powerpoint/2010/main" val="3681073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9BF5-110E-B50B-A7B1-EBE6056ED02A}"/>
              </a:ext>
            </a:extLst>
          </p:cNvPr>
          <p:cNvSpPr>
            <a:spLocks noGrp="1"/>
          </p:cNvSpPr>
          <p:nvPr>
            <p:ph type="title"/>
          </p:nvPr>
        </p:nvSpPr>
        <p:spPr>
          <a:xfrm>
            <a:off x="184946" y="228995"/>
            <a:ext cx="12193868" cy="2049140"/>
          </a:xfrm>
        </p:spPr>
        <p:txBody>
          <a:bodyPr>
            <a:normAutofit/>
          </a:bodyPr>
          <a:lstStyle/>
          <a:p>
            <a:pPr algn="ctr"/>
            <a:r>
              <a:rPr lang="en-US" sz="4400" dirty="0"/>
              <a:t>focus questions for exploratory analysis :</a:t>
            </a:r>
            <a:endParaRPr lang="en-GB" sz="4400" dirty="0"/>
          </a:p>
        </p:txBody>
      </p:sp>
      <p:sp>
        <p:nvSpPr>
          <p:cNvPr id="3" name="Content Placeholder 2">
            <a:extLst>
              <a:ext uri="{FF2B5EF4-FFF2-40B4-BE49-F238E27FC236}">
                <a16:creationId xmlns:a16="http://schemas.microsoft.com/office/drawing/2014/main" id="{C165C29C-97E7-3232-E31C-B3C45DA2C75B}"/>
              </a:ext>
            </a:extLst>
          </p:cNvPr>
          <p:cNvSpPr>
            <a:spLocks noGrp="1"/>
          </p:cNvSpPr>
          <p:nvPr>
            <p:ph idx="1"/>
          </p:nvPr>
        </p:nvSpPr>
        <p:spPr>
          <a:xfrm>
            <a:off x="176981" y="2074606"/>
            <a:ext cx="11916696" cy="4070555"/>
          </a:xfrm>
        </p:spPr>
        <p:txBody>
          <a:bodyPr>
            <a:noAutofit/>
          </a:bodyPr>
          <a:lstStyle/>
          <a:p>
            <a:pPr marL="0" indent="0">
              <a:buNone/>
            </a:pPr>
            <a:r>
              <a:rPr lang="en-GB" sz="2800" dirty="0">
                <a:latin typeface="Aptos Narrow" panose="020B0004020202020204" pitchFamily="34" charset="0"/>
              </a:rPr>
              <a:t>Q1 - how many customers were there for each approach?</a:t>
            </a:r>
          </a:p>
          <a:p>
            <a:pPr marL="0" indent="0">
              <a:buNone/>
            </a:pPr>
            <a:r>
              <a:rPr lang="en-GB" sz="2800" dirty="0">
                <a:latin typeface="Aptos Narrow" panose="020B0004020202020204" pitchFamily="34" charset="0"/>
              </a:rPr>
              <a:t>Q2 – what does the spread of the revenue look like overall? And for each method?</a:t>
            </a:r>
          </a:p>
          <a:p>
            <a:pPr marL="0" indent="0">
              <a:buNone/>
            </a:pPr>
            <a:r>
              <a:rPr lang="en-GB" sz="2800" dirty="0">
                <a:latin typeface="Aptos Narrow" panose="020B0004020202020204" pitchFamily="34" charset="0"/>
              </a:rPr>
              <a:t>Q3 – was there any difference in revenue over time for each of the methods?</a:t>
            </a:r>
          </a:p>
          <a:p>
            <a:pPr marL="0" indent="0">
              <a:buNone/>
            </a:pPr>
            <a:r>
              <a:rPr lang="en-GB" sz="2800" dirty="0">
                <a:latin typeface="Aptos Narrow" panose="020B0004020202020204" pitchFamily="34" charset="0"/>
              </a:rPr>
              <a:t>Q4 – based on the data, which method would you recommend we continue to use? </a:t>
            </a:r>
          </a:p>
          <a:p>
            <a:pPr marL="0" indent="0">
              <a:buNone/>
            </a:pPr>
            <a:endParaRPr lang="en-GB" sz="2800" dirty="0">
              <a:solidFill>
                <a:schemeClr val="accent2">
                  <a:lumMod val="75000"/>
                </a:schemeClr>
              </a:solidFill>
              <a:latin typeface="Aptos Narrow" panose="020B0004020202020204" pitchFamily="34" charset="0"/>
            </a:endParaRPr>
          </a:p>
          <a:p>
            <a:pPr marL="0" indent="0">
              <a:buNone/>
            </a:pPr>
            <a:r>
              <a:rPr lang="en-GB" sz="2800" dirty="0">
                <a:solidFill>
                  <a:schemeClr val="accent2">
                    <a:lumMod val="75000"/>
                  </a:schemeClr>
                </a:solidFill>
                <a:latin typeface="Aptos Narrow" panose="020B0004020202020204" pitchFamily="34" charset="0"/>
              </a:rPr>
              <a:t>note - some of these methods take more time from the team so they may not be the best for us to use if the results are similar.</a:t>
            </a:r>
          </a:p>
        </p:txBody>
      </p:sp>
      <p:pic>
        <p:nvPicPr>
          <p:cNvPr id="4" name="Picture 3">
            <a:extLst>
              <a:ext uri="{FF2B5EF4-FFF2-40B4-BE49-F238E27FC236}">
                <a16:creationId xmlns:a16="http://schemas.microsoft.com/office/drawing/2014/main" id="{4FE4BDF3-A82B-C596-22D0-23A5526E5035}"/>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rcRect r="53279" b="8884"/>
          <a:stretch/>
        </p:blipFill>
        <p:spPr>
          <a:xfrm>
            <a:off x="10165802" y="5022178"/>
            <a:ext cx="1235877" cy="1606827"/>
          </a:xfrm>
          <a:prstGeom prst="rect">
            <a:avLst/>
          </a:prstGeom>
          <a:noFill/>
          <a:ln>
            <a:noFill/>
          </a:ln>
          <a:effectLst/>
        </p:spPr>
      </p:pic>
    </p:spTree>
    <p:extLst>
      <p:ext uri="{BB962C8B-B14F-4D97-AF65-F5344CB8AC3E}">
        <p14:creationId xmlns:p14="http://schemas.microsoft.com/office/powerpoint/2010/main" val="737838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B80E1-1A98-FDE9-292D-CBD47B702ACA}"/>
              </a:ext>
            </a:extLst>
          </p:cNvPr>
          <p:cNvSpPr>
            <a:spLocks noGrp="1"/>
          </p:cNvSpPr>
          <p:nvPr>
            <p:ph type="title"/>
          </p:nvPr>
        </p:nvSpPr>
        <p:spPr>
          <a:xfrm>
            <a:off x="-1081549" y="-134769"/>
            <a:ext cx="14158450" cy="2455181"/>
          </a:xfrm>
        </p:spPr>
        <p:txBody>
          <a:bodyPr>
            <a:noAutofit/>
          </a:bodyPr>
          <a:lstStyle/>
          <a:p>
            <a:pPr algn="ctr"/>
            <a:r>
              <a:rPr lang="en-US" sz="4400" dirty="0"/>
              <a:t>Exploratory Analysis – 1</a:t>
            </a:r>
            <a:br>
              <a:rPr lang="en-US" sz="4400" dirty="0"/>
            </a:br>
            <a:r>
              <a:rPr lang="en-US" sz="4400" dirty="0"/>
              <a:t>How many customers were there for each approach?</a:t>
            </a:r>
            <a:endParaRPr lang="en-GB" sz="4400" dirty="0"/>
          </a:p>
        </p:txBody>
      </p:sp>
      <p:pic>
        <p:nvPicPr>
          <p:cNvPr id="5" name="Content Placeholder 4">
            <a:extLst>
              <a:ext uri="{FF2B5EF4-FFF2-40B4-BE49-F238E27FC236}">
                <a16:creationId xmlns:a16="http://schemas.microsoft.com/office/drawing/2014/main" id="{9FAF2CEF-5B83-F429-3BAC-8FCF1CF3C4D7}"/>
              </a:ext>
            </a:extLst>
          </p:cNvPr>
          <p:cNvPicPr>
            <a:picLocks noGrp="1" noChangeAspect="1"/>
          </p:cNvPicPr>
          <p:nvPr>
            <p:ph idx="1"/>
          </p:nvPr>
        </p:nvPicPr>
        <p:blipFill>
          <a:blip r:embed="rId2"/>
          <a:stretch>
            <a:fillRect/>
          </a:stretch>
        </p:blipFill>
        <p:spPr>
          <a:xfrm>
            <a:off x="166798" y="2132210"/>
            <a:ext cx="6184842" cy="4470675"/>
          </a:xfrm>
          <a:effectLst>
            <a:innerShdw blurRad="63500" dist="50800" dir="10800000">
              <a:prstClr val="black">
                <a:alpha val="50000"/>
              </a:prstClr>
            </a:innerShdw>
          </a:effectLst>
        </p:spPr>
      </p:pic>
      <p:sp>
        <p:nvSpPr>
          <p:cNvPr id="8" name="TextBox 7">
            <a:extLst>
              <a:ext uri="{FF2B5EF4-FFF2-40B4-BE49-F238E27FC236}">
                <a16:creationId xmlns:a16="http://schemas.microsoft.com/office/drawing/2014/main" id="{F2C904AB-8F42-5434-7ACB-227FF0EB9D7D}"/>
              </a:ext>
            </a:extLst>
          </p:cNvPr>
          <p:cNvSpPr txBox="1"/>
          <p:nvPr/>
        </p:nvSpPr>
        <p:spPr>
          <a:xfrm>
            <a:off x="6538454" y="2531325"/>
            <a:ext cx="5505361" cy="3416320"/>
          </a:xfrm>
          <a:prstGeom prst="rect">
            <a:avLst/>
          </a:prstGeom>
          <a:noFill/>
        </p:spPr>
        <p:txBody>
          <a:bodyPr wrap="square" rtlCol="0">
            <a:spAutoFit/>
          </a:bodyPr>
          <a:lstStyle/>
          <a:p>
            <a:r>
              <a:rPr lang="en-GB" sz="2400" dirty="0">
                <a:latin typeface="Aptos Narrow" panose="020B0004020202020204" pitchFamily="34" charset="0"/>
              </a:rPr>
              <a:t>The number of customers for each approach can be seen through the bar-plot. </a:t>
            </a:r>
          </a:p>
          <a:p>
            <a:pPr marL="342900" indent="-342900">
              <a:buFont typeface="Arial" panose="020B0604020202020204" pitchFamily="34" charset="0"/>
              <a:buChar char="•"/>
            </a:pPr>
            <a:r>
              <a:rPr lang="en-GB" sz="2400" dirty="0">
                <a:latin typeface="Aptos Narrow" panose="020B0004020202020204" pitchFamily="34" charset="0"/>
              </a:rPr>
              <a:t>We have 6921 sales made by email approach. </a:t>
            </a:r>
          </a:p>
          <a:p>
            <a:pPr marL="342900" indent="-342900">
              <a:buFont typeface="Arial" panose="020B0604020202020204" pitchFamily="34" charset="0"/>
              <a:buChar char="•"/>
            </a:pPr>
            <a:r>
              <a:rPr lang="en-GB" sz="2400" dirty="0">
                <a:latin typeface="Aptos Narrow" panose="020B0004020202020204" pitchFamily="34" charset="0"/>
              </a:rPr>
              <a:t>4780 sales were made by call. </a:t>
            </a:r>
          </a:p>
          <a:p>
            <a:pPr marL="342900" indent="-342900">
              <a:buFont typeface="Arial" panose="020B0604020202020204" pitchFamily="34" charset="0"/>
              <a:buChar char="•"/>
            </a:pPr>
            <a:r>
              <a:rPr lang="en-GB" sz="2400" dirty="0">
                <a:latin typeface="Aptos Narrow" panose="020B0004020202020204" pitchFamily="34" charset="0"/>
              </a:rPr>
              <a:t>Another 2223 were made by the email and call combination approach. The graph shows the specific numbers of each sale.</a:t>
            </a:r>
          </a:p>
        </p:txBody>
      </p:sp>
      <p:pic>
        <p:nvPicPr>
          <p:cNvPr id="9" name="Picture 8">
            <a:extLst>
              <a:ext uri="{FF2B5EF4-FFF2-40B4-BE49-F238E27FC236}">
                <a16:creationId xmlns:a16="http://schemas.microsoft.com/office/drawing/2014/main" id="{779C48BC-9A32-670F-0F29-BBD17A32F24E}"/>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6300"/>
                    </a14:imgEffect>
                  </a14:imgLayer>
                </a14:imgProps>
              </a:ext>
              <a:ext uri="{28A0092B-C50C-407E-A947-70E740481C1C}">
                <a14:useLocalDpi xmlns:a14="http://schemas.microsoft.com/office/drawing/2010/main" val="0"/>
              </a:ext>
            </a:extLst>
          </a:blip>
          <a:srcRect r="53279" b="8884"/>
          <a:stretch/>
        </p:blipFill>
        <p:spPr>
          <a:xfrm>
            <a:off x="11009482" y="1267217"/>
            <a:ext cx="1015720" cy="1320590"/>
          </a:xfrm>
          <a:prstGeom prst="rect">
            <a:avLst/>
          </a:prstGeom>
          <a:noFill/>
          <a:ln>
            <a:noFill/>
          </a:ln>
          <a:effectLst/>
        </p:spPr>
      </p:pic>
    </p:spTree>
    <p:extLst>
      <p:ext uri="{BB962C8B-B14F-4D97-AF65-F5344CB8AC3E}">
        <p14:creationId xmlns:p14="http://schemas.microsoft.com/office/powerpoint/2010/main" val="2104710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2325B-DD98-3786-F629-0FB392462534}"/>
              </a:ext>
            </a:extLst>
          </p:cNvPr>
          <p:cNvSpPr>
            <a:spLocks noGrp="1"/>
          </p:cNvSpPr>
          <p:nvPr>
            <p:ph type="title"/>
          </p:nvPr>
        </p:nvSpPr>
        <p:spPr>
          <a:xfrm>
            <a:off x="-1415175" y="-392710"/>
            <a:ext cx="15022350" cy="2344381"/>
          </a:xfrm>
        </p:spPr>
        <p:txBody>
          <a:bodyPr>
            <a:noAutofit/>
          </a:bodyPr>
          <a:lstStyle/>
          <a:p>
            <a:pPr algn="ctr"/>
            <a:r>
              <a:rPr lang="en-US" sz="3200" dirty="0"/>
              <a:t>Exploratory Analysis – 2.1</a:t>
            </a:r>
            <a:br>
              <a:rPr lang="en-US" sz="3200" dirty="0"/>
            </a:br>
            <a:r>
              <a:rPr lang="en-US" sz="3200" dirty="0"/>
              <a:t>What does the spread of the revenue look like overall?</a:t>
            </a:r>
            <a:endParaRPr lang="en-GB" sz="3200" dirty="0"/>
          </a:p>
        </p:txBody>
      </p:sp>
      <p:pic>
        <p:nvPicPr>
          <p:cNvPr id="5" name="Content Placeholder 4">
            <a:extLst>
              <a:ext uri="{FF2B5EF4-FFF2-40B4-BE49-F238E27FC236}">
                <a16:creationId xmlns:a16="http://schemas.microsoft.com/office/drawing/2014/main" id="{4B19932C-0022-7A38-1596-332FF45DE074}"/>
              </a:ext>
            </a:extLst>
          </p:cNvPr>
          <p:cNvPicPr>
            <a:picLocks noGrp="1" noChangeAspect="1"/>
          </p:cNvPicPr>
          <p:nvPr>
            <p:ph idx="1"/>
          </p:nvPr>
        </p:nvPicPr>
        <p:blipFill>
          <a:blip r:embed="rId2"/>
          <a:stretch>
            <a:fillRect/>
          </a:stretch>
        </p:blipFill>
        <p:spPr>
          <a:xfrm>
            <a:off x="867721" y="1405235"/>
            <a:ext cx="5031634" cy="4016632"/>
          </a:xfrm>
          <a:effectLst>
            <a:innerShdw blurRad="63500" dist="50800" dir="8100000">
              <a:schemeClr val="bg2">
                <a:lumMod val="60000"/>
                <a:lumOff val="40000"/>
                <a:alpha val="50000"/>
              </a:schemeClr>
            </a:innerShdw>
          </a:effectLst>
        </p:spPr>
      </p:pic>
      <p:sp>
        <p:nvSpPr>
          <p:cNvPr id="7" name="TextBox 6">
            <a:extLst>
              <a:ext uri="{FF2B5EF4-FFF2-40B4-BE49-F238E27FC236}">
                <a16:creationId xmlns:a16="http://schemas.microsoft.com/office/drawing/2014/main" id="{7C0E69C1-FCCE-DB3E-5CA9-B2E19BC0CC09}"/>
              </a:ext>
            </a:extLst>
          </p:cNvPr>
          <p:cNvSpPr txBox="1"/>
          <p:nvPr/>
        </p:nvSpPr>
        <p:spPr>
          <a:xfrm>
            <a:off x="6474287" y="1507989"/>
            <a:ext cx="4361116" cy="1200329"/>
          </a:xfrm>
          <a:prstGeom prst="rect">
            <a:avLst/>
          </a:prstGeom>
          <a:noFill/>
        </p:spPr>
        <p:txBody>
          <a:bodyPr wrap="square">
            <a:spAutoFit/>
          </a:bodyPr>
          <a:lstStyle/>
          <a:p>
            <a:r>
              <a:rPr lang="en-US" dirty="0">
                <a:latin typeface="Aptos Narrow" panose="020B0004020202020204" pitchFamily="34" charset="0"/>
              </a:rPr>
              <a:t>Our histogram plot shows there's a major revenue accumulation in the $40 - $90 range. Our mode(most-occurring payment) was in the $80 - $100 range.</a:t>
            </a:r>
          </a:p>
        </p:txBody>
      </p:sp>
      <p:sp>
        <p:nvSpPr>
          <p:cNvPr id="8" name="TextBox 7">
            <a:extLst>
              <a:ext uri="{FF2B5EF4-FFF2-40B4-BE49-F238E27FC236}">
                <a16:creationId xmlns:a16="http://schemas.microsoft.com/office/drawing/2014/main" id="{58A27097-3AF1-6955-A6A2-0E039CB917E1}"/>
              </a:ext>
            </a:extLst>
          </p:cNvPr>
          <p:cNvSpPr txBox="1"/>
          <p:nvPr/>
        </p:nvSpPr>
        <p:spPr>
          <a:xfrm>
            <a:off x="999757" y="5588079"/>
            <a:ext cx="5206506" cy="1200329"/>
          </a:xfrm>
          <a:prstGeom prst="rect">
            <a:avLst/>
          </a:prstGeom>
          <a:noFill/>
        </p:spPr>
        <p:txBody>
          <a:bodyPr wrap="square">
            <a:spAutoFit/>
          </a:bodyPr>
          <a:lstStyle/>
          <a:p>
            <a:r>
              <a:rPr lang="en-US" dirty="0">
                <a:latin typeface="Aptos Narrow" panose="020B0004020202020204" pitchFamily="34" charset="0"/>
              </a:rPr>
              <a:t>We can deduce that the "Email + Call" sale method has the highest set of revenue income. The "Call" method has the lowest.</a:t>
            </a:r>
          </a:p>
          <a:p>
            <a:endParaRPr lang="en-US" b="0" dirty="0">
              <a:solidFill>
                <a:srgbClr val="3B3B3B"/>
              </a:solidFill>
              <a:effectLst/>
              <a:highlight>
                <a:srgbClr val="FFFFFF"/>
              </a:highlight>
              <a:latin typeface="Consolas" panose="020B0609020204030204" pitchFamily="49" charset="0"/>
            </a:endParaRPr>
          </a:p>
        </p:txBody>
      </p:sp>
      <p:pic>
        <p:nvPicPr>
          <p:cNvPr id="10" name="Picture 9">
            <a:extLst>
              <a:ext uri="{FF2B5EF4-FFF2-40B4-BE49-F238E27FC236}">
                <a16:creationId xmlns:a16="http://schemas.microsoft.com/office/drawing/2014/main" id="{60D20479-5743-1A13-160C-D7330D5FDFC4}"/>
              </a:ext>
            </a:extLst>
          </p:cNvPr>
          <p:cNvPicPr>
            <a:picLocks noChangeAspect="1"/>
          </p:cNvPicPr>
          <p:nvPr/>
        </p:nvPicPr>
        <p:blipFill>
          <a:blip r:embed="rId3"/>
          <a:stretch>
            <a:fillRect/>
          </a:stretch>
        </p:blipFill>
        <p:spPr>
          <a:xfrm>
            <a:off x="6562779" y="2972278"/>
            <a:ext cx="4537842" cy="3619089"/>
          </a:xfrm>
          <a:prstGeom prst="rect">
            <a:avLst/>
          </a:prstGeom>
        </p:spPr>
      </p:pic>
      <p:pic>
        <p:nvPicPr>
          <p:cNvPr id="14" name="Picture 13">
            <a:extLst>
              <a:ext uri="{FF2B5EF4-FFF2-40B4-BE49-F238E27FC236}">
                <a16:creationId xmlns:a16="http://schemas.microsoft.com/office/drawing/2014/main" id="{AAD2D47A-D84D-90E2-C7AA-61B2702A9426}"/>
              </a:ext>
            </a:extLst>
          </p:cNvPr>
          <p:cNvPicPr>
            <a:picLocks noChangeAspect="1"/>
          </p:cNvPicPr>
          <p:nvPr/>
        </p:nvPicPr>
        <p:blipFill rotWithShape="1">
          <a:blip r:embed="rId4">
            <a:extLst>
              <a:ext uri="{BEBA8EAE-BF5A-486C-A8C5-ECC9F3942E4B}">
                <a14:imgProps xmlns:a14="http://schemas.microsoft.com/office/drawing/2010/main">
                  <a14:imgLayer r:embed="rId5">
                    <a14:imgEffect>
                      <a14:colorTemperature colorTemp="6300"/>
                    </a14:imgEffect>
                  </a14:imgLayer>
                </a14:imgProps>
              </a:ext>
              <a:ext uri="{28A0092B-C50C-407E-A947-70E740481C1C}">
                <a14:useLocalDpi xmlns:a14="http://schemas.microsoft.com/office/drawing/2010/main" val="0"/>
              </a:ext>
            </a:extLst>
          </a:blip>
          <a:srcRect r="53279" b="8884"/>
          <a:stretch/>
        </p:blipFill>
        <p:spPr>
          <a:xfrm>
            <a:off x="10931115" y="1255453"/>
            <a:ext cx="1105918" cy="1437861"/>
          </a:xfrm>
          <a:prstGeom prst="rect">
            <a:avLst/>
          </a:prstGeom>
          <a:noFill/>
          <a:ln>
            <a:noFill/>
          </a:ln>
          <a:effectLst/>
        </p:spPr>
      </p:pic>
    </p:spTree>
    <p:extLst>
      <p:ext uri="{BB962C8B-B14F-4D97-AF65-F5344CB8AC3E}">
        <p14:creationId xmlns:p14="http://schemas.microsoft.com/office/powerpoint/2010/main" val="1059665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361F-6482-6DB3-7029-0D5CF5946853}"/>
              </a:ext>
            </a:extLst>
          </p:cNvPr>
          <p:cNvSpPr>
            <a:spLocks noGrp="1"/>
          </p:cNvSpPr>
          <p:nvPr>
            <p:ph type="title"/>
          </p:nvPr>
        </p:nvSpPr>
        <p:spPr>
          <a:xfrm>
            <a:off x="-592861" y="81510"/>
            <a:ext cx="13377721" cy="1609344"/>
          </a:xfrm>
        </p:spPr>
        <p:txBody>
          <a:bodyPr>
            <a:noAutofit/>
          </a:bodyPr>
          <a:lstStyle/>
          <a:p>
            <a:pPr algn="ctr"/>
            <a:r>
              <a:rPr lang="en-US" sz="3200" dirty="0"/>
              <a:t>Exploratory Analysis – 2.2</a:t>
            </a:r>
            <a:br>
              <a:rPr lang="en-US" sz="3200" dirty="0"/>
            </a:br>
            <a:r>
              <a:rPr lang="en-US" sz="3200" dirty="0"/>
              <a:t>What does the spread of the revenue look like overall?</a:t>
            </a:r>
            <a:endParaRPr lang="en-GB" sz="3200" dirty="0"/>
          </a:p>
        </p:txBody>
      </p:sp>
      <p:sp>
        <p:nvSpPr>
          <p:cNvPr id="14" name="Content Placeholder 13">
            <a:extLst>
              <a:ext uri="{FF2B5EF4-FFF2-40B4-BE49-F238E27FC236}">
                <a16:creationId xmlns:a16="http://schemas.microsoft.com/office/drawing/2014/main" id="{A756DC0F-4DC7-DBBF-B265-94F69B18A7EB}"/>
              </a:ext>
            </a:extLst>
          </p:cNvPr>
          <p:cNvSpPr>
            <a:spLocks noGrp="1"/>
          </p:cNvSpPr>
          <p:nvPr>
            <p:ph idx="1"/>
          </p:nvPr>
        </p:nvSpPr>
        <p:spPr>
          <a:xfrm>
            <a:off x="792836" y="1618902"/>
            <a:ext cx="10542050" cy="1899986"/>
          </a:xfrm>
        </p:spPr>
        <p:txBody>
          <a:bodyPr>
            <a:normAutofit/>
          </a:bodyPr>
          <a:lstStyle/>
          <a:p>
            <a:r>
              <a:rPr lang="en-US" sz="2400" dirty="0">
                <a:latin typeface="Aptos Narrow" panose="020B0004020202020204" pitchFamily="34" charset="0"/>
              </a:rPr>
              <a:t>Boxplot here shows the different ranges of the different sales methods.</a:t>
            </a:r>
          </a:p>
          <a:p>
            <a:r>
              <a:rPr lang="en-US" sz="2400" dirty="0">
                <a:latin typeface="Aptos Narrow" panose="020B0004020202020204" pitchFamily="34" charset="0"/>
              </a:rPr>
              <a:t>“Email + Call” method has a range from a little above 120 to 240 showing how spread the revenue was for that method.</a:t>
            </a:r>
          </a:p>
          <a:p>
            <a:r>
              <a:rPr lang="en-US" sz="2400" dirty="0">
                <a:latin typeface="Aptos Narrow" panose="020B0004020202020204" pitchFamily="34" charset="0"/>
              </a:rPr>
              <a:t>We can also see a few outlier records in the singular "Email" and "Call" approach.</a:t>
            </a:r>
          </a:p>
        </p:txBody>
      </p:sp>
      <p:grpSp>
        <p:nvGrpSpPr>
          <p:cNvPr id="17" name="Group 16">
            <a:extLst>
              <a:ext uri="{FF2B5EF4-FFF2-40B4-BE49-F238E27FC236}">
                <a16:creationId xmlns:a16="http://schemas.microsoft.com/office/drawing/2014/main" id="{647DABD9-460C-4FEA-6C1B-49665C78129E}"/>
              </a:ext>
            </a:extLst>
          </p:cNvPr>
          <p:cNvGrpSpPr/>
          <p:nvPr/>
        </p:nvGrpSpPr>
        <p:grpSpPr>
          <a:xfrm>
            <a:off x="426616" y="3429000"/>
            <a:ext cx="10729364" cy="3020961"/>
            <a:chOff x="3184770" y="1809757"/>
            <a:chExt cx="10171298" cy="2750519"/>
          </a:xfrm>
          <a:effectLst>
            <a:outerShdw blurRad="50800" dist="38100" algn="l" rotWithShape="0">
              <a:schemeClr val="bg2">
                <a:lumMod val="75000"/>
                <a:alpha val="40000"/>
              </a:schemeClr>
            </a:outerShdw>
          </a:effectLst>
        </p:grpSpPr>
        <p:pic>
          <p:nvPicPr>
            <p:cNvPr id="7" name="Picture 6">
              <a:extLst>
                <a:ext uri="{FF2B5EF4-FFF2-40B4-BE49-F238E27FC236}">
                  <a16:creationId xmlns:a16="http://schemas.microsoft.com/office/drawing/2014/main" id="{F1A6342C-C5C5-8568-3C46-F47EB6AE423A}"/>
                </a:ext>
              </a:extLst>
            </p:cNvPr>
            <p:cNvPicPr>
              <a:picLocks noChangeAspect="1"/>
            </p:cNvPicPr>
            <p:nvPr/>
          </p:nvPicPr>
          <p:blipFill>
            <a:blip r:embed="rId2"/>
            <a:stretch>
              <a:fillRect/>
            </a:stretch>
          </p:blipFill>
          <p:spPr>
            <a:xfrm>
              <a:off x="6580412" y="1809757"/>
              <a:ext cx="3380014" cy="2734190"/>
            </a:xfrm>
            <a:prstGeom prst="rect">
              <a:avLst/>
            </a:prstGeom>
          </p:spPr>
        </p:pic>
        <p:pic>
          <p:nvPicPr>
            <p:cNvPr id="9" name="Picture 8">
              <a:extLst>
                <a:ext uri="{FF2B5EF4-FFF2-40B4-BE49-F238E27FC236}">
                  <a16:creationId xmlns:a16="http://schemas.microsoft.com/office/drawing/2014/main" id="{7F9176F2-E778-614E-0019-02CF694C68E1}"/>
                </a:ext>
              </a:extLst>
            </p:cNvPr>
            <p:cNvPicPr>
              <a:picLocks noChangeAspect="1"/>
            </p:cNvPicPr>
            <p:nvPr/>
          </p:nvPicPr>
          <p:blipFill>
            <a:blip r:embed="rId3"/>
            <a:stretch>
              <a:fillRect/>
            </a:stretch>
          </p:blipFill>
          <p:spPr>
            <a:xfrm>
              <a:off x="9927768" y="1826086"/>
              <a:ext cx="3428300" cy="2734190"/>
            </a:xfrm>
            <a:prstGeom prst="rect">
              <a:avLst/>
            </a:prstGeom>
          </p:spPr>
        </p:pic>
        <p:pic>
          <p:nvPicPr>
            <p:cNvPr id="16" name="Picture 15">
              <a:extLst>
                <a:ext uri="{FF2B5EF4-FFF2-40B4-BE49-F238E27FC236}">
                  <a16:creationId xmlns:a16="http://schemas.microsoft.com/office/drawing/2014/main" id="{8158D017-E2C3-791A-B9F4-D30C17501E4E}"/>
                </a:ext>
              </a:extLst>
            </p:cNvPr>
            <p:cNvPicPr>
              <a:picLocks noChangeAspect="1"/>
            </p:cNvPicPr>
            <p:nvPr/>
          </p:nvPicPr>
          <p:blipFill>
            <a:blip r:embed="rId4"/>
            <a:stretch>
              <a:fillRect/>
            </a:stretch>
          </p:blipFill>
          <p:spPr>
            <a:xfrm>
              <a:off x="3184770" y="1826086"/>
              <a:ext cx="3428300" cy="2734190"/>
            </a:xfrm>
            <a:prstGeom prst="rect">
              <a:avLst/>
            </a:prstGeom>
          </p:spPr>
        </p:pic>
      </p:grpSp>
      <p:pic>
        <p:nvPicPr>
          <p:cNvPr id="18" name="Picture 17">
            <a:extLst>
              <a:ext uri="{FF2B5EF4-FFF2-40B4-BE49-F238E27FC236}">
                <a16:creationId xmlns:a16="http://schemas.microsoft.com/office/drawing/2014/main" id="{C215A383-AF23-6A3E-88A9-5909A691C16C}"/>
              </a:ext>
            </a:extLst>
          </p:cNvPr>
          <p:cNvPicPr>
            <a:picLocks noChangeAspect="1"/>
          </p:cNvPicPr>
          <p:nvPr/>
        </p:nvPicPr>
        <p:blipFill rotWithShape="1">
          <a:blip r:embed="rId5">
            <a:extLst>
              <a:ext uri="{BEBA8EAE-BF5A-486C-A8C5-ECC9F3942E4B}">
                <a14:imgProps xmlns:a14="http://schemas.microsoft.com/office/drawing/2010/main">
                  <a14:imgLayer r:embed="rId6">
                    <a14:imgEffect>
                      <a14:colorTemperature colorTemp="6300"/>
                    </a14:imgEffect>
                  </a14:imgLayer>
                </a14:imgProps>
              </a:ext>
              <a:ext uri="{28A0092B-C50C-407E-A947-70E740481C1C}">
                <a14:useLocalDpi xmlns:a14="http://schemas.microsoft.com/office/drawing/2010/main" val="0"/>
              </a:ext>
            </a:extLst>
          </a:blip>
          <a:srcRect r="53279" b="8884"/>
          <a:stretch/>
        </p:blipFill>
        <p:spPr>
          <a:xfrm>
            <a:off x="11155980" y="4823791"/>
            <a:ext cx="1021828" cy="1328531"/>
          </a:xfrm>
          <a:prstGeom prst="rect">
            <a:avLst/>
          </a:prstGeom>
          <a:noFill/>
          <a:ln>
            <a:noFill/>
          </a:ln>
          <a:effectLst/>
        </p:spPr>
      </p:pic>
    </p:spTree>
    <p:extLst>
      <p:ext uri="{BB962C8B-B14F-4D97-AF65-F5344CB8AC3E}">
        <p14:creationId xmlns:p14="http://schemas.microsoft.com/office/powerpoint/2010/main" val="3002294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9E912-44CD-3535-06EA-C651BF69F9AF}"/>
              </a:ext>
            </a:extLst>
          </p:cNvPr>
          <p:cNvSpPr>
            <a:spLocks noGrp="1"/>
          </p:cNvSpPr>
          <p:nvPr>
            <p:ph type="title"/>
          </p:nvPr>
        </p:nvSpPr>
        <p:spPr>
          <a:xfrm>
            <a:off x="838199" y="299810"/>
            <a:ext cx="10515600" cy="1325563"/>
          </a:xfrm>
        </p:spPr>
        <p:txBody>
          <a:bodyPr>
            <a:normAutofit fontScale="90000"/>
          </a:bodyPr>
          <a:lstStyle/>
          <a:p>
            <a:pPr algn="ctr"/>
            <a:r>
              <a:rPr lang="en-US" sz="4900" dirty="0"/>
              <a:t>Exploratory</a:t>
            </a:r>
            <a:r>
              <a:rPr lang="en-US" dirty="0"/>
              <a:t> Analysis – 2.3</a:t>
            </a:r>
            <a:br>
              <a:rPr lang="en-US" dirty="0"/>
            </a:br>
            <a:r>
              <a:rPr lang="en-US" dirty="0"/>
              <a:t>What does the spread of the revenue for each sales method look like?</a:t>
            </a:r>
            <a:endParaRPr lang="en-GB" dirty="0"/>
          </a:p>
        </p:txBody>
      </p:sp>
      <p:pic>
        <p:nvPicPr>
          <p:cNvPr id="5" name="Content Placeholder 4">
            <a:extLst>
              <a:ext uri="{FF2B5EF4-FFF2-40B4-BE49-F238E27FC236}">
                <a16:creationId xmlns:a16="http://schemas.microsoft.com/office/drawing/2014/main" id="{2ADE3D8F-46C3-256D-B5CD-4A4E054B4936}"/>
              </a:ext>
            </a:extLst>
          </p:cNvPr>
          <p:cNvPicPr>
            <a:picLocks noGrp="1" noChangeAspect="1"/>
          </p:cNvPicPr>
          <p:nvPr>
            <p:ph idx="1"/>
          </p:nvPr>
        </p:nvPicPr>
        <p:blipFill>
          <a:blip r:embed="rId2"/>
          <a:stretch>
            <a:fillRect/>
          </a:stretch>
        </p:blipFill>
        <p:spPr>
          <a:xfrm>
            <a:off x="4996927" y="1921997"/>
            <a:ext cx="6074196" cy="4655857"/>
          </a:xfrm>
          <a:effectLst>
            <a:outerShdw blurRad="50800" dist="38100" dir="5400000" algn="t" rotWithShape="0">
              <a:schemeClr val="bg2">
                <a:lumMod val="75000"/>
                <a:alpha val="39000"/>
              </a:schemeClr>
            </a:outerShdw>
          </a:effectLst>
        </p:spPr>
      </p:pic>
      <p:sp>
        <p:nvSpPr>
          <p:cNvPr id="7" name="TextBox 6">
            <a:extLst>
              <a:ext uri="{FF2B5EF4-FFF2-40B4-BE49-F238E27FC236}">
                <a16:creationId xmlns:a16="http://schemas.microsoft.com/office/drawing/2014/main" id="{8712FD9A-738D-8F22-59D4-1A8AFEFD5500}"/>
              </a:ext>
            </a:extLst>
          </p:cNvPr>
          <p:cNvSpPr txBox="1"/>
          <p:nvPr/>
        </p:nvSpPr>
        <p:spPr>
          <a:xfrm>
            <a:off x="698198" y="2357099"/>
            <a:ext cx="3991790" cy="3785652"/>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Aptos Narrow" panose="020B0004020202020204" pitchFamily="34" charset="0"/>
              </a:rPr>
              <a:t>The "Email" approach brought in 51.39% of the total revenue over the six-week period, with "Email + Call" method bringing in 31.21%. </a:t>
            </a:r>
          </a:p>
          <a:p>
            <a:pPr marL="342900" indent="-342900">
              <a:buFont typeface="Arial" panose="020B0604020202020204" pitchFamily="34" charset="0"/>
              <a:buChar char="•"/>
            </a:pPr>
            <a:endParaRPr lang="en-US" sz="2400" dirty="0">
              <a:latin typeface="Aptos Narrow" panose="020B0004020202020204" pitchFamily="34" charset="0"/>
            </a:endParaRPr>
          </a:p>
          <a:p>
            <a:pPr marL="342900" indent="-342900">
              <a:buFont typeface="Arial" panose="020B0604020202020204" pitchFamily="34" charset="0"/>
              <a:buChar char="•"/>
            </a:pPr>
            <a:r>
              <a:rPr lang="en-US" sz="2400" dirty="0">
                <a:latin typeface="Aptos Narrow" panose="020B0004020202020204" pitchFamily="34" charset="0"/>
              </a:rPr>
              <a:t>The "Call" method had the lowest return bringing just 17.39% of total revenue.</a:t>
            </a:r>
          </a:p>
        </p:txBody>
      </p:sp>
      <p:pic>
        <p:nvPicPr>
          <p:cNvPr id="9" name="Picture 8">
            <a:extLst>
              <a:ext uri="{FF2B5EF4-FFF2-40B4-BE49-F238E27FC236}">
                <a16:creationId xmlns:a16="http://schemas.microsoft.com/office/drawing/2014/main" id="{998A2F6F-CBB8-F3F4-B24B-E8E06DE1EF43}"/>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6300"/>
                    </a14:imgEffect>
                  </a14:imgLayer>
                </a14:imgProps>
              </a:ext>
              <a:ext uri="{28A0092B-C50C-407E-A947-70E740481C1C}">
                <a14:useLocalDpi xmlns:a14="http://schemas.microsoft.com/office/drawing/2010/main" val="0"/>
              </a:ext>
            </a:extLst>
          </a:blip>
          <a:srcRect r="53279" b="8884"/>
          <a:stretch/>
        </p:blipFill>
        <p:spPr>
          <a:xfrm>
            <a:off x="0" y="97106"/>
            <a:ext cx="1331360" cy="1730970"/>
          </a:xfrm>
          <a:prstGeom prst="rect">
            <a:avLst/>
          </a:prstGeom>
          <a:noFill/>
          <a:ln>
            <a:noFill/>
          </a:ln>
          <a:effectLst/>
        </p:spPr>
      </p:pic>
    </p:spTree>
    <p:extLst>
      <p:ext uri="{BB962C8B-B14F-4D97-AF65-F5344CB8AC3E}">
        <p14:creationId xmlns:p14="http://schemas.microsoft.com/office/powerpoint/2010/main" val="2933339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B418A-8847-6FB1-93E3-4FE2659B8C9F}"/>
              </a:ext>
            </a:extLst>
          </p:cNvPr>
          <p:cNvSpPr>
            <a:spLocks noGrp="1"/>
          </p:cNvSpPr>
          <p:nvPr>
            <p:ph type="title"/>
          </p:nvPr>
        </p:nvSpPr>
        <p:spPr>
          <a:xfrm>
            <a:off x="78658" y="307656"/>
            <a:ext cx="12192000" cy="1609344"/>
          </a:xfrm>
        </p:spPr>
        <p:txBody>
          <a:bodyPr>
            <a:noAutofit/>
          </a:bodyPr>
          <a:lstStyle/>
          <a:p>
            <a:pPr algn="ctr"/>
            <a:r>
              <a:rPr lang="en-US" sz="3600" dirty="0"/>
              <a:t>Exploratory Analysis – 3.1</a:t>
            </a:r>
            <a:br>
              <a:rPr lang="en-US" sz="3600" dirty="0"/>
            </a:br>
            <a:r>
              <a:rPr lang="en-US" sz="3600" dirty="0"/>
              <a:t>Was there any difference in revenue over time for each of the methods?</a:t>
            </a:r>
            <a:endParaRPr lang="en-GB" sz="3600" dirty="0"/>
          </a:p>
        </p:txBody>
      </p:sp>
      <p:sp>
        <p:nvSpPr>
          <p:cNvPr id="7" name="TextBox 6">
            <a:extLst>
              <a:ext uri="{FF2B5EF4-FFF2-40B4-BE49-F238E27FC236}">
                <a16:creationId xmlns:a16="http://schemas.microsoft.com/office/drawing/2014/main" id="{C201BC73-8CCD-7C1B-9DC9-CE876C692C6E}"/>
              </a:ext>
            </a:extLst>
          </p:cNvPr>
          <p:cNvSpPr txBox="1"/>
          <p:nvPr/>
        </p:nvSpPr>
        <p:spPr>
          <a:xfrm>
            <a:off x="5899356" y="1883704"/>
            <a:ext cx="5817742" cy="4832092"/>
          </a:xfrm>
          <a:prstGeom prst="rect">
            <a:avLst/>
          </a:prstGeom>
          <a:noFill/>
        </p:spPr>
        <p:txBody>
          <a:bodyPr wrap="square">
            <a:spAutoFit/>
          </a:bodyPr>
          <a:lstStyle/>
          <a:p>
            <a:pPr marL="342900" indent="-342900">
              <a:buFont typeface="Arial" panose="020B0604020202020204" pitchFamily="34" charset="0"/>
              <a:buChar char="•"/>
            </a:pPr>
            <a:r>
              <a:rPr lang="en-US" sz="2200" dirty="0">
                <a:latin typeface="Aptos Narrow" panose="020B0004020202020204" pitchFamily="34" charset="0"/>
              </a:rPr>
              <a:t>This chart shows the "Email" method as an early revenue generator in the early weeks of sales with the "Call" and "Email + Call" method picking up gradually as the weeks go by. </a:t>
            </a:r>
          </a:p>
          <a:p>
            <a:pPr marL="342900" indent="-342900">
              <a:buFont typeface="Arial" panose="020B0604020202020204" pitchFamily="34" charset="0"/>
              <a:buChar char="•"/>
            </a:pPr>
            <a:endParaRPr lang="en-US" sz="2200" dirty="0">
              <a:latin typeface="Aptos Narrow" panose="020B0004020202020204" pitchFamily="34" charset="0"/>
            </a:endParaRPr>
          </a:p>
          <a:p>
            <a:pPr marL="342900" indent="-342900">
              <a:buFont typeface="Arial" panose="020B0604020202020204" pitchFamily="34" charset="0"/>
              <a:buChar char="•"/>
            </a:pPr>
            <a:r>
              <a:rPr lang="en-US" sz="2200" dirty="0">
                <a:latin typeface="Aptos Narrow" panose="020B0004020202020204" pitchFamily="34" charset="0"/>
              </a:rPr>
              <a:t>The "Email" method declined at a steady rate as the weeks went by. The reason that this happened can be found through a survey with the customers and that data has not been made available to us.</a:t>
            </a:r>
          </a:p>
          <a:p>
            <a:pPr marL="342900" indent="-342900">
              <a:buFont typeface="Arial" panose="020B0604020202020204" pitchFamily="34" charset="0"/>
              <a:buChar char="•"/>
            </a:pPr>
            <a:endParaRPr lang="en-US" sz="2200" dirty="0">
              <a:latin typeface="Aptos Narrow" panose="020B0004020202020204" pitchFamily="34" charset="0"/>
            </a:endParaRPr>
          </a:p>
          <a:p>
            <a:pPr marL="342900" indent="-342900">
              <a:buFont typeface="Arial" panose="020B0604020202020204" pitchFamily="34" charset="0"/>
              <a:buChar char="•"/>
            </a:pPr>
            <a:r>
              <a:rPr lang="en-US" sz="2200" dirty="0">
                <a:latin typeface="Aptos Narrow" panose="020B0004020202020204" pitchFamily="34" charset="0"/>
              </a:rPr>
              <a:t>At the end of the 6th week, the "Email + Call" method was the current-highest total revenue generating sales method.</a:t>
            </a:r>
          </a:p>
        </p:txBody>
      </p:sp>
      <p:pic>
        <p:nvPicPr>
          <p:cNvPr id="15" name="Picture 14">
            <a:extLst>
              <a:ext uri="{FF2B5EF4-FFF2-40B4-BE49-F238E27FC236}">
                <a16:creationId xmlns:a16="http://schemas.microsoft.com/office/drawing/2014/main" id="{8A645591-DD9D-3B02-4E1F-2150DBCBB82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323850" y="2068000"/>
            <a:ext cx="5477182" cy="4314825"/>
          </a:xfrm>
          <a:prstGeom prst="rect">
            <a:avLst/>
          </a:prstGeom>
          <a:effectLst>
            <a:outerShdw blurRad="50800" dist="38100" dir="5400000" algn="t" rotWithShape="0">
              <a:schemeClr val="accent2">
                <a:lumMod val="75000"/>
                <a:alpha val="40000"/>
              </a:schemeClr>
            </a:outerShdw>
          </a:effectLst>
          <a:scene3d>
            <a:camera prst="orthographicFront"/>
            <a:lightRig rig="threePt" dir="t"/>
          </a:scene3d>
          <a:sp3d extrusionH="76200">
            <a:bevelT prst="relaxedInset"/>
            <a:extrusionClr>
              <a:schemeClr val="bg2">
                <a:lumMod val="75000"/>
              </a:schemeClr>
            </a:extrusionClr>
          </a:sp3d>
        </p:spPr>
      </p:pic>
      <p:pic>
        <p:nvPicPr>
          <p:cNvPr id="17" name="Picture 16">
            <a:extLst>
              <a:ext uri="{FF2B5EF4-FFF2-40B4-BE49-F238E27FC236}">
                <a16:creationId xmlns:a16="http://schemas.microsoft.com/office/drawing/2014/main" id="{ECE13AB7-0D3C-07D1-A345-239360E5A1E3}"/>
              </a:ext>
            </a:extLst>
          </p:cNvPr>
          <p:cNvPicPr>
            <a:picLocks noChangeAspect="1"/>
          </p:cNvPicPr>
          <p:nvPr/>
        </p:nvPicPr>
        <p:blipFill rotWithShape="1">
          <a:blip r:embed="rId4">
            <a:extLst>
              <a:ext uri="{BEBA8EAE-BF5A-486C-A8C5-ECC9F3942E4B}">
                <a14:imgProps xmlns:a14="http://schemas.microsoft.com/office/drawing/2010/main">
                  <a14:imgLayer r:embed="rId5">
                    <a14:imgEffect>
                      <a14:colorTemperature colorTemp="6300"/>
                    </a14:imgEffect>
                  </a14:imgLayer>
                </a14:imgProps>
              </a:ext>
              <a:ext uri="{28A0092B-C50C-407E-A947-70E740481C1C}">
                <a14:useLocalDpi xmlns:a14="http://schemas.microsoft.com/office/drawing/2010/main" val="0"/>
              </a:ext>
            </a:extLst>
          </a:blip>
          <a:srcRect r="53279" b="8884"/>
          <a:stretch/>
        </p:blipFill>
        <p:spPr>
          <a:xfrm>
            <a:off x="10970872" y="2014703"/>
            <a:ext cx="1137056" cy="1478345"/>
          </a:xfrm>
          <a:prstGeom prst="rect">
            <a:avLst/>
          </a:prstGeom>
          <a:noFill/>
          <a:ln>
            <a:noFill/>
          </a:ln>
          <a:effectLst/>
        </p:spPr>
      </p:pic>
    </p:spTree>
    <p:extLst>
      <p:ext uri="{BB962C8B-B14F-4D97-AF65-F5344CB8AC3E}">
        <p14:creationId xmlns:p14="http://schemas.microsoft.com/office/powerpoint/2010/main" val="1536523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E5058-0975-0B80-E924-B3EAC33CE692}"/>
              </a:ext>
            </a:extLst>
          </p:cNvPr>
          <p:cNvSpPr>
            <a:spLocks noGrp="1"/>
          </p:cNvSpPr>
          <p:nvPr>
            <p:ph type="title"/>
          </p:nvPr>
        </p:nvSpPr>
        <p:spPr>
          <a:xfrm>
            <a:off x="-169018" y="248656"/>
            <a:ext cx="12921455" cy="1688297"/>
          </a:xfrm>
        </p:spPr>
        <p:txBody>
          <a:bodyPr>
            <a:noAutofit/>
          </a:bodyPr>
          <a:lstStyle/>
          <a:p>
            <a:pPr algn="ctr"/>
            <a:r>
              <a:rPr lang="en-US" sz="3200" dirty="0"/>
              <a:t>Exploratory Analysis – 3.2</a:t>
            </a:r>
            <a:br>
              <a:rPr lang="en-US" sz="3200" dirty="0"/>
            </a:br>
            <a:r>
              <a:rPr lang="en-US" sz="3200" dirty="0"/>
              <a:t>Was there any difference in revenue over time for each of the methods?</a:t>
            </a:r>
            <a:endParaRPr lang="en-GB" sz="3200" dirty="0"/>
          </a:p>
        </p:txBody>
      </p:sp>
      <p:sp>
        <p:nvSpPr>
          <p:cNvPr id="7" name="Content Placeholder 6">
            <a:extLst>
              <a:ext uri="{FF2B5EF4-FFF2-40B4-BE49-F238E27FC236}">
                <a16:creationId xmlns:a16="http://schemas.microsoft.com/office/drawing/2014/main" id="{8C0BA580-6354-4916-0185-17B0164FDFD5}"/>
              </a:ext>
            </a:extLst>
          </p:cNvPr>
          <p:cNvSpPr>
            <a:spLocks noGrp="1"/>
          </p:cNvSpPr>
          <p:nvPr>
            <p:ph idx="1"/>
          </p:nvPr>
        </p:nvSpPr>
        <p:spPr>
          <a:xfrm>
            <a:off x="467647" y="2192508"/>
            <a:ext cx="4576302" cy="3904840"/>
          </a:xfrm>
        </p:spPr>
        <p:txBody>
          <a:bodyPr>
            <a:normAutofit lnSpcReduction="10000"/>
          </a:bodyPr>
          <a:lstStyle/>
          <a:p>
            <a:r>
              <a:rPr lang="en-US" dirty="0">
                <a:latin typeface="Aptos Narrow" panose="020B0004020202020204" pitchFamily="34" charset="0"/>
              </a:rPr>
              <a:t>This chart shows the "Email + Call" method as a high average revenue generator per week. </a:t>
            </a:r>
          </a:p>
          <a:p>
            <a:r>
              <a:rPr lang="en-US" dirty="0">
                <a:latin typeface="Aptos Narrow" panose="020B0004020202020204" pitchFamily="34" charset="0"/>
              </a:rPr>
              <a:t>The "Call" method improved at a steady rate as the weeks went by but could never generate an average of $75 per customer at any point. </a:t>
            </a:r>
          </a:p>
          <a:p>
            <a:r>
              <a:rPr lang="en-US" dirty="0">
                <a:latin typeface="Aptos Narrow" panose="020B0004020202020204" pitchFamily="34" charset="0"/>
              </a:rPr>
              <a:t>The "Email + Call" method brought in our highest average of &gt;$225 in the 6th week. </a:t>
            </a:r>
          </a:p>
          <a:p>
            <a:r>
              <a:rPr lang="en-US" dirty="0">
                <a:latin typeface="Aptos Narrow" panose="020B0004020202020204" pitchFamily="34" charset="0"/>
              </a:rPr>
              <a:t>The "Email" method had a mean revenue of &gt;$125 but &lt;$137. This line plot shows these with the use of markers at the average point.</a:t>
            </a:r>
          </a:p>
        </p:txBody>
      </p:sp>
      <p:pic>
        <p:nvPicPr>
          <p:cNvPr id="10" name="Picture 9">
            <a:extLst>
              <a:ext uri="{FF2B5EF4-FFF2-40B4-BE49-F238E27FC236}">
                <a16:creationId xmlns:a16="http://schemas.microsoft.com/office/drawing/2014/main" id="{30916F52-EA57-E35A-AED2-728752784E5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5403438" y="1825625"/>
            <a:ext cx="5628353" cy="4652635"/>
          </a:xfrm>
          <a:prstGeom prst="rect">
            <a:avLst/>
          </a:prstGeom>
          <a:effectLst>
            <a:outerShdw blurRad="50800" dist="38100" dir="10800000" algn="r" rotWithShape="0">
              <a:schemeClr val="bg2">
                <a:lumMod val="75000"/>
                <a:alpha val="40000"/>
              </a:schemeClr>
            </a:outerShdw>
          </a:effectLst>
        </p:spPr>
      </p:pic>
      <p:pic>
        <p:nvPicPr>
          <p:cNvPr id="11" name="Picture 10">
            <a:extLst>
              <a:ext uri="{FF2B5EF4-FFF2-40B4-BE49-F238E27FC236}">
                <a16:creationId xmlns:a16="http://schemas.microsoft.com/office/drawing/2014/main" id="{FABCFED3-22CF-346E-D29C-63DABEFAFED2}"/>
              </a:ext>
            </a:extLst>
          </p:cNvPr>
          <p:cNvPicPr>
            <a:picLocks noChangeAspect="1"/>
          </p:cNvPicPr>
          <p:nvPr/>
        </p:nvPicPr>
        <p:blipFill rotWithShape="1">
          <a:blip r:embed="rId4">
            <a:extLst>
              <a:ext uri="{BEBA8EAE-BF5A-486C-A8C5-ECC9F3942E4B}">
                <a14:imgProps xmlns:a14="http://schemas.microsoft.com/office/drawing/2010/main">
                  <a14:imgLayer r:embed="rId5">
                    <a14:imgEffect>
                      <a14:colorTemperature colorTemp="6300"/>
                    </a14:imgEffect>
                  </a14:imgLayer>
                </a14:imgProps>
              </a:ext>
              <a:ext uri="{28A0092B-C50C-407E-A947-70E740481C1C}">
                <a14:useLocalDpi xmlns:a14="http://schemas.microsoft.com/office/drawing/2010/main" val="0"/>
              </a:ext>
            </a:extLst>
          </a:blip>
          <a:srcRect r="53279" b="8884"/>
          <a:stretch/>
        </p:blipFill>
        <p:spPr>
          <a:xfrm>
            <a:off x="4028105" y="5573047"/>
            <a:ext cx="911643" cy="1185273"/>
          </a:xfrm>
          <a:prstGeom prst="rect">
            <a:avLst/>
          </a:prstGeom>
          <a:noFill/>
          <a:ln>
            <a:noFill/>
          </a:ln>
          <a:effectLst/>
        </p:spPr>
      </p:pic>
    </p:spTree>
    <p:extLst>
      <p:ext uri="{BB962C8B-B14F-4D97-AF65-F5344CB8AC3E}">
        <p14:creationId xmlns:p14="http://schemas.microsoft.com/office/powerpoint/2010/main" val="22205321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439</TotalTime>
  <Words>1303</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Aptos Narrow</vt:lpstr>
      <vt:lpstr>Arial</vt:lpstr>
      <vt:lpstr>Bookman Old Style</vt:lpstr>
      <vt:lpstr>Britannic Bold</vt:lpstr>
      <vt:lpstr>Calibri</vt:lpstr>
      <vt:lpstr>Century Gothic</vt:lpstr>
      <vt:lpstr>Consolas</vt:lpstr>
      <vt:lpstr>Wingdings</vt:lpstr>
      <vt:lpstr>Wood Type</vt:lpstr>
      <vt:lpstr>data analyst  professional CERTIFICATE practical exam</vt:lpstr>
      <vt:lpstr>Product Sales Methods Brief</vt:lpstr>
      <vt:lpstr>focus questions for exploratory analysis :</vt:lpstr>
      <vt:lpstr>Exploratory Analysis – 1 How many customers were there for each approach?</vt:lpstr>
      <vt:lpstr>Exploratory Analysis – 2.1 What does the spread of the revenue look like overall?</vt:lpstr>
      <vt:lpstr>Exploratory Analysis – 2.2 What does the spread of the revenue look like overall?</vt:lpstr>
      <vt:lpstr>Exploratory Analysis – 2.3 What does the spread of the revenue for each sales method look like?</vt:lpstr>
      <vt:lpstr>Exploratory Analysis – 3.1 Was there any difference in revenue over time for each of the methods?</vt:lpstr>
      <vt:lpstr>Exploratory Analysis – 3.2 Was there any difference in revenue over time for each of the methods?</vt:lpstr>
      <vt:lpstr>method to keep? method to dump?</vt:lpstr>
      <vt:lpstr>Business Metric Monitor –  what do we monitor to keep a good pace and make sure we’re on the right track ?</vt:lpstr>
      <vt:lpstr>Final Summary +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analyst professional practical exam</dc:title>
  <dc:creator>Oluwagbemiro Odegbami</dc:creator>
  <cp:lastModifiedBy>Oluwagbemiro Odegbami</cp:lastModifiedBy>
  <cp:revision>14</cp:revision>
  <dcterms:created xsi:type="dcterms:W3CDTF">2024-05-31T15:02:20Z</dcterms:created>
  <dcterms:modified xsi:type="dcterms:W3CDTF">2024-07-04T11:40:35Z</dcterms:modified>
</cp:coreProperties>
</file>