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5" r:id="rId2"/>
    <p:sldId id="284" r:id="rId3"/>
    <p:sldId id="294" r:id="rId4"/>
    <p:sldId id="295" r:id="rId5"/>
    <p:sldId id="278" r:id="rId6"/>
    <p:sldId id="279" r:id="rId7"/>
    <p:sldId id="296" r:id="rId8"/>
    <p:sldId id="281" r:id="rId9"/>
    <p:sldId id="297" r:id="rId10"/>
    <p:sldId id="288" r:id="rId11"/>
    <p:sldId id="298" r:id="rId12"/>
    <p:sldId id="289" r:id="rId13"/>
    <p:sldId id="299" r:id="rId14"/>
    <p:sldId id="300" r:id="rId15"/>
    <p:sldId id="301" r:id="rId16"/>
    <p:sldId id="302" r:id="rId17"/>
    <p:sldId id="292" r:id="rId18"/>
    <p:sldId id="30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FDF"/>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8675" autoAdjust="0"/>
  </p:normalViewPr>
  <p:slideViewPr>
    <p:cSldViewPr snapToGrid="0">
      <p:cViewPr varScale="1">
        <p:scale>
          <a:sx n="116" d="100"/>
          <a:sy n="116" d="100"/>
        </p:scale>
        <p:origin x="10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anshen%20Huang\Documents\work%20presentation\testweigh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none"/>
          </c:marker>
          <c:xVal>
            <c:numRef>
              <c:f>Sheet1!$A$2:$A$31</c:f>
              <c:numCache>
                <c:formatCode>General</c:formatCode>
                <c:ptCount val="30"/>
                <c:pt idx="0">
                  <c:v>0.5</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pt idx="20">
                  <c:v>10.5</c:v>
                </c:pt>
                <c:pt idx="21">
                  <c:v>11</c:v>
                </c:pt>
                <c:pt idx="22">
                  <c:v>11.5</c:v>
                </c:pt>
                <c:pt idx="23">
                  <c:v>12</c:v>
                </c:pt>
                <c:pt idx="24">
                  <c:v>12.5</c:v>
                </c:pt>
                <c:pt idx="25">
                  <c:v>13</c:v>
                </c:pt>
                <c:pt idx="26">
                  <c:v>13.5</c:v>
                </c:pt>
                <c:pt idx="27">
                  <c:v>14</c:v>
                </c:pt>
                <c:pt idx="28">
                  <c:v>14.5</c:v>
                </c:pt>
                <c:pt idx="29">
                  <c:v>15</c:v>
                </c:pt>
              </c:numCache>
            </c:numRef>
          </c:xVal>
          <c:yVal>
            <c:numRef>
              <c:f>Sheet1!$B$2:$B$31</c:f>
              <c:numCache>
                <c:formatCode>General</c:formatCode>
                <c:ptCount val="30"/>
                <c:pt idx="0">
                  <c:v>2.2973967099940702</c:v>
                </c:pt>
                <c:pt idx="1">
                  <c:v>1</c:v>
                </c:pt>
                <c:pt idx="2">
                  <c:v>0.61473860765448518</c:v>
                </c:pt>
                <c:pt idx="3">
                  <c:v>0.43527528164806206</c:v>
                </c:pt>
                <c:pt idx="4">
                  <c:v>0.33302128296074923</c:v>
                </c:pt>
                <c:pt idx="5">
                  <c:v>0.26758052058674353</c:v>
                </c:pt>
                <c:pt idx="6">
                  <c:v>0.22239158330033451</c:v>
                </c:pt>
                <c:pt idx="7">
                  <c:v>0.18946457081379978</c:v>
                </c:pt>
                <c:pt idx="8">
                  <c:v>0.16449207666095705</c:v>
                </c:pt>
                <c:pt idx="9">
                  <c:v>0.14495593273553914</c:v>
                </c:pt>
                <c:pt idx="10">
                  <c:v>0.12928995152008155</c:v>
                </c:pt>
                <c:pt idx="11">
                  <c:v>0.1164711864619299</c:v>
                </c:pt>
                <c:pt idx="12">
                  <c:v>0.10580445927577631</c:v>
                </c:pt>
                <c:pt idx="13">
                  <c:v>9.6801559057211564E-2</c:v>
                </c:pt>
                <c:pt idx="14">
                  <c:v>8.9110008261102519E-2</c:v>
                </c:pt>
                <c:pt idx="15">
                  <c:v>8.2469244423305901E-2</c:v>
                </c:pt>
                <c:pt idx="16">
                  <c:v>7.6682681133103156E-2</c:v>
                </c:pt>
                <c:pt idx="17">
                  <c:v>7.1599334997472688E-2</c:v>
                </c:pt>
                <c:pt idx="18">
                  <c:v>6.7101414259910924E-2</c:v>
                </c:pt>
                <c:pt idx="19">
                  <c:v>6.3095734448019317E-2</c:v>
                </c:pt>
                <c:pt idx="20">
                  <c:v>5.9507655633613668E-2</c:v>
                </c:pt>
                <c:pt idx="21">
                  <c:v>5.627672006216778E-2</c:v>
                </c:pt>
                <c:pt idx="22">
                  <c:v>5.3353460328732595E-2</c:v>
                </c:pt>
                <c:pt idx="23">
                  <c:v>5.0697028491100485E-2</c:v>
                </c:pt>
                <c:pt idx="24">
                  <c:v>4.8273410692361289E-2</c:v>
                </c:pt>
                <c:pt idx="25">
                  <c:v>4.6054065810884441E-2</c:v>
                </c:pt>
                <c:pt idx="26">
                  <c:v>4.4014875505333423E-2</c:v>
                </c:pt>
                <c:pt idx="27">
                  <c:v>4.2135325882599294E-2</c:v>
                </c:pt>
                <c:pt idx="28">
                  <c:v>4.0397863490504671E-2</c:v>
                </c:pt>
                <c:pt idx="29">
                  <c:v>3.8787383943512534E-2</c:v>
                </c:pt>
              </c:numCache>
            </c:numRef>
          </c:yVal>
          <c:smooth val="0"/>
        </c:ser>
        <c:dLbls>
          <c:showLegendKey val="0"/>
          <c:showVal val="0"/>
          <c:showCatName val="0"/>
          <c:showSerName val="0"/>
          <c:showPercent val="0"/>
          <c:showBubbleSize val="0"/>
        </c:dLbls>
        <c:axId val="7326336"/>
        <c:axId val="331566696"/>
      </c:scatterChart>
      <c:valAx>
        <c:axId val="7326336"/>
        <c:scaling>
          <c:orientation val="minMax"/>
          <c:max val="10"/>
          <c:min val="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66696"/>
        <c:crosses val="autoZero"/>
        <c:crossBetween val="midCat"/>
      </c:valAx>
      <c:valAx>
        <c:axId val="33156669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336"/>
        <c:crosses val="autoZero"/>
        <c:crossBetween val="midCat"/>
      </c:valAx>
      <c:spPr>
        <a:noFill/>
        <a:ln>
          <a:noFill/>
        </a:ln>
        <a:effectLst/>
      </c:spPr>
    </c:plotArea>
    <c:plotVisOnly val="1"/>
    <c:dispBlanksAs val="gap"/>
    <c:showDLblsOverMax val="0"/>
  </c:chart>
  <c:spPr>
    <a:solidFill>
      <a:schemeClr val="bg1"/>
    </a:solidFill>
    <a:ln>
      <a:solidFill>
        <a:schemeClr val="bg1">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v>x</c:v>
          </c:tx>
          <c:spPr>
            <a:ln w="19050" cap="rnd">
              <a:solidFill>
                <a:schemeClr val="accent3"/>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Sheet1!$C$2:$C$42</c:f>
              <c:numCache>
                <c:formatCode>General</c:formatCode>
                <c:ptCount val="41"/>
                <c:pt idx="0">
                  <c:v>1</c:v>
                </c:pt>
                <c:pt idx="1">
                  <c:v>0.93023255813953487</c:v>
                </c:pt>
                <c:pt idx="2">
                  <c:v>0.86956521739130443</c:v>
                </c:pt>
                <c:pt idx="3">
                  <c:v>0.81632653061224481</c:v>
                </c:pt>
                <c:pt idx="4">
                  <c:v>0.76923076923076916</c:v>
                </c:pt>
                <c:pt idx="5">
                  <c:v>0.72727272727272729</c:v>
                </c:pt>
                <c:pt idx="6">
                  <c:v>0.68965517241379315</c:v>
                </c:pt>
                <c:pt idx="7">
                  <c:v>0.65573770491803285</c:v>
                </c:pt>
                <c:pt idx="8">
                  <c:v>0.625</c:v>
                </c:pt>
                <c:pt idx="9">
                  <c:v>0.59701492537313428</c:v>
                </c:pt>
                <c:pt idx="10">
                  <c:v>0.5714285714285714</c:v>
                </c:pt>
                <c:pt idx="11">
                  <c:v>0.54794520547945202</c:v>
                </c:pt>
                <c:pt idx="12">
                  <c:v>0.52631578947368418</c:v>
                </c:pt>
                <c:pt idx="13">
                  <c:v>0.50632911392405067</c:v>
                </c:pt>
                <c:pt idx="14">
                  <c:v>0.48780487804878053</c:v>
                </c:pt>
                <c:pt idx="15">
                  <c:v>0.47058823529411764</c:v>
                </c:pt>
                <c:pt idx="16">
                  <c:v>0.45454545454545453</c:v>
                </c:pt>
                <c:pt idx="17">
                  <c:v>0.4395604395604395</c:v>
                </c:pt>
                <c:pt idx="18">
                  <c:v>0.42553191489361702</c:v>
                </c:pt>
                <c:pt idx="19">
                  <c:v>0.41237113402061859</c:v>
                </c:pt>
                <c:pt idx="20">
                  <c:v>0.4</c:v>
                </c:pt>
                <c:pt idx="21">
                  <c:v>0.38834951456310679</c:v>
                </c:pt>
                <c:pt idx="22">
                  <c:v>0.37735849056603771</c:v>
                </c:pt>
                <c:pt idx="23">
                  <c:v>0.36697247706422015</c:v>
                </c:pt>
                <c:pt idx="24">
                  <c:v>0.35714285714285715</c:v>
                </c:pt>
                <c:pt idx="25">
                  <c:v>0.34782608695652173</c:v>
                </c:pt>
                <c:pt idx="26">
                  <c:v>0.33898305084745767</c:v>
                </c:pt>
                <c:pt idx="27">
                  <c:v>0.33057851239669422</c:v>
                </c:pt>
                <c:pt idx="28">
                  <c:v>0.32258064516129037</c:v>
                </c:pt>
                <c:pt idx="29">
                  <c:v>0.31496062992125984</c:v>
                </c:pt>
                <c:pt idx="30">
                  <c:v>0.30769230769230771</c:v>
                </c:pt>
                <c:pt idx="31">
                  <c:v>0.3007518796992481</c:v>
                </c:pt>
                <c:pt idx="32">
                  <c:v>0.29411764705882348</c:v>
                </c:pt>
                <c:pt idx="33">
                  <c:v>0.28776978417266186</c:v>
                </c:pt>
                <c:pt idx="34">
                  <c:v>0.28169014084507038</c:v>
                </c:pt>
                <c:pt idx="35">
                  <c:v>0.27586206896551724</c:v>
                </c:pt>
                <c:pt idx="36">
                  <c:v>0.27027027027027023</c:v>
                </c:pt>
                <c:pt idx="37">
                  <c:v>0.26490066225165565</c:v>
                </c:pt>
                <c:pt idx="38">
                  <c:v>0.25974025974025972</c:v>
                </c:pt>
                <c:pt idx="39">
                  <c:v>0.25477707006369427</c:v>
                </c:pt>
                <c:pt idx="40">
                  <c:v>0.25</c:v>
                </c:pt>
              </c:numCache>
            </c:numRef>
          </c:yVal>
          <c:smooth val="0"/>
        </c:ser>
        <c:ser>
          <c:idx val="0"/>
          <c:order val="1"/>
          <c:tx>
            <c:v>x^1/2</c:v>
          </c:tx>
          <c:spPr>
            <a:ln w="19050" cap="rnd">
              <a:solidFill>
                <a:schemeClr val="accent1"/>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Sheet1!$D$2:$D$42</c:f>
              <c:numCache>
                <c:formatCode>General</c:formatCode>
                <c:ptCount val="41"/>
                <c:pt idx="0">
                  <c:v>1</c:v>
                </c:pt>
                <c:pt idx="1">
                  <c:v>4.0457849423442285E-2</c:v>
                </c:pt>
                <c:pt idx="2">
                  <c:v>2.8951085108982953E-2</c:v>
                </c:pt>
                <c:pt idx="3">
                  <c:v>2.3764714979476704E-2</c:v>
                </c:pt>
                <c:pt idx="4">
                  <c:v>2.0646582882403595E-2</c:v>
                </c:pt>
                <c:pt idx="5">
                  <c:v>1.850720561586024E-2</c:v>
                </c:pt>
                <c:pt idx="6">
                  <c:v>1.692197693927423E-2</c:v>
                </c:pt>
                <c:pt idx="7">
                  <c:v>1.568639705069368E-2</c:v>
                </c:pt>
                <c:pt idx="8">
                  <c:v>1.468816166370164E-2</c:v>
                </c:pt>
                <c:pt idx="9">
                  <c:v>1.3859774247513293E-2</c:v>
                </c:pt>
                <c:pt idx="10">
                  <c:v>1.3157894736842105E-2</c:v>
                </c:pt>
                <c:pt idx="11">
                  <c:v>1.2553247169281721E-2</c:v>
                </c:pt>
                <c:pt idx="12">
                  <c:v>1.2025245758745728E-2</c:v>
                </c:pt>
                <c:pt idx="13">
                  <c:v>1.1558935496469309E-2</c:v>
                </c:pt>
                <c:pt idx="14">
                  <c:v>1.1143154273113316E-2</c:v>
                </c:pt>
                <c:pt idx="15">
                  <c:v>1.0769378931354137E-2</c:v>
                </c:pt>
                <c:pt idx="16">
                  <c:v>1.0430973419830134E-2</c:v>
                </c:pt>
                <c:pt idx="17">
                  <c:v>1.0122683269156484E-2</c:v>
                </c:pt>
                <c:pt idx="18">
                  <c:v>9.840286348033439E-3</c:v>
                </c:pt>
                <c:pt idx="19">
                  <c:v>9.5803458232982426E-3</c:v>
                </c:pt>
                <c:pt idx="20">
                  <c:v>9.3400317519763652E-3</c:v>
                </c:pt>
                <c:pt idx="21">
                  <c:v>9.1169898485730667E-3</c:v>
                </c:pt>
                <c:pt idx="22">
                  <c:v>8.9092433575589901E-3</c:v>
                </c:pt>
                <c:pt idx="23">
                  <c:v>8.7151185916417313E-3</c:v>
                </c:pt>
                <c:pt idx="24">
                  <c:v>8.5331876721403445E-3</c:v>
                </c:pt>
                <c:pt idx="25">
                  <c:v>8.3622239630419398E-3</c:v>
                </c:pt>
                <c:pt idx="26">
                  <c:v>8.2011670011267936E-3</c:v>
                </c:pt>
                <c:pt idx="27">
                  <c:v>8.0490946194753474E-3</c:v>
                </c:pt>
                <c:pt idx="28">
                  <c:v>7.9052005829012215E-3</c:v>
                </c:pt>
                <c:pt idx="29">
                  <c:v>7.7687764917051165E-3</c:v>
                </c:pt>
                <c:pt idx="30">
                  <c:v>7.6391970230926748E-3</c:v>
                </c:pt>
                <c:pt idx="31">
                  <c:v>7.5159078061791396E-3</c:v>
                </c:pt>
                <c:pt idx="32">
                  <c:v>7.3984153925211044E-3</c:v>
                </c:pt>
                <c:pt idx="33">
                  <c:v>7.2862789071134939E-3</c:v>
                </c:pt>
                <c:pt idx="34">
                  <c:v>7.1791030568601399E-3</c:v>
                </c:pt>
                <c:pt idx="35">
                  <c:v>7.0765322431119194E-3</c:v>
                </c:pt>
                <c:pt idx="36">
                  <c:v>6.9782455779335804E-3</c:v>
                </c:pt>
                <c:pt idx="37">
                  <c:v>6.8839526445731965E-3</c:v>
                </c:pt>
                <c:pt idx="38">
                  <c:v>6.7933898742460214E-3</c:v>
                </c:pt>
                <c:pt idx="39">
                  <c:v>6.706317436053438E-3</c:v>
                </c:pt>
                <c:pt idx="40">
                  <c:v>6.6225165562913907E-3</c:v>
                </c:pt>
              </c:numCache>
              <c:extLst xmlns:c15="http://schemas.microsoft.com/office/drawing/2012/chart"/>
            </c:numRef>
          </c:yVal>
          <c:smooth val="0"/>
        </c:ser>
        <c:ser>
          <c:idx val="3"/>
          <c:order val="2"/>
          <c:tx>
            <c:v>x^2</c:v>
          </c:tx>
          <c:spPr>
            <a:ln w="19050" cap="rnd">
              <a:solidFill>
                <a:schemeClr val="accent4"/>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Sheet1!$G$2:$G$42</c:f>
              <c:numCache>
                <c:formatCode>General</c:formatCode>
                <c:ptCount val="41"/>
                <c:pt idx="0">
                  <c:v>1</c:v>
                </c:pt>
                <c:pt idx="1">
                  <c:v>0.99999925000056245</c:v>
                </c:pt>
                <c:pt idx="2">
                  <c:v>0.99999700000900005</c:v>
                </c:pt>
                <c:pt idx="3">
                  <c:v>0.99999325004556217</c:v>
                </c:pt>
                <c:pt idx="4">
                  <c:v>0.99998800014399836</c:v>
                </c:pt>
                <c:pt idx="5">
                  <c:v>0.99998125035155594</c:v>
                </c:pt>
                <c:pt idx="6">
                  <c:v>0.99997300072898032</c:v>
                </c:pt>
                <c:pt idx="7">
                  <c:v>0.99996325135051289</c:v>
                </c:pt>
                <c:pt idx="8">
                  <c:v>0.99995200230388936</c:v>
                </c:pt>
                <c:pt idx="9">
                  <c:v>0.9999392536903382</c:v>
                </c:pt>
                <c:pt idx="10">
                  <c:v>0.99992500562457809</c:v>
                </c:pt>
                <c:pt idx="11">
                  <c:v>0.99990925823481513</c:v>
                </c:pt>
                <c:pt idx="12">
                  <c:v>0.99989201166274044</c:v>
                </c:pt>
                <c:pt idx="13">
                  <c:v>0.99987326606352644</c:v>
                </c:pt>
                <c:pt idx="14">
                  <c:v>0.99985302160582401</c:v>
                </c:pt>
                <c:pt idx="15">
                  <c:v>0.99983127847175779</c:v>
                </c:pt>
                <c:pt idx="16">
                  <c:v>0.99980803685692354</c:v>
                </c:pt>
                <c:pt idx="17">
                  <c:v>0.9997832969703816</c:v>
                </c:pt>
                <c:pt idx="18">
                  <c:v>0.99975705903465462</c:v>
                </c:pt>
                <c:pt idx="19">
                  <c:v>0.99972932328572028</c:v>
                </c:pt>
                <c:pt idx="20">
                  <c:v>0.99970008997300808</c:v>
                </c:pt>
                <c:pt idx="21">
                  <c:v>0.99966935935939183</c:v>
                </c:pt>
                <c:pt idx="22">
                  <c:v>0.99963713172118529</c:v>
                </c:pt>
                <c:pt idx="23">
                  <c:v>0.99960340734813469</c:v>
                </c:pt>
                <c:pt idx="24">
                  <c:v>0.99956818654341328</c:v>
                </c:pt>
                <c:pt idx="25">
                  <c:v>0.99953146962361394</c:v>
                </c:pt>
                <c:pt idx="26">
                  <c:v>0.99949325691874213</c:v>
                </c:pt>
                <c:pt idx="27">
                  <c:v>0.99945354877220871</c:v>
                </c:pt>
                <c:pt idx="28">
                  <c:v>0.99941234554082192</c:v>
                </c:pt>
                <c:pt idx="29">
                  <c:v>0.99936964759477953</c:v>
                </c:pt>
                <c:pt idx="30">
                  <c:v>0.99932545531766059</c:v>
                </c:pt>
                <c:pt idx="31">
                  <c:v>0.99927976910641658</c:v>
                </c:pt>
                <c:pt idx="32">
                  <c:v>0.99923258937136272</c:v>
                </c:pt>
                <c:pt idx="33">
                  <c:v>0.999183916536169</c:v>
                </c:pt>
                <c:pt idx="34">
                  <c:v>0.99913375103785018</c:v>
                </c:pt>
                <c:pt idx="35">
                  <c:v>0.99908209332675602</c:v>
                </c:pt>
                <c:pt idx="36">
                  <c:v>0.99902894386656171</c:v>
                </c:pt>
                <c:pt idx="37">
                  <c:v>0.99897430313425684</c:v>
                </c:pt>
                <c:pt idx="38">
                  <c:v>0.99891817162013541</c:v>
                </c:pt>
                <c:pt idx="39">
                  <c:v>0.99886054982778394</c:v>
                </c:pt>
                <c:pt idx="40">
                  <c:v>0.99880143827407097</c:v>
                </c:pt>
              </c:numCache>
            </c:numRef>
          </c:yVal>
          <c:smooth val="0"/>
        </c:ser>
        <c:ser>
          <c:idx val="4"/>
          <c:order val="3"/>
          <c:tx>
            <c:v>x^3</c:v>
          </c:tx>
          <c:spPr>
            <a:ln w="19050" cap="rnd">
              <a:solidFill>
                <a:schemeClr val="accent5"/>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Sheet1!$H$2:$H$42</c:f>
              <c:numCache>
                <c:formatCode>General</c:formatCode>
                <c:ptCount val="41"/>
                <c:pt idx="0">
                  <c:v>1</c:v>
                </c:pt>
                <c:pt idx="1">
                  <c:v>0.9999999999925</c:v>
                </c:pt>
                <c:pt idx="2">
                  <c:v>0.99999999994</c:v>
                </c:pt>
                <c:pt idx="3">
                  <c:v>0.99999999979749998</c:v>
                </c:pt>
                <c:pt idx="4">
                  <c:v>0.99999999951999996</c:v>
                </c:pt>
                <c:pt idx="5">
                  <c:v>0.99999999906249992</c:v>
                </c:pt>
                <c:pt idx="6">
                  <c:v>0.99999999838000009</c:v>
                </c:pt>
                <c:pt idx="7">
                  <c:v>0.99999999742750001</c:v>
                </c:pt>
                <c:pt idx="8">
                  <c:v>0.9999999961599999</c:v>
                </c:pt>
                <c:pt idx="9">
                  <c:v>0.99999999453249999</c:v>
                </c:pt>
                <c:pt idx="10">
                  <c:v>0.99999999250000016</c:v>
                </c:pt>
                <c:pt idx="11">
                  <c:v>0.99999999001750017</c:v>
                </c:pt>
                <c:pt idx="12">
                  <c:v>0.99999998704000026</c:v>
                </c:pt>
                <c:pt idx="13">
                  <c:v>0.99999998352250019</c:v>
                </c:pt>
                <c:pt idx="14">
                  <c:v>0.99999997942000052</c:v>
                </c:pt>
                <c:pt idx="15">
                  <c:v>0.99999997468750057</c:v>
                </c:pt>
                <c:pt idx="16">
                  <c:v>0.9999999692800009</c:v>
                </c:pt>
                <c:pt idx="17">
                  <c:v>0.99999996315250139</c:v>
                </c:pt>
                <c:pt idx="18">
                  <c:v>0.99999995626000182</c:v>
                </c:pt>
                <c:pt idx="19">
                  <c:v>0.99999994855750263</c:v>
                </c:pt>
                <c:pt idx="20">
                  <c:v>0.99999994000000347</c:v>
                </c:pt>
                <c:pt idx="21">
                  <c:v>0.9999999305425048</c:v>
                </c:pt>
                <c:pt idx="22">
                  <c:v>0.99999992014000638</c:v>
                </c:pt>
                <c:pt idx="23">
                  <c:v>0.99999990874750833</c:v>
                </c:pt>
                <c:pt idx="24">
                  <c:v>0.99999989632001085</c:v>
                </c:pt>
                <c:pt idx="25">
                  <c:v>0.99999988281251384</c:v>
                </c:pt>
                <c:pt idx="26">
                  <c:v>0.9999998681800174</c:v>
                </c:pt>
                <c:pt idx="27">
                  <c:v>0.99999985237752176</c:v>
                </c:pt>
                <c:pt idx="28">
                  <c:v>0.99999983536002701</c:v>
                </c:pt>
                <c:pt idx="29">
                  <c:v>0.99999981708253338</c:v>
                </c:pt>
                <c:pt idx="30">
                  <c:v>0.99999979750004087</c:v>
                </c:pt>
                <c:pt idx="31">
                  <c:v>0.9999997765675499</c:v>
                </c:pt>
                <c:pt idx="32">
                  <c:v>0.99999975424006049</c:v>
                </c:pt>
                <c:pt idx="33">
                  <c:v>0.99999973047257251</c:v>
                </c:pt>
                <c:pt idx="34">
                  <c:v>0.99999970522008697</c:v>
                </c:pt>
                <c:pt idx="35">
                  <c:v>0.9999996784376034</c:v>
                </c:pt>
                <c:pt idx="36">
                  <c:v>0.99999965008012237</c:v>
                </c:pt>
                <c:pt idx="37">
                  <c:v>0.99999962010264443</c:v>
                </c:pt>
                <c:pt idx="38">
                  <c:v>0.99999958846016934</c:v>
                </c:pt>
                <c:pt idx="39">
                  <c:v>0.999999555107698</c:v>
                </c:pt>
                <c:pt idx="40">
                  <c:v>0.9999995200002304</c:v>
                </c:pt>
              </c:numCache>
            </c:numRef>
          </c:yVal>
          <c:smooth val="0"/>
        </c:ser>
        <c:ser>
          <c:idx val="1"/>
          <c:order val="4"/>
          <c:tx>
            <c:v>gauss f/3</c:v>
          </c:tx>
          <c:spPr>
            <a:ln w="19050" cap="rnd">
              <a:solidFill>
                <a:schemeClr val="accent2"/>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Sheet1!$F$2:$F$42</c:f>
              <c:numCache>
                <c:formatCode>General</c:formatCode>
                <c:ptCount val="41"/>
                <c:pt idx="0">
                  <c:v>1</c:v>
                </c:pt>
                <c:pt idx="1">
                  <c:v>1</c:v>
                </c:pt>
                <c:pt idx="2">
                  <c:v>0.95083779141724412</c:v>
                </c:pt>
                <c:pt idx="3">
                  <c:v>0.85964527443831384</c:v>
                </c:pt>
                <c:pt idx="4">
                  <c:v>0.73898987719019738</c:v>
                </c:pt>
                <c:pt idx="5">
                  <c:v>0.6040376252509263</c:v>
                </c:pt>
                <c:pt idx="6">
                  <c:v>0.46945686269173553</c:v>
                </c:pt>
                <c:pt idx="7">
                  <c:v>0.34692330382687742</c:v>
                </c:pt>
                <c:pt idx="8">
                  <c:v>0.2437682811744846</c:v>
                </c:pt>
                <c:pt idx="9">
                  <c:v>0.16286459836313763</c:v>
                </c:pt>
                <c:pt idx="10">
                  <c:v>0.10346221678356513</c:v>
                </c:pt>
                <c:pt idx="11">
                  <c:v>6.2494564495435279E-2</c:v>
                </c:pt>
                <c:pt idx="12">
                  <c:v>3.589284310248006E-2</c:v>
                </c:pt>
                <c:pt idx="13">
                  <c:v>1.9601006342891376E-2</c:v>
                </c:pt>
                <c:pt idx="14">
                  <c:v>1.0177790246457158E-2</c:v>
                </c:pt>
                <c:pt idx="15">
                  <c:v>5.0249638821629802E-3</c:v>
                </c:pt>
                <c:pt idx="16">
                  <c:v>2.3589372894382513E-3</c:v>
                </c:pt>
                <c:pt idx="17">
                  <c:v>1.0529397240306142E-3</c:v>
                </c:pt>
                <c:pt idx="18">
                  <c:v>4.4688309862622397E-4</c:v>
                </c:pt>
                <c:pt idx="19">
                  <c:v>1.8033801031111879E-4</c:v>
                </c:pt>
                <c:pt idx="20">
                  <c:v>6.9196343144816143E-5</c:v>
                </c:pt>
                <c:pt idx="21">
                  <c:v>2.5245334035273159E-5</c:v>
                </c:pt>
                <c:pt idx="22">
                  <c:v>8.7575125915929604E-6</c:v>
                </c:pt>
                <c:pt idx="23">
                  <c:v>2.8885616139152586E-6</c:v>
                </c:pt>
                <c:pt idx="24">
                  <c:v>9.0590622684889654E-7</c:v>
                </c:pt>
                <c:pt idx="25">
                  <c:v>2.7013764413637255E-7</c:v>
                </c:pt>
                <c:pt idx="26">
                  <c:v>7.6592584728648396E-8</c:v>
                </c:pt>
                <c:pt idx="27">
                  <c:v>2.0648453813912824E-8</c:v>
                </c:pt>
                <c:pt idx="28">
                  <c:v>5.2928198228167311E-9</c:v>
                </c:pt>
                <c:pt idx="29">
                  <c:v>1.2899850878445698E-9</c:v>
                </c:pt>
                <c:pt idx="30">
                  <c:v>2.9893702630813639E-10</c:v>
                </c:pt>
                <c:pt idx="31">
                  <c:v>6.586847398195159E-11</c:v>
                </c:pt>
                <c:pt idx="32">
                  <c:v>1.379883973683142E-11</c:v>
                </c:pt>
                <c:pt idx="33">
                  <c:v>2.7490411985877657E-12</c:v>
                </c:pt>
                <c:pt idx="34">
                  <c:v>5.2012258612118795E-13</c:v>
                </c:pt>
                <c:pt idx="35">
                  <c:v>9.4794524089233294E-14</c:v>
                </c:pt>
                <c:pt idx="36">
                  <c:v>1.6214852804737275E-14</c:v>
                </c:pt>
                <c:pt idx="37">
                  <c:v>0</c:v>
                </c:pt>
                <c:pt idx="38">
                  <c:v>0</c:v>
                </c:pt>
                <c:pt idx="39">
                  <c:v>0</c:v>
                </c:pt>
                <c:pt idx="40">
                  <c:v>0</c:v>
                </c:pt>
              </c:numCache>
            </c:numRef>
          </c:yVal>
          <c:smooth val="0"/>
        </c:ser>
        <c:ser>
          <c:idx val="5"/>
          <c:order val="5"/>
          <c:tx>
            <c:v>gauss 2f/3</c:v>
          </c:tx>
          <c:spPr>
            <a:ln w="19050" cap="rnd">
              <a:solidFill>
                <a:schemeClr val="accent6"/>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Sheet1!$U$2:$U$42</c:f>
              <c:numCache>
                <c:formatCode>General</c:formatCode>
                <c:ptCount val="41"/>
                <c:pt idx="0">
                  <c:v>1</c:v>
                </c:pt>
                <c:pt idx="1">
                  <c:v>1</c:v>
                </c:pt>
                <c:pt idx="2">
                  <c:v>0.98743667851429995</c:v>
                </c:pt>
                <c:pt idx="3">
                  <c:v>0.96278156351999566</c:v>
                </c:pt>
                <c:pt idx="4">
                  <c:v>0.92694833846016489</c:v>
                </c:pt>
                <c:pt idx="5">
                  <c:v>0.88123664809668234</c:v>
                </c:pt>
                <c:pt idx="6">
                  <c:v>0.82725390083351402</c:v>
                </c:pt>
                <c:pt idx="7">
                  <c:v>0.76682162395028941</c:v>
                </c:pt>
                <c:pt idx="8">
                  <c:v>0.70187396302828697</c:v>
                </c:pt>
                <c:pt idx="9">
                  <c:v>0.63435616543577089</c:v>
                </c:pt>
                <c:pt idx="10">
                  <c:v>0.56613036619059554</c:v>
                </c:pt>
                <c:pt idx="11">
                  <c:v>0.49889481031284411</c:v>
                </c:pt>
                <c:pt idx="12">
                  <c:v>0.43412097758096263</c:v>
                </c:pt>
                <c:pt idx="13">
                  <c:v>0.37301114440686545</c:v>
                </c:pt>
                <c:pt idx="14">
                  <c:v>0.31647695425003114</c:v>
                </c:pt>
                <c:pt idx="15">
                  <c:v>0.26513778266531174</c:v>
                </c:pt>
                <c:pt idx="16">
                  <c:v>0.2193362403992459</c:v>
                </c:pt>
                <c:pt idx="17">
                  <c:v>0.17916716182626674</c:v>
                </c:pt>
                <c:pt idx="18">
                  <c:v>0.144515914592133</c:v>
                </c:pt>
                <c:pt idx="19">
                  <c:v>0.11510181669647974</c:v>
                </c:pt>
                <c:pt idx="20">
                  <c:v>9.0522787779575384E-2</c:v>
                </c:pt>
                <c:pt idx="21">
                  <c:v>7.029798871333949E-2</c:v>
                </c:pt>
                <c:pt idx="22">
                  <c:v>5.3906000972666103E-2</c:v>
                </c:pt>
                <c:pt idx="23">
                  <c:v>4.0816951342546023E-2</c:v>
                </c:pt>
                <c:pt idx="24">
                  <c:v>3.0517801535481844E-2</c:v>
                </c:pt>
                <c:pt idx="25">
                  <c:v>2.2530724369918237E-2</c:v>
                </c:pt>
                <c:pt idx="26">
                  <c:v>1.6425034571735522E-2</c:v>
                </c:pt>
                <c:pt idx="27">
                  <c:v>1.182351631955416E-2</c:v>
                </c:pt>
                <c:pt idx="28">
                  <c:v>8.4041973224798904E-3</c:v>
                </c:pt>
                <c:pt idx="29">
                  <c:v>5.8986828502658505E-3</c:v>
                </c:pt>
                <c:pt idx="30">
                  <c:v>4.0881146773544654E-3</c:v>
                </c:pt>
                <c:pt idx="31">
                  <c:v>2.7976946239487957E-3</c:v>
                </c:pt>
                <c:pt idx="32">
                  <c:v>1.8905438673958886E-3</c:v>
                </c:pt>
                <c:pt idx="33">
                  <c:v>1.2614859536651032E-3</c:v>
                </c:pt>
                <c:pt idx="34">
                  <c:v>8.3116507413806453E-4</c:v>
                </c:pt>
                <c:pt idx="35">
                  <c:v>5.4075601108346735E-4</c:v>
                </c:pt>
                <c:pt idx="36">
                  <c:v>3.4739585013441357E-4</c:v>
                </c:pt>
                <c:pt idx="37">
                  <c:v>2.2037234538758196E-4</c:v>
                </c:pt>
                <c:pt idx="38">
                  <c:v>1.3803803083502558E-4</c:v>
                </c:pt>
                <c:pt idx="39">
                  <c:v>8.5378713649302842E-5</c:v>
                </c:pt>
                <c:pt idx="40">
                  <c:v>5.2144636735766293E-5</c:v>
                </c:pt>
              </c:numCache>
            </c:numRef>
          </c:yVal>
          <c:smooth val="0"/>
        </c:ser>
        <c:ser>
          <c:idx val="6"/>
          <c:order val="6"/>
          <c:tx>
            <c:v>gauss f</c:v>
          </c:tx>
          <c:spPr>
            <a:ln w="19050" cap="rnd">
              <a:solidFill>
                <a:schemeClr val="accent1">
                  <a:lumMod val="60000"/>
                </a:schemeClr>
              </a:solidFill>
              <a:round/>
            </a:ln>
            <a:effectLst/>
          </c:spPr>
          <c:marker>
            <c:symbol val="none"/>
          </c:marker>
          <c:xVal>
            <c:numRef>
              <c:f>Sheet1!$B$2:$B$42</c:f>
              <c:numCache>
                <c:formatCode>General</c:formatCode>
                <c:ptCount val="41"/>
                <c:pt idx="0">
                  <c:v>0</c:v>
                </c:pt>
                <c:pt idx="1">
                  <c:v>7.4999999999999997E-2</c:v>
                </c:pt>
                <c:pt idx="2">
                  <c:v>0.15</c:v>
                </c:pt>
                <c:pt idx="3">
                  <c:v>0.22500000000000001</c:v>
                </c:pt>
                <c:pt idx="4">
                  <c:v>0.3</c:v>
                </c:pt>
                <c:pt idx="5">
                  <c:v>0.375</c:v>
                </c:pt>
                <c:pt idx="6">
                  <c:v>0.45</c:v>
                </c:pt>
                <c:pt idx="7">
                  <c:v>0.52499999999999991</c:v>
                </c:pt>
                <c:pt idx="8">
                  <c:v>0.6</c:v>
                </c:pt>
                <c:pt idx="9">
                  <c:v>0.67500000000000004</c:v>
                </c:pt>
                <c:pt idx="10">
                  <c:v>0.75</c:v>
                </c:pt>
                <c:pt idx="11">
                  <c:v>0.82499999999999996</c:v>
                </c:pt>
                <c:pt idx="12">
                  <c:v>0.9</c:v>
                </c:pt>
                <c:pt idx="13">
                  <c:v>0.97499999999999987</c:v>
                </c:pt>
                <c:pt idx="14">
                  <c:v>1.0499999999999998</c:v>
                </c:pt>
                <c:pt idx="15">
                  <c:v>1.1249999999999998</c:v>
                </c:pt>
                <c:pt idx="16">
                  <c:v>1.2</c:v>
                </c:pt>
                <c:pt idx="17">
                  <c:v>1.2750000000000001</c:v>
                </c:pt>
                <c:pt idx="18">
                  <c:v>1.35</c:v>
                </c:pt>
                <c:pt idx="19">
                  <c:v>1.425</c:v>
                </c:pt>
                <c:pt idx="20">
                  <c:v>1.5</c:v>
                </c:pt>
                <c:pt idx="21">
                  <c:v>1.575</c:v>
                </c:pt>
                <c:pt idx="22">
                  <c:v>1.65</c:v>
                </c:pt>
                <c:pt idx="23">
                  <c:v>1.7249999999999999</c:v>
                </c:pt>
                <c:pt idx="24">
                  <c:v>1.8</c:v>
                </c:pt>
                <c:pt idx="25">
                  <c:v>1.875</c:v>
                </c:pt>
                <c:pt idx="26">
                  <c:v>1.9499999999999997</c:v>
                </c:pt>
                <c:pt idx="27">
                  <c:v>2.0249999999999999</c:v>
                </c:pt>
                <c:pt idx="28">
                  <c:v>2.0999999999999996</c:v>
                </c:pt>
                <c:pt idx="29">
                  <c:v>2.1749999999999998</c:v>
                </c:pt>
                <c:pt idx="30">
                  <c:v>2.2499999999999996</c:v>
                </c:pt>
                <c:pt idx="31">
                  <c:v>2.3249999999999997</c:v>
                </c:pt>
                <c:pt idx="32">
                  <c:v>2.4</c:v>
                </c:pt>
                <c:pt idx="33">
                  <c:v>2.4750000000000001</c:v>
                </c:pt>
                <c:pt idx="34">
                  <c:v>2.5500000000000003</c:v>
                </c:pt>
                <c:pt idx="35">
                  <c:v>2.625</c:v>
                </c:pt>
                <c:pt idx="36">
                  <c:v>2.7</c:v>
                </c:pt>
                <c:pt idx="37">
                  <c:v>2.7749999999999999</c:v>
                </c:pt>
                <c:pt idx="38">
                  <c:v>2.85</c:v>
                </c:pt>
                <c:pt idx="39">
                  <c:v>2.9249999999999998</c:v>
                </c:pt>
                <c:pt idx="40">
                  <c:v>3</c:v>
                </c:pt>
              </c:numCache>
            </c:numRef>
          </c:xVal>
          <c:yVal>
            <c:numRef>
              <c:f>Sheet1!$S$2:$S$42</c:f>
              <c:numCache>
                <c:formatCode>General</c:formatCode>
                <c:ptCount val="41"/>
                <c:pt idx="0">
                  <c:v>1</c:v>
                </c:pt>
                <c:pt idx="1">
                  <c:v>1.0000000000000018</c:v>
                </c:pt>
                <c:pt idx="2">
                  <c:v>0.99439341213007026</c:v>
                </c:pt>
                <c:pt idx="3">
                  <c:v>0.98327436162813442</c:v>
                </c:pt>
                <c:pt idx="4">
                  <c:v>0.96682847021102758</c:v>
                </c:pt>
                <c:pt idx="5">
                  <c:v>0.94532770114842601</c:v>
                </c:pt>
                <c:pt idx="6">
                  <c:v>0.91912287821510152</c:v>
                </c:pt>
                <c:pt idx="7">
                  <c:v>0.88863416605838019</c:v>
                </c:pt>
                <c:pt idx="8">
                  <c:v>0.85433987282731383</c:v>
                </c:pt>
                <c:pt idx="9">
                  <c:v>0.81676399167280234</c:v>
                </c:pt>
                <c:pt idx="10">
                  <c:v>0.7764629336179788</c:v>
                </c:pt>
                <c:pt idx="11">
                  <c:v>0.73401191914607</c:v>
                </c:pt>
                <c:pt idx="12">
                  <c:v>0.68999148967873669</c:v>
                </c:pt>
                <c:pt idx="13">
                  <c:v>0.64497457409031156</c:v>
                </c:pt>
                <c:pt idx="14">
                  <c:v>0.59951450171832732</c:v>
                </c:pt>
                <c:pt idx="15">
                  <c:v>0.55413429503848066</c:v>
                </c:pt>
                <c:pt idx="16">
                  <c:v>0.50931750594428482</c:v>
                </c:pt>
                <c:pt idx="17">
                  <c:v>0.46550078345361001</c:v>
                </c:pt>
                <c:pt idx="18">
                  <c:v>0.42306828180892109</c:v>
                </c:pt>
                <c:pt idx="19">
                  <c:v>0.38234794035301528</c:v>
                </c:pt>
                <c:pt idx="20">
                  <c:v>0.34360959388666307</c:v>
                </c:pt>
                <c:pt idx="21">
                  <c:v>0.30706480753133786</c:v>
                </c:pt>
                <c:pt idx="22">
                  <c:v>0.2728682758230338</c:v>
                </c:pt>
                <c:pt idx="23">
                  <c:v>0.24112058347671261</c:v>
                </c:pt>
                <c:pt idx="24">
                  <c:v>0.21187209581794572</c:v>
                </c:pt>
                <c:pt idx="25">
                  <c:v>0.18512773034971705</c:v>
                </c:pt>
                <c:pt idx="26">
                  <c:v>0.16085235669064507</c:v>
                </c:pt>
                <c:pt idx="27">
                  <c:v>0.13897657899162633</c:v>
                </c:pt>
                <c:pt idx="28">
                  <c:v>0.11940267127326157</c:v>
                </c:pt>
                <c:pt idx="29">
                  <c:v>0.10201045999179192</c:v>
                </c:pt>
                <c:pt idx="30">
                  <c:v>8.6662977452953815E-2</c:v>
                </c:pt>
                <c:pt idx="31">
                  <c:v>7.3211742357018883E-2</c:v>
                </c:pt>
                <c:pt idx="32">
                  <c:v>6.1501557788759022E-2</c:v>
                </c:pt>
                <c:pt idx="33">
                  <c:v>5.1374750587333512E-2</c:v>
                </c:pt>
                <c:pt idx="34">
                  <c:v>4.2674807743963733E-2</c:v>
                </c:pt>
                <c:pt idx="35">
                  <c:v>3.5249394104770598E-2</c:v>
                </c:pt>
                <c:pt idx="36">
                  <c:v>2.895276036608006E-2</c:v>
                </c:pt>
                <c:pt idx="37">
                  <c:v>2.3647570637354644E-2</c:v>
                </c:pt>
                <c:pt idx="38">
                  <c:v>1.9206194518402275E-2</c:v>
                </c:pt>
                <c:pt idx="39">
                  <c:v>1.5511519764700925E-2</c:v>
                </c:pt>
                <c:pt idx="40">
                  <c:v>1.2457348489432833E-2</c:v>
                </c:pt>
              </c:numCache>
            </c:numRef>
          </c:yVal>
          <c:smooth val="0"/>
        </c:ser>
        <c:dLbls>
          <c:showLegendKey val="0"/>
          <c:showVal val="0"/>
          <c:showCatName val="0"/>
          <c:showSerName val="0"/>
          <c:showPercent val="0"/>
          <c:showBubbleSize val="0"/>
        </c:dLbls>
        <c:axId val="7417440"/>
        <c:axId val="331986112"/>
        <c:extLst/>
      </c:scatterChart>
      <c:valAx>
        <c:axId val="741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x/u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986112"/>
        <c:crosses val="autoZero"/>
        <c:crossBetween val="midCat"/>
      </c:valAx>
      <c:valAx>
        <c:axId val="331986112"/>
        <c:scaling>
          <c:orientation val="minMax"/>
          <c:max val="1"/>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7440"/>
        <c:crosses val="autoZero"/>
        <c:crossBetween val="midCat"/>
      </c:valAx>
      <c:spPr>
        <a:noFill/>
        <a:ln>
          <a:noFill/>
        </a:ln>
        <a:effectLst/>
      </c:spPr>
    </c:plotArea>
    <c:legend>
      <c:legendPos val="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14083-A00F-4673-9DD2-4FAF17BE309C}" type="datetimeFigureOut">
              <a:rPr lang="en-GB" smtClean="0"/>
              <a:t>21/03/2017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7764B-F0E7-49C2-AE4F-DD917C4B9984}" type="slidenum">
              <a:rPr lang="en-GB" smtClean="0"/>
              <a:t>‹#›</a:t>
            </a:fld>
            <a:endParaRPr lang="en-GB"/>
          </a:p>
        </p:txBody>
      </p:sp>
    </p:spTree>
    <p:extLst>
      <p:ext uri="{BB962C8B-B14F-4D97-AF65-F5344CB8AC3E}">
        <p14:creationId xmlns:p14="http://schemas.microsoft.com/office/powerpoint/2010/main" val="137017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EM is used for optimization in circumstances where, in addition to the desired variables, the parameters of the energy function being optimized are also unknown. Therefore, one alternates between estimating the variables and the parameters in the E and the M steps respectively</a:t>
            </a:r>
            <a:endParaRPr lang="en-GB" dirty="0"/>
          </a:p>
        </p:txBody>
      </p:sp>
      <p:sp>
        <p:nvSpPr>
          <p:cNvPr id="4" name="Slide Number Placeholder 3"/>
          <p:cNvSpPr>
            <a:spLocks noGrp="1"/>
          </p:cNvSpPr>
          <p:nvPr>
            <p:ph type="sldNum" sz="quarter" idx="10"/>
          </p:nvPr>
        </p:nvSpPr>
        <p:spPr/>
        <p:txBody>
          <a:bodyPr/>
          <a:lstStyle/>
          <a:p>
            <a:fld id="{68D7764B-F0E7-49C2-AE4F-DD917C4B9984}" type="slidenum">
              <a:rPr lang="en-GB" smtClean="0"/>
              <a:t>4</a:t>
            </a:fld>
            <a:endParaRPr lang="en-GB"/>
          </a:p>
        </p:txBody>
      </p:sp>
    </p:spTree>
    <p:extLst>
      <p:ext uri="{BB962C8B-B14F-4D97-AF65-F5344CB8AC3E}">
        <p14:creationId xmlns:p14="http://schemas.microsoft.com/office/powerpoint/2010/main" val="100107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One difficulty with exact nearest </a:t>
            </a:r>
            <a:r>
              <a:rPr lang="en-GB" sz="1200" b="0" i="0" u="none" strike="noStrike" kern="1200" baseline="0" dirty="0" err="1" smtClean="0">
                <a:solidFill>
                  <a:schemeClr val="tx1"/>
                </a:solidFill>
                <a:latin typeface="+mn-lt"/>
                <a:ea typeface="+mn-ea"/>
                <a:cs typeface="+mn-cs"/>
              </a:rPr>
              <a:t>neighbor</a:t>
            </a:r>
            <a:r>
              <a:rPr lang="en-GB" sz="1200" b="0" i="0" u="none" strike="noStrike" kern="1200" baseline="0" dirty="0" smtClean="0">
                <a:solidFill>
                  <a:schemeClr val="tx1"/>
                </a:solidFill>
                <a:latin typeface="+mn-lt"/>
                <a:ea typeface="+mn-ea"/>
                <a:cs typeface="+mn-cs"/>
              </a:rPr>
              <a:t> searching is that for virtually all methods are not significantly better than brute-force search, except in fairly small dimensions.</a:t>
            </a:r>
          </a:p>
          <a:p>
            <a:r>
              <a:rPr lang="en-GB" sz="1200" b="0" i="0" u="none" strike="noStrike" kern="1200" baseline="0" dirty="0" smtClean="0">
                <a:solidFill>
                  <a:schemeClr val="tx1"/>
                </a:solidFill>
                <a:latin typeface="+mn-lt"/>
                <a:ea typeface="+mn-ea"/>
                <a:cs typeface="+mn-cs"/>
              </a:rPr>
              <a:t>However, it has been shown that if the user is willing to tolerate a small amount of error in the search, then it is possible to achieve significant improvements in running time.</a:t>
            </a:r>
            <a:endParaRPr lang="en-GB" dirty="0"/>
          </a:p>
        </p:txBody>
      </p:sp>
      <p:sp>
        <p:nvSpPr>
          <p:cNvPr id="4" name="Slide Number Placeholder 3"/>
          <p:cNvSpPr>
            <a:spLocks noGrp="1"/>
          </p:cNvSpPr>
          <p:nvPr>
            <p:ph type="sldNum" sz="quarter" idx="10"/>
          </p:nvPr>
        </p:nvSpPr>
        <p:spPr/>
        <p:txBody>
          <a:bodyPr/>
          <a:lstStyle/>
          <a:p>
            <a:fld id="{68D7764B-F0E7-49C2-AE4F-DD917C4B9984}" type="slidenum">
              <a:rPr lang="en-GB" smtClean="0"/>
              <a:t>7</a:t>
            </a:fld>
            <a:endParaRPr lang="en-GB"/>
          </a:p>
        </p:txBody>
      </p:sp>
    </p:spTree>
    <p:extLst>
      <p:ext uri="{BB962C8B-B14F-4D97-AF65-F5344CB8AC3E}">
        <p14:creationId xmlns:p14="http://schemas.microsoft.com/office/powerpoint/2010/main" val="176966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9AB39D1-49F4-4210-9B68-EE8E940E0363}"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168034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AB39D1-49F4-4210-9B68-EE8E940E0363}"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346998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AB39D1-49F4-4210-9B68-EE8E940E0363}"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319304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AB39D1-49F4-4210-9B68-EE8E940E0363}"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68248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B39D1-49F4-4210-9B68-EE8E940E0363}"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203736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9AB39D1-49F4-4210-9B68-EE8E940E0363}"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339219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9AB39D1-49F4-4210-9B68-EE8E940E0363}" type="datetimeFigureOut">
              <a:rPr lang="en-GB" smtClean="0"/>
              <a:t>21/03/2017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25635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9AB39D1-49F4-4210-9B68-EE8E940E0363}" type="datetimeFigureOut">
              <a:rPr lang="en-GB" smtClean="0"/>
              <a:t>21/03/2017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199339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B39D1-49F4-4210-9B68-EE8E940E0363}" type="datetimeFigureOut">
              <a:rPr lang="en-GB" smtClean="0"/>
              <a:t>21/03/2017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49449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B39D1-49F4-4210-9B68-EE8E940E0363}"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5086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B39D1-49F4-4210-9B68-EE8E940E0363}"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7EC773-3FED-46A4-B4EA-936D5412CC9B}" type="slidenum">
              <a:rPr lang="en-GB" smtClean="0"/>
              <a:t>‹#›</a:t>
            </a:fld>
            <a:endParaRPr lang="en-GB"/>
          </a:p>
        </p:txBody>
      </p:sp>
    </p:spTree>
    <p:extLst>
      <p:ext uri="{BB962C8B-B14F-4D97-AF65-F5344CB8AC3E}">
        <p14:creationId xmlns:p14="http://schemas.microsoft.com/office/powerpoint/2010/main" val="332835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B39D1-49F4-4210-9B68-EE8E940E0363}" type="datetimeFigureOut">
              <a:rPr lang="en-GB" smtClean="0"/>
              <a:t>21/03/2017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EC773-3FED-46A4-B4EA-936D5412CC9B}" type="slidenum">
              <a:rPr lang="en-GB" smtClean="0"/>
              <a:t>‹#›</a:t>
            </a:fld>
            <a:endParaRPr lang="en-GB"/>
          </a:p>
        </p:txBody>
      </p:sp>
    </p:spTree>
    <p:extLst>
      <p:ext uri="{BB962C8B-B14F-4D97-AF65-F5344CB8AC3E}">
        <p14:creationId xmlns:p14="http://schemas.microsoft.com/office/powerpoint/2010/main" val="424748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3.png"/><Relationship Id="rId12"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20.png"/><Relationship Id="rId5" Type="http://schemas.openxmlformats.org/officeDocument/2006/relationships/image" Target="../media/image32.png"/><Relationship Id="rId10" Type="http://schemas.openxmlformats.org/officeDocument/2006/relationships/image" Target="../media/image19.png"/><Relationship Id="rId4" Type="http://schemas.openxmlformats.org/officeDocument/2006/relationships/image" Target="../media/image31.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Introduction</a:t>
            </a:r>
            <a:endParaRPr lang="en-GB" b="1"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838200" y="1325563"/>
                <a:ext cx="10810104" cy="5218669"/>
              </a:xfrm>
            </p:spPr>
            <p:txBody>
              <a:bodyPr/>
              <a:lstStyle/>
              <a:p>
                <a:pPr>
                  <a:lnSpc>
                    <a:spcPct val="120000"/>
                  </a:lnSpc>
                </a:pPr>
                <a:r>
                  <a:rPr lang="en-GB" sz="2000" dirty="0"/>
                  <a:t>Let </a:t>
                </a:r>
                <a14:m>
                  <m:oMath xmlns:m="http://schemas.openxmlformats.org/officeDocument/2006/math">
                    <m:r>
                      <a:rPr lang="en-GB" sz="2000" i="1">
                        <a:latin typeface="Cambria Math" panose="02040503050406030204" pitchFamily="18" charset="0"/>
                      </a:rPr>
                      <m:t>𝑀</m:t>
                    </m:r>
                  </m:oMath>
                </a14:m>
                <a:r>
                  <a:rPr lang="en-GB" sz="2000" dirty="0"/>
                  <a:t> be the synthesised model,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be a point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𝑀</m:t>
                    </m:r>
                  </m:oMath>
                </a14:m>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oMath>
                </a14:m>
                <a:r>
                  <a:rPr lang="en-GB" sz="2000" dirty="0"/>
                  <a:t> be the value at the point</a:t>
                </a:r>
                <a14:m>
                  <m:oMath xmlns:m="http://schemas.openxmlformats.org/officeDocument/2006/math">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𝑀</m:t>
                    </m:r>
                  </m:oMath>
                </a14:m>
                <a:r>
                  <a:rPr lang="en-GB" sz="2000" dirty="0"/>
                  <a:t>. Let </a:t>
                </a:r>
                <a14:m>
                  <m:oMath xmlns:m="http://schemas.openxmlformats.org/officeDocument/2006/math">
                    <m:r>
                      <a:rPr lang="en-GB" sz="2000" i="1">
                        <a:latin typeface="Cambria Math" panose="02040503050406030204" pitchFamily="18" charset="0"/>
                      </a:rPr>
                      <m:t>𝑇</m:t>
                    </m:r>
                  </m:oMath>
                </a14:m>
                <a:r>
                  <a:rPr lang="en-GB" sz="2000" dirty="0"/>
                  <a:t> be the training image,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oMath>
                </a14:m>
                <a:r>
                  <a:rPr lang="en-GB" sz="2000" dirty="0"/>
                  <a:t> be a point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oMath>
                </a14:m>
                <a:r>
                  <a:rPr lang="en-GB" sz="2000" dirty="0"/>
                  <a:t> be the value at the point</a:t>
                </a:r>
                <a14:m>
                  <m:oMath xmlns:m="http://schemas.openxmlformats.org/officeDocument/2006/math">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oMath>
                </a14:m>
                <a:r>
                  <a:rPr lang="en-GB" sz="2000" dirty="0"/>
                  <a: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 </a:t>
                </a:r>
                <a:endParaRPr lang="en-GB" sz="800"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838200" y="1325563"/>
                <a:ext cx="10810104" cy="5218669"/>
              </a:xfrm>
              <a:blipFill rotWithShape="0">
                <a:blip r:embed="rId2"/>
                <a:stretch>
                  <a:fillRect l="-508"/>
                </a:stretch>
              </a:blipFill>
            </p:spPr>
            <p:txBody>
              <a:bodyPr/>
              <a:lstStyle/>
              <a:p>
                <a:r>
                  <a:rPr lang="en-GB">
                    <a:noFill/>
                  </a:rPr>
                  <a:t> </a:t>
                </a:r>
              </a:p>
            </p:txBody>
          </p:sp>
        </mc:Fallback>
      </mc:AlternateContent>
    </p:spTree>
    <p:extLst>
      <p:ext uri="{BB962C8B-B14F-4D97-AF65-F5344CB8AC3E}">
        <p14:creationId xmlns:p14="http://schemas.microsoft.com/office/powerpoint/2010/main" val="2798983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r>
              <a:rPr lang="en-GB" dirty="0" smtClean="0"/>
              <a:t>2.1 Least squares</a:t>
            </a:r>
            <a:endParaRPr lang="en-GB"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293843525"/>
                  </p:ext>
                </p:extLst>
              </p:nvPr>
            </p:nvGraphicFramePr>
            <p:xfrm>
              <a:off x="838200" y="4157657"/>
              <a:ext cx="2043024" cy="2043024"/>
            </p:xfrm>
            <a:graphic>
              <a:graphicData uri="http://schemas.openxmlformats.org/drawingml/2006/table">
                <a:tbl>
                  <a:tblPr firstRow="1" bandRow="1">
                    <a:tableStyleId>{5940675A-B579-460E-94D1-54222C63F5DA}</a:tableStyleId>
                  </a:tblPr>
                  <a:tblGrid>
                    <a:gridCol w="681008"/>
                    <a:gridCol w="681008"/>
                    <a:gridCol w="681008"/>
                  </a:tblGrid>
                  <a:tr h="681008">
                    <a:tc>
                      <a:txBody>
                        <a:bodyPr/>
                        <a:lstStyle/>
                        <a:p>
                          <a:pPr algn="dist"/>
                          <a14:m>
                            <m:oMathPara xmlns:m="http://schemas.openxmlformats.org/officeDocument/2006/math">
                              <m:oMathParaPr>
                                <m:jc m:val="center"/>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1</m:t>
                                        </m:r>
                                      </m:sub>
                                    </m:sSub>
                                  </m:e>
                                </m:acc>
                              </m:oMath>
                            </m:oMathPara>
                          </a14:m>
                          <a:endParaRPr lang="en-GB" sz="1700" dirty="0"/>
                        </a:p>
                      </a:txBody>
                      <a:tcPr marL="171999" marR="171999" marT="86000" marB="8600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2</m:t>
                                        </m:r>
                                      </m:sub>
                                    </m:sSub>
                                  </m:e>
                                </m:acc>
                              </m:oMath>
                            </m:oMathPara>
                          </a14:m>
                          <a:endParaRPr lang="en-GB" sz="1700" dirty="0"/>
                        </a:p>
                      </a:txBody>
                      <a:tcPr marL="171999" marR="171999" marT="86000" marB="8600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3</m:t>
                                        </m:r>
                                      </m:sub>
                                    </m:sSub>
                                  </m:e>
                                </m:acc>
                              </m:oMath>
                            </m:oMathPara>
                          </a14:m>
                          <a:endParaRPr lang="en-GB" sz="1700" dirty="0"/>
                        </a:p>
                      </a:txBody>
                      <a:tcPr marL="171999" marR="171999" marT="86000" marB="86000" anchor="ctr"/>
                    </a:tc>
                  </a:tr>
                  <a:tr h="681008">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4</m:t>
                                        </m:r>
                                      </m:sub>
                                    </m:sSub>
                                  </m:e>
                                </m:acc>
                              </m:oMath>
                            </m:oMathPara>
                          </a14:m>
                          <a:endParaRPr lang="en-GB" sz="1700" dirty="0"/>
                        </a:p>
                      </a:txBody>
                      <a:tcPr marL="171999" marR="171999" marT="86000" marB="8600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5</m:t>
                                        </m:r>
                                      </m:sub>
                                    </m:sSub>
                                  </m:e>
                                </m:acc>
                              </m:oMath>
                            </m:oMathPara>
                          </a14:m>
                          <a:endParaRPr lang="en-GB" sz="1700" dirty="0"/>
                        </a:p>
                      </a:txBody>
                      <a:tcPr marL="171999" marR="171999" marT="86000" marB="86000" anchor="ctr">
                        <a:solidFill>
                          <a:schemeClr val="accent2"/>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6</m:t>
                                        </m:r>
                                      </m:sub>
                                    </m:sSub>
                                  </m:e>
                                </m:acc>
                              </m:oMath>
                            </m:oMathPara>
                          </a14:m>
                          <a:endParaRPr lang="en-GB" sz="1700" dirty="0"/>
                        </a:p>
                      </a:txBody>
                      <a:tcPr marL="171999" marR="171999" marT="86000" marB="86000" anchor="ctr"/>
                    </a:tc>
                  </a:tr>
                  <a:tr h="681008">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7</m:t>
                                        </m:r>
                                      </m:sub>
                                    </m:sSub>
                                  </m:e>
                                </m:acc>
                              </m:oMath>
                            </m:oMathPara>
                          </a14:m>
                          <a:endParaRPr lang="en-GB" sz="1700" dirty="0"/>
                        </a:p>
                      </a:txBody>
                      <a:tcPr marL="171999" marR="171999" marT="86000" marB="8600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8</m:t>
                                        </m:r>
                                      </m:sub>
                                    </m:sSub>
                                  </m:e>
                                </m:acc>
                              </m:oMath>
                            </m:oMathPara>
                          </a14:m>
                          <a:endParaRPr lang="en-GB" sz="1700" dirty="0"/>
                        </a:p>
                      </a:txBody>
                      <a:tcPr marL="171999" marR="171999" marT="86000" marB="8600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e>
                                      <m:sub>
                                        <m:r>
                                          <a:rPr lang="en-GB" sz="1700" b="0" i="1" kern="1200" smtClean="0">
                                            <a:solidFill>
                                              <a:schemeClr val="tx1"/>
                                            </a:solidFill>
                                            <a:effectLst/>
                                            <a:latin typeface="Cambria Math" panose="02040503050406030204" pitchFamily="18" charset="0"/>
                                            <a:ea typeface="+mn-ea"/>
                                            <a:cs typeface="+mn-cs"/>
                                          </a:rPr>
                                          <m:t>9</m:t>
                                        </m:r>
                                      </m:sub>
                                    </m:sSub>
                                  </m:e>
                                </m:acc>
                              </m:oMath>
                            </m:oMathPara>
                          </a14:m>
                          <a:endParaRPr lang="en-GB" sz="1700" dirty="0"/>
                        </a:p>
                      </a:txBody>
                      <a:tcPr marL="171999" marR="171999" marT="86000" marB="86000"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293843525"/>
                  </p:ext>
                </p:extLst>
              </p:nvPr>
            </p:nvGraphicFramePr>
            <p:xfrm>
              <a:off x="838200" y="4157657"/>
              <a:ext cx="2043024" cy="2043024"/>
            </p:xfrm>
            <a:graphic>
              <a:graphicData uri="http://schemas.openxmlformats.org/drawingml/2006/table">
                <a:tbl>
                  <a:tblPr firstRow="1" bandRow="1">
                    <a:tableStyleId>{5940675A-B579-460E-94D1-54222C63F5DA}</a:tableStyleId>
                  </a:tblPr>
                  <a:tblGrid>
                    <a:gridCol w="681008"/>
                    <a:gridCol w="681008"/>
                    <a:gridCol w="681008"/>
                  </a:tblGrid>
                  <a:tr h="681008">
                    <a:tc>
                      <a:txBody>
                        <a:bodyPr/>
                        <a:lstStyle/>
                        <a:p>
                          <a:endParaRPr lang="en-US"/>
                        </a:p>
                      </a:txBody>
                      <a:tcPr marL="171999" marR="171999" marT="86000" marB="86000" anchor="ctr">
                        <a:blipFill rotWithShape="0">
                          <a:blip r:embed="rId2"/>
                          <a:stretch>
                            <a:fillRect l="-893" t="-1786" r="-201786" b="-201786"/>
                          </a:stretch>
                        </a:blipFill>
                      </a:tcPr>
                    </a:tc>
                    <a:tc>
                      <a:txBody>
                        <a:bodyPr/>
                        <a:lstStyle/>
                        <a:p>
                          <a:endParaRPr lang="en-US"/>
                        </a:p>
                      </a:txBody>
                      <a:tcPr marL="171999" marR="171999" marT="86000" marB="86000" anchor="ctr">
                        <a:blipFill rotWithShape="0">
                          <a:blip r:embed="rId2"/>
                          <a:stretch>
                            <a:fillRect l="-100893" t="-1786" r="-101786" b="-201786"/>
                          </a:stretch>
                        </a:blipFill>
                      </a:tcPr>
                    </a:tc>
                    <a:tc>
                      <a:txBody>
                        <a:bodyPr/>
                        <a:lstStyle/>
                        <a:p>
                          <a:endParaRPr lang="en-US"/>
                        </a:p>
                      </a:txBody>
                      <a:tcPr marL="171999" marR="171999" marT="86000" marB="86000" anchor="ctr">
                        <a:blipFill rotWithShape="0">
                          <a:blip r:embed="rId2"/>
                          <a:stretch>
                            <a:fillRect l="-200893" t="-1786" r="-1786" b="-201786"/>
                          </a:stretch>
                        </a:blipFill>
                      </a:tcPr>
                    </a:tc>
                  </a:tr>
                  <a:tr h="681008">
                    <a:tc>
                      <a:txBody>
                        <a:bodyPr/>
                        <a:lstStyle/>
                        <a:p>
                          <a:endParaRPr lang="en-US"/>
                        </a:p>
                      </a:txBody>
                      <a:tcPr marL="171999" marR="171999" marT="86000" marB="86000" anchor="ctr">
                        <a:blipFill rotWithShape="0">
                          <a:blip r:embed="rId2"/>
                          <a:stretch>
                            <a:fillRect l="-893" t="-101786" r="-201786" b="-101786"/>
                          </a:stretch>
                        </a:blipFill>
                      </a:tcPr>
                    </a:tc>
                    <a:tc>
                      <a:txBody>
                        <a:bodyPr/>
                        <a:lstStyle/>
                        <a:p>
                          <a:endParaRPr lang="en-US"/>
                        </a:p>
                      </a:txBody>
                      <a:tcPr marL="171999" marR="171999" marT="86000" marB="86000" anchor="ctr">
                        <a:blipFill rotWithShape="0">
                          <a:blip r:embed="rId2"/>
                          <a:stretch>
                            <a:fillRect l="-100893" t="-101786" r="-101786" b="-101786"/>
                          </a:stretch>
                        </a:blipFill>
                      </a:tcPr>
                    </a:tc>
                    <a:tc>
                      <a:txBody>
                        <a:bodyPr/>
                        <a:lstStyle/>
                        <a:p>
                          <a:endParaRPr lang="en-US"/>
                        </a:p>
                      </a:txBody>
                      <a:tcPr marL="171999" marR="171999" marT="86000" marB="86000" anchor="ctr">
                        <a:blipFill rotWithShape="0">
                          <a:blip r:embed="rId2"/>
                          <a:stretch>
                            <a:fillRect l="-200893" t="-101786" r="-1786" b="-101786"/>
                          </a:stretch>
                        </a:blipFill>
                      </a:tcPr>
                    </a:tc>
                  </a:tr>
                  <a:tr h="681008">
                    <a:tc>
                      <a:txBody>
                        <a:bodyPr/>
                        <a:lstStyle/>
                        <a:p>
                          <a:endParaRPr lang="en-US"/>
                        </a:p>
                      </a:txBody>
                      <a:tcPr marL="171999" marR="171999" marT="86000" marB="86000" anchor="ctr">
                        <a:blipFill rotWithShape="0">
                          <a:blip r:embed="rId2"/>
                          <a:stretch>
                            <a:fillRect l="-893" t="-201786" r="-201786" b="-1786"/>
                          </a:stretch>
                        </a:blipFill>
                      </a:tcPr>
                    </a:tc>
                    <a:tc>
                      <a:txBody>
                        <a:bodyPr/>
                        <a:lstStyle/>
                        <a:p>
                          <a:endParaRPr lang="en-US"/>
                        </a:p>
                      </a:txBody>
                      <a:tcPr marL="171999" marR="171999" marT="86000" marB="86000" anchor="ctr">
                        <a:blipFill rotWithShape="0">
                          <a:blip r:embed="rId2"/>
                          <a:stretch>
                            <a:fillRect l="-100893" t="-201786" r="-101786" b="-1786"/>
                          </a:stretch>
                        </a:blipFill>
                      </a:tcPr>
                    </a:tc>
                    <a:tc>
                      <a:txBody>
                        <a:bodyPr/>
                        <a:lstStyle/>
                        <a:p>
                          <a:endParaRPr lang="en-US"/>
                        </a:p>
                      </a:txBody>
                      <a:tcPr marL="171999" marR="171999" marT="86000" marB="86000" anchor="ctr">
                        <a:blipFill rotWithShape="0">
                          <a:blip r:embed="rId2"/>
                          <a:stretch>
                            <a:fillRect l="-200893" t="-201786" r="-1786" b="-178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48313648"/>
                  </p:ext>
                </p:extLst>
              </p:nvPr>
            </p:nvGraphicFramePr>
            <p:xfrm>
              <a:off x="5267230" y="4157220"/>
              <a:ext cx="2043651" cy="2043651"/>
            </p:xfrm>
            <a:graphic>
              <a:graphicData uri="http://schemas.openxmlformats.org/drawingml/2006/table">
                <a:tbl>
                  <a:tblPr firstRow="1" bandRow="1">
                    <a:tableStyleId>{5940675A-B579-460E-94D1-54222C63F5DA}</a:tableStyleId>
                  </a:tblPr>
                  <a:tblGrid>
                    <a:gridCol w="681217"/>
                    <a:gridCol w="681217"/>
                    <a:gridCol w="681217"/>
                  </a:tblGrid>
                  <a:tr h="681217">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9</m:t>
                                        </m:r>
                                      </m:sub>
                                    </m:sSub>
                                  </m:e>
                                </m:acc>
                              </m:oMath>
                            </m:oMathPara>
                          </a14:m>
                          <a:endParaRPr lang="en-GB" sz="1700" dirty="0"/>
                        </a:p>
                      </a:txBody>
                      <a:tcPr marL="173029" marR="173029" marT="86515" marB="86515"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128</m:t>
                                        </m:r>
                                      </m:sub>
                                    </m:sSub>
                                  </m:e>
                                </m:acc>
                              </m:oMath>
                            </m:oMathPara>
                          </a14:m>
                          <a:endParaRPr lang="en-GB" sz="1700" dirty="0"/>
                        </a:p>
                      </a:txBody>
                      <a:tcPr marL="173029" marR="173029" marT="86515" marB="86515"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62</m:t>
                                        </m:r>
                                      </m:sub>
                                    </m:sSub>
                                  </m:e>
                                </m:acc>
                              </m:oMath>
                            </m:oMathPara>
                          </a14:m>
                          <a:endParaRPr lang="en-GB" sz="1700" dirty="0"/>
                        </a:p>
                      </a:txBody>
                      <a:tcPr marL="173029" marR="173029" marT="86515" marB="86515" anchor="ctr"/>
                    </a:tc>
                  </a:tr>
                  <a:tr h="681217">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9</m:t>
                                        </m:r>
                                      </m:sub>
                                    </m:sSub>
                                  </m:e>
                                </m:acc>
                              </m:oMath>
                            </m:oMathPara>
                          </a14:m>
                          <a:endParaRPr lang="en-GB" sz="1700" dirty="0"/>
                        </a:p>
                      </a:txBody>
                      <a:tcPr marL="173029" marR="173029" marT="86515" marB="86515"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84</m:t>
                                        </m:r>
                                      </m:sub>
                                    </m:sSub>
                                  </m:e>
                                </m:acc>
                              </m:oMath>
                            </m:oMathPara>
                          </a14:m>
                          <a:endParaRPr lang="en-GB" sz="1700" dirty="0"/>
                        </a:p>
                      </a:txBody>
                      <a:tcPr marL="173029" marR="173029" marT="86515" marB="86515" anchor="ctr">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45</m:t>
                                        </m:r>
                                      </m:sub>
                                    </m:sSub>
                                  </m:e>
                                </m:acc>
                              </m:oMath>
                            </m:oMathPara>
                          </a14:m>
                          <a:endParaRPr lang="en-GB" sz="1700" dirty="0"/>
                        </a:p>
                      </a:txBody>
                      <a:tcPr marL="173029" marR="173029" marT="86515" marB="86515" anchor="ctr"/>
                    </a:tc>
                  </a:tr>
                  <a:tr h="681217">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20</m:t>
                                        </m:r>
                                      </m:sub>
                                    </m:sSub>
                                  </m:e>
                                </m:acc>
                              </m:oMath>
                            </m:oMathPara>
                          </a14:m>
                          <a:endParaRPr lang="en-GB" sz="1700" dirty="0"/>
                        </a:p>
                      </a:txBody>
                      <a:tcPr marL="173029" marR="173029" marT="86515" marB="86515"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18</m:t>
                                        </m:r>
                                      </m:sub>
                                    </m:sSub>
                                  </m:e>
                                </m:acc>
                              </m:oMath>
                            </m:oMathPara>
                          </a14:m>
                          <a:endParaRPr lang="en-GB" sz="1700" dirty="0"/>
                        </a:p>
                      </a:txBody>
                      <a:tcPr marL="173029" marR="173029" marT="86515" marB="86515"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𝑞</m:t>
                                        </m:r>
                                      </m:e>
                                      <m:sub>
                                        <m:r>
                                          <a:rPr lang="en-GB" sz="1700" b="0" i="1" kern="1200" smtClean="0">
                                            <a:solidFill>
                                              <a:schemeClr val="tx1"/>
                                            </a:solidFill>
                                            <a:effectLst/>
                                            <a:latin typeface="Cambria Math" panose="02040503050406030204" pitchFamily="18" charset="0"/>
                                            <a:ea typeface="+mn-ea"/>
                                            <a:cs typeface="+mn-cs"/>
                                          </a:rPr>
                                          <m:t>71</m:t>
                                        </m:r>
                                      </m:sub>
                                    </m:sSub>
                                  </m:e>
                                </m:acc>
                              </m:oMath>
                            </m:oMathPara>
                          </a14:m>
                          <a:endParaRPr lang="en-GB" sz="1700" dirty="0"/>
                        </a:p>
                      </a:txBody>
                      <a:tcPr marL="173029" marR="173029" marT="86515" marB="86515" anchor="ct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48313648"/>
                  </p:ext>
                </p:extLst>
              </p:nvPr>
            </p:nvGraphicFramePr>
            <p:xfrm>
              <a:off x="5267230" y="4157220"/>
              <a:ext cx="2043651" cy="2043651"/>
            </p:xfrm>
            <a:graphic>
              <a:graphicData uri="http://schemas.openxmlformats.org/drawingml/2006/table">
                <a:tbl>
                  <a:tblPr firstRow="1" bandRow="1">
                    <a:tableStyleId>{5940675A-B579-460E-94D1-54222C63F5DA}</a:tableStyleId>
                  </a:tblPr>
                  <a:tblGrid>
                    <a:gridCol w="681217"/>
                    <a:gridCol w="681217"/>
                    <a:gridCol w="681217"/>
                  </a:tblGrid>
                  <a:tr h="681217">
                    <a:tc>
                      <a:txBody>
                        <a:bodyPr/>
                        <a:lstStyle/>
                        <a:p>
                          <a:endParaRPr lang="en-US"/>
                        </a:p>
                      </a:txBody>
                      <a:tcPr marL="173029" marR="173029" marT="86515" marB="86515" anchor="ctr">
                        <a:blipFill rotWithShape="0">
                          <a:blip r:embed="rId3"/>
                          <a:stretch>
                            <a:fillRect l="-893" t="-893" r="-201786" b="-202679"/>
                          </a:stretch>
                        </a:blipFill>
                      </a:tcPr>
                    </a:tc>
                    <a:tc>
                      <a:txBody>
                        <a:bodyPr/>
                        <a:lstStyle/>
                        <a:p>
                          <a:endParaRPr lang="en-US"/>
                        </a:p>
                      </a:txBody>
                      <a:tcPr marL="173029" marR="173029" marT="86515" marB="86515" anchor="ctr">
                        <a:blipFill rotWithShape="0">
                          <a:blip r:embed="rId3"/>
                          <a:stretch>
                            <a:fillRect l="-100893" t="-893" r="-101786" b="-202679"/>
                          </a:stretch>
                        </a:blipFill>
                      </a:tcPr>
                    </a:tc>
                    <a:tc>
                      <a:txBody>
                        <a:bodyPr/>
                        <a:lstStyle/>
                        <a:p>
                          <a:endParaRPr lang="en-US"/>
                        </a:p>
                      </a:txBody>
                      <a:tcPr marL="173029" marR="173029" marT="86515" marB="86515" anchor="ctr">
                        <a:blipFill rotWithShape="0">
                          <a:blip r:embed="rId3"/>
                          <a:stretch>
                            <a:fillRect l="-200893" t="-893" r="-1786" b="-202679"/>
                          </a:stretch>
                        </a:blipFill>
                      </a:tcPr>
                    </a:tc>
                  </a:tr>
                  <a:tr h="681217">
                    <a:tc>
                      <a:txBody>
                        <a:bodyPr/>
                        <a:lstStyle/>
                        <a:p>
                          <a:endParaRPr lang="en-US"/>
                        </a:p>
                      </a:txBody>
                      <a:tcPr marL="173029" marR="173029" marT="86515" marB="86515" anchor="ctr">
                        <a:blipFill rotWithShape="0">
                          <a:blip r:embed="rId3"/>
                          <a:stretch>
                            <a:fillRect l="-893" t="-100000" r="-201786" b="-100885"/>
                          </a:stretch>
                        </a:blipFill>
                      </a:tcPr>
                    </a:tc>
                    <a:tc>
                      <a:txBody>
                        <a:bodyPr/>
                        <a:lstStyle/>
                        <a:p>
                          <a:endParaRPr lang="en-US"/>
                        </a:p>
                      </a:txBody>
                      <a:tcPr marL="173029" marR="173029" marT="86515" marB="86515" anchor="ctr">
                        <a:blipFill rotWithShape="0">
                          <a:blip r:embed="rId3"/>
                          <a:stretch>
                            <a:fillRect l="-100893" t="-100000" r="-101786" b="-100885"/>
                          </a:stretch>
                        </a:blipFill>
                      </a:tcPr>
                    </a:tc>
                    <a:tc>
                      <a:txBody>
                        <a:bodyPr/>
                        <a:lstStyle/>
                        <a:p>
                          <a:endParaRPr lang="en-US"/>
                        </a:p>
                      </a:txBody>
                      <a:tcPr marL="173029" marR="173029" marT="86515" marB="86515" anchor="ctr">
                        <a:blipFill rotWithShape="0">
                          <a:blip r:embed="rId3"/>
                          <a:stretch>
                            <a:fillRect l="-200893" t="-100000" r="-1786" b="-100885"/>
                          </a:stretch>
                        </a:blipFill>
                      </a:tcPr>
                    </a:tc>
                  </a:tr>
                  <a:tr h="681217">
                    <a:tc>
                      <a:txBody>
                        <a:bodyPr/>
                        <a:lstStyle/>
                        <a:p>
                          <a:endParaRPr lang="en-US"/>
                        </a:p>
                      </a:txBody>
                      <a:tcPr marL="173029" marR="173029" marT="86515" marB="86515" anchor="ctr">
                        <a:blipFill rotWithShape="0">
                          <a:blip r:embed="rId3"/>
                          <a:stretch>
                            <a:fillRect l="-893" t="-201786" r="-201786" b="-1786"/>
                          </a:stretch>
                        </a:blipFill>
                      </a:tcPr>
                    </a:tc>
                    <a:tc>
                      <a:txBody>
                        <a:bodyPr/>
                        <a:lstStyle/>
                        <a:p>
                          <a:endParaRPr lang="en-US"/>
                        </a:p>
                      </a:txBody>
                      <a:tcPr marL="173029" marR="173029" marT="86515" marB="86515" anchor="ctr">
                        <a:blipFill rotWithShape="0">
                          <a:blip r:embed="rId3"/>
                          <a:stretch>
                            <a:fillRect l="-100893" t="-201786" r="-101786" b="-1786"/>
                          </a:stretch>
                        </a:blipFill>
                      </a:tcPr>
                    </a:tc>
                    <a:tc>
                      <a:txBody>
                        <a:bodyPr/>
                        <a:lstStyle/>
                        <a:p>
                          <a:endParaRPr lang="en-US"/>
                        </a:p>
                      </a:txBody>
                      <a:tcPr marL="173029" marR="173029" marT="86515" marB="86515" anchor="ctr">
                        <a:blipFill rotWithShape="0">
                          <a:blip r:embed="rId3"/>
                          <a:stretch>
                            <a:fillRect l="-200893" t="-201786" r="-1786" b="-1786"/>
                          </a:stretch>
                        </a:blipFill>
                      </a:tcPr>
                    </a:tc>
                  </a:tr>
                </a:tbl>
              </a:graphicData>
            </a:graphic>
          </p:graphicFrame>
        </mc:Fallback>
      </mc:AlternateContent>
      <p:cxnSp>
        <p:nvCxnSpPr>
          <p:cNvPr id="9" name="Straight Arrow Connector 8"/>
          <p:cNvCxnSpPr/>
          <p:nvPr/>
        </p:nvCxnSpPr>
        <p:spPr>
          <a:xfrm>
            <a:off x="3648173" y="4983986"/>
            <a:ext cx="7492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809552026"/>
                  </p:ext>
                </p:extLst>
              </p:nvPr>
            </p:nvGraphicFramePr>
            <p:xfrm>
              <a:off x="9137034" y="4157220"/>
              <a:ext cx="2043651" cy="2043651"/>
            </p:xfrm>
            <a:graphic>
              <a:graphicData uri="http://schemas.openxmlformats.org/drawingml/2006/table">
                <a:tbl>
                  <a:tblPr firstRow="1" bandRow="1">
                    <a:tableStyleId>{5940675A-B579-460E-94D1-54222C63F5DA}</a:tableStyleId>
                  </a:tblPr>
                  <a:tblGrid>
                    <a:gridCol w="681217"/>
                    <a:gridCol w="681217"/>
                    <a:gridCol w="681217"/>
                  </a:tblGrid>
                  <a:tr h="681217">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r>
                  <a:tr h="681217">
                    <a:tc>
                      <a:txBody>
                        <a:bodyPr/>
                        <a:lstStyle/>
                        <a:p>
                          <a:pPr algn="ctr"/>
                          <a:endParaRPr lang="en-GB" sz="1700" dirty="0"/>
                        </a:p>
                      </a:txBody>
                      <a:tcPr marL="173029" marR="173029" marT="86515" marB="86515"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1700" i="1" kern="1200" smtClean="0">
                                        <a:solidFill>
                                          <a:schemeClr val="tx1"/>
                                        </a:solidFill>
                                        <a:effectLst/>
                                        <a:latin typeface="Cambria Math" panose="02040503050406030204" pitchFamily="18" charset="0"/>
                                        <a:ea typeface="+mn-ea"/>
                                        <a:cs typeface="+mn-cs"/>
                                      </a:rPr>
                                    </m:ctrlPr>
                                  </m:accPr>
                                  <m:e>
                                    <m:sSub>
                                      <m:sSubPr>
                                        <m:ctrlPr>
                                          <a:rPr lang="en-GB" sz="1700" i="1" kern="1200" smtClean="0">
                                            <a:solidFill>
                                              <a:schemeClr val="tx1"/>
                                            </a:solidFill>
                                            <a:effectLst/>
                                            <a:latin typeface="Cambria Math" panose="02040503050406030204" pitchFamily="18" charset="0"/>
                                            <a:ea typeface="+mn-ea"/>
                                            <a:cs typeface="+mn-cs"/>
                                          </a:rPr>
                                        </m:ctrlPr>
                                      </m:sSubPr>
                                      <m:e>
                                        <m:r>
                                          <a:rPr lang="en-GB" sz="1700" b="0" i="1" kern="1200" smtClean="0">
                                            <a:solidFill>
                                              <a:schemeClr val="tx1"/>
                                            </a:solidFill>
                                            <a:effectLst/>
                                            <a:latin typeface="Cambria Math" panose="02040503050406030204" pitchFamily="18" charset="0"/>
                                            <a:ea typeface="+mn-ea"/>
                                            <a:cs typeface="+mn-cs"/>
                                          </a:rPr>
                                          <m:t>𝑝</m:t>
                                        </m:r>
                                        <m:r>
                                          <a:rPr lang="en-GB" sz="1700" b="0" i="1" kern="1200" smtClean="0">
                                            <a:solidFill>
                                              <a:schemeClr val="tx1"/>
                                            </a:solidFill>
                                            <a:effectLst/>
                                            <a:latin typeface="Cambria Math" panose="02040503050406030204" pitchFamily="18" charset="0"/>
                                            <a:ea typeface="+mn-ea"/>
                                            <a:cs typeface="+mn-cs"/>
                                          </a:rPr>
                                          <m:t>′</m:t>
                                        </m:r>
                                      </m:e>
                                      <m:sub>
                                        <m:r>
                                          <a:rPr lang="en-GB" sz="1700" b="0" i="1" kern="1200" smtClean="0">
                                            <a:solidFill>
                                              <a:schemeClr val="tx1"/>
                                            </a:solidFill>
                                            <a:effectLst/>
                                            <a:latin typeface="Cambria Math" panose="02040503050406030204" pitchFamily="18" charset="0"/>
                                            <a:ea typeface="+mn-ea"/>
                                            <a:cs typeface="+mn-cs"/>
                                          </a:rPr>
                                          <m:t>5</m:t>
                                        </m:r>
                                      </m:sub>
                                    </m:sSub>
                                  </m:e>
                                </m:acc>
                              </m:oMath>
                            </m:oMathPara>
                          </a14:m>
                          <a:endParaRPr lang="en-GB" sz="1700" dirty="0"/>
                        </a:p>
                      </a:txBody>
                      <a:tcPr marL="173029" marR="173029" marT="86515" marB="86515" anchor="ctr">
                        <a:noFill/>
                      </a:tcPr>
                    </a:tc>
                    <a:tc>
                      <a:txBody>
                        <a:bodyPr/>
                        <a:lstStyle/>
                        <a:p>
                          <a:pPr algn="ctr"/>
                          <a:endParaRPr lang="en-GB" sz="1700" dirty="0"/>
                        </a:p>
                      </a:txBody>
                      <a:tcPr marL="173029" marR="173029" marT="86515" marB="86515" anchor="ctr"/>
                    </a:tc>
                  </a:tr>
                  <a:tr h="681217">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809552026"/>
                  </p:ext>
                </p:extLst>
              </p:nvPr>
            </p:nvGraphicFramePr>
            <p:xfrm>
              <a:off x="9137034" y="4157220"/>
              <a:ext cx="2043651" cy="2043651"/>
            </p:xfrm>
            <a:graphic>
              <a:graphicData uri="http://schemas.openxmlformats.org/drawingml/2006/table">
                <a:tbl>
                  <a:tblPr firstRow="1" bandRow="1">
                    <a:tableStyleId>{5940675A-B579-460E-94D1-54222C63F5DA}</a:tableStyleId>
                  </a:tblPr>
                  <a:tblGrid>
                    <a:gridCol w="681217"/>
                    <a:gridCol w="681217"/>
                    <a:gridCol w="681217"/>
                  </a:tblGrid>
                  <a:tr h="681217">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r>
                  <a:tr h="681217">
                    <a:tc>
                      <a:txBody>
                        <a:bodyPr/>
                        <a:lstStyle/>
                        <a:p>
                          <a:pPr algn="ctr"/>
                          <a:endParaRPr lang="en-GB" sz="1700" dirty="0"/>
                        </a:p>
                      </a:txBody>
                      <a:tcPr marL="173029" marR="173029" marT="86515" marB="86515" anchor="ctr"/>
                    </a:tc>
                    <a:tc>
                      <a:txBody>
                        <a:bodyPr/>
                        <a:lstStyle/>
                        <a:p>
                          <a:endParaRPr lang="en-US"/>
                        </a:p>
                      </a:txBody>
                      <a:tcPr marL="173029" marR="173029" marT="86515" marB="86515" anchor="ctr">
                        <a:blipFill rotWithShape="0">
                          <a:blip r:embed="rId4"/>
                          <a:stretch>
                            <a:fillRect l="-100000" t="-100000" r="-100885" b="-100885"/>
                          </a:stretch>
                        </a:blipFill>
                      </a:tcPr>
                    </a:tc>
                    <a:tc>
                      <a:txBody>
                        <a:bodyPr/>
                        <a:lstStyle/>
                        <a:p>
                          <a:pPr algn="ctr"/>
                          <a:endParaRPr lang="en-GB" sz="1700" dirty="0"/>
                        </a:p>
                      </a:txBody>
                      <a:tcPr marL="173029" marR="173029" marT="86515" marB="86515" anchor="ctr"/>
                    </a:tc>
                  </a:tr>
                  <a:tr h="681217">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c>
                      <a:txBody>
                        <a:bodyPr/>
                        <a:lstStyle/>
                        <a:p>
                          <a:pPr algn="ctr"/>
                          <a:endParaRPr lang="en-GB" sz="1700" dirty="0"/>
                        </a:p>
                      </a:txBody>
                      <a:tcPr marL="173029" marR="173029" marT="86515" marB="86515" anchor="ctr"/>
                    </a:tc>
                  </a:tr>
                </a:tbl>
              </a:graphicData>
            </a:graphic>
          </p:graphicFrame>
        </mc:Fallback>
      </mc:AlternateContent>
      <p:cxnSp>
        <p:nvCxnSpPr>
          <p:cNvPr id="11" name="Straight Arrow Connector 10"/>
          <p:cNvCxnSpPr/>
          <p:nvPr/>
        </p:nvCxnSpPr>
        <p:spPr>
          <a:xfrm>
            <a:off x="7937369" y="4983986"/>
            <a:ext cx="7492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p:cNvSpPr txBox="1">
                <a:spLocks/>
              </p:cNvSpPr>
              <p:nvPr/>
            </p:nvSpPr>
            <p:spPr>
              <a:xfrm>
                <a:off x="838200" y="1325563"/>
                <a:ext cx="10810104"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2000" dirty="0"/>
                  <a:t>So each point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is assigned an average of the corresponding values in </a:t>
                </a:r>
                <a14:m>
                  <m:oMath xmlns:m="http://schemas.openxmlformats.org/officeDocument/2006/math">
                    <m:r>
                      <a:rPr lang="en-GB" sz="2000" i="1">
                        <a:latin typeface="Cambria Math" panose="02040503050406030204" pitchFamily="18" charset="0"/>
                      </a:rPr>
                      <m:t>𝑇</m:t>
                    </m:r>
                  </m:oMath>
                </a14:m>
                <a:r>
                  <a:rPr lang="en-GB" sz="2000" dirty="0"/>
                  <a:t>.</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 </m:t>
                      </m:r>
                      <m:f>
                        <m:fPr>
                          <m:ctrlPr>
                            <a:rPr lang="en-GB" sz="2000" i="1">
                              <a:latin typeface="Cambria Math" panose="02040503050406030204" pitchFamily="18" charset="0"/>
                            </a:rPr>
                          </m:ctrlPr>
                        </m:fPr>
                        <m:num>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nary>
                        </m:num>
                        <m:den>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𝒩</m:t>
                              </m:r>
                            </m:e>
                          </m:d>
                        </m:den>
                      </m:f>
                    </m:oMath>
                  </m:oMathPara>
                </a14:m>
                <a:endParaRPr lang="en-GB" sz="2000" dirty="0" smtClean="0"/>
              </a:p>
              <a:p>
                <a:pPr>
                  <a:lnSpc>
                    <a:spcPct val="150000"/>
                  </a:lnSpc>
                </a:pPr>
                <a:r>
                  <a:rPr lang="en-GB" sz="2000" dirty="0" smtClean="0"/>
                  <a:t>The </a:t>
                </a:r>
                <a:r>
                  <a:rPr lang="en-GB" sz="2000" dirty="0"/>
                  <a:t>recommendation for </a:t>
                </a:r>
                <a:r>
                  <a:rPr lang="en-GB" sz="2000" dirty="0">
                    <a:solidFill>
                      <a:srgbClr val="FF0000"/>
                    </a:solidFill>
                  </a:rPr>
                  <a:t>the updating voxel will come from all of the best matching neighbourhoods </a:t>
                </a:r>
                <a:r>
                  <a:rPr lang="en-GB" sz="2000" dirty="0"/>
                  <a:t>in which it is involved in, </a:t>
                </a:r>
                <a:r>
                  <a:rPr lang="en-GB" sz="2000" dirty="0">
                    <a:solidFill>
                      <a:srgbClr val="FF0000"/>
                    </a:solidFill>
                  </a:rPr>
                  <a:t>not simply the ones centred on it.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838200" y="1325563"/>
                <a:ext cx="10810104" cy="5532437"/>
              </a:xfrm>
              <a:prstGeom prst="rect">
                <a:avLst/>
              </a:prstGeom>
              <a:blipFill rotWithShape="0">
                <a:blip r:embed="rId5"/>
                <a:stretch>
                  <a:fillRect l="-508" r="-902"/>
                </a:stretch>
              </a:blipFill>
            </p:spPr>
            <p:txBody>
              <a:bodyPr/>
              <a:lstStyle/>
              <a:p>
                <a:r>
                  <a:rPr lang="en-GB">
                    <a:noFill/>
                  </a:rPr>
                  <a:t> </a:t>
                </a:r>
              </a:p>
            </p:txBody>
          </p:sp>
        </mc:Fallback>
      </mc:AlternateContent>
      <p:sp>
        <p:nvSpPr>
          <p:cNvPr id="8" name="TextBox 7"/>
          <p:cNvSpPr txBox="1"/>
          <p:nvPr/>
        </p:nvSpPr>
        <p:spPr>
          <a:xfrm>
            <a:off x="838200" y="6200681"/>
            <a:ext cx="2043024" cy="369332"/>
          </a:xfrm>
          <a:prstGeom prst="rect">
            <a:avLst/>
          </a:prstGeom>
          <a:noFill/>
        </p:spPr>
        <p:txBody>
          <a:bodyPr wrap="square" rtlCol="0">
            <a:spAutoFit/>
          </a:bodyPr>
          <a:lstStyle/>
          <a:p>
            <a:pPr algn="ctr"/>
            <a:r>
              <a:rPr lang="en-GB" dirty="0" smtClean="0"/>
              <a:t>Model</a:t>
            </a:r>
            <a:endParaRPr lang="en-GB" dirty="0"/>
          </a:p>
        </p:txBody>
      </p:sp>
      <p:sp>
        <p:nvSpPr>
          <p:cNvPr id="15" name="TextBox 14"/>
          <p:cNvSpPr txBox="1"/>
          <p:nvPr/>
        </p:nvSpPr>
        <p:spPr>
          <a:xfrm>
            <a:off x="9136720" y="6200681"/>
            <a:ext cx="2043024" cy="369332"/>
          </a:xfrm>
          <a:prstGeom prst="rect">
            <a:avLst/>
          </a:prstGeom>
          <a:noFill/>
        </p:spPr>
        <p:txBody>
          <a:bodyPr wrap="square" rtlCol="0">
            <a:spAutoFit/>
          </a:bodyPr>
          <a:lstStyle/>
          <a:p>
            <a:pPr algn="ctr"/>
            <a:r>
              <a:rPr lang="en-GB" dirty="0" smtClean="0"/>
              <a:t>Optimize step</a:t>
            </a:r>
            <a:endParaRPr lang="en-GB" dirty="0"/>
          </a:p>
        </p:txBody>
      </p:sp>
      <p:sp>
        <p:nvSpPr>
          <p:cNvPr id="16" name="TextBox 15"/>
          <p:cNvSpPr txBox="1"/>
          <p:nvPr/>
        </p:nvSpPr>
        <p:spPr>
          <a:xfrm>
            <a:off x="5267857" y="6200681"/>
            <a:ext cx="2043024" cy="369332"/>
          </a:xfrm>
          <a:prstGeom prst="rect">
            <a:avLst/>
          </a:prstGeom>
          <a:noFill/>
        </p:spPr>
        <p:txBody>
          <a:bodyPr wrap="square" rtlCol="0">
            <a:spAutoFit/>
          </a:bodyPr>
          <a:lstStyle/>
          <a:p>
            <a:pPr algn="ctr"/>
            <a:r>
              <a:rPr lang="en-GB" dirty="0" smtClean="0"/>
              <a:t>Search step</a:t>
            </a:r>
            <a:endParaRPr lang="en-GB" dirty="0"/>
          </a:p>
        </p:txBody>
      </p:sp>
    </p:spTree>
    <p:extLst>
      <p:ext uri="{BB962C8B-B14F-4D97-AF65-F5344CB8AC3E}">
        <p14:creationId xmlns:p14="http://schemas.microsoft.com/office/powerpoint/2010/main" val="248180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r>
              <a:rPr lang="en-GB" dirty="0" smtClean="0"/>
              <a:t>2.2 Robust optimization</a:t>
            </a:r>
            <a:endParaRPr lang="en-GB" dirty="0"/>
          </a:p>
        </p:txBody>
      </p:sp>
      <mc:AlternateContent xmlns:mc="http://schemas.openxmlformats.org/markup-compatibility/2006" xmlns:a14="http://schemas.microsoft.com/office/drawing/2010/main">
        <mc:Choice Requires="a14">
          <p:sp>
            <p:nvSpPr>
              <p:cNvPr id="13" name="Content Placeholder 2"/>
              <p:cNvSpPr txBox="1">
                <a:spLocks/>
              </p:cNvSpPr>
              <p:nvPr/>
            </p:nvSpPr>
            <p:spPr>
              <a:xfrm>
                <a:off x="838200" y="1325563"/>
                <a:ext cx="10810104"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2000" dirty="0"/>
                  <a:t>The least squares </a:t>
                </a:r>
                <a:r>
                  <a:rPr lang="en-GB" sz="2000" dirty="0" smtClean="0"/>
                  <a:t>estimation will </a:t>
                </a:r>
                <a:r>
                  <a:rPr lang="en-GB" sz="2000" dirty="0"/>
                  <a:t>cause the outliers -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r>
                              <a:rPr lang="en-GB" sz="2000" i="1">
                                <a:latin typeface="Cambria Math" panose="02040503050406030204" pitchFamily="18" charset="0"/>
                              </a:rPr>
                              <m:t>′</m:t>
                            </m:r>
                          </m:e>
                        </m:acc>
                      </m:e>
                    </m:d>
                  </m:oMath>
                </a14:m>
                <a:r>
                  <a:rPr lang="en-GB" sz="2000" dirty="0"/>
                  <a:t> that are not very close to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to have an undue influence on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a:t>
                </a:r>
                <a:endParaRPr lang="en-GB" sz="2000" dirty="0" smtClean="0"/>
              </a:p>
              <a:p>
                <a:pPr>
                  <a:lnSpc>
                    <a:spcPct val="120000"/>
                  </a:lnSpc>
                </a:pPr>
                <a:r>
                  <a:rPr lang="en-GB" sz="2000" dirty="0" smtClean="0"/>
                  <a:t>This </a:t>
                </a:r>
                <a:r>
                  <a:rPr lang="en-GB" sz="2000" dirty="0"/>
                  <a:t>can be improved by using a robust energy function with the exponent</a:t>
                </a:r>
                <a14:m>
                  <m:oMath xmlns:m="http://schemas.openxmlformats.org/officeDocument/2006/math">
                    <m:r>
                      <a:rPr lang="en-GB" sz="2000" i="1">
                        <a:latin typeface="Cambria Math" panose="02040503050406030204" pitchFamily="18" charset="0"/>
                      </a:rPr>
                      <m:t> 0&lt;</m:t>
                    </m:r>
                    <m:r>
                      <a:rPr lang="en-GB" sz="2000" i="1">
                        <a:latin typeface="Cambria Math" panose="02040503050406030204" pitchFamily="18" charset="0"/>
                      </a:rPr>
                      <m:t>𝑘</m:t>
                    </m:r>
                    <m:r>
                      <a:rPr lang="en-GB" sz="2000" i="1">
                        <a:latin typeface="Cambria Math" panose="02040503050406030204" pitchFamily="18" charset="0"/>
                      </a:rPr>
                      <m:t>&lt;2</m:t>
                    </m:r>
                  </m:oMath>
                </a14:m>
                <a:r>
                  <a:rPr lang="en-GB" sz="2000" dirty="0" smtClean="0"/>
                  <a:t>.</a:t>
                </a:r>
                <a:r>
                  <a:rPr lang="en-GB" sz="2000" dirty="0"/>
                  <a:t> The total energy </a:t>
                </a:r>
                <a:r>
                  <a:rPr lang="en-GB" sz="2000" dirty="0" smtClean="0"/>
                  <a:t>now:</a:t>
                </a:r>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𝑀</m:t>
                          </m:r>
                          <m:r>
                            <a:rPr lang="en-GB" sz="2000" i="1">
                              <a:latin typeface="Cambria Math" panose="02040503050406030204" pitchFamily="18" charset="0"/>
                            </a:rPr>
                            <m:t>,</m:t>
                          </m:r>
                          <m:r>
                            <a:rPr lang="en-GB" sz="2000" i="1">
                              <a:latin typeface="Cambria Math" panose="02040503050406030204" pitchFamily="18" charset="0"/>
                            </a:rPr>
                            <m:t>𝑇</m:t>
                          </m:r>
                        </m:e>
                      </m:d>
                      <m:r>
                        <a:rPr lang="en-GB" sz="2000" i="1">
                          <a:latin typeface="Cambria Math" panose="02040503050406030204" pitchFamily="18" charset="0"/>
                        </a:rPr>
                        <m:t>=</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d>
                                </m:e>
                                <m:sup>
                                  <m:r>
                                    <a:rPr lang="en-GB" sz="2000" i="1">
                                      <a:latin typeface="Cambria Math" panose="02040503050406030204" pitchFamily="18" charset="0"/>
                                    </a:rPr>
                                    <m:t>𝑘</m:t>
                                  </m:r>
                                  <m:r>
                                    <a:rPr lang="en-GB" sz="2000" i="1">
                                      <a:latin typeface="Cambria Math" panose="02040503050406030204" pitchFamily="18" charset="0"/>
                                    </a:rPr>
                                    <m:t>−2</m:t>
                                  </m:r>
                                </m:sup>
                              </m:sSup>
                            </m:e>
                          </m:nary>
                        </m:e>
                      </m:nary>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d>
                        </m:e>
                        <m:sup>
                          <m:r>
                            <a:rPr lang="en-GB" sz="2000" i="1">
                              <a:latin typeface="Cambria Math" panose="02040503050406030204" pitchFamily="18" charset="0"/>
                            </a:rPr>
                            <m:t>2</m:t>
                          </m:r>
                        </m:sup>
                      </m:sSup>
                    </m:oMath>
                  </m:oMathPara>
                </a14:m>
                <a:endParaRPr lang="en-GB" sz="2000" dirty="0" smtClean="0"/>
              </a:p>
              <a:p>
                <a:pPr>
                  <a:lnSpc>
                    <a:spcPct val="120000"/>
                  </a:lnSpc>
                </a:pPr>
                <a:r>
                  <a:rPr lang="en-GB" sz="2000" dirty="0"/>
                  <a:t>Denote </a:t>
                </a:r>
                <a14:m>
                  <m:oMath xmlns:m="http://schemas.openxmlformats.org/officeDocument/2006/math">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d>
                      </m:e>
                      <m:sup>
                        <m:r>
                          <a:rPr lang="en-GB" sz="2000" i="1">
                            <a:latin typeface="Cambria Math" panose="02040503050406030204" pitchFamily="18" charset="0"/>
                          </a:rPr>
                          <m:t>𝑘</m:t>
                        </m:r>
                        <m:r>
                          <a:rPr lang="en-GB" sz="2000" i="1">
                            <a:latin typeface="Cambria Math" panose="02040503050406030204" pitchFamily="18" charset="0"/>
                          </a:rPr>
                          <m:t>−2</m:t>
                        </m:r>
                      </m:sup>
                    </m:sSup>
                  </m:oMath>
                </a14:m>
                <a:r>
                  <a:rPr lang="en-GB" sz="2000" dirty="0"/>
                  <a:t> by </a:t>
                </a:r>
                <a14:m>
                  <m:oMath xmlns:m="http://schemas.openxmlformats.org/officeDocument/2006/math">
                    <m:r>
                      <a:rPr lang="en-GB" sz="2000" i="1">
                        <a:latin typeface="Cambria Math" panose="02040503050406030204" pitchFamily="18" charset="0"/>
                      </a:rPr>
                      <m:t>𝑤</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oMath>
                </a14:m>
                <a:r>
                  <a:rPr lang="en-GB" sz="2000" dirty="0" smtClean="0"/>
                  <a:t>, and assume the weight is constant during each iteration. Then the </a:t>
                </a:r>
                <a:r>
                  <a:rPr lang="en-GB" sz="2000" dirty="0"/>
                  <a:t>outcome is a </a:t>
                </a:r>
                <a:r>
                  <a:rPr lang="en-GB" sz="2000" dirty="0">
                    <a:solidFill>
                      <a:srgbClr val="FF0000"/>
                    </a:solidFill>
                  </a:rPr>
                  <a:t>weighted </a:t>
                </a:r>
                <a:r>
                  <a:rPr lang="en-GB" sz="2000" dirty="0" smtClean="0">
                    <a:solidFill>
                      <a:srgbClr val="FF0000"/>
                    </a:solidFill>
                  </a:rPr>
                  <a:t>average</a:t>
                </a:r>
                <a:r>
                  <a:rPr lang="en-GB" sz="2000" dirty="0" smtClean="0"/>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 </m:t>
                      </m:r>
                      <m:f>
                        <m:fPr>
                          <m:ctrlPr>
                            <a:rPr lang="en-GB" sz="2000" i="1">
                              <a:latin typeface="Cambria Math" panose="02040503050406030204" pitchFamily="18" charset="0"/>
                            </a:rPr>
                          </m:ctrlPr>
                        </m:fPr>
                        <m:num>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r>
                                <a:rPr lang="en-GB" sz="2000" i="1">
                                  <a:latin typeface="Cambria Math" panose="02040503050406030204" pitchFamily="18" charset="0"/>
                                </a:rPr>
                                <m:t>𝑤</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nary>
                        </m:num>
                        <m:den>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r>
                                <a:rPr lang="en-GB" sz="2000" i="1">
                                  <a:latin typeface="Cambria Math" panose="02040503050406030204" pitchFamily="18" charset="0"/>
                                </a:rPr>
                                <m:t>𝑤</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nary>
                        </m:den>
                      </m:f>
                    </m:oMath>
                  </m:oMathPara>
                </a14:m>
                <a:endParaRPr lang="en-GB" sz="2000" dirty="0" smtClean="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838200" y="1325563"/>
                <a:ext cx="10810104" cy="5532437"/>
              </a:xfrm>
              <a:prstGeom prst="rect">
                <a:avLst/>
              </a:prstGeom>
              <a:blipFill rotWithShape="0">
                <a:blip r:embed="rId2"/>
                <a:stretch>
                  <a:fillRect l="-508" r="-959"/>
                </a:stretch>
              </a:blipFill>
            </p:spPr>
            <p:txBody>
              <a:bodyPr/>
              <a:lstStyle/>
              <a:p>
                <a:r>
                  <a:rPr lang="en-GB">
                    <a:noFill/>
                  </a:rPr>
                  <a:t> </a:t>
                </a:r>
              </a:p>
            </p:txBody>
          </p:sp>
        </mc:Fallback>
      </mc:AlternateContent>
      <p:graphicFrame>
        <p:nvGraphicFramePr>
          <p:cNvPr id="14" name="Chart 13"/>
          <p:cNvGraphicFramePr>
            <a:graphicFrameLocks/>
          </p:cNvGraphicFramePr>
          <p:nvPr>
            <p:extLst>
              <p:ext uri="{D42A27DB-BD31-4B8C-83A1-F6EECF244321}">
                <p14:modId xmlns:p14="http://schemas.microsoft.com/office/powerpoint/2010/main" val="1740260434"/>
              </p:ext>
            </p:extLst>
          </p:nvPr>
        </p:nvGraphicFramePr>
        <p:xfrm>
          <a:off x="7410836" y="2113497"/>
          <a:ext cx="3853204" cy="2311922"/>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Arrow Connector 3"/>
          <p:cNvCxnSpPr/>
          <p:nvPr/>
        </p:nvCxnSpPr>
        <p:spPr>
          <a:xfrm flipH="1">
            <a:off x="6542202" y="3827282"/>
            <a:ext cx="1960775" cy="1564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8314441" y="1866507"/>
            <a:ext cx="2403836" cy="196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36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14" grpId="1">
        <p:bldAsOne/>
      </p:bldGraphic>
      <p:bldGraphic spid="14" grpId="2">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p:spPr>
        <p:txBody>
          <a:bodyPr/>
          <a:lstStyle/>
          <a:p>
            <a:r>
              <a:rPr lang="en-GB" dirty="0" smtClean="0"/>
              <a:t>2.3 Position Histogram matching</a:t>
            </a:r>
            <a:endParaRPr lang="en-GB" dirty="0"/>
          </a:p>
        </p:txBody>
      </p:sp>
      <p:sp>
        <p:nvSpPr>
          <p:cNvPr id="6" name="Content Placeholder 2"/>
          <p:cNvSpPr txBox="1">
            <a:spLocks/>
          </p:cNvSpPr>
          <p:nvPr/>
        </p:nvSpPr>
        <p:spPr>
          <a:xfrm>
            <a:off x="838200" y="1325563"/>
            <a:ext cx="10810104" cy="2580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2000" dirty="0"/>
              <a:t>For many training </a:t>
            </a:r>
            <a:r>
              <a:rPr lang="en-GB" sz="2000" dirty="0" smtClean="0"/>
              <a:t>images</a:t>
            </a:r>
            <a:r>
              <a:rPr lang="en-GB" sz="2000" dirty="0"/>
              <a:t>:</a:t>
            </a:r>
            <a:r>
              <a:rPr lang="en-GB" sz="2000" dirty="0" smtClean="0"/>
              <a:t> converge </a:t>
            </a:r>
            <a:r>
              <a:rPr lang="en-GB" sz="2000" dirty="0"/>
              <a:t>to a </a:t>
            </a:r>
            <a:r>
              <a:rPr lang="en-GB" sz="2000" dirty="0">
                <a:solidFill>
                  <a:srgbClr val="FF0000"/>
                </a:solidFill>
              </a:rPr>
              <a:t>wrong local </a:t>
            </a:r>
            <a:r>
              <a:rPr lang="en-GB" sz="2000" dirty="0" smtClean="0">
                <a:solidFill>
                  <a:srgbClr val="FF0000"/>
                </a:solidFill>
              </a:rPr>
              <a:t>minimum</a:t>
            </a:r>
          </a:p>
          <a:p>
            <a:pPr marL="0" indent="0">
              <a:lnSpc>
                <a:spcPct val="120000"/>
              </a:lnSpc>
              <a:buNone/>
            </a:pPr>
            <a:r>
              <a:rPr lang="en-GB" sz="2000" dirty="0" smtClean="0">
                <a:sym typeface="Wingdings" panose="05000000000000000000" pitchFamily="2" charset="2"/>
              </a:rPr>
              <a:t></a:t>
            </a:r>
            <a:r>
              <a:rPr lang="en-GB" sz="2000" dirty="0" smtClean="0"/>
              <a:t> </a:t>
            </a:r>
            <a:r>
              <a:rPr lang="en-GB" sz="2000" dirty="0" smtClean="0">
                <a:solidFill>
                  <a:srgbClr val="FF0000"/>
                </a:solidFill>
              </a:rPr>
              <a:t>Only local </a:t>
            </a:r>
            <a:r>
              <a:rPr lang="en-GB" sz="2000" dirty="0">
                <a:solidFill>
                  <a:srgbClr val="FF0000"/>
                </a:solidFill>
              </a:rPr>
              <a:t>neighbourhood similarity, without accounting for </a:t>
            </a:r>
            <a:r>
              <a:rPr lang="en-GB" sz="2000" dirty="0" smtClean="0">
                <a:solidFill>
                  <a:srgbClr val="FF0000"/>
                </a:solidFill>
              </a:rPr>
              <a:t>global </a:t>
            </a:r>
            <a:r>
              <a:rPr lang="en-GB" sz="2000" dirty="0">
                <a:solidFill>
                  <a:srgbClr val="FF0000"/>
                </a:solidFill>
              </a:rPr>
              <a:t>statistics</a:t>
            </a:r>
            <a:r>
              <a:rPr lang="en-GB" sz="2000" dirty="0"/>
              <a:t>. </a:t>
            </a:r>
            <a:endParaRPr lang="en-GB" sz="2000" dirty="0" smtClean="0"/>
          </a:p>
          <a:p>
            <a:pPr>
              <a:lnSpc>
                <a:spcPct val="120000"/>
              </a:lnSpc>
            </a:pPr>
            <a:r>
              <a:rPr lang="en-GB" sz="2000" dirty="0" smtClean="0"/>
              <a:t>Reweighting schemes</a:t>
            </a:r>
          </a:p>
          <a:p>
            <a:pPr marL="0" indent="0">
              <a:lnSpc>
                <a:spcPct val="120000"/>
              </a:lnSpc>
              <a:buNone/>
            </a:pPr>
            <a:r>
              <a:rPr lang="en-GB" sz="2000" dirty="0" smtClean="0"/>
              <a:t>Adjust </a:t>
            </a:r>
            <a:r>
              <a:rPr lang="en-GB" sz="2000" dirty="0"/>
              <a:t>the weight </a:t>
            </a:r>
            <a:r>
              <a:rPr lang="en-GB" sz="2000" dirty="0" smtClean="0"/>
              <a:t>dynamically during </a:t>
            </a:r>
            <a:r>
              <a:rPr lang="en-GB" sz="2000" dirty="0"/>
              <a:t>each </a:t>
            </a:r>
            <a:r>
              <a:rPr lang="en-GB" sz="2000" dirty="0" smtClean="0"/>
              <a:t>iteration to </a:t>
            </a:r>
            <a:r>
              <a:rPr lang="en-GB" sz="2000" dirty="0"/>
              <a:t>drive the solution to certain desired global statistics</a:t>
            </a:r>
            <a:r>
              <a:rPr lang="en-GB" sz="2000" dirty="0" smtClean="0"/>
              <a:t>. [</a:t>
            </a:r>
            <a:r>
              <a:rPr lang="en-GB" sz="2000" dirty="0"/>
              <a:t>Kopf. et al 2007, Chen et al. 2010</a:t>
            </a:r>
            <a:r>
              <a:rPr lang="en-GB" sz="2000" dirty="0" smtClean="0"/>
              <a:t>]</a:t>
            </a:r>
          </a:p>
        </p:txBody>
      </p:sp>
      <p:grpSp>
        <p:nvGrpSpPr>
          <p:cNvPr id="13" name="Group 12"/>
          <p:cNvGrpSpPr/>
          <p:nvPr/>
        </p:nvGrpSpPr>
        <p:grpSpPr>
          <a:xfrm>
            <a:off x="933253" y="4244124"/>
            <a:ext cx="3846137" cy="1961554"/>
            <a:chOff x="933253" y="4244124"/>
            <a:chExt cx="3846137" cy="1961554"/>
          </a:xfrm>
        </p:grpSpPr>
        <p:pic>
          <p:nvPicPr>
            <p:cNvPr id="3" name="Picture 2"/>
            <p:cNvPicPr>
              <a:picLocks noChangeAspect="1"/>
            </p:cNvPicPr>
            <p:nvPr/>
          </p:nvPicPr>
          <p:blipFill>
            <a:blip r:embed="rId2"/>
            <a:stretch>
              <a:fillRect/>
            </a:stretch>
          </p:blipFill>
          <p:spPr>
            <a:xfrm>
              <a:off x="2350365" y="4244124"/>
              <a:ext cx="1028700" cy="1038225"/>
            </a:xfrm>
            <a:prstGeom prst="rect">
              <a:avLst/>
            </a:prstGeom>
          </p:spPr>
        </p:pic>
        <p:pic>
          <p:nvPicPr>
            <p:cNvPr id="7" name="Picture 6"/>
            <p:cNvPicPr>
              <a:picLocks noChangeAspect="1"/>
            </p:cNvPicPr>
            <p:nvPr/>
          </p:nvPicPr>
          <p:blipFill>
            <a:blip r:embed="rId3"/>
            <a:stretch>
              <a:fillRect/>
            </a:stretch>
          </p:blipFill>
          <p:spPr>
            <a:xfrm>
              <a:off x="3627656" y="4244124"/>
              <a:ext cx="1028700" cy="1038225"/>
            </a:xfrm>
            <a:prstGeom prst="rect">
              <a:avLst/>
            </a:prstGeom>
          </p:spPr>
        </p:pic>
        <p:pic>
          <p:nvPicPr>
            <p:cNvPr id="8" name="Picture 7"/>
            <p:cNvPicPr>
              <a:picLocks noChangeAspect="1"/>
            </p:cNvPicPr>
            <p:nvPr/>
          </p:nvPicPr>
          <p:blipFill>
            <a:blip r:embed="rId4"/>
            <a:stretch>
              <a:fillRect/>
            </a:stretch>
          </p:blipFill>
          <p:spPr>
            <a:xfrm>
              <a:off x="933253" y="4246897"/>
              <a:ext cx="1016277" cy="1035452"/>
            </a:xfrm>
            <a:prstGeom prst="rect">
              <a:avLst/>
            </a:prstGeom>
          </p:spPr>
        </p:pic>
        <p:sp>
          <p:nvSpPr>
            <p:cNvPr id="9" name="TextBox 8"/>
            <p:cNvSpPr txBox="1"/>
            <p:nvPr/>
          </p:nvSpPr>
          <p:spPr>
            <a:xfrm>
              <a:off x="933253" y="5282349"/>
              <a:ext cx="1016277" cy="338554"/>
            </a:xfrm>
            <a:prstGeom prst="rect">
              <a:avLst/>
            </a:prstGeom>
            <a:noFill/>
          </p:spPr>
          <p:txBody>
            <a:bodyPr wrap="square" rtlCol="0">
              <a:spAutoFit/>
            </a:bodyPr>
            <a:lstStyle/>
            <a:p>
              <a:pPr algn="ctr"/>
              <a:r>
                <a:rPr lang="en-GB" sz="1600" dirty="0" smtClean="0"/>
                <a:t>TI</a:t>
              </a:r>
              <a:endParaRPr lang="en-GB" sz="1600" dirty="0"/>
            </a:p>
          </p:txBody>
        </p:sp>
        <p:sp>
          <p:nvSpPr>
            <p:cNvPr id="10" name="TextBox 9"/>
            <p:cNvSpPr txBox="1"/>
            <p:nvPr/>
          </p:nvSpPr>
          <p:spPr>
            <a:xfrm>
              <a:off x="2198122" y="5282349"/>
              <a:ext cx="1336930" cy="584775"/>
            </a:xfrm>
            <a:prstGeom prst="rect">
              <a:avLst/>
            </a:prstGeom>
            <a:noFill/>
          </p:spPr>
          <p:txBody>
            <a:bodyPr wrap="square" rtlCol="0">
              <a:spAutoFit/>
            </a:bodyPr>
            <a:lstStyle/>
            <a:p>
              <a:pPr algn="ctr"/>
              <a:r>
                <a:rPr lang="en-GB" sz="1600" dirty="0" smtClean="0"/>
                <a:t>Wrong local minimum</a:t>
              </a:r>
              <a:endParaRPr lang="en-GB" sz="1600" dirty="0"/>
            </a:p>
          </p:txBody>
        </p:sp>
        <p:sp>
          <p:nvSpPr>
            <p:cNvPr id="11" name="TextBox 10"/>
            <p:cNvSpPr txBox="1"/>
            <p:nvPr/>
          </p:nvSpPr>
          <p:spPr>
            <a:xfrm>
              <a:off x="3531308" y="5282349"/>
              <a:ext cx="1248082" cy="338554"/>
            </a:xfrm>
            <a:prstGeom prst="rect">
              <a:avLst/>
            </a:prstGeom>
            <a:noFill/>
          </p:spPr>
          <p:txBody>
            <a:bodyPr wrap="square" rtlCol="0">
              <a:spAutoFit/>
            </a:bodyPr>
            <a:lstStyle/>
            <a:p>
              <a:pPr algn="ctr"/>
              <a:r>
                <a:rPr lang="en-GB" sz="1600" dirty="0" smtClean="0"/>
                <a:t>reweighted</a:t>
              </a:r>
              <a:endParaRPr lang="en-GB" sz="1600" dirty="0"/>
            </a:p>
          </p:txBody>
        </p:sp>
        <p:sp>
          <p:nvSpPr>
            <p:cNvPr id="12" name="TextBox 11"/>
            <p:cNvSpPr txBox="1"/>
            <p:nvPr/>
          </p:nvSpPr>
          <p:spPr>
            <a:xfrm>
              <a:off x="933253" y="5867124"/>
              <a:ext cx="3723103" cy="338554"/>
            </a:xfrm>
            <a:prstGeom prst="rect">
              <a:avLst/>
            </a:prstGeom>
            <a:noFill/>
          </p:spPr>
          <p:txBody>
            <a:bodyPr wrap="square" rtlCol="0">
              <a:spAutoFit/>
            </a:bodyPr>
            <a:lstStyle/>
            <a:p>
              <a:pPr algn="ctr"/>
              <a:r>
                <a:rPr lang="en-GB" sz="1600" dirty="0"/>
                <a:t>Kopf. et al 2007</a:t>
              </a:r>
            </a:p>
          </p:txBody>
        </p:sp>
      </p:grpSp>
      <p:grpSp>
        <p:nvGrpSpPr>
          <p:cNvPr id="20" name="Group 19"/>
          <p:cNvGrpSpPr/>
          <p:nvPr/>
        </p:nvGrpSpPr>
        <p:grpSpPr>
          <a:xfrm>
            <a:off x="6429265" y="4241200"/>
            <a:ext cx="3942342" cy="1625924"/>
            <a:chOff x="6429265" y="4241200"/>
            <a:chExt cx="3942342" cy="1625924"/>
          </a:xfrm>
        </p:grpSpPr>
        <p:pic>
          <p:nvPicPr>
            <p:cNvPr id="14" name="Picture 13"/>
            <p:cNvPicPr>
              <a:picLocks noChangeAspect="1"/>
            </p:cNvPicPr>
            <p:nvPr/>
          </p:nvPicPr>
          <p:blipFill>
            <a:blip r:embed="rId5"/>
            <a:stretch>
              <a:fillRect/>
            </a:stretch>
          </p:blipFill>
          <p:spPr>
            <a:xfrm>
              <a:off x="6429265" y="4241201"/>
              <a:ext cx="1038225" cy="1038225"/>
            </a:xfrm>
            <a:prstGeom prst="rect">
              <a:avLst/>
            </a:prstGeom>
          </p:spPr>
        </p:pic>
        <p:pic>
          <p:nvPicPr>
            <p:cNvPr id="15" name="Picture 14"/>
            <p:cNvPicPr>
              <a:picLocks noChangeAspect="1"/>
            </p:cNvPicPr>
            <p:nvPr/>
          </p:nvPicPr>
          <p:blipFill>
            <a:blip r:embed="rId6"/>
            <a:stretch>
              <a:fillRect/>
            </a:stretch>
          </p:blipFill>
          <p:spPr>
            <a:xfrm>
              <a:off x="7829590" y="4241200"/>
              <a:ext cx="1038225" cy="1038225"/>
            </a:xfrm>
            <a:prstGeom prst="rect">
              <a:avLst/>
            </a:prstGeom>
          </p:spPr>
        </p:pic>
        <p:pic>
          <p:nvPicPr>
            <p:cNvPr id="16" name="Picture 15"/>
            <p:cNvPicPr>
              <a:picLocks noChangeAspect="1"/>
            </p:cNvPicPr>
            <p:nvPr/>
          </p:nvPicPr>
          <p:blipFill>
            <a:blip r:embed="rId7"/>
            <a:stretch>
              <a:fillRect/>
            </a:stretch>
          </p:blipFill>
          <p:spPr>
            <a:xfrm>
              <a:off x="9229915" y="4241200"/>
              <a:ext cx="1035302" cy="1035302"/>
            </a:xfrm>
            <a:prstGeom prst="rect">
              <a:avLst/>
            </a:prstGeom>
          </p:spPr>
        </p:pic>
        <p:sp>
          <p:nvSpPr>
            <p:cNvPr id="17" name="TextBox 16"/>
            <p:cNvSpPr txBox="1"/>
            <p:nvPr/>
          </p:nvSpPr>
          <p:spPr>
            <a:xfrm>
              <a:off x="6451213" y="5273578"/>
              <a:ext cx="1016277" cy="338554"/>
            </a:xfrm>
            <a:prstGeom prst="rect">
              <a:avLst/>
            </a:prstGeom>
            <a:noFill/>
          </p:spPr>
          <p:txBody>
            <a:bodyPr wrap="square" rtlCol="0">
              <a:spAutoFit/>
            </a:bodyPr>
            <a:lstStyle/>
            <a:p>
              <a:pPr algn="ctr"/>
              <a:r>
                <a:rPr lang="en-GB" sz="1600" dirty="0" smtClean="0"/>
                <a:t>TI</a:t>
              </a:r>
              <a:endParaRPr lang="en-GB" sz="1600" dirty="0"/>
            </a:p>
          </p:txBody>
        </p:sp>
        <p:sp>
          <p:nvSpPr>
            <p:cNvPr id="18" name="TextBox 17"/>
            <p:cNvSpPr txBox="1"/>
            <p:nvPr/>
          </p:nvSpPr>
          <p:spPr>
            <a:xfrm>
              <a:off x="7680205" y="5282349"/>
              <a:ext cx="1336930" cy="584775"/>
            </a:xfrm>
            <a:prstGeom prst="rect">
              <a:avLst/>
            </a:prstGeom>
            <a:noFill/>
          </p:spPr>
          <p:txBody>
            <a:bodyPr wrap="square" rtlCol="0">
              <a:spAutoFit/>
            </a:bodyPr>
            <a:lstStyle/>
            <a:p>
              <a:pPr algn="ctr"/>
              <a:r>
                <a:rPr lang="en-GB" sz="1600" dirty="0" smtClean="0"/>
                <a:t>Wrong local minimum</a:t>
              </a:r>
              <a:endParaRPr lang="en-GB" sz="1600" dirty="0"/>
            </a:p>
          </p:txBody>
        </p:sp>
        <p:sp>
          <p:nvSpPr>
            <p:cNvPr id="19" name="TextBox 18"/>
            <p:cNvSpPr txBox="1"/>
            <p:nvPr/>
          </p:nvSpPr>
          <p:spPr>
            <a:xfrm>
              <a:off x="9123525" y="5273578"/>
              <a:ext cx="1248082" cy="338554"/>
            </a:xfrm>
            <a:prstGeom prst="rect">
              <a:avLst/>
            </a:prstGeom>
            <a:noFill/>
          </p:spPr>
          <p:txBody>
            <a:bodyPr wrap="square" rtlCol="0">
              <a:spAutoFit/>
            </a:bodyPr>
            <a:lstStyle/>
            <a:p>
              <a:pPr algn="ctr"/>
              <a:r>
                <a:rPr lang="en-GB" sz="1600" dirty="0" smtClean="0"/>
                <a:t>reweighted</a:t>
              </a:r>
              <a:endParaRPr lang="en-GB" sz="1600" dirty="0"/>
            </a:p>
          </p:txBody>
        </p:sp>
      </p:grpSp>
    </p:spTree>
    <p:extLst>
      <p:ext uri="{BB962C8B-B14F-4D97-AF65-F5344CB8AC3E}">
        <p14:creationId xmlns:p14="http://schemas.microsoft.com/office/powerpoint/2010/main" val="856019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p:spPr>
        <p:txBody>
          <a:bodyPr/>
          <a:lstStyle/>
          <a:p>
            <a:r>
              <a:rPr lang="en-GB" dirty="0" smtClean="0"/>
              <a:t>2.3 Position Histogram matching</a:t>
            </a:r>
            <a:endParaRPr lang="en-GB"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1325564"/>
                <a:ext cx="10810104" cy="5532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2000" dirty="0" smtClean="0"/>
                  <a:t>Position histogram</a:t>
                </a:r>
              </a:p>
              <a:p>
                <a:pPr marL="0" indent="0">
                  <a:lnSpc>
                    <a:spcPct val="120000"/>
                  </a:lnSpc>
                  <a:buNone/>
                </a:pPr>
                <a:r>
                  <a:rPr lang="en-GB" sz="2000" dirty="0" smtClean="0"/>
                  <a:t>It </a:t>
                </a:r>
                <a:r>
                  <a:rPr lang="en-GB" sz="2000" dirty="0"/>
                  <a:t>aims to ensure that most of pixels in training image can be found in the model, and they are encouraged to be equiprobably utilized (for default uniform training image). </a:t>
                </a:r>
                <a:endParaRPr lang="en-GB" sz="2000" dirty="0" smtClean="0"/>
              </a:p>
              <a:p>
                <a:pPr marL="0" indent="0">
                  <a:lnSpc>
                    <a:spcPct val="120000"/>
                  </a:lnSpc>
                  <a:buNone/>
                </a:pPr>
                <a:endParaRPr lang="en-GB" sz="2000" dirty="0" smtClean="0"/>
              </a:p>
              <a:p>
                <a:pPr>
                  <a:lnSpc>
                    <a:spcPct val="120000"/>
                  </a:lnSpc>
                </a:pPr>
                <a:r>
                  <a:rPr lang="en-GB" sz="2000" dirty="0"/>
                  <a:t>Let </a:t>
                </a:r>
                <a14:m>
                  <m:oMath xmlns:m="http://schemas.openxmlformats.org/officeDocument/2006/math">
                    <m:r>
                      <a:rPr lang="en-GB" sz="2000" smtClean="0">
                        <a:solidFill>
                          <a:srgbClr val="FF0000"/>
                        </a:solidFill>
                        <a:latin typeface="Cambria Math" panose="02040503050406030204" pitchFamily="18" charset="0"/>
                      </a:rPr>
                      <m:t>𝐻</m:t>
                    </m:r>
                    <m:r>
                      <a:rPr lang="en-GB" sz="2000" smtClean="0">
                        <a:solidFill>
                          <a:srgbClr val="FF0000"/>
                        </a:solidFill>
                        <a:latin typeface="Cambria Math" panose="02040503050406030204" pitchFamily="18" charset="0"/>
                      </a:rPr>
                      <m:t>(</m:t>
                    </m:r>
                    <m:acc>
                      <m:accPr>
                        <m:chr m:val="⃑"/>
                        <m:ctrlPr>
                          <a:rPr lang="en-GB" sz="2000" i="1">
                            <a:solidFill>
                              <a:srgbClr val="FF0000"/>
                            </a:solidFill>
                            <a:latin typeface="Cambria Math" panose="02040503050406030204" pitchFamily="18" charset="0"/>
                          </a:rPr>
                        </m:ctrlPr>
                      </m:accPr>
                      <m:e>
                        <m:r>
                          <a:rPr lang="en-GB" sz="2000">
                            <a:solidFill>
                              <a:srgbClr val="FF0000"/>
                            </a:solidFill>
                            <a:latin typeface="Cambria Math" panose="02040503050406030204" pitchFamily="18" charset="0"/>
                          </a:rPr>
                          <m:t>𝑞</m:t>
                        </m:r>
                      </m:e>
                    </m:acc>
                    <m:r>
                      <a:rPr lang="en-GB" sz="2000">
                        <a:solidFill>
                          <a:srgbClr val="FF0000"/>
                        </a:solidFill>
                        <a:latin typeface="Cambria Math" panose="02040503050406030204" pitchFamily="18" charset="0"/>
                      </a:rPr>
                      <m:t>)</m:t>
                    </m:r>
                  </m:oMath>
                </a14:m>
                <a:r>
                  <a:rPr lang="en-GB" sz="2000" dirty="0">
                    <a:solidFill>
                      <a:srgbClr val="FF0000"/>
                    </a:solidFill>
                  </a:rPr>
                  <a:t> be the frequency that </a:t>
                </a:r>
                <a14:m>
                  <m:oMath xmlns:m="http://schemas.openxmlformats.org/officeDocument/2006/math">
                    <m:sSub>
                      <m:sSubPr>
                        <m:ctrlPr>
                          <a:rPr lang="en-GB" sz="2000" i="1">
                            <a:solidFill>
                              <a:srgbClr val="FF0000"/>
                            </a:solidFill>
                            <a:latin typeface="Cambria Math" panose="02040503050406030204" pitchFamily="18" charset="0"/>
                          </a:rPr>
                        </m:ctrlPr>
                      </m:sSubPr>
                      <m:e>
                        <m:r>
                          <a:rPr lang="en-GB" sz="2000">
                            <a:solidFill>
                              <a:srgbClr val="FF0000"/>
                            </a:solidFill>
                            <a:latin typeface="Cambria Math" panose="02040503050406030204" pitchFamily="18" charset="0"/>
                          </a:rPr>
                          <m:t>𝑓</m:t>
                        </m:r>
                      </m:e>
                      <m:sub>
                        <m:r>
                          <a:rPr lang="en-GB" sz="2000">
                            <a:solidFill>
                              <a:srgbClr val="FF0000"/>
                            </a:solidFill>
                            <a:latin typeface="Cambria Math" panose="02040503050406030204" pitchFamily="18" charset="0"/>
                          </a:rPr>
                          <m:t>𝑇</m:t>
                        </m:r>
                      </m:sub>
                    </m:sSub>
                    <m:r>
                      <a:rPr lang="en-GB" sz="2000">
                        <a:solidFill>
                          <a:srgbClr val="FF0000"/>
                        </a:solidFill>
                        <a:latin typeface="Cambria Math" panose="02040503050406030204" pitchFamily="18" charset="0"/>
                      </a:rPr>
                      <m:t>(</m:t>
                    </m:r>
                    <m:acc>
                      <m:accPr>
                        <m:chr m:val="⃑"/>
                        <m:ctrlPr>
                          <a:rPr lang="en-GB" sz="2000" i="1">
                            <a:solidFill>
                              <a:srgbClr val="FF0000"/>
                            </a:solidFill>
                            <a:latin typeface="Cambria Math" panose="02040503050406030204" pitchFamily="18" charset="0"/>
                          </a:rPr>
                        </m:ctrlPr>
                      </m:accPr>
                      <m:e>
                        <m:r>
                          <a:rPr lang="en-GB" sz="2000">
                            <a:solidFill>
                              <a:srgbClr val="FF0000"/>
                            </a:solidFill>
                            <a:latin typeface="Cambria Math" panose="02040503050406030204" pitchFamily="18" charset="0"/>
                          </a:rPr>
                          <m:t>𝑞</m:t>
                        </m:r>
                      </m:e>
                    </m:acc>
                    <m:r>
                      <a:rPr lang="en-GB" sz="2000">
                        <a:solidFill>
                          <a:srgbClr val="FF0000"/>
                        </a:solidFill>
                        <a:latin typeface="Cambria Math" panose="02040503050406030204" pitchFamily="18" charset="0"/>
                      </a:rPr>
                      <m:t>)</m:t>
                    </m:r>
                  </m:oMath>
                </a14:m>
                <a:r>
                  <a:rPr lang="en-GB" sz="2000" dirty="0">
                    <a:solidFill>
                      <a:srgbClr val="FF0000"/>
                    </a:solidFill>
                  </a:rPr>
                  <a:t> is copied and used in </a:t>
                </a:r>
                <a14:m>
                  <m:oMath xmlns:m="http://schemas.openxmlformats.org/officeDocument/2006/math">
                    <m:r>
                      <a:rPr lang="en-GB" sz="2000">
                        <a:solidFill>
                          <a:srgbClr val="FF0000"/>
                        </a:solidFill>
                        <a:latin typeface="Cambria Math" panose="02040503050406030204" pitchFamily="18" charset="0"/>
                      </a:rPr>
                      <m:t>𝑀</m:t>
                    </m:r>
                  </m:oMath>
                </a14:m>
                <a:r>
                  <a:rPr lang="en-GB" sz="2000" dirty="0">
                    <a:solidFill>
                      <a:srgbClr val="FF0000"/>
                    </a:solidFill>
                  </a:rPr>
                  <a:t>. </a:t>
                </a:r>
                <a:r>
                  <a:rPr lang="en-GB" sz="2000" dirty="0"/>
                  <a:t>The size of position histogram </a:t>
                </a:r>
                <a14:m>
                  <m:oMath xmlns:m="http://schemas.openxmlformats.org/officeDocument/2006/math">
                    <m:r>
                      <a:rPr lang="en-GB" sz="2000">
                        <a:latin typeface="Cambria Math" panose="02040503050406030204" pitchFamily="18" charset="0"/>
                      </a:rPr>
                      <m:t>𝐻</m:t>
                    </m:r>
                  </m:oMath>
                </a14:m>
                <a:r>
                  <a:rPr lang="en-GB" sz="2000" dirty="0"/>
                  <a:t> is the size of training image </a:t>
                </a:r>
                <a14:m>
                  <m:oMath xmlns:m="http://schemas.openxmlformats.org/officeDocument/2006/math">
                    <m:d>
                      <m:dPr>
                        <m:begChr m:val="|"/>
                        <m:endChr m:val="|"/>
                        <m:ctrlPr>
                          <a:rPr lang="en-GB" sz="2000" i="1">
                            <a:latin typeface="Cambria Math" panose="02040503050406030204" pitchFamily="18" charset="0"/>
                          </a:rPr>
                        </m:ctrlPr>
                      </m:dPr>
                      <m:e>
                        <m:r>
                          <a:rPr lang="en-GB" sz="2000">
                            <a:latin typeface="Cambria Math" panose="02040503050406030204" pitchFamily="18" charset="0"/>
                          </a:rPr>
                          <m:t>𝑇</m:t>
                        </m:r>
                      </m:e>
                    </m:d>
                  </m:oMath>
                </a14:m>
                <a:r>
                  <a:rPr lang="en-GB" sz="2000" dirty="0"/>
                  <a:t>, and </a:t>
                </a:r>
                <a14:m>
                  <m:oMath xmlns:m="http://schemas.openxmlformats.org/officeDocument/2006/math">
                    <m:r>
                      <a:rPr lang="en-GB" sz="2000">
                        <a:latin typeface="Cambria Math" panose="02040503050406030204" pitchFamily="18" charset="0"/>
                      </a:rPr>
                      <m:t>𝜃</m:t>
                    </m:r>
                    <m:r>
                      <a:rPr lang="en-GB" sz="2000">
                        <a:latin typeface="Cambria Math" panose="02040503050406030204" pitchFamily="18" charset="0"/>
                      </a:rPr>
                      <m:t>(</m:t>
                    </m:r>
                    <m:acc>
                      <m:accPr>
                        <m:chr m:val="⃑"/>
                        <m:ctrlPr>
                          <a:rPr lang="en-GB" sz="2000" i="1">
                            <a:latin typeface="Cambria Math" panose="02040503050406030204" pitchFamily="18" charset="0"/>
                          </a:rPr>
                        </m:ctrlPr>
                      </m:accPr>
                      <m:e>
                        <m:r>
                          <a:rPr lang="en-GB" sz="2000">
                            <a:latin typeface="Cambria Math" panose="02040503050406030204" pitchFamily="18" charset="0"/>
                          </a:rPr>
                          <m:t>𝑞</m:t>
                        </m:r>
                      </m:e>
                    </m:acc>
                    <m:r>
                      <a:rPr lang="en-GB" sz="2000">
                        <a:latin typeface="Cambria Math" panose="02040503050406030204" pitchFamily="18" charset="0"/>
                      </a:rPr>
                      <m:t>)</m:t>
                    </m:r>
                  </m:oMath>
                </a14:m>
                <a:r>
                  <a:rPr lang="en-GB" sz="2000" dirty="0"/>
                  <a:t> denotes the desired frequency of histogram </a:t>
                </a:r>
                <a14:m>
                  <m:oMath xmlns:m="http://schemas.openxmlformats.org/officeDocument/2006/math">
                    <m:r>
                      <a:rPr lang="en-GB" sz="2000">
                        <a:latin typeface="Cambria Math" panose="02040503050406030204" pitchFamily="18" charset="0"/>
                      </a:rPr>
                      <m:t>𝐻</m:t>
                    </m:r>
                  </m:oMath>
                </a14:m>
                <a:r>
                  <a:rPr lang="en-GB" sz="2000" dirty="0"/>
                  <a:t> </a:t>
                </a:r>
                <a:endParaRPr lang="en-GB" sz="2000" dirty="0" smtClean="0"/>
              </a:p>
              <a:p>
                <a:pPr marL="0" indent="0" algn="ctr">
                  <a:lnSpc>
                    <a:spcPct val="120000"/>
                  </a:lnSpc>
                  <a:buNone/>
                </a:pPr>
                <a:r>
                  <a:rPr lang="en-GB" sz="2000" dirty="0" smtClean="0"/>
                  <a:t>by default, </a:t>
                </a:r>
                <a14:m>
                  <m:oMath xmlns:m="http://schemas.openxmlformats.org/officeDocument/2006/math">
                    <m:r>
                      <a:rPr lang="en-GB" sz="2000">
                        <a:latin typeface="Cambria Math" panose="02040503050406030204" pitchFamily="18" charset="0"/>
                      </a:rPr>
                      <m:t>𝜃</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a:latin typeface="Cambria Math" panose="02040503050406030204" pitchFamily="18" charset="0"/>
                              </a:rPr>
                              <m:t>𝑞</m:t>
                            </m:r>
                          </m:e>
                        </m:acc>
                      </m:e>
                    </m:d>
                    <m:r>
                      <a:rPr lang="en-GB" sz="2000">
                        <a:latin typeface="Cambria Math" panose="02040503050406030204" pitchFamily="18" charset="0"/>
                      </a:rPr>
                      <m:t>=</m:t>
                    </m:r>
                    <m:f>
                      <m:fPr>
                        <m:ctrlPr>
                          <a:rPr lang="en-GB" sz="2000" i="1">
                            <a:latin typeface="Cambria Math" panose="02040503050406030204" pitchFamily="18" charset="0"/>
                          </a:rPr>
                        </m:ctrlPr>
                      </m:fPr>
                      <m:num>
                        <m:r>
                          <a:rPr lang="en-GB" sz="2000">
                            <a:latin typeface="Cambria Math" panose="02040503050406030204" pitchFamily="18" charset="0"/>
                          </a:rPr>
                          <m:t>1</m:t>
                        </m:r>
                      </m:num>
                      <m:den>
                        <m:d>
                          <m:dPr>
                            <m:begChr m:val="|"/>
                            <m:endChr m:val="|"/>
                            <m:ctrlPr>
                              <a:rPr lang="en-GB" sz="2000" i="1">
                                <a:latin typeface="Cambria Math" panose="02040503050406030204" pitchFamily="18" charset="0"/>
                              </a:rPr>
                            </m:ctrlPr>
                          </m:dPr>
                          <m:e>
                            <m:r>
                              <a:rPr lang="en-GB" sz="2000">
                                <a:latin typeface="Cambria Math" panose="02040503050406030204" pitchFamily="18" charset="0"/>
                              </a:rPr>
                              <m:t>𝑇</m:t>
                            </m:r>
                          </m:e>
                        </m:d>
                      </m:den>
                    </m:f>
                  </m:oMath>
                </a14:m>
                <a:endParaRPr lang="en-GB" sz="2000" dirty="0" smtClean="0"/>
              </a:p>
              <a:p>
                <a:pPr marL="0" indent="0">
                  <a:lnSpc>
                    <a:spcPct val="120000"/>
                  </a:lnSpc>
                  <a:buNone/>
                </a:pPr>
                <a:endParaRPr lang="en-GB" sz="2000" dirty="0"/>
              </a:p>
              <a:p>
                <a:pPr>
                  <a:lnSpc>
                    <a:spcPct val="120000"/>
                  </a:lnSpc>
                </a:pPr>
                <a:endParaRPr lang="en-GB" sz="20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1325564"/>
                <a:ext cx="10810104" cy="5532436"/>
              </a:xfrm>
              <a:prstGeom prst="rect">
                <a:avLst/>
              </a:prstGeom>
              <a:blipFill rotWithShape="0">
                <a:blip r:embed="rId2"/>
                <a:stretch>
                  <a:fillRect l="-620"/>
                </a:stretch>
              </a:blipFill>
            </p:spPr>
            <p:txBody>
              <a:bodyPr/>
              <a:lstStyle/>
              <a:p>
                <a:r>
                  <a:rPr lang="en-GB">
                    <a:noFill/>
                  </a:rPr>
                  <a:t> </a:t>
                </a:r>
              </a:p>
            </p:txBody>
          </p:sp>
        </mc:Fallback>
      </mc:AlternateContent>
    </p:spTree>
    <p:extLst>
      <p:ext uri="{BB962C8B-B14F-4D97-AF65-F5344CB8AC3E}">
        <p14:creationId xmlns:p14="http://schemas.microsoft.com/office/powerpoint/2010/main" val="3891860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p:spPr>
        <p:txBody>
          <a:bodyPr/>
          <a:lstStyle/>
          <a:p>
            <a:r>
              <a:rPr lang="en-GB" dirty="0" smtClean="0"/>
              <a:t>2.3 Position Histogram matching</a:t>
            </a:r>
            <a:endParaRPr lang="en-GB" dirty="0"/>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1325564"/>
                <a:ext cx="10810104" cy="5532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2000" dirty="0" smtClean="0"/>
                  <a:t>We </a:t>
                </a:r>
                <a:r>
                  <a:rPr lang="en-GB" sz="2000" dirty="0"/>
                  <a:t>modify the </a:t>
                </a:r>
                <a:r>
                  <a:rPr lang="en-GB" sz="2000" dirty="0" smtClean="0"/>
                  <a:t>weight </a:t>
                </a:r>
                <a:r>
                  <a:rPr lang="en-GB" sz="2000" dirty="0"/>
                  <a:t>using a Gaussian distribution function</a:t>
                </a:r>
                <a:r>
                  <a:rPr lang="en-GB" sz="2000" dirty="0" smtClean="0"/>
                  <a:t>:</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GB" sz="2000" i="1">
                              <a:latin typeface="Cambria Math" panose="02040503050406030204" pitchFamily="18" charset="0"/>
                            </a:rPr>
                          </m:ctrlPr>
                        </m:sSupPr>
                        <m:e>
                          <m:r>
                            <a:rPr lang="en-GB" sz="2000" i="1">
                              <a:latin typeface="Cambria Math" panose="02040503050406030204" pitchFamily="18" charset="0"/>
                            </a:rPr>
                            <m:t>𝑤</m:t>
                          </m:r>
                        </m:e>
                        <m:sup>
                          <m:r>
                            <a:rPr lang="en-GB" sz="2000" i="1">
                              <a:latin typeface="Cambria Math" panose="02040503050406030204" pitchFamily="18" charset="0"/>
                            </a:rPr>
                            <m:t>′</m:t>
                          </m:r>
                        </m:sup>
                      </m:sSup>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r>
                        <a:rPr lang="en-GB" sz="2000" i="1">
                          <a:latin typeface="Cambria Math" panose="02040503050406030204" pitchFamily="18" charset="0"/>
                        </a:rPr>
                        <m:t>𝐺</m:t>
                      </m:r>
                      <m:d>
                        <m:dPr>
                          <m:endChr m:val="|"/>
                          <m:ctrlPr>
                            <a:rPr lang="en-GB" sz="2000" i="1">
                              <a:latin typeface="Cambria Math" panose="02040503050406030204" pitchFamily="18" charset="0"/>
                            </a:rPr>
                          </m:ctrlPr>
                        </m:dPr>
                        <m:e>
                          <m:r>
                            <a:rPr lang="en-GB" sz="2000" i="1">
                              <a:latin typeface="Cambria Math" panose="02040503050406030204" pitchFamily="18" charset="0"/>
                            </a:rPr>
                            <m:t>𝑥</m:t>
                          </m:r>
                        </m:e>
                      </m:d>
                      <m:r>
                        <a:rPr lang="en-GB" sz="2000" i="1">
                          <a:latin typeface="Cambria Math" panose="02040503050406030204" pitchFamily="18" charset="0"/>
                        </a:rPr>
                        <m:t>𝜇</m:t>
                      </m:r>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𝜎</m:t>
                          </m:r>
                        </m:e>
                        <m:sup>
                          <m:r>
                            <a:rPr lang="en-GB" sz="2000" i="1">
                              <a:latin typeface="Cambria Math" panose="02040503050406030204" pitchFamily="18" charset="0"/>
                            </a:rPr>
                            <m:t>2</m:t>
                          </m:r>
                        </m:sup>
                      </m:sSup>
                      <m:r>
                        <a:rPr lang="en-GB" sz="2000" i="1">
                          <a:latin typeface="Cambria Math" panose="02040503050406030204" pitchFamily="18" charset="0"/>
                        </a:rPr>
                        <m:t>)</m:t>
                      </m:r>
                      <m:r>
                        <a:rPr lang="en-GB" sz="2000" i="1">
                          <a:latin typeface="Cambria Math" panose="02040503050406030204" pitchFamily="18" charset="0"/>
                        </a:rPr>
                        <m:t>𝑤</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oMath>
                  </m:oMathPara>
                </a14:m>
                <a:endParaRPr lang="en-GB" sz="2000" dirty="0" smtClean="0"/>
              </a:p>
              <a:p>
                <a:pPr marL="0" indent="0">
                  <a:lnSpc>
                    <a:spcPct val="120000"/>
                  </a:lnSpc>
                  <a:buNone/>
                </a:pPr>
                <a:r>
                  <a:rPr lang="en-GB" sz="2000" dirty="0"/>
                  <a:t>Here </a:t>
                </a:r>
                <a14:m>
                  <m:oMath xmlns:m="http://schemas.openxmlformats.org/officeDocument/2006/math">
                    <m:r>
                      <a:rPr lang="en-GB" sz="2000" i="1">
                        <a:latin typeface="Cambria Math" panose="02040503050406030204" pitchFamily="18" charset="0"/>
                      </a:rPr>
                      <m:t>𝑥</m:t>
                    </m:r>
                    <m:r>
                      <a:rPr lang="en-GB" sz="2000" i="1">
                        <a:latin typeface="Cambria Math" panose="02040503050406030204" pitchFamily="18" charset="0"/>
                      </a:rPr>
                      <m:t>=</m:t>
                    </m:r>
                    <m:r>
                      <a:rPr lang="en-GB" sz="2000" i="1">
                        <a:latin typeface="Cambria Math" panose="02040503050406030204" pitchFamily="18" charset="0"/>
                      </a:rPr>
                      <m:t>𝑚𝑎𝑥</m:t>
                    </m:r>
                    <m:r>
                      <a:rPr lang="en-GB" sz="2000" i="1" smtClean="0">
                        <a:latin typeface="Cambria Math" panose="02040503050406030204" pitchFamily="18" charset="0"/>
                      </a:rPr>
                      <m:t> </m:t>
                    </m:r>
                    <m:r>
                      <a:rPr lang="en-GB" sz="2000" i="1">
                        <a:latin typeface="Cambria Math" panose="02040503050406030204" pitchFamily="18" charset="0"/>
                      </a:rPr>
                      <m:t>[0,</m:t>
                    </m:r>
                    <m:r>
                      <a:rPr lang="en-GB" sz="2000" i="1">
                        <a:latin typeface="Cambria Math" panose="02040503050406030204" pitchFamily="18" charset="0"/>
                      </a:rPr>
                      <m:t>𝐻</m:t>
                    </m:r>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e>
                    </m:d>
                    <m:r>
                      <a:rPr lang="en-GB" sz="2000" i="1">
                        <a:latin typeface="Cambria Math" panose="02040503050406030204" pitchFamily="18" charset="0"/>
                      </a:rPr>
                      <m:t>−</m:t>
                    </m:r>
                    <m:r>
                      <a:rPr lang="en-GB" sz="2000" i="1">
                        <a:latin typeface="Cambria Math" panose="02040503050406030204" pitchFamily="18" charset="0"/>
                      </a:rPr>
                      <m:t>𝜃</m:t>
                    </m:r>
                    <m:r>
                      <a:rPr lang="en-GB" sz="2000" i="1">
                        <a:latin typeface="Cambria Math" panose="02040503050406030204" pitchFamily="18" charset="0"/>
                      </a:rPr>
                      <m:t>(</m:t>
                    </m:r>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oMath>
                </a14:m>
                <a:r>
                  <a:rPr lang="en-GB" sz="2000" dirty="0" smtClean="0"/>
                  <a:t>, </a:t>
                </a:r>
                <a:r>
                  <a:rPr lang="en-GB" sz="2000" dirty="0"/>
                  <a:t>the mean of Gaussian distribution </a:t>
                </a:r>
                <a14:m>
                  <m:oMath xmlns:m="http://schemas.openxmlformats.org/officeDocument/2006/math">
                    <m:r>
                      <a:rPr lang="en-GB" sz="2000" i="1">
                        <a:latin typeface="Cambria Math" panose="02040503050406030204" pitchFamily="18" charset="0"/>
                      </a:rPr>
                      <m:t>𝜇</m:t>
                    </m:r>
                    <m:r>
                      <a:rPr lang="en-GB" sz="2000" i="1">
                        <a:latin typeface="Cambria Math" panose="02040503050406030204" pitchFamily="18" charset="0"/>
                      </a:rPr>
                      <m:t>=0</m:t>
                    </m:r>
                  </m:oMath>
                </a14:m>
                <a:r>
                  <a:rPr lang="en-GB" sz="2000" dirty="0"/>
                  <a:t> and standard deviation </a:t>
                </a:r>
                <a14:m>
                  <m:oMath xmlns:m="http://schemas.openxmlformats.org/officeDocument/2006/math">
                    <m:r>
                      <a:rPr lang="en-GB" sz="2000" i="1">
                        <a:latin typeface="Cambria Math" panose="02040503050406030204" pitchFamily="18" charset="0"/>
                      </a:rPr>
                      <m:t>𝜎</m:t>
                    </m:r>
                    <m:r>
                      <a:rPr lang="en-GB" sz="2000" i="1">
                        <a:latin typeface="Cambria Math" panose="02040503050406030204" pitchFamily="18" charset="0"/>
                      </a:rPr>
                      <m:t>=</m:t>
                    </m:r>
                    <m:r>
                      <a:rPr lang="en-GB" sz="2000" i="1">
                        <a:latin typeface="Cambria Math" panose="02040503050406030204" pitchFamily="18" charset="0"/>
                      </a:rPr>
                      <m:t>𝜃</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oMath>
                </a14:m>
                <a:r>
                  <a:rPr lang="en-GB" sz="2000" dirty="0"/>
                  <a:t>. </a:t>
                </a:r>
                <a:r>
                  <a:rPr lang="en-GB" sz="2000" dirty="0" smtClean="0"/>
                  <a:t>Then:</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 </m:t>
                      </m:r>
                      <m:f>
                        <m:fPr>
                          <m:ctrlPr>
                            <a:rPr lang="en-GB" sz="2000" i="1">
                              <a:latin typeface="Cambria Math" panose="02040503050406030204" pitchFamily="18" charset="0"/>
                            </a:rPr>
                          </m:ctrlPr>
                        </m:fPr>
                        <m:num>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r>
                                <a:rPr lang="en-GB" sz="2000" i="1">
                                  <a:latin typeface="Cambria Math" panose="02040503050406030204" pitchFamily="18" charset="0"/>
                                </a:rPr>
                                <m:t>𝑤</m:t>
                              </m:r>
                              <m:r>
                                <a:rPr lang="en-GB" sz="2000" b="0" i="1" smtClean="0">
                                  <a:latin typeface="Cambria Math" panose="02040503050406030204" pitchFamily="18" charset="0"/>
                                </a:rPr>
                                <m:t>′</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nary>
                        </m:num>
                        <m:den>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r>
                                <a:rPr lang="en-GB" sz="2000" i="1">
                                  <a:latin typeface="Cambria Math" panose="02040503050406030204" pitchFamily="18" charset="0"/>
                                </a:rPr>
                                <m:t>𝑤</m:t>
                              </m:r>
                              <m:r>
                                <a:rPr lang="en-GB" sz="2000" b="0" i="1" smtClean="0">
                                  <a:latin typeface="Cambria Math" panose="02040503050406030204" pitchFamily="18" charset="0"/>
                                </a:rPr>
                                <m:t>′</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nary>
                        </m:den>
                      </m:f>
                    </m:oMath>
                  </m:oMathPara>
                </a14:m>
                <a:endParaRPr lang="en-GB" sz="2000" dirty="0"/>
              </a:p>
              <a:p>
                <a:pPr>
                  <a:lnSpc>
                    <a:spcPct val="120000"/>
                  </a:lnSpc>
                </a:pPr>
                <a:endParaRPr lang="en-GB" sz="20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1325564"/>
                <a:ext cx="10810104" cy="5532436"/>
              </a:xfrm>
              <a:prstGeom prst="rect">
                <a:avLst/>
              </a:prstGeom>
              <a:blipFill rotWithShape="0">
                <a:blip r:embed="rId2"/>
                <a:stretch>
                  <a:fillRect l="-620"/>
                </a:stretch>
              </a:blipFill>
            </p:spPr>
            <p:txBody>
              <a:bodyPr/>
              <a:lstStyle/>
              <a:p>
                <a:r>
                  <a:rPr lang="en-GB">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3285591376"/>
              </p:ext>
            </p:extLst>
          </p:nvPr>
        </p:nvGraphicFramePr>
        <p:xfrm>
          <a:off x="838200" y="409178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286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p:spPr>
        <p:txBody>
          <a:bodyPr/>
          <a:lstStyle/>
          <a:p>
            <a:r>
              <a:rPr lang="en-GB" dirty="0" smtClean="0"/>
              <a:t>2.3 Position Histogram matching</a:t>
            </a:r>
            <a:endParaRPr lang="en-GB" dirty="0"/>
          </a:p>
        </p:txBody>
      </p:sp>
      <p:sp>
        <p:nvSpPr>
          <p:cNvPr id="6" name="Content Placeholder 2"/>
          <p:cNvSpPr txBox="1">
            <a:spLocks/>
          </p:cNvSpPr>
          <p:nvPr/>
        </p:nvSpPr>
        <p:spPr>
          <a:xfrm>
            <a:off x="838200" y="1325564"/>
            <a:ext cx="10810104" cy="5532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GB" sz="2000" dirty="0"/>
          </a:p>
          <a:p>
            <a:pPr>
              <a:lnSpc>
                <a:spcPct val="120000"/>
              </a:lnSpc>
            </a:pPr>
            <a:endParaRPr lang="en-GB"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771258"/>
            <a:ext cx="5538249" cy="1776929"/>
          </a:xfrm>
          <a:prstGeom prst="rect">
            <a:avLst/>
          </a:prstGeom>
        </p:spPr>
      </p:pic>
      <p:grpSp>
        <p:nvGrpSpPr>
          <p:cNvPr id="8" name="Group 7"/>
          <p:cNvGrpSpPr/>
          <p:nvPr/>
        </p:nvGrpSpPr>
        <p:grpSpPr>
          <a:xfrm>
            <a:off x="1648072" y="3147676"/>
            <a:ext cx="3985256" cy="1305001"/>
            <a:chOff x="1068370" y="4727392"/>
            <a:chExt cx="5727225" cy="1909077"/>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519" y="4727392"/>
              <a:ext cx="1909076" cy="190907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444" y="4727393"/>
              <a:ext cx="1909075" cy="19090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8370" y="4727394"/>
              <a:ext cx="1909075" cy="1909075"/>
            </a:xfrm>
            <a:prstGeom prst="rect">
              <a:avLst/>
            </a:prstGeom>
          </p:spPr>
        </p:pic>
      </p:grpSp>
      <mc:AlternateContent xmlns:mc="http://schemas.openxmlformats.org/markup-compatibility/2006" xmlns:a14="http://schemas.microsoft.com/office/drawing/2010/main">
        <mc:Choice Requires="a14">
          <p:sp>
            <p:nvSpPr>
              <p:cNvPr id="12" name="Content Placeholder 2"/>
              <p:cNvSpPr txBox="1">
                <a:spLocks/>
              </p:cNvSpPr>
              <p:nvPr/>
            </p:nvSpPr>
            <p:spPr>
              <a:xfrm>
                <a:off x="990600" y="1477964"/>
                <a:ext cx="10810104" cy="5532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2000" dirty="0"/>
                  <a:t>A simple case: </a:t>
                </a:r>
              </a:p>
              <a:p>
                <a:pPr lvl="1">
                  <a:lnSpc>
                    <a:spcPct val="120000"/>
                  </a:lnSpc>
                </a:pPr>
                <a:r>
                  <a:rPr lang="en-GB" sz="2000" dirty="0" smtClean="0"/>
                  <a:t>Binary</a:t>
                </a:r>
              </a:p>
              <a:p>
                <a:pPr lvl="1">
                  <a:lnSpc>
                    <a:spcPct val="120000"/>
                  </a:lnSpc>
                </a:pPr>
                <a:r>
                  <a:rPr lang="en-GB" sz="2000" dirty="0" smtClean="0"/>
                  <a:t>volume fraction(1) </a:t>
                </a:r>
                <a14:m>
                  <m:oMath xmlns:m="http://schemas.openxmlformats.org/officeDocument/2006/math">
                    <m:r>
                      <a:rPr lang="en-GB" sz="2000" i="1" dirty="0" smtClean="0">
                        <a:latin typeface="Cambria Math" panose="02040503050406030204" pitchFamily="18" charset="0"/>
                        <a:ea typeface="Cambria Math" panose="02040503050406030204" pitchFamily="18" charset="0"/>
                      </a:rPr>
                      <m:t>≈</m:t>
                    </m:r>
                  </m:oMath>
                </a14:m>
                <a:r>
                  <a:rPr lang="en-GB" sz="2000" dirty="0" smtClean="0"/>
                  <a:t> 45%</a:t>
                </a:r>
                <a:endParaRPr lang="en-GB" sz="2000" dirty="0"/>
              </a:p>
              <a:p>
                <a:pPr>
                  <a:lnSpc>
                    <a:spcPct val="120000"/>
                  </a:lnSpc>
                </a:pPr>
                <a:endParaRPr lang="en-GB" sz="2000"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990600" y="1477964"/>
                <a:ext cx="10810104" cy="5532436"/>
              </a:xfrm>
              <a:prstGeom prst="rect">
                <a:avLst/>
              </a:prstGeom>
              <a:blipFill rotWithShape="0">
                <a:blip r:embed="rId6"/>
                <a:stretch>
                  <a:fillRect l="-508"/>
                </a:stretch>
              </a:blipFill>
            </p:spPr>
            <p:txBody>
              <a:bodyPr/>
              <a:lstStyle/>
              <a:p>
                <a:r>
                  <a:rPr lang="en-GB">
                    <a:noFill/>
                  </a:rPr>
                  <a:t> </a:t>
                </a:r>
              </a:p>
            </p:txBody>
          </p:sp>
        </mc:Fallback>
      </mc:AlternateContent>
      <p:sp>
        <p:nvSpPr>
          <p:cNvPr id="13" name="TextBox 12"/>
          <p:cNvSpPr txBox="1"/>
          <p:nvPr/>
        </p:nvSpPr>
        <p:spPr>
          <a:xfrm>
            <a:off x="3333563" y="4461445"/>
            <a:ext cx="614271" cy="369332"/>
          </a:xfrm>
          <a:prstGeom prst="rect">
            <a:avLst/>
          </a:prstGeom>
          <a:noFill/>
        </p:spPr>
        <p:txBody>
          <a:bodyPr wrap="none" rtlCol="0">
            <a:spAutoFit/>
          </a:bodyPr>
          <a:lstStyle/>
          <a:p>
            <a:r>
              <a:rPr lang="en-GB" dirty="0" smtClean="0"/>
              <a:t>3 TIs</a:t>
            </a:r>
            <a:endParaRPr lang="en-GB" dirty="0"/>
          </a:p>
        </p:txBody>
      </p:sp>
      <p:sp>
        <p:nvSpPr>
          <p:cNvPr id="14" name="TextBox 13"/>
          <p:cNvSpPr txBox="1"/>
          <p:nvPr/>
        </p:nvSpPr>
        <p:spPr>
          <a:xfrm>
            <a:off x="2758360" y="6488669"/>
            <a:ext cx="2002728" cy="369332"/>
          </a:xfrm>
          <a:prstGeom prst="rect">
            <a:avLst/>
          </a:prstGeom>
          <a:noFill/>
        </p:spPr>
        <p:txBody>
          <a:bodyPr wrap="none" rtlCol="0">
            <a:spAutoFit/>
          </a:bodyPr>
          <a:lstStyle/>
          <a:p>
            <a:r>
              <a:rPr lang="en-GB" dirty="0" smtClean="0"/>
              <a:t>Position Histogram</a:t>
            </a:r>
            <a:endParaRPr lang="en-GB" dirty="0"/>
          </a:p>
        </p:txBody>
      </p:sp>
    </p:spTree>
    <p:extLst>
      <p:ext uri="{BB962C8B-B14F-4D97-AF65-F5344CB8AC3E}">
        <p14:creationId xmlns:p14="http://schemas.microsoft.com/office/powerpoint/2010/main" val="719835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p:spPr>
        <p:txBody>
          <a:bodyPr/>
          <a:lstStyle/>
          <a:p>
            <a:r>
              <a:rPr lang="en-GB" dirty="0" smtClean="0"/>
              <a:t>2.3 Position Histogram matching</a:t>
            </a:r>
            <a:endParaRPr lang="en-GB" dirty="0"/>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990600" y="1477964"/>
                <a:ext cx="10810104" cy="2277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sz="2000" dirty="0" smtClean="0"/>
                  <a:t>Harder one:</a:t>
                </a:r>
                <a:endParaRPr lang="en-GB" sz="2000" dirty="0"/>
              </a:p>
              <a:p>
                <a:pPr lvl="1">
                  <a:lnSpc>
                    <a:spcPct val="120000"/>
                  </a:lnSpc>
                </a:pPr>
                <a:r>
                  <a:rPr lang="en-GB" sz="2000" dirty="0" smtClean="0"/>
                  <a:t>Grey scale</a:t>
                </a:r>
              </a:p>
              <a:p>
                <a:pPr lvl="1">
                  <a:lnSpc>
                    <a:spcPct val="120000"/>
                  </a:lnSpc>
                </a:pPr>
                <a:r>
                  <a:rPr lang="en-GB" sz="2000" dirty="0" smtClean="0"/>
                  <a:t>volume fraction(1) </a:t>
                </a:r>
                <a14:m>
                  <m:oMath xmlns:m="http://schemas.openxmlformats.org/officeDocument/2006/math">
                    <m:r>
                      <a:rPr lang="en-GB" sz="2000" i="1" dirty="0" smtClean="0">
                        <a:latin typeface="Cambria Math" panose="02040503050406030204" pitchFamily="18" charset="0"/>
                        <a:ea typeface="Cambria Math" panose="02040503050406030204" pitchFamily="18" charset="0"/>
                      </a:rPr>
                      <m:t>≈</m:t>
                    </m:r>
                  </m:oMath>
                </a14:m>
                <a:r>
                  <a:rPr lang="en-GB" sz="2000" dirty="0" smtClean="0"/>
                  <a:t> 40%</a:t>
                </a:r>
                <a:endParaRPr lang="en-GB" sz="2000" dirty="0"/>
              </a:p>
              <a:p>
                <a:pPr>
                  <a:lnSpc>
                    <a:spcPct val="120000"/>
                  </a:lnSpc>
                </a:pPr>
                <a:endParaRPr lang="en-GB" sz="2000"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990600" y="1477964"/>
                <a:ext cx="10810104" cy="2277492"/>
              </a:xfrm>
              <a:prstGeom prst="rect">
                <a:avLst/>
              </a:prstGeom>
              <a:blipFill rotWithShape="0">
                <a:blip r:embed="rId2"/>
                <a:stretch>
                  <a:fillRect l="-508"/>
                </a:stretch>
              </a:blipFill>
            </p:spPr>
            <p:txBody>
              <a:bodyPr/>
              <a:lstStyle/>
              <a:p>
                <a:r>
                  <a:rPr lang="en-GB">
                    <a:noFill/>
                  </a:rPr>
                  <a:t> </a:t>
                </a:r>
              </a:p>
            </p:txBody>
          </p:sp>
        </mc:Fallback>
      </mc:AlternateContent>
      <p:sp>
        <p:nvSpPr>
          <p:cNvPr id="13" name="TextBox 12"/>
          <p:cNvSpPr txBox="1"/>
          <p:nvPr/>
        </p:nvSpPr>
        <p:spPr>
          <a:xfrm>
            <a:off x="5601471" y="4290487"/>
            <a:ext cx="614271" cy="369332"/>
          </a:xfrm>
          <a:prstGeom prst="rect">
            <a:avLst/>
          </a:prstGeom>
          <a:noFill/>
        </p:spPr>
        <p:txBody>
          <a:bodyPr wrap="none" rtlCol="0">
            <a:spAutoFit/>
          </a:bodyPr>
          <a:lstStyle/>
          <a:p>
            <a:r>
              <a:rPr lang="en-GB" dirty="0" smtClean="0"/>
              <a:t>3 TIs</a:t>
            </a:r>
            <a:endParaRPr lang="en-GB" dirty="0"/>
          </a:p>
        </p:txBody>
      </p:sp>
      <p:grpSp>
        <p:nvGrpSpPr>
          <p:cNvPr id="15" name="Group 14"/>
          <p:cNvGrpSpPr/>
          <p:nvPr/>
        </p:nvGrpSpPr>
        <p:grpSpPr>
          <a:xfrm>
            <a:off x="3469233" y="2957972"/>
            <a:ext cx="4878749" cy="1364780"/>
            <a:chOff x="3185180" y="2408610"/>
            <a:chExt cx="5783151" cy="192771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613" y="2408610"/>
              <a:ext cx="1927718" cy="1927718"/>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896" y="2408611"/>
              <a:ext cx="1927717" cy="1927717"/>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180" y="2408612"/>
              <a:ext cx="1927717" cy="1927717"/>
            </a:xfrm>
            <a:prstGeom prst="rect">
              <a:avLst/>
            </a:prstGeom>
          </p:spPr>
        </p:pic>
      </p:grpSp>
      <p:pic>
        <p:nvPicPr>
          <p:cNvPr id="19" name="Picture 18"/>
          <p:cNvPicPr>
            <a:picLocks noChangeAspect="1"/>
          </p:cNvPicPr>
          <p:nvPr/>
        </p:nvPicPr>
        <p:blipFill>
          <a:blip r:embed="rId6"/>
          <a:stretch>
            <a:fillRect/>
          </a:stretch>
        </p:blipFill>
        <p:spPr>
          <a:xfrm>
            <a:off x="4617870" y="4659819"/>
            <a:ext cx="2600325" cy="2066925"/>
          </a:xfrm>
          <a:prstGeom prst="rect">
            <a:avLst/>
          </a:prstGeom>
        </p:spPr>
      </p:pic>
    </p:spTree>
    <p:extLst>
      <p:ext uri="{BB962C8B-B14F-4D97-AF65-F5344CB8AC3E}">
        <p14:creationId xmlns:p14="http://schemas.microsoft.com/office/powerpoint/2010/main" val="96271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3492" b="14033"/>
          <a:stretch/>
        </p:blipFill>
        <p:spPr>
          <a:xfrm>
            <a:off x="8344094" y="2346401"/>
            <a:ext cx="2857500" cy="1885361"/>
          </a:xfrm>
          <a:prstGeom prst="rect">
            <a:avLst/>
          </a:prstGeom>
        </p:spPr>
      </p:pic>
      <p:grpSp>
        <p:nvGrpSpPr>
          <p:cNvPr id="10" name="Group 9"/>
          <p:cNvGrpSpPr/>
          <p:nvPr/>
        </p:nvGrpSpPr>
        <p:grpSpPr>
          <a:xfrm>
            <a:off x="3378411" y="955122"/>
            <a:ext cx="4878749" cy="1364780"/>
            <a:chOff x="3185180" y="2408610"/>
            <a:chExt cx="5783151" cy="192771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613" y="2408610"/>
              <a:ext cx="1927718" cy="192771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896" y="2408611"/>
              <a:ext cx="1927717" cy="192771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180" y="2408612"/>
              <a:ext cx="1927717" cy="1927717"/>
            </a:xfrm>
            <a:prstGeom prst="rect">
              <a:avLst/>
            </a:prstGeom>
          </p:spPr>
        </p:pic>
      </p:grpSp>
      <p:pic>
        <p:nvPicPr>
          <p:cNvPr id="3" name="Picture 2"/>
          <p:cNvPicPr>
            <a:picLocks noChangeAspect="1"/>
          </p:cNvPicPr>
          <p:nvPr/>
        </p:nvPicPr>
        <p:blipFill rotWithShape="1">
          <a:blip r:embed="rId6"/>
          <a:srcRect b="8465"/>
          <a:stretch/>
        </p:blipFill>
        <p:spPr>
          <a:xfrm>
            <a:off x="733910" y="2379081"/>
            <a:ext cx="2609850" cy="1900688"/>
          </a:xfrm>
          <a:prstGeom prst="rect">
            <a:avLst/>
          </a:prstGeom>
        </p:spPr>
      </p:pic>
      <p:pic>
        <p:nvPicPr>
          <p:cNvPr id="17" name="Picture 16"/>
          <p:cNvPicPr>
            <a:picLocks noChangeAspect="1"/>
          </p:cNvPicPr>
          <p:nvPr/>
        </p:nvPicPr>
        <p:blipFill rotWithShape="1">
          <a:blip r:embed="rId7"/>
          <a:srcRect b="8372"/>
          <a:stretch/>
        </p:blipFill>
        <p:spPr>
          <a:xfrm>
            <a:off x="4638588" y="2319902"/>
            <a:ext cx="2600325" cy="1893880"/>
          </a:xfrm>
          <a:prstGeom prst="rect">
            <a:avLst/>
          </a:prstGeom>
        </p:spPr>
      </p:pic>
      <p:sp>
        <p:nvSpPr>
          <p:cNvPr id="18" name="TextBox 17"/>
          <p:cNvSpPr txBox="1"/>
          <p:nvPr/>
        </p:nvSpPr>
        <p:spPr>
          <a:xfrm>
            <a:off x="5580924" y="2513182"/>
            <a:ext cx="524503" cy="369332"/>
          </a:xfrm>
          <a:prstGeom prst="rect">
            <a:avLst/>
          </a:prstGeom>
          <a:noFill/>
        </p:spPr>
        <p:txBody>
          <a:bodyPr wrap="none" rtlCol="0">
            <a:spAutoFit/>
          </a:bodyPr>
          <a:lstStyle/>
          <a:p>
            <a:r>
              <a:rPr lang="en-GB" dirty="0" smtClean="0"/>
              <a:t>3 TI</a:t>
            </a:r>
            <a:endParaRPr lang="en-GB" dirty="0"/>
          </a:p>
        </p:txBody>
      </p:sp>
      <p:sp>
        <p:nvSpPr>
          <p:cNvPr id="19" name="TextBox 18"/>
          <p:cNvSpPr txBox="1"/>
          <p:nvPr/>
        </p:nvSpPr>
        <p:spPr>
          <a:xfrm>
            <a:off x="8525069" y="2306815"/>
            <a:ext cx="2653612" cy="646331"/>
          </a:xfrm>
          <a:prstGeom prst="rect">
            <a:avLst/>
          </a:prstGeom>
          <a:noFill/>
        </p:spPr>
        <p:txBody>
          <a:bodyPr wrap="none" rtlCol="0">
            <a:spAutoFit/>
          </a:bodyPr>
          <a:lstStyle/>
          <a:p>
            <a:r>
              <a:rPr lang="en-GB" dirty="0" smtClean="0"/>
              <a:t>With </a:t>
            </a:r>
          </a:p>
          <a:p>
            <a:r>
              <a:rPr lang="en-GB" dirty="0" smtClean="0"/>
              <a:t>position histogram control</a:t>
            </a:r>
            <a:endParaRPr lang="en-GB" dirty="0"/>
          </a:p>
        </p:txBody>
      </p:sp>
      <p:sp>
        <p:nvSpPr>
          <p:cNvPr id="20" name="TextBox 19"/>
          <p:cNvSpPr txBox="1"/>
          <p:nvPr/>
        </p:nvSpPr>
        <p:spPr>
          <a:xfrm>
            <a:off x="712029" y="2374682"/>
            <a:ext cx="2493084" cy="369332"/>
          </a:xfrm>
          <a:prstGeom prst="rect">
            <a:avLst/>
          </a:prstGeom>
          <a:noFill/>
        </p:spPr>
        <p:txBody>
          <a:bodyPr wrap="square" rtlCol="0">
            <a:spAutoFit/>
          </a:bodyPr>
          <a:lstStyle/>
          <a:p>
            <a:pPr algn="ctr"/>
            <a:r>
              <a:rPr lang="en-GB" dirty="0" smtClean="0"/>
              <a:t>Without control</a:t>
            </a:r>
            <a:endParaRPr lang="en-GB" dirty="0"/>
          </a:p>
        </p:txBody>
      </p:sp>
      <p:sp>
        <p:nvSpPr>
          <p:cNvPr id="23" name="TextBox 22"/>
          <p:cNvSpPr txBox="1"/>
          <p:nvPr/>
        </p:nvSpPr>
        <p:spPr>
          <a:xfrm>
            <a:off x="-1356" y="2108425"/>
            <a:ext cx="2720168" cy="369332"/>
          </a:xfrm>
          <a:prstGeom prst="rect">
            <a:avLst/>
          </a:prstGeom>
          <a:noFill/>
        </p:spPr>
        <p:txBody>
          <a:bodyPr wrap="none" rtlCol="0">
            <a:spAutoFit/>
          </a:bodyPr>
          <a:lstStyle/>
          <a:p>
            <a:r>
              <a:rPr lang="en-GB" dirty="0" err="1" smtClean="0"/>
              <a:t>Color</a:t>
            </a:r>
            <a:r>
              <a:rPr lang="en-GB" dirty="0" smtClean="0"/>
              <a:t> Histogram (porosity):</a:t>
            </a:r>
            <a:endParaRPr lang="en-GB" dirty="0"/>
          </a:p>
        </p:txBody>
      </p:sp>
      <p:sp>
        <p:nvSpPr>
          <p:cNvPr id="24" name="TextBox 23"/>
          <p:cNvSpPr txBox="1"/>
          <p:nvPr/>
        </p:nvSpPr>
        <p:spPr>
          <a:xfrm>
            <a:off x="26489" y="4444188"/>
            <a:ext cx="2012346" cy="369332"/>
          </a:xfrm>
          <a:prstGeom prst="rect">
            <a:avLst/>
          </a:prstGeom>
          <a:noFill/>
        </p:spPr>
        <p:txBody>
          <a:bodyPr wrap="none" rtlCol="0">
            <a:spAutoFit/>
          </a:bodyPr>
          <a:lstStyle/>
          <a:p>
            <a:r>
              <a:rPr lang="en-GB" dirty="0" smtClean="0"/>
              <a:t>Position Histogram:</a:t>
            </a:r>
            <a:endParaRPr lang="en-GB" dirty="0"/>
          </a:p>
        </p:txBody>
      </p:sp>
      <p:pic>
        <p:nvPicPr>
          <p:cNvPr id="4" name="Picture 3"/>
          <p:cNvPicPr>
            <a:picLocks noChangeAspect="1"/>
          </p:cNvPicPr>
          <p:nvPr/>
        </p:nvPicPr>
        <p:blipFill rotWithShape="1">
          <a:blip r:embed="rId8"/>
          <a:srcRect t="3077" b="14036"/>
          <a:stretch/>
        </p:blipFill>
        <p:spPr>
          <a:xfrm>
            <a:off x="610085" y="4813520"/>
            <a:ext cx="2857500" cy="1894788"/>
          </a:xfrm>
          <a:prstGeom prst="rect">
            <a:avLst/>
          </a:prstGeom>
        </p:spPr>
      </p:pic>
      <p:sp>
        <p:nvSpPr>
          <p:cNvPr id="26" name="TextBox 25"/>
          <p:cNvSpPr txBox="1"/>
          <p:nvPr/>
        </p:nvSpPr>
        <p:spPr>
          <a:xfrm>
            <a:off x="1198572" y="4813520"/>
            <a:ext cx="1680525" cy="369332"/>
          </a:xfrm>
          <a:prstGeom prst="rect">
            <a:avLst/>
          </a:prstGeom>
          <a:noFill/>
        </p:spPr>
        <p:txBody>
          <a:bodyPr wrap="none" rtlCol="0">
            <a:spAutoFit/>
          </a:bodyPr>
          <a:lstStyle/>
          <a:p>
            <a:r>
              <a:rPr lang="en-GB" dirty="0" smtClean="0"/>
              <a:t>Without control</a:t>
            </a:r>
            <a:endParaRPr lang="en-GB" dirty="0"/>
          </a:p>
        </p:txBody>
      </p:sp>
      <p:pic>
        <p:nvPicPr>
          <p:cNvPr id="5" name="Picture 4"/>
          <p:cNvPicPr>
            <a:picLocks noChangeAspect="1"/>
          </p:cNvPicPr>
          <p:nvPr/>
        </p:nvPicPr>
        <p:blipFill rotWithShape="1">
          <a:blip r:embed="rId9"/>
          <a:srcRect t="3612" b="14070"/>
          <a:stretch/>
        </p:blipFill>
        <p:spPr>
          <a:xfrm>
            <a:off x="8344094" y="4813520"/>
            <a:ext cx="2857500" cy="1881784"/>
          </a:xfrm>
          <a:prstGeom prst="rect">
            <a:avLst/>
          </a:prstGeom>
        </p:spPr>
      </p:pic>
      <p:sp>
        <p:nvSpPr>
          <p:cNvPr id="22" name="TextBox 21"/>
          <p:cNvSpPr txBox="1"/>
          <p:nvPr/>
        </p:nvSpPr>
        <p:spPr>
          <a:xfrm>
            <a:off x="9022824" y="4838787"/>
            <a:ext cx="1359924" cy="369332"/>
          </a:xfrm>
          <a:prstGeom prst="rect">
            <a:avLst/>
          </a:prstGeom>
          <a:noFill/>
        </p:spPr>
        <p:txBody>
          <a:bodyPr wrap="none" rtlCol="0">
            <a:spAutoFit/>
          </a:bodyPr>
          <a:lstStyle/>
          <a:p>
            <a:r>
              <a:rPr lang="en-GB" dirty="0" smtClean="0"/>
              <a:t>With control</a:t>
            </a:r>
            <a:endParaRPr lang="en-GB" dirty="0"/>
          </a:p>
        </p:txBody>
      </p:sp>
      <p:grpSp>
        <p:nvGrpSpPr>
          <p:cNvPr id="21" name="Group 20"/>
          <p:cNvGrpSpPr/>
          <p:nvPr/>
        </p:nvGrpSpPr>
        <p:grpSpPr>
          <a:xfrm>
            <a:off x="3967579" y="4941450"/>
            <a:ext cx="3942342" cy="1625924"/>
            <a:chOff x="6429265" y="4241200"/>
            <a:chExt cx="3942342" cy="1625924"/>
          </a:xfrm>
        </p:grpSpPr>
        <p:pic>
          <p:nvPicPr>
            <p:cNvPr id="27" name="Picture 26"/>
            <p:cNvPicPr>
              <a:picLocks noChangeAspect="1"/>
            </p:cNvPicPr>
            <p:nvPr/>
          </p:nvPicPr>
          <p:blipFill>
            <a:blip r:embed="rId10"/>
            <a:stretch>
              <a:fillRect/>
            </a:stretch>
          </p:blipFill>
          <p:spPr>
            <a:xfrm>
              <a:off x="6429265" y="4241201"/>
              <a:ext cx="1038225" cy="1038225"/>
            </a:xfrm>
            <a:prstGeom prst="rect">
              <a:avLst/>
            </a:prstGeom>
          </p:spPr>
        </p:pic>
        <p:pic>
          <p:nvPicPr>
            <p:cNvPr id="28" name="Picture 27"/>
            <p:cNvPicPr>
              <a:picLocks noChangeAspect="1"/>
            </p:cNvPicPr>
            <p:nvPr/>
          </p:nvPicPr>
          <p:blipFill>
            <a:blip r:embed="rId11"/>
            <a:stretch>
              <a:fillRect/>
            </a:stretch>
          </p:blipFill>
          <p:spPr>
            <a:xfrm>
              <a:off x="7829590" y="4241200"/>
              <a:ext cx="1038225" cy="1038225"/>
            </a:xfrm>
            <a:prstGeom prst="rect">
              <a:avLst/>
            </a:prstGeom>
          </p:spPr>
        </p:pic>
        <p:pic>
          <p:nvPicPr>
            <p:cNvPr id="29" name="Picture 28"/>
            <p:cNvPicPr>
              <a:picLocks noChangeAspect="1"/>
            </p:cNvPicPr>
            <p:nvPr/>
          </p:nvPicPr>
          <p:blipFill>
            <a:blip r:embed="rId12"/>
            <a:stretch>
              <a:fillRect/>
            </a:stretch>
          </p:blipFill>
          <p:spPr>
            <a:xfrm>
              <a:off x="9229915" y="4241200"/>
              <a:ext cx="1035302" cy="1035302"/>
            </a:xfrm>
            <a:prstGeom prst="rect">
              <a:avLst/>
            </a:prstGeom>
          </p:spPr>
        </p:pic>
        <p:sp>
          <p:nvSpPr>
            <p:cNvPr id="30" name="TextBox 29"/>
            <p:cNvSpPr txBox="1"/>
            <p:nvPr/>
          </p:nvSpPr>
          <p:spPr>
            <a:xfrm>
              <a:off x="6451213" y="5273578"/>
              <a:ext cx="1016277" cy="338554"/>
            </a:xfrm>
            <a:prstGeom prst="rect">
              <a:avLst/>
            </a:prstGeom>
            <a:noFill/>
          </p:spPr>
          <p:txBody>
            <a:bodyPr wrap="square" rtlCol="0">
              <a:spAutoFit/>
            </a:bodyPr>
            <a:lstStyle/>
            <a:p>
              <a:pPr algn="ctr"/>
              <a:r>
                <a:rPr lang="en-GB" sz="1600" dirty="0" smtClean="0"/>
                <a:t>TI</a:t>
              </a:r>
              <a:endParaRPr lang="en-GB" sz="1600" dirty="0"/>
            </a:p>
          </p:txBody>
        </p:sp>
        <p:sp>
          <p:nvSpPr>
            <p:cNvPr id="31" name="TextBox 30"/>
            <p:cNvSpPr txBox="1"/>
            <p:nvPr/>
          </p:nvSpPr>
          <p:spPr>
            <a:xfrm>
              <a:off x="7680205" y="5282349"/>
              <a:ext cx="1336930" cy="584775"/>
            </a:xfrm>
            <a:prstGeom prst="rect">
              <a:avLst/>
            </a:prstGeom>
            <a:noFill/>
          </p:spPr>
          <p:txBody>
            <a:bodyPr wrap="square" rtlCol="0">
              <a:spAutoFit/>
            </a:bodyPr>
            <a:lstStyle/>
            <a:p>
              <a:pPr algn="ctr"/>
              <a:r>
                <a:rPr lang="en-GB" sz="1600" dirty="0" smtClean="0"/>
                <a:t>Wrong local minimum</a:t>
              </a:r>
              <a:endParaRPr lang="en-GB" sz="1600" dirty="0"/>
            </a:p>
          </p:txBody>
        </p:sp>
        <p:sp>
          <p:nvSpPr>
            <p:cNvPr id="32" name="TextBox 31"/>
            <p:cNvSpPr txBox="1"/>
            <p:nvPr/>
          </p:nvSpPr>
          <p:spPr>
            <a:xfrm>
              <a:off x="9123525" y="5273578"/>
              <a:ext cx="1248082" cy="338554"/>
            </a:xfrm>
            <a:prstGeom prst="rect">
              <a:avLst/>
            </a:prstGeom>
            <a:noFill/>
          </p:spPr>
          <p:txBody>
            <a:bodyPr wrap="square" rtlCol="0">
              <a:spAutoFit/>
            </a:bodyPr>
            <a:lstStyle/>
            <a:p>
              <a:pPr algn="ctr"/>
              <a:r>
                <a:rPr lang="en-GB" sz="1600" dirty="0" smtClean="0"/>
                <a:t>reweighted</a:t>
              </a:r>
              <a:endParaRPr lang="en-GB" sz="1600" dirty="0"/>
            </a:p>
          </p:txBody>
        </p:sp>
      </p:grpSp>
      <p:sp>
        <p:nvSpPr>
          <p:cNvPr id="33"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2.3 Position Histogram matching</a:t>
            </a:r>
            <a:endParaRPr lang="en-GB" dirty="0"/>
          </a:p>
        </p:txBody>
      </p:sp>
    </p:spTree>
    <p:extLst>
      <p:ext uri="{BB962C8B-B14F-4D97-AF65-F5344CB8AC3E}">
        <p14:creationId xmlns:p14="http://schemas.microsoft.com/office/powerpoint/2010/main" val="3883742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p:spPr>
        <p:txBody>
          <a:bodyPr/>
          <a:lstStyle/>
          <a:p>
            <a:r>
              <a:rPr lang="en-GB" dirty="0" smtClean="0"/>
              <a:t>2.4 Index Histogram matching in search step</a:t>
            </a:r>
            <a:endParaRPr lang="en-GB" dirty="0"/>
          </a:p>
        </p:txBody>
      </p:sp>
      <p:sp>
        <p:nvSpPr>
          <p:cNvPr id="6" name="Content Placeholder 2"/>
          <p:cNvSpPr txBox="1">
            <a:spLocks/>
          </p:cNvSpPr>
          <p:nvPr/>
        </p:nvSpPr>
        <p:spPr>
          <a:xfrm>
            <a:off x="838200" y="1325564"/>
            <a:ext cx="10810104" cy="5532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GB" sz="2000" dirty="0"/>
          </a:p>
          <a:p>
            <a:pPr>
              <a:lnSpc>
                <a:spcPct val="120000"/>
              </a:lnSpc>
            </a:pPr>
            <a:endParaRPr lang="en-GB" sz="2000" dirty="0"/>
          </a:p>
        </p:txBody>
      </p:sp>
    </p:spTree>
    <p:extLst>
      <p:ext uri="{BB962C8B-B14F-4D97-AF65-F5344CB8AC3E}">
        <p14:creationId xmlns:p14="http://schemas.microsoft.com/office/powerpoint/2010/main" val="2454944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3. Multi-resolution</a:t>
            </a:r>
            <a:endParaRPr lang="en-GB" dirty="0"/>
          </a:p>
        </p:txBody>
      </p:sp>
      <p:pic>
        <p:nvPicPr>
          <p:cNvPr id="4" name="Content Placeholder 3"/>
          <p:cNvPicPr>
            <a:picLocks noGrp="1" noChangeAspect="1"/>
          </p:cNvPicPr>
          <p:nvPr>
            <p:ph idx="1"/>
          </p:nvPr>
        </p:nvPicPr>
        <p:blipFill>
          <a:blip r:embed="rId2"/>
          <a:stretch>
            <a:fillRect/>
          </a:stretch>
        </p:blipFill>
        <p:spPr>
          <a:xfrm>
            <a:off x="8748142" y="1325563"/>
            <a:ext cx="1908000" cy="1908000"/>
          </a:xfrm>
          <a:prstGeom prst="rect">
            <a:avLst/>
          </a:prstGeom>
        </p:spPr>
      </p:pic>
      <p:pic>
        <p:nvPicPr>
          <p:cNvPr id="7" name="Picture 6"/>
          <p:cNvPicPr>
            <a:picLocks noChangeAspect="1"/>
          </p:cNvPicPr>
          <p:nvPr/>
        </p:nvPicPr>
        <p:blipFill>
          <a:blip r:embed="rId3"/>
          <a:stretch>
            <a:fillRect/>
          </a:stretch>
        </p:blipFill>
        <p:spPr>
          <a:xfrm>
            <a:off x="5005497" y="1325563"/>
            <a:ext cx="1908000" cy="1908000"/>
          </a:xfrm>
          <a:prstGeom prst="rect">
            <a:avLst/>
          </a:prstGeom>
        </p:spPr>
      </p:pic>
      <p:pic>
        <p:nvPicPr>
          <p:cNvPr id="8" name="Picture 7"/>
          <p:cNvPicPr>
            <a:picLocks noChangeAspect="1"/>
          </p:cNvPicPr>
          <p:nvPr/>
        </p:nvPicPr>
        <p:blipFill>
          <a:blip r:embed="rId4"/>
          <a:stretch>
            <a:fillRect/>
          </a:stretch>
        </p:blipFill>
        <p:spPr>
          <a:xfrm>
            <a:off x="1262852" y="1325563"/>
            <a:ext cx="1908000" cy="1908000"/>
          </a:xfrm>
          <a:prstGeom prst="rect">
            <a:avLst/>
          </a:prstGeom>
        </p:spPr>
      </p:pic>
      <p:sp>
        <p:nvSpPr>
          <p:cNvPr id="9" name="TextBox 8"/>
          <p:cNvSpPr txBox="1"/>
          <p:nvPr/>
        </p:nvSpPr>
        <p:spPr>
          <a:xfrm>
            <a:off x="1798404" y="3233563"/>
            <a:ext cx="836896" cy="369332"/>
          </a:xfrm>
          <a:prstGeom prst="rect">
            <a:avLst/>
          </a:prstGeom>
          <a:noFill/>
        </p:spPr>
        <p:txBody>
          <a:bodyPr wrap="none" rtlCol="0">
            <a:spAutoFit/>
          </a:bodyPr>
          <a:lstStyle/>
          <a:p>
            <a:r>
              <a:rPr lang="en-GB" dirty="0" smtClean="0"/>
              <a:t>Level 0</a:t>
            </a:r>
            <a:endParaRPr lang="en-GB" dirty="0"/>
          </a:p>
        </p:txBody>
      </p:sp>
      <p:sp>
        <p:nvSpPr>
          <p:cNvPr id="10" name="TextBox 9"/>
          <p:cNvSpPr txBox="1"/>
          <p:nvPr/>
        </p:nvSpPr>
        <p:spPr>
          <a:xfrm>
            <a:off x="5541049" y="3233563"/>
            <a:ext cx="836896" cy="369332"/>
          </a:xfrm>
          <a:prstGeom prst="rect">
            <a:avLst/>
          </a:prstGeom>
          <a:noFill/>
        </p:spPr>
        <p:txBody>
          <a:bodyPr wrap="none" rtlCol="0">
            <a:spAutoFit/>
          </a:bodyPr>
          <a:lstStyle/>
          <a:p>
            <a:r>
              <a:rPr lang="en-GB" dirty="0" smtClean="0"/>
              <a:t>Level 1</a:t>
            </a:r>
            <a:endParaRPr lang="en-GB" dirty="0"/>
          </a:p>
        </p:txBody>
      </p:sp>
      <p:sp>
        <p:nvSpPr>
          <p:cNvPr id="11" name="TextBox 10"/>
          <p:cNvSpPr txBox="1"/>
          <p:nvPr/>
        </p:nvSpPr>
        <p:spPr>
          <a:xfrm>
            <a:off x="9283694" y="3233563"/>
            <a:ext cx="836896" cy="369332"/>
          </a:xfrm>
          <a:prstGeom prst="rect">
            <a:avLst/>
          </a:prstGeom>
          <a:noFill/>
        </p:spPr>
        <p:txBody>
          <a:bodyPr wrap="none" rtlCol="0">
            <a:spAutoFit/>
          </a:bodyPr>
          <a:lstStyle/>
          <a:p>
            <a:r>
              <a:rPr lang="en-GB" dirty="0" smtClean="0"/>
              <a:t>Level 2</a:t>
            </a:r>
            <a:endParaRPr lang="en-GB" dirty="0"/>
          </a:p>
        </p:txBody>
      </p:sp>
      <p:cxnSp>
        <p:nvCxnSpPr>
          <p:cNvPr id="13" name="Straight Arrow Connector 12"/>
          <p:cNvCxnSpPr/>
          <p:nvPr/>
        </p:nvCxnSpPr>
        <p:spPr>
          <a:xfrm flipH="1">
            <a:off x="7282652" y="2279563"/>
            <a:ext cx="1240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418223" y="2279563"/>
            <a:ext cx="1240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a:stretch>
            <a:fillRect/>
          </a:stretch>
        </p:blipFill>
        <p:spPr>
          <a:xfrm>
            <a:off x="1258223" y="4187563"/>
            <a:ext cx="2160000" cy="2160000"/>
          </a:xfrm>
          <a:prstGeom prst="rect">
            <a:avLst/>
          </a:prstGeom>
        </p:spPr>
      </p:pic>
      <p:pic>
        <p:nvPicPr>
          <p:cNvPr id="17" name="Picture 16"/>
          <p:cNvPicPr>
            <a:picLocks noChangeAspect="1"/>
          </p:cNvPicPr>
          <p:nvPr/>
        </p:nvPicPr>
        <p:blipFill>
          <a:blip r:embed="rId6"/>
          <a:stretch>
            <a:fillRect/>
          </a:stretch>
        </p:blipFill>
        <p:spPr>
          <a:xfrm>
            <a:off x="5003182" y="4187563"/>
            <a:ext cx="2160000" cy="2160000"/>
          </a:xfrm>
          <a:prstGeom prst="rect">
            <a:avLst/>
          </a:prstGeom>
        </p:spPr>
      </p:pic>
      <p:pic>
        <p:nvPicPr>
          <p:cNvPr id="18" name="Picture 17"/>
          <p:cNvPicPr>
            <a:picLocks noChangeAspect="1"/>
          </p:cNvPicPr>
          <p:nvPr/>
        </p:nvPicPr>
        <p:blipFill>
          <a:blip r:embed="rId7"/>
          <a:stretch>
            <a:fillRect/>
          </a:stretch>
        </p:blipFill>
        <p:spPr>
          <a:xfrm>
            <a:off x="8748141" y="4187563"/>
            <a:ext cx="2160000" cy="2160000"/>
          </a:xfrm>
          <a:prstGeom prst="rect">
            <a:avLst/>
          </a:prstGeom>
        </p:spPr>
      </p:pic>
      <p:cxnSp>
        <p:nvCxnSpPr>
          <p:cNvPr id="20" name="Straight Arrow Connector 19"/>
          <p:cNvCxnSpPr/>
          <p:nvPr/>
        </p:nvCxnSpPr>
        <p:spPr>
          <a:xfrm>
            <a:off x="3592395" y="5344886"/>
            <a:ext cx="1153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456823" y="5344886"/>
            <a:ext cx="1153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69045" y="2094897"/>
            <a:ext cx="354584" cy="369332"/>
          </a:xfrm>
          <a:prstGeom prst="rect">
            <a:avLst/>
          </a:prstGeom>
          <a:noFill/>
        </p:spPr>
        <p:txBody>
          <a:bodyPr wrap="none" rtlCol="0">
            <a:spAutoFit/>
          </a:bodyPr>
          <a:lstStyle/>
          <a:p>
            <a:r>
              <a:rPr lang="en-GB" dirty="0" smtClean="0"/>
              <a:t>TI</a:t>
            </a:r>
            <a:endParaRPr lang="en-GB" dirty="0"/>
          </a:p>
        </p:txBody>
      </p:sp>
      <p:sp>
        <p:nvSpPr>
          <p:cNvPr id="29" name="TextBox 28"/>
          <p:cNvSpPr txBox="1"/>
          <p:nvPr/>
        </p:nvSpPr>
        <p:spPr>
          <a:xfrm>
            <a:off x="469045" y="5181600"/>
            <a:ext cx="793807" cy="369332"/>
          </a:xfrm>
          <a:prstGeom prst="rect">
            <a:avLst/>
          </a:prstGeom>
          <a:noFill/>
        </p:spPr>
        <p:txBody>
          <a:bodyPr wrap="none" rtlCol="0">
            <a:spAutoFit/>
          </a:bodyPr>
          <a:lstStyle/>
          <a:p>
            <a:r>
              <a:rPr lang="en-GB" dirty="0" smtClean="0"/>
              <a:t>Model</a:t>
            </a:r>
            <a:endParaRPr lang="en-GB" dirty="0"/>
          </a:p>
        </p:txBody>
      </p:sp>
    </p:spTree>
    <p:extLst>
      <p:ext uri="{BB962C8B-B14F-4D97-AF65-F5344CB8AC3E}">
        <p14:creationId xmlns:p14="http://schemas.microsoft.com/office/powerpoint/2010/main" val="272737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0. Definition</a:t>
            </a:r>
            <a:endParaRPr lang="en-GB"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810104" cy="5218669"/>
              </a:xfrm>
            </p:spPr>
            <p:txBody>
              <a:bodyPr/>
              <a:lstStyle/>
              <a:p>
                <a:pPr>
                  <a:lnSpc>
                    <a:spcPct val="120000"/>
                  </a:lnSpc>
                </a:pPr>
                <a:r>
                  <a:rPr lang="en-GB" sz="2000" dirty="0"/>
                  <a:t>Let </a:t>
                </a:r>
                <a14:m>
                  <m:oMath xmlns:m="http://schemas.openxmlformats.org/officeDocument/2006/math">
                    <m:r>
                      <a:rPr lang="en-GB" sz="2000" i="1">
                        <a:latin typeface="Cambria Math" panose="02040503050406030204" pitchFamily="18" charset="0"/>
                      </a:rPr>
                      <m:t>𝑀</m:t>
                    </m:r>
                  </m:oMath>
                </a14:m>
                <a:r>
                  <a:rPr lang="en-GB" sz="2000" dirty="0"/>
                  <a:t> be the synthesised model,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be a point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𝑀</m:t>
                    </m:r>
                  </m:oMath>
                </a14:m>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oMath>
                </a14:m>
                <a:r>
                  <a:rPr lang="en-GB" sz="2000" dirty="0"/>
                  <a:t> be the value at the point</a:t>
                </a:r>
                <a14:m>
                  <m:oMath xmlns:m="http://schemas.openxmlformats.org/officeDocument/2006/math">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𝑀</m:t>
                    </m:r>
                  </m:oMath>
                </a14:m>
                <a:r>
                  <a:rPr lang="en-GB" sz="2000" dirty="0"/>
                  <a:t>. Let </a:t>
                </a:r>
                <a14:m>
                  <m:oMath xmlns:m="http://schemas.openxmlformats.org/officeDocument/2006/math">
                    <m:r>
                      <a:rPr lang="en-GB" sz="2000" i="1">
                        <a:latin typeface="Cambria Math" panose="02040503050406030204" pitchFamily="18" charset="0"/>
                      </a:rPr>
                      <m:t>𝑇</m:t>
                    </m:r>
                  </m:oMath>
                </a14:m>
                <a:r>
                  <a:rPr lang="en-GB" sz="2000" dirty="0"/>
                  <a:t> be the training image,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oMath>
                </a14:m>
                <a:r>
                  <a:rPr lang="en-GB" sz="2000" dirty="0"/>
                  <a:t> be a point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oMath>
                </a14:m>
                <a:r>
                  <a:rPr lang="en-GB" sz="2000" dirty="0"/>
                  <a:t> be the value at the point</a:t>
                </a:r>
                <a14:m>
                  <m:oMath xmlns:m="http://schemas.openxmlformats.org/officeDocument/2006/math">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oMath>
                </a14:m>
                <a:r>
                  <a:rPr lang="en-GB" sz="2000" dirty="0"/>
                  <a: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 </a:t>
                </a:r>
                <a:endParaRPr lang="en-GB" sz="800" dirty="0"/>
              </a:p>
              <a:p>
                <a:pPr>
                  <a:lnSpc>
                    <a:spcPct val="120000"/>
                  </a:lnSpc>
                </a:pPr>
                <a14:m>
                  <m:oMath xmlns:m="http://schemas.openxmlformats.org/officeDocument/2006/math">
                    <m:r>
                      <a:rPr lang="en-GB" sz="2000" i="1">
                        <a:latin typeface="Cambria Math" panose="02040503050406030204" pitchFamily="18" charset="0"/>
                      </a:rPr>
                      <m:t>𝒩</m:t>
                    </m:r>
                  </m:oMath>
                </a14:m>
                <a:r>
                  <a:rPr lang="en-GB" sz="2000" dirty="0"/>
                  <a:t> denotes a relative neighbourhood set, e.g. when the neighbourhood size is </a:t>
                </a:r>
                <a14:m>
                  <m:oMath xmlns:m="http://schemas.openxmlformats.org/officeDocument/2006/math">
                    <m:r>
                      <a:rPr lang="en-GB" sz="2000" i="1">
                        <a:latin typeface="Cambria Math" panose="02040503050406030204" pitchFamily="18" charset="0"/>
                      </a:rPr>
                      <m:t>3×3</m:t>
                    </m:r>
                    <m:r>
                      <m:rPr>
                        <m:nor/>
                      </m:rPr>
                      <a:rPr lang="en-GB" sz="2000"/>
                      <m:t>, </m:t>
                    </m:r>
                    <m:r>
                      <a:rPr lang="en-GB" sz="2000" i="1">
                        <a:latin typeface="Cambria Math" panose="02040503050406030204" pitchFamily="18" charset="0"/>
                      </a:rPr>
                      <m:t>𝒩</m:t>
                    </m:r>
                    <m:r>
                      <a:rPr lang="en-GB" sz="2000" i="1">
                        <a:latin typeface="Cambria Math" panose="02040503050406030204" pitchFamily="18" charset="0"/>
                      </a:rPr>
                      <m:t>=</m:t>
                    </m:r>
                    <m:d>
                      <m:dPr>
                        <m:begChr m:val="{"/>
                        <m:endChr m:val="|"/>
                        <m:ctrlPr>
                          <a:rPr lang="en-GB" sz="2000" i="1">
                            <a:latin typeface="Cambria Math" panose="02040503050406030204" pitchFamily="18" charset="0"/>
                          </a:rPr>
                        </m:ctrlPr>
                      </m:dPr>
                      <m:e>
                        <m:d>
                          <m:dPr>
                            <m:ctrlPr>
                              <a:rPr lang="en-GB" sz="2000" i="1">
                                <a:latin typeface="Cambria Math" panose="02040503050406030204" pitchFamily="18" charset="0"/>
                              </a:rPr>
                            </m:ctrlPr>
                          </m:dPr>
                          <m:e>
                            <m:r>
                              <a:rPr lang="en-GB" sz="2000" i="1">
                                <a:latin typeface="Cambria Math" panose="02040503050406030204" pitchFamily="18" charset="0"/>
                              </a:rPr>
                              <m:t>𝑥</m:t>
                            </m:r>
                            <m:r>
                              <a:rPr lang="en-GB" sz="2000" i="1">
                                <a:latin typeface="Cambria Math" panose="02040503050406030204" pitchFamily="18" charset="0"/>
                              </a:rPr>
                              <m:t>,</m:t>
                            </m:r>
                            <m:r>
                              <a:rPr lang="en-GB" sz="2000" i="1">
                                <a:latin typeface="Cambria Math" panose="02040503050406030204" pitchFamily="18" charset="0"/>
                              </a:rPr>
                              <m:t>𝑦</m:t>
                            </m:r>
                          </m:e>
                        </m:d>
                        <m:r>
                          <a:rPr lang="en-GB" sz="2000" i="1">
                            <a:latin typeface="Cambria Math" panose="02040503050406030204" pitchFamily="18" charset="0"/>
                          </a:rPr>
                          <m:t> </m:t>
                        </m:r>
                      </m:e>
                    </m:d>
                    <m:r>
                      <a:rPr lang="en-GB" sz="2000" i="1">
                        <a:latin typeface="Cambria Math" panose="02040503050406030204" pitchFamily="18" charset="0"/>
                      </a:rPr>
                      <m:t>−1≤</m:t>
                    </m:r>
                    <m:r>
                      <a:rPr lang="en-GB" sz="2000" i="1">
                        <a:latin typeface="Cambria Math" panose="02040503050406030204" pitchFamily="18" charset="0"/>
                      </a:rPr>
                      <m:t>𝑥</m:t>
                    </m:r>
                    <m:r>
                      <a:rPr lang="en-GB" sz="2000" i="1">
                        <a:latin typeface="Cambria Math" panose="02040503050406030204" pitchFamily="18" charset="0"/>
                      </a:rPr>
                      <m:t>≤1, −1≤</m:t>
                    </m:r>
                    <m:r>
                      <a:rPr lang="en-GB" sz="2000" i="1">
                        <a:latin typeface="Cambria Math" panose="02040503050406030204" pitchFamily="18" charset="0"/>
                      </a:rPr>
                      <m:t>𝑦</m:t>
                    </m:r>
                    <m:r>
                      <a:rPr lang="en-GB" sz="2000" i="1">
                        <a:latin typeface="Cambria Math" panose="02040503050406030204" pitchFamily="18" charset="0"/>
                      </a:rPr>
                      <m:t>≤1}</m:t>
                    </m:r>
                  </m:oMath>
                </a14:m>
                <a:r>
                  <a:rPr lang="en-GB" sz="2000" dirty="0"/>
                  <a:t>. </a:t>
                </a:r>
                <a:endParaRPr lang="en-GB" sz="800" dirty="0"/>
              </a:p>
              <a:p>
                <a:pPr>
                  <a:lnSpc>
                    <a:spcPct val="120000"/>
                  </a:lnSpc>
                </a:pPr>
                <a:r>
                  <a:rPr lang="en-GB" sz="2000" dirty="0" smtClean="0"/>
                  <a:t>The neighbourhood </a:t>
                </a:r>
                <a:r>
                  <a:rPr lang="en-GB" sz="2000" dirty="0"/>
                  <a:t>of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in </a:t>
                </a:r>
                <a14:m>
                  <m:oMath xmlns:m="http://schemas.openxmlformats.org/officeDocument/2006/math">
                    <m:r>
                      <a:rPr lang="en-GB" sz="2000" i="1">
                        <a:latin typeface="Cambria Math" panose="02040503050406030204" pitchFamily="18" charset="0"/>
                      </a:rPr>
                      <m:t>𝑀</m:t>
                    </m:r>
                  </m:oMath>
                </a14:m>
                <a:r>
                  <a:rPr lang="en-GB" sz="2000" dirty="0"/>
                  <a:t> can be </a:t>
                </a:r>
                <a:r>
                  <a:rPr lang="en-GB" sz="2000" dirty="0" smtClean="0"/>
                  <a:t>written </a:t>
                </a:r>
                <a:r>
                  <a:rPr lang="en-GB" sz="2000" dirty="0"/>
                  <a:t>as the set </a:t>
                </a:r>
                <a14:m>
                  <m:oMath xmlns:m="http://schemas.openxmlformats.org/officeDocument/2006/math">
                    <m:d>
                      <m:dPr>
                        <m:begChr m:val="{"/>
                        <m:endChr m:val="|"/>
                        <m:ctrlPr>
                          <a:rPr lang="en-GB" sz="2000" i="1">
                            <a:latin typeface="Cambria Math" panose="02040503050406030204" pitchFamily="18" charset="0"/>
                          </a:rPr>
                        </m:ctrlPr>
                      </m:dPr>
                      <m:e>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 </m:t>
                        </m:r>
                      </m:e>
                    </m:d>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r>
                      <a:rPr lang="en-GB" sz="2000" i="1">
                        <a:latin typeface="Cambria Math" panose="02040503050406030204" pitchFamily="18" charset="0"/>
                      </a:rPr>
                      <m:t>}, </m:t>
                    </m:r>
                    <m:r>
                      <m:rPr>
                        <m:nor/>
                      </m:rPr>
                      <a:rPr lang="en-GB" sz="2000"/>
                      <m:t>denoted</m:t>
                    </m:r>
                    <m:r>
                      <m:rPr>
                        <m:nor/>
                      </m:rPr>
                      <a:rPr lang="en-GB" sz="2000"/>
                      <m:t> </m:t>
                    </m:r>
                    <m:r>
                      <m:rPr>
                        <m:nor/>
                      </m:rPr>
                      <a:rPr lang="en-GB" sz="2000"/>
                      <m:t>by</m:t>
                    </m:r>
                    <m:r>
                      <m:rPr>
                        <m:nor/>
                      </m:rPr>
                      <a:rPr lang="en-GB" sz="2000"/>
                      <m:t> </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oMath>
                </a14:m>
                <a:r>
                  <a:rPr lang="en-GB" sz="2000" dirty="0"/>
                  <a:t>.</a:t>
                </a:r>
                <a:r>
                  <a:rPr lang="en-GB" sz="2000" dirty="0" smtClean="0"/>
                  <a:t> </a:t>
                </a:r>
                <a:r>
                  <a:rPr lang="en-GB" sz="2000" dirty="0"/>
                  <a:t>Analogously</a:t>
                </a:r>
                <a:r>
                  <a:rPr lang="en-GB" sz="2000" dirty="0" smtClean="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oMath>
                </a14:m>
                <a:r>
                  <a:rPr lang="en-GB" sz="2000" dirty="0"/>
                  <a:t> is defined as the neighbourhood of point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oMath>
                </a14:m>
                <a:r>
                  <a:rPr lang="en-GB" sz="2000" dirty="0"/>
                  <a:t> 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 </a:t>
                </a:r>
                <a:endParaRPr lang="en-GB" sz="2000" dirty="0" smtClean="0"/>
              </a:p>
              <a:p>
                <a:pPr>
                  <a:lnSpc>
                    <a:spcPct val="110000"/>
                  </a:lnSpc>
                </a:pPr>
                <a:endParaRPr lang="en-GB" sz="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810104" cy="5218669"/>
              </a:xfrm>
              <a:blipFill rotWithShape="0">
                <a:blip r:embed="rId2"/>
                <a:stretch>
                  <a:fillRect l="-508"/>
                </a:stretch>
              </a:blipFill>
            </p:spPr>
            <p:txBody>
              <a:bodyPr/>
              <a:lstStyle/>
              <a:p>
                <a:r>
                  <a:rPr lang="en-GB">
                    <a:noFill/>
                  </a:rPr>
                  <a:t> </a:t>
                </a:r>
              </a:p>
            </p:txBody>
          </p:sp>
        </mc:Fallback>
      </mc:AlternateContent>
      <p:pic>
        <p:nvPicPr>
          <p:cNvPr id="4" name="Picture 3"/>
          <p:cNvPicPr>
            <a:picLocks noChangeAspect="1"/>
          </p:cNvPicPr>
          <p:nvPr/>
        </p:nvPicPr>
        <p:blipFill>
          <a:blip r:embed="rId3"/>
          <a:stretch>
            <a:fillRect/>
          </a:stretch>
        </p:blipFill>
        <p:spPr>
          <a:xfrm>
            <a:off x="3333750" y="4277282"/>
            <a:ext cx="5524500" cy="2266950"/>
          </a:xfrm>
          <a:prstGeom prst="rect">
            <a:avLst/>
          </a:prstGeom>
        </p:spPr>
      </p:pic>
    </p:spTree>
    <p:extLst>
      <p:ext uri="{BB962C8B-B14F-4D97-AF65-F5344CB8AC3E}">
        <p14:creationId xmlns:p14="http://schemas.microsoft.com/office/powerpoint/2010/main" val="350016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0. Definition</a:t>
            </a:r>
            <a:endParaRPr lang="en-GB"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810104" cy="5218669"/>
              </a:xfrm>
            </p:spPr>
            <p:txBody>
              <a:bodyPr/>
              <a:lstStyle/>
              <a:p>
                <a:pPr>
                  <a:lnSpc>
                    <a:spcPct val="120000"/>
                  </a:lnSpc>
                </a:pPr>
                <a:r>
                  <a:rPr lang="en-GB" sz="2000" dirty="0"/>
                  <a:t>The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𝐿</m:t>
                        </m:r>
                      </m:e>
                      <m:sub>
                        <m:r>
                          <a:rPr lang="en-GB" sz="2000" i="1">
                            <a:latin typeface="Cambria Math" panose="02040503050406030204" pitchFamily="18" charset="0"/>
                          </a:rPr>
                          <m:t>2</m:t>
                        </m:r>
                      </m:sub>
                    </m:sSub>
                  </m:oMath>
                </a14:m>
                <a:r>
                  <a:rPr lang="en-GB" sz="2000" dirty="0"/>
                  <a:t> norm distance between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a:latin typeface="Cambria Math" panose="02040503050406030204" pitchFamily="18" charset="0"/>
                      </a:rPr>
                      <m:t> </m:t>
                    </m:r>
                    <m:r>
                      <m:rPr>
                        <m:nor/>
                      </m:rPr>
                      <a:rPr lang="en-GB" sz="2000"/>
                      <m:t>and</m:t>
                    </m:r>
                    <m:r>
                      <m:rPr>
                        <m:nor/>
                      </m:rPr>
                      <a:rPr lang="en-GB" sz="2000"/>
                      <m:t> </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oMath>
                </a14:m>
                <a:r>
                  <a:rPr lang="en-GB" sz="2000" dirty="0"/>
                  <a:t> by:</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2</m:t>
                          </m:r>
                        </m:sup>
                      </m:sSup>
                      <m:r>
                        <a:rPr lang="en-GB" sz="2000" i="1">
                          <a:latin typeface="Cambria Math" panose="02040503050406030204" pitchFamily="18" charset="0"/>
                        </a:rPr>
                        <m:t>=</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p>
                            <m:sSupPr>
                              <m:ctrlPr>
                                <a:rPr lang="en-GB" sz="2000" i="1">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sup>
                              <m:r>
                                <a:rPr lang="en-GB" sz="2000" i="1">
                                  <a:latin typeface="Cambria Math" panose="02040503050406030204" pitchFamily="18" charset="0"/>
                                </a:rPr>
                                <m:t>2</m:t>
                              </m:r>
                            </m:sup>
                          </m:sSup>
                        </m:e>
                      </m:nary>
                    </m:oMath>
                  </m:oMathPara>
                </a14:m>
                <a:endParaRPr lang="en-GB" sz="2000" dirty="0" smtClean="0"/>
              </a:p>
              <a:p>
                <a:pPr>
                  <a:lnSpc>
                    <a:spcPct val="120000"/>
                  </a:lnSpc>
                </a:pPr>
                <a:r>
                  <a:rPr lang="en-GB" sz="2000" dirty="0" smtClean="0"/>
                  <a:t>For </a:t>
                </a:r>
                <a:r>
                  <a:rPr lang="en-GB" sz="2000" dirty="0"/>
                  <a:t>each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we can find a neighbourhood in </a:t>
                </a:r>
                <a14:m>
                  <m:oMath xmlns:m="http://schemas.openxmlformats.org/officeDocument/2006/math">
                    <m:r>
                      <a:rPr lang="en-GB" sz="2000" i="1">
                        <a:latin typeface="Cambria Math" panose="02040503050406030204" pitchFamily="18" charset="0"/>
                      </a:rPr>
                      <m:t>𝑇</m:t>
                    </m:r>
                  </m:oMath>
                </a14:m>
                <a:r>
                  <a:rPr lang="en-GB" sz="2000" dirty="0"/>
                  <a:t> that is closest to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oMath>
                </a14:m>
                <a:r>
                  <a:rPr lang="en-GB" sz="2000" dirty="0"/>
                  <a:t>, so that </a:t>
                </a:r>
                <a:endParaRPr lang="en-GB" sz="800" dirty="0"/>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𝑑</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e>
                          </m:d>
                        </m:e>
                        <m:sup>
                          <m:r>
                            <a:rPr lang="en-GB" sz="2000" i="1">
                              <a:latin typeface="Cambria Math" panose="02040503050406030204" pitchFamily="18" charset="0"/>
                            </a:rPr>
                            <m:t>𝑘</m:t>
                          </m:r>
                        </m:sup>
                      </m:sSup>
                      <m:r>
                        <a:rPr lang="en-GB" sz="2000" i="1">
                          <a:latin typeface="Cambria Math" panose="02040503050406030204" pitchFamily="18" charset="0"/>
                        </a:rPr>
                        <m:t>=</m:t>
                      </m:r>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fName>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𝑘</m:t>
                              </m:r>
                            </m:sup>
                          </m:sSup>
                        </m:e>
                      </m:func>
                    </m:oMath>
                  </m:oMathPara>
                </a14:m>
                <a:endParaRPr lang="en-GB" sz="800" dirty="0"/>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argmin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fName>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𝑘</m:t>
                              </m:r>
                            </m:sup>
                          </m:sSup>
                        </m:e>
                      </m:func>
                      <m:r>
                        <a:rPr lang="en-GB" sz="2000" i="1">
                          <a:latin typeface="Cambria Math" panose="02040503050406030204" pitchFamily="18" charset="0"/>
                        </a:rPr>
                        <m:t>=</m:t>
                      </m:r>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argmin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fName>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2</m:t>
                              </m:r>
                            </m:sup>
                          </m:sSup>
                        </m:e>
                      </m:func>
                    </m:oMath>
                  </m:oMathPara>
                </a14:m>
                <a:endParaRPr lang="en-GB" sz="800" dirty="0"/>
              </a:p>
              <a:p>
                <a:pPr>
                  <a:lnSpc>
                    <a:spcPct val="120000"/>
                  </a:lnSpc>
                </a:pPr>
                <a14:m>
                  <m:oMath xmlns:m="http://schemas.openxmlformats.org/officeDocument/2006/math">
                    <m:r>
                      <a:rPr lang="en-GB" sz="2000" i="1">
                        <a:latin typeface="Cambria Math" panose="02040503050406030204" pitchFamily="18" charset="0"/>
                      </a:rPr>
                      <m:t>𝑑</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denotes the minimum energy of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(i.e. the closest distance between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 </m:t>
                    </m:r>
                    <m:r>
                      <m:rPr>
                        <m:nor/>
                      </m:rPr>
                      <a:rPr lang="en-GB" sz="2000"/>
                      <m:t>and</m:t>
                    </m:r>
                    <m:r>
                      <m:rPr>
                        <m:nor/>
                      </m:rPr>
                      <a:rPr lang="en-GB" sz="2000"/>
                      <m:t> </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oMath>
                </a14:m>
                <a:r>
                  <a:rPr lang="en-GB" sz="2000" dirty="0"/>
                  <a:t>), </a:t>
                </a:r>
                <a14:m>
                  <m:oMath xmlns:m="http://schemas.openxmlformats.org/officeDocument/2006/math">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denotes the point corresponding to the neighbourhood closest to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a:t>
                </a:r>
                <a14:m>
                  <m:oMath xmlns:m="http://schemas.openxmlformats.org/officeDocument/2006/math">
                    <m:r>
                      <a:rPr lang="en-GB" sz="2000" i="1" smtClean="0">
                        <a:solidFill>
                          <a:schemeClr val="bg1">
                            <a:lumMod val="50000"/>
                          </a:schemeClr>
                        </a:solidFill>
                        <a:latin typeface="Cambria Math" panose="02040503050406030204" pitchFamily="18" charset="0"/>
                      </a:rPr>
                      <m:t>0&lt;</m:t>
                    </m:r>
                    <m:r>
                      <a:rPr lang="en-GB" sz="2000" i="1" smtClean="0">
                        <a:solidFill>
                          <a:schemeClr val="bg1">
                            <a:lumMod val="50000"/>
                          </a:schemeClr>
                        </a:solidFill>
                        <a:latin typeface="Cambria Math" panose="02040503050406030204" pitchFamily="18" charset="0"/>
                      </a:rPr>
                      <m:t>𝑘</m:t>
                    </m:r>
                    <m:r>
                      <a:rPr lang="en-GB" sz="2000" i="1" smtClean="0">
                        <a:solidFill>
                          <a:schemeClr val="bg1">
                            <a:lumMod val="50000"/>
                          </a:schemeClr>
                        </a:solidFill>
                        <a:latin typeface="Cambria Math" panose="02040503050406030204" pitchFamily="18" charset="0"/>
                      </a:rPr>
                      <m:t>≤2</m:t>
                    </m:r>
                    <m:r>
                      <m:rPr>
                        <m:nor/>
                      </m:rPr>
                      <a:rPr lang="en-GB" sz="2000">
                        <a:solidFill>
                          <a:schemeClr val="bg1">
                            <a:lumMod val="50000"/>
                          </a:schemeClr>
                        </a:solidFill>
                      </a:rPr>
                      <m:t>, </m:t>
                    </m:r>
                  </m:oMath>
                </a14:m>
                <a:r>
                  <a:rPr lang="en-GB" sz="2000" dirty="0" smtClean="0">
                    <a:solidFill>
                      <a:schemeClr val="bg1">
                        <a:lumMod val="50000"/>
                      </a:schemeClr>
                    </a:solidFill>
                  </a:rPr>
                  <a:t>the </a:t>
                </a:r>
                <a:r>
                  <a:rPr lang="en-GB" sz="2000" dirty="0">
                    <a:solidFill>
                      <a:schemeClr val="bg1">
                        <a:lumMod val="50000"/>
                      </a:schemeClr>
                    </a:solidFill>
                  </a:rPr>
                  <a:t>exponent </a:t>
                </a:r>
                <a14:m>
                  <m:oMath xmlns:m="http://schemas.openxmlformats.org/officeDocument/2006/math">
                    <m:r>
                      <a:rPr lang="en-GB" sz="2000" i="1">
                        <a:solidFill>
                          <a:schemeClr val="bg1">
                            <a:lumMod val="50000"/>
                          </a:schemeClr>
                        </a:solidFill>
                        <a:latin typeface="Cambria Math" panose="02040503050406030204" pitchFamily="18" charset="0"/>
                      </a:rPr>
                      <m:t>𝑘</m:t>
                    </m:r>
                    <m:r>
                      <a:rPr lang="en-GB" sz="2000" i="1">
                        <a:solidFill>
                          <a:schemeClr val="bg1">
                            <a:lumMod val="50000"/>
                          </a:schemeClr>
                        </a:solidFill>
                        <a:latin typeface="Cambria Math" panose="02040503050406030204" pitchFamily="18" charset="0"/>
                      </a:rPr>
                      <m:t>=0.8</m:t>
                    </m:r>
                  </m:oMath>
                </a14:m>
                <a:r>
                  <a:rPr lang="en-GB" sz="2000" dirty="0">
                    <a:solidFill>
                      <a:schemeClr val="bg1">
                        <a:lumMod val="50000"/>
                      </a:schemeClr>
                    </a:solidFill>
                  </a:rPr>
                  <a:t> causes the optimization to be more robust against outliers [</a:t>
                </a:r>
                <a:r>
                  <a:rPr lang="en-GB" sz="2000" dirty="0" err="1">
                    <a:solidFill>
                      <a:schemeClr val="bg1">
                        <a:lumMod val="50000"/>
                      </a:schemeClr>
                    </a:solidFill>
                  </a:rPr>
                  <a:t>Kwatra</a:t>
                </a:r>
                <a:r>
                  <a:rPr lang="en-GB" sz="2000" dirty="0">
                    <a:solidFill>
                      <a:schemeClr val="bg1">
                        <a:lumMod val="50000"/>
                      </a:schemeClr>
                    </a:solidFill>
                  </a:rPr>
                  <a:t> et al. 2005</a:t>
                </a:r>
                <a:r>
                  <a:rPr lang="en-GB" sz="2000" dirty="0" smtClean="0">
                    <a:solidFill>
                      <a:schemeClr val="bg1">
                        <a:lumMod val="50000"/>
                      </a:schemeClr>
                    </a:solidFill>
                  </a:rPr>
                  <a:t>].</a:t>
                </a:r>
                <a:endParaRPr lang="en-GB" sz="2000" dirty="0">
                  <a:solidFill>
                    <a:schemeClr val="bg1">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810104" cy="5218669"/>
              </a:xfrm>
              <a:blipFill rotWithShape="0">
                <a:blip r:embed="rId2"/>
                <a:stretch>
                  <a:fillRect l="-508"/>
                </a:stretch>
              </a:blipFill>
            </p:spPr>
            <p:txBody>
              <a:bodyPr/>
              <a:lstStyle/>
              <a:p>
                <a:r>
                  <a:rPr lang="en-GB">
                    <a:noFill/>
                  </a:rPr>
                  <a:t> </a:t>
                </a:r>
              </a:p>
            </p:txBody>
          </p:sp>
        </mc:Fallback>
      </mc:AlternateContent>
      <p:pic>
        <p:nvPicPr>
          <p:cNvPr id="7" name="Picture 6"/>
          <p:cNvPicPr>
            <a:picLocks noChangeAspect="1"/>
          </p:cNvPicPr>
          <p:nvPr/>
        </p:nvPicPr>
        <p:blipFill>
          <a:blip r:embed="rId3"/>
          <a:stretch>
            <a:fillRect/>
          </a:stretch>
        </p:blipFill>
        <p:spPr>
          <a:xfrm>
            <a:off x="2447539" y="439695"/>
            <a:ext cx="7591425" cy="2667000"/>
          </a:xfrm>
          <a:prstGeom prst="rect">
            <a:avLst/>
          </a:prstGeom>
        </p:spPr>
      </p:pic>
    </p:spTree>
    <p:extLst>
      <p:ext uri="{BB962C8B-B14F-4D97-AF65-F5344CB8AC3E}">
        <p14:creationId xmlns:p14="http://schemas.microsoft.com/office/powerpoint/2010/main" val="48380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smtClean="0"/>
              <a:t>0. Definition</a:t>
            </a:r>
            <a:endParaRPr lang="en-GB"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810104" cy="5218669"/>
              </a:xfrm>
            </p:spPr>
            <p:txBody>
              <a:bodyPr/>
              <a:lstStyle/>
              <a:p>
                <a:pPr>
                  <a:lnSpc>
                    <a:spcPct val="120000"/>
                  </a:lnSpc>
                </a:pPr>
                <a:r>
                  <a:rPr lang="en-GB" sz="2000" dirty="0" smtClean="0"/>
                  <a:t>The  </a:t>
                </a:r>
                <a:r>
                  <a:rPr lang="en-GB" sz="2000" dirty="0" smtClean="0">
                    <a:solidFill>
                      <a:srgbClr val="FF0000"/>
                    </a:solidFill>
                  </a:rPr>
                  <a:t>total </a:t>
                </a:r>
                <a:r>
                  <a:rPr lang="en-GB" sz="2000" dirty="0">
                    <a:solidFill>
                      <a:srgbClr val="FF0000"/>
                    </a:solidFill>
                  </a:rPr>
                  <a:t>energy that we seek to </a:t>
                </a:r>
                <a:r>
                  <a:rPr lang="en-GB" sz="2000" dirty="0" smtClean="0">
                    <a:solidFill>
                      <a:srgbClr val="FF0000"/>
                    </a:solidFill>
                  </a:rPr>
                  <a:t>minimize</a:t>
                </a:r>
                <a:r>
                  <a:rPr lang="en-GB" sz="2000" dirty="0" smtClean="0"/>
                  <a:t>:</a:t>
                </a:r>
                <a:endParaRPr lang="en-GB" sz="2000" dirty="0"/>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𝑀</m:t>
                          </m:r>
                          <m:r>
                            <a:rPr lang="en-GB" sz="2000" i="1">
                              <a:latin typeface="Cambria Math" panose="02040503050406030204" pitchFamily="18" charset="0"/>
                            </a:rPr>
                            <m:t>,</m:t>
                          </m:r>
                          <m:r>
                            <a:rPr lang="en-GB" sz="2000" i="1">
                              <a:latin typeface="Cambria Math" panose="02040503050406030204" pitchFamily="18" charset="0"/>
                            </a:rPr>
                            <m:t>𝑇</m:t>
                          </m:r>
                        </m:e>
                      </m:d>
                      <m:r>
                        <a:rPr lang="en-GB" sz="2000" i="1">
                          <a:latin typeface="Cambria Math" panose="02040503050406030204" pitchFamily="18" charset="0"/>
                        </a:rPr>
                        <m:t>= </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r>
                            <a:rPr lang="en-GB" sz="2000" i="1">
                              <a:latin typeface="Cambria Math" panose="02040503050406030204" pitchFamily="18" charset="0"/>
                            </a:rPr>
                            <m:t>𝑑</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e>
                      </m:nary>
                      <m:r>
                        <a:rPr lang="en-GB" sz="2000" i="1">
                          <a:latin typeface="Cambria Math" panose="02040503050406030204" pitchFamily="18" charset="0"/>
                        </a:rPr>
                        <m:t>=</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e>
                              </m:d>
                            </m:e>
                            <m:sup>
                              <m:r>
                                <a:rPr lang="en-GB" sz="2000" i="1">
                                  <a:latin typeface="Cambria Math" panose="02040503050406030204" pitchFamily="18" charset="0"/>
                                </a:rPr>
                                <m:t>𝑘</m:t>
                              </m:r>
                            </m:sup>
                          </m:sSup>
                        </m:e>
                      </m:nary>
                      <m:r>
                        <a:rPr lang="en-GB" sz="2000" i="1">
                          <a:latin typeface="Cambria Math" panose="02040503050406030204" pitchFamily="18" charset="0"/>
                        </a:rPr>
                        <m:t>=</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p>
                                <m:sSupPr>
                                  <m:ctrlPr>
                                    <a:rPr lang="en-GB" sz="2000" i="1">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sup>
                                  <m:r>
                                    <a:rPr lang="en-GB" sz="2000" i="1">
                                      <a:latin typeface="Cambria Math" panose="02040503050406030204" pitchFamily="18" charset="0"/>
                                    </a:rPr>
                                    <m:t>𝑘</m:t>
                                  </m:r>
                                </m:sup>
                              </m:sSup>
                            </m:e>
                          </m:nary>
                        </m:e>
                      </m:nary>
                    </m:oMath>
                  </m:oMathPara>
                </a14:m>
                <a:endParaRPr lang="en-GB" sz="2000" dirty="0"/>
              </a:p>
              <a:p>
                <a:pPr>
                  <a:lnSpc>
                    <a:spcPct val="120000"/>
                  </a:lnSpc>
                </a:pPr>
                <a:endParaRPr lang="en-GB" sz="800" dirty="0" smtClean="0"/>
              </a:p>
              <a:p>
                <a:pPr>
                  <a:lnSpc>
                    <a:spcPct val="120000"/>
                  </a:lnSpc>
                </a:pPr>
                <a:r>
                  <a:rPr lang="en-GB" sz="2000" dirty="0" smtClean="0"/>
                  <a:t>“Expectation-Maximization” (EM) problem</a:t>
                </a:r>
              </a:p>
              <a:p>
                <a:pPr>
                  <a:lnSpc>
                    <a:spcPct val="120000"/>
                  </a:lnSpc>
                </a:pPr>
                <a:r>
                  <a:rPr lang="en-GB" sz="2000" dirty="0" smtClean="0"/>
                  <a:t>The </a:t>
                </a:r>
                <a:r>
                  <a:rPr lang="en-GB" sz="2000" dirty="0"/>
                  <a:t>total energy is minimized in an iterative way, alternating between two steps: </a:t>
                </a:r>
                <a:endParaRPr lang="en-GB" sz="1600" dirty="0"/>
              </a:p>
              <a:p>
                <a:pPr lvl="1">
                  <a:lnSpc>
                    <a:spcPct val="120000"/>
                  </a:lnSpc>
                </a:pPr>
                <a:r>
                  <a:rPr lang="en-GB" sz="2000" dirty="0"/>
                  <a:t>In </a:t>
                </a:r>
                <a:r>
                  <a:rPr lang="en-GB" sz="2000" i="1" dirty="0"/>
                  <a:t>search step</a:t>
                </a:r>
                <a:r>
                  <a:rPr lang="en-GB" sz="2000" dirty="0"/>
                  <a:t>, we search the nearest neighbourhood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oMath>
                </a14:m>
                <a:r>
                  <a:rPr lang="en-GB" sz="2000" dirty="0"/>
                  <a:t> for every point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a:t>
                </a:r>
              </a:p>
              <a:p>
                <a:pPr lvl="1">
                  <a:lnSpc>
                    <a:spcPct val="120000"/>
                  </a:lnSpc>
                </a:pPr>
                <a:r>
                  <a:rPr lang="en-GB" sz="2000" dirty="0"/>
                  <a:t>In </a:t>
                </a:r>
                <a:r>
                  <a:rPr lang="en-GB" sz="2000" i="1" dirty="0"/>
                  <a:t>optimize step</a:t>
                </a:r>
                <a:r>
                  <a:rPr lang="en-GB" sz="2000" dirty="0"/>
                  <a:t>, we update the value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for each point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based on the nearest neighbourhoods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oMath>
                </a14:m>
                <a:r>
                  <a:rPr lang="en-GB" sz="2000" dirty="0"/>
                  <a:t> for all the neighbouring points </a:t>
                </a:r>
                <a14:m>
                  <m:oMath xmlns:m="http://schemas.openxmlformats.org/officeDocument/2006/math">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r>
                      <a:rPr lang="en-GB" sz="2000" i="1">
                        <a:latin typeface="Cambria Math" panose="02040503050406030204" pitchFamily="18" charset="0"/>
                      </a:rPr>
                      <m:t>}</m:t>
                    </m:r>
                  </m:oMath>
                </a14:m>
                <a:r>
                  <a:rPr lang="en-GB" sz="2000" dirty="0"/>
                  <a:t>.</a:t>
                </a:r>
                <a:endParaRPr lang="en-GB" sz="2000" dirty="0" smtClean="0"/>
              </a:p>
              <a:p>
                <a:pPr>
                  <a:lnSpc>
                    <a:spcPct val="110000"/>
                  </a:lnSpc>
                </a:pPr>
                <a:endParaRPr lang="en-GB" sz="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810104" cy="5218669"/>
              </a:xfrm>
              <a:blipFill rotWithShape="0">
                <a:blip r:embed="rId3"/>
                <a:stretch>
                  <a:fillRect l="-508"/>
                </a:stretch>
              </a:blipFill>
            </p:spPr>
            <p:txBody>
              <a:bodyPr/>
              <a:lstStyle/>
              <a:p>
                <a:r>
                  <a:rPr lang="en-GB">
                    <a:noFill/>
                  </a:rPr>
                  <a:t> </a:t>
                </a:r>
              </a:p>
            </p:txBody>
          </p:sp>
        </mc:Fallback>
      </mc:AlternateContent>
      <p:cxnSp>
        <p:nvCxnSpPr>
          <p:cNvPr id="6" name="Straight Arrow Connector 5"/>
          <p:cNvCxnSpPr/>
          <p:nvPr/>
        </p:nvCxnSpPr>
        <p:spPr>
          <a:xfrm flipV="1">
            <a:off x="7784756" y="2438400"/>
            <a:ext cx="2042985" cy="15569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57101" y="2438400"/>
            <a:ext cx="2479591" cy="19907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34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694773" cy="1325563"/>
          </a:xfrm>
        </p:spPr>
        <p:txBody>
          <a:bodyPr/>
          <a:lstStyle/>
          <a:p>
            <a:r>
              <a:rPr lang="en-GB" dirty="0" smtClean="0"/>
              <a:t>Process</a:t>
            </a:r>
            <a:endParaRPr lang="en-GB" dirty="0"/>
          </a:p>
        </p:txBody>
      </p:sp>
      <p:grpSp>
        <p:nvGrpSpPr>
          <p:cNvPr id="3" name="组合 6"/>
          <p:cNvGrpSpPr/>
          <p:nvPr/>
        </p:nvGrpSpPr>
        <p:grpSpPr>
          <a:xfrm>
            <a:off x="230809" y="1795995"/>
            <a:ext cx="7030698" cy="4470132"/>
            <a:chOff x="204036" y="1358555"/>
            <a:chExt cx="6519583" cy="4145164"/>
          </a:xfrm>
        </p:grpSpPr>
        <p:pic>
          <p:nvPicPr>
            <p:cNvPr id="4" name="Picture 3"/>
            <p:cNvPicPr>
              <a:picLocks noChangeAspect="1"/>
            </p:cNvPicPr>
            <p:nvPr/>
          </p:nvPicPr>
          <p:blipFill rotWithShape="1">
            <a:blip r:embed="rId3"/>
            <a:srcRect l="1373" b="25300"/>
            <a:stretch/>
          </p:blipFill>
          <p:spPr>
            <a:xfrm>
              <a:off x="204036" y="1358555"/>
              <a:ext cx="6519583" cy="3806610"/>
            </a:xfrm>
            <a:prstGeom prst="rect">
              <a:avLst/>
            </a:prstGeom>
          </p:spPr>
        </p:pic>
        <p:sp>
          <p:nvSpPr>
            <p:cNvPr id="5" name="TextBox 4"/>
            <p:cNvSpPr txBox="1"/>
            <p:nvPr/>
          </p:nvSpPr>
          <p:spPr>
            <a:xfrm>
              <a:off x="2658288" y="5165165"/>
              <a:ext cx="1487780" cy="338554"/>
            </a:xfrm>
            <a:prstGeom prst="rect">
              <a:avLst/>
            </a:prstGeom>
            <a:noFill/>
          </p:spPr>
          <p:txBody>
            <a:bodyPr wrap="none" rtlCol="0">
              <a:spAutoFit/>
            </a:bodyPr>
            <a:lstStyle/>
            <a:p>
              <a:r>
                <a:rPr lang="en-GB" sz="1600" dirty="0" smtClean="0"/>
                <a:t>Kopf et al. 2007</a:t>
              </a:r>
              <a:endParaRPr lang="en-GB" sz="1600" dirty="0"/>
            </a:p>
          </p:txBody>
        </p:sp>
      </p:grpSp>
      <p:sp>
        <p:nvSpPr>
          <p:cNvPr id="7" name="Rectangle 2"/>
          <p:cNvSpPr>
            <a:spLocks noChangeArrowheads="1"/>
          </p:cNvSpPr>
          <p:nvPr/>
        </p:nvSpPr>
        <p:spPr bwMode="auto">
          <a:xfrm>
            <a:off x="6985687" y="1325563"/>
            <a:ext cx="157311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6" name="Rectangle 17"/>
          <p:cNvSpPr>
            <a:spLocks noChangeArrowheads="1"/>
          </p:cNvSpPr>
          <p:nvPr/>
        </p:nvSpPr>
        <p:spPr bwMode="auto">
          <a:xfrm>
            <a:off x="6864432" y="2120963"/>
            <a:ext cx="131267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680371218"/>
              </p:ext>
            </p:extLst>
          </p:nvPr>
        </p:nvGraphicFramePr>
        <p:xfrm>
          <a:off x="7261507" y="1325563"/>
          <a:ext cx="4434467" cy="5034025"/>
        </p:xfrm>
        <a:graphic>
          <a:graphicData uri="http://schemas.openxmlformats.org/presentationml/2006/ole">
            <mc:AlternateContent xmlns:mc="http://schemas.openxmlformats.org/markup-compatibility/2006">
              <mc:Choice xmlns:v="urn:schemas-microsoft-com:vml" Requires="v">
                <p:oleObj spid="_x0000_s4132" name="Visio" r:id="rId4" imgW="3372069" imgH="3833238" progId="Visio.Drawing.11">
                  <p:embed/>
                </p:oleObj>
              </mc:Choice>
              <mc:Fallback>
                <p:oleObj name="Visio" r:id="rId4" imgW="3372069" imgH="3833238"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1507" y="1325563"/>
                        <a:ext cx="4434467" cy="5034025"/>
                      </a:xfrm>
                      <a:prstGeom prst="rect">
                        <a:avLst/>
                      </a:prstGeom>
                      <a:noFill/>
                    </p:spPr>
                  </p:pic>
                </p:oleObj>
              </mc:Fallback>
            </mc:AlternateContent>
          </a:graphicData>
        </a:graphic>
      </p:graphicFrame>
    </p:spTree>
    <p:extLst>
      <p:ext uri="{BB962C8B-B14F-4D97-AF65-F5344CB8AC3E}">
        <p14:creationId xmlns:p14="http://schemas.microsoft.com/office/powerpoint/2010/main" val="294102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1. Search step</a:t>
            </a:r>
            <a:endParaRPr lang="en-GB"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838200" y="1325563"/>
                <a:ext cx="10810104" cy="5218669"/>
              </a:xfrm>
            </p:spPr>
            <p:txBody>
              <a:bodyPr/>
              <a:lstStyle/>
              <a:p>
                <a:pPr>
                  <a:lnSpc>
                    <a:spcPct val="120000"/>
                  </a:lnSpc>
                </a:pPr>
                <a:r>
                  <a:rPr lang="en-GB" sz="2000" dirty="0"/>
                  <a:t>For each point</a:t>
                </a:r>
                <a14:m>
                  <m:oMath xmlns:m="http://schemas.openxmlformats.org/officeDocument/2006/math">
                    <m:r>
                      <a:rPr lang="en-GB" sz="2000" i="1">
                        <a:latin typeface="Cambria Math" panose="02040503050406030204" pitchFamily="18" charset="0"/>
                      </a:rPr>
                      <m:t> </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in </a:t>
                </a:r>
                <a14:m>
                  <m:oMath xmlns:m="http://schemas.openxmlformats.org/officeDocument/2006/math">
                    <m:r>
                      <a:rPr lang="en-GB" sz="2000" i="1">
                        <a:latin typeface="Cambria Math" panose="02040503050406030204" pitchFamily="18" charset="0"/>
                      </a:rPr>
                      <m:t>𝑀</m:t>
                    </m:r>
                  </m:oMath>
                </a14:m>
                <a:r>
                  <a:rPr lang="en-GB" sz="2000" dirty="0"/>
                  <a:t>, we find its nearest neighbourhood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 </m:t>
                    </m:r>
                  </m:oMath>
                </a14:m>
                <a:r>
                  <a:rPr lang="en-GB" sz="2000" dirty="0"/>
                  <a:t>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a:t>
                </a:r>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𝑑</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r>
                                <a:rPr lang="en-GB" sz="2000" i="1">
                                  <a:latin typeface="Cambria Math" panose="02040503050406030204" pitchFamily="18" charset="0"/>
                                </a:rPr>
                                <m:t>(</m:t>
                              </m:r>
                              <m:r>
                                <a:rPr lang="en-GB" sz="2000" i="1">
                                  <a:latin typeface="Cambria Math" panose="02040503050406030204" pitchFamily="18" charset="0"/>
                                </a:rPr>
                                <m:t>𝑡</m:t>
                              </m:r>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e>
                          </m:d>
                        </m:e>
                        <m:sup>
                          <m:r>
                            <a:rPr lang="en-GB" sz="2000" i="1">
                              <a:latin typeface="Cambria Math" panose="02040503050406030204" pitchFamily="18" charset="0"/>
                            </a:rPr>
                            <m:t>𝑘</m:t>
                          </m:r>
                        </m:sup>
                      </m:sSup>
                      <m:r>
                        <a:rPr lang="en-GB" sz="2000" i="1">
                          <a:latin typeface="Cambria Math" panose="02040503050406030204" pitchFamily="18" charset="0"/>
                        </a:rPr>
                        <m:t>=</m:t>
                      </m:r>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fName>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𝑘</m:t>
                              </m:r>
                            </m:sup>
                          </m:sSup>
                        </m:e>
                      </m:func>
                      <m:r>
                        <a:rPr lang="en-GB" sz="2000" i="1">
                          <a:latin typeface="Cambria Math" panose="02040503050406030204" pitchFamily="18" charset="0"/>
                        </a:rPr>
                        <m:t>=</m:t>
                      </m:r>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p>
                            <m:sSupPr>
                              <m:ctrlPr>
                                <a:rPr lang="en-GB" sz="2000" i="1">
                                  <a:latin typeface="Cambria Math" panose="02040503050406030204" pitchFamily="18" charset="0"/>
                                </a:rPr>
                              </m:ctrlPr>
                            </m:sSupPr>
                            <m:e>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e>
                            <m:sup>
                              <m:r>
                                <a:rPr lang="en-GB" sz="2000" i="1">
                                  <a:latin typeface="Cambria Math" panose="02040503050406030204" pitchFamily="18" charset="0"/>
                                </a:rPr>
                                <m:t>𝑘</m:t>
                              </m:r>
                            </m:sup>
                          </m:sSup>
                        </m:e>
                      </m:nary>
                    </m:oMath>
                  </m:oMathPara>
                </a14:m>
                <a:endParaRPr lang="en-GB" sz="2000" dirty="0"/>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argmin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fName>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𝑘</m:t>
                              </m:r>
                            </m:sup>
                          </m:sSup>
                          <m:r>
                            <a:rPr lang="en-GB" sz="2000" i="1">
                              <a:latin typeface="Cambria Math" panose="02040503050406030204" pitchFamily="18" charset="0"/>
                            </a:rPr>
                            <m:t>=</m:t>
                          </m:r>
                          <m:func>
                            <m:funcPr>
                              <m:ctrlPr>
                                <a:rPr lang="en-GB" sz="2000" i="1">
                                  <a:latin typeface="Cambria Math" panose="02040503050406030204" pitchFamily="18" charset="0"/>
                                </a:rPr>
                              </m:ctrlPr>
                            </m:funcPr>
                            <m:fName>
                              <m:limLow>
                                <m:limLowPr>
                                  <m:ctrlPr>
                                    <a:rPr lang="en-GB" sz="2000" i="1">
                                      <a:latin typeface="Cambria Math" panose="02040503050406030204" pitchFamily="18" charset="0"/>
                                    </a:rPr>
                                  </m:ctrlPr>
                                </m:limLowPr>
                                <m:e>
                                  <m:r>
                                    <m:rPr>
                                      <m:sty m:val="p"/>
                                    </m:rPr>
                                    <a:rPr lang="en-GB" sz="2000">
                                      <a:latin typeface="Cambria Math" panose="02040503050406030204" pitchFamily="18" charset="0"/>
                                    </a:rPr>
                                    <m:t>argmin</m:t>
                                  </m:r>
                                </m:e>
                                <m:lim>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r>
                                    <a:rPr lang="en-GB" sz="2000" i="1">
                                      <a:latin typeface="Cambria Math" panose="02040503050406030204" pitchFamily="18" charset="0"/>
                                    </a:rPr>
                                    <m:t>∈</m:t>
                                  </m:r>
                                  <m:r>
                                    <a:rPr lang="en-GB" sz="2000" i="1">
                                      <a:latin typeface="Cambria Math" panose="02040503050406030204" pitchFamily="18" charset="0"/>
                                    </a:rPr>
                                    <m:t>𝑇</m:t>
                                  </m:r>
                                </m:lim>
                              </m:limLow>
                            </m:fName>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𝑞</m:t>
                                              </m:r>
                                            </m:e>
                                          </m:acc>
                                        </m:e>
                                      </m:d>
                                    </m:e>
                                  </m:d>
                                </m:e>
                                <m:sup>
                                  <m:r>
                                    <a:rPr lang="en-GB" sz="2000" i="1">
                                      <a:latin typeface="Cambria Math" panose="02040503050406030204" pitchFamily="18" charset="0"/>
                                    </a:rPr>
                                    <m:t>2</m:t>
                                  </m:r>
                                </m:sup>
                              </m:sSup>
                            </m:e>
                          </m:func>
                        </m:e>
                      </m:func>
                    </m:oMath>
                  </m:oMathPara>
                </a14:m>
                <a:endParaRPr lang="en-GB" sz="2000" dirty="0"/>
              </a:p>
              <a:p>
                <a:pPr>
                  <a:lnSpc>
                    <a:spcPct val="120000"/>
                  </a:lnSpc>
                </a:pPr>
                <a:endParaRPr lang="en-GB" sz="800" dirty="0" smtClean="0"/>
              </a:p>
              <a:p>
                <a:pPr>
                  <a:lnSpc>
                    <a:spcPct val="120000"/>
                  </a:lnSpc>
                </a:pPr>
                <a:r>
                  <a:rPr lang="en-GB" sz="2000" dirty="0" smtClean="0">
                    <a:solidFill>
                      <a:srgbClr val="FF0000"/>
                    </a:solidFill>
                  </a:rPr>
                  <a:t>Every </a:t>
                </a:r>
                <a14:m>
                  <m:oMath xmlns:m="http://schemas.openxmlformats.org/officeDocument/2006/math">
                    <m:acc>
                      <m:accPr>
                        <m:chr m:val="⃑"/>
                        <m:ctrlPr>
                          <a:rPr lang="en-GB" sz="2000" i="1">
                            <a:solidFill>
                              <a:srgbClr val="FF0000"/>
                            </a:solidFill>
                            <a:latin typeface="Cambria Math" panose="02040503050406030204" pitchFamily="18" charset="0"/>
                          </a:rPr>
                        </m:ctrlPr>
                      </m:accPr>
                      <m:e>
                        <m:r>
                          <a:rPr lang="en-GB" sz="2000" i="1">
                            <a:solidFill>
                              <a:srgbClr val="FF0000"/>
                            </a:solidFill>
                            <a:latin typeface="Cambria Math" panose="02040503050406030204" pitchFamily="18" charset="0"/>
                          </a:rPr>
                          <m:t>𝑝</m:t>
                        </m:r>
                      </m:e>
                    </m:acc>
                  </m:oMath>
                </a14:m>
                <a:r>
                  <a:rPr lang="en-GB" sz="2000" dirty="0">
                    <a:solidFill>
                      <a:srgbClr val="FF0000"/>
                    </a:solidFill>
                  </a:rPr>
                  <a:t> will be matched with </a:t>
                </a:r>
                <a:r>
                  <a:rPr lang="en-GB" sz="2000" dirty="0"/>
                  <a:t>a point </a:t>
                </a:r>
                <a14:m>
                  <m:oMath xmlns:m="http://schemas.openxmlformats.org/officeDocument/2006/math">
                    <m:r>
                      <a:rPr lang="en-GB" sz="2000" i="1" smtClean="0">
                        <a:solidFill>
                          <a:srgbClr val="FF0000"/>
                        </a:solidFill>
                        <a:latin typeface="Cambria Math" panose="02040503050406030204" pitchFamily="18" charset="0"/>
                      </a:rPr>
                      <m:t>𝑡</m:t>
                    </m:r>
                    <m:r>
                      <a:rPr lang="en-GB" sz="2000" i="1" smtClean="0">
                        <a:solidFill>
                          <a:srgbClr val="FF0000"/>
                        </a:solidFill>
                        <a:latin typeface="Cambria Math" panose="02040503050406030204" pitchFamily="18" charset="0"/>
                      </a:rPr>
                      <m:t>(</m:t>
                    </m:r>
                    <m:acc>
                      <m:accPr>
                        <m:chr m:val="⃑"/>
                        <m:ctrlPr>
                          <a:rPr lang="en-GB" sz="2000" i="1">
                            <a:solidFill>
                              <a:srgbClr val="FF0000"/>
                            </a:solidFill>
                            <a:latin typeface="Cambria Math" panose="02040503050406030204" pitchFamily="18" charset="0"/>
                          </a:rPr>
                        </m:ctrlPr>
                      </m:accPr>
                      <m:e>
                        <m:r>
                          <a:rPr lang="en-GB" sz="2000" i="1">
                            <a:solidFill>
                              <a:srgbClr val="FF0000"/>
                            </a:solidFill>
                            <a:latin typeface="Cambria Math" panose="02040503050406030204" pitchFamily="18" charset="0"/>
                          </a:rPr>
                          <m:t>𝑝</m:t>
                        </m:r>
                      </m:e>
                    </m:acc>
                    <m:r>
                      <a:rPr lang="en-GB" sz="2000" i="1">
                        <a:solidFill>
                          <a:srgbClr val="FF0000"/>
                        </a:solidFill>
                        <a:latin typeface="Cambria Math" panose="02040503050406030204" pitchFamily="18" charset="0"/>
                      </a:rPr>
                      <m:t>)</m:t>
                    </m:r>
                  </m:oMath>
                </a14:m>
                <a:r>
                  <a:rPr lang="en-GB" sz="2000" dirty="0">
                    <a:solidFill>
                      <a:srgbClr val="FF0000"/>
                    </a:solidFill>
                  </a:rPr>
                  <a:t> </a:t>
                </a:r>
                <a:r>
                  <a:rPr lang="en-GB" sz="2000" dirty="0"/>
                  <a:t>in</a:t>
                </a:r>
                <a14:m>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𝑇</m:t>
                    </m:r>
                  </m:oMath>
                </a14:m>
                <a:r>
                  <a:rPr lang="en-GB" sz="2000" dirty="0"/>
                  <a:t>, the value of that point </a:t>
                </a:r>
                <a14:m>
                  <m:oMath xmlns:m="http://schemas.openxmlformats.org/officeDocument/2006/math">
                    <m:sSub>
                      <m:sSubPr>
                        <m:ctrlPr>
                          <a:rPr lang="en-GB" sz="2000" i="1" smtClean="0">
                            <a:solidFill>
                              <a:srgbClr val="FF0000"/>
                            </a:solidFill>
                            <a:latin typeface="Cambria Math" panose="02040503050406030204" pitchFamily="18" charset="0"/>
                          </a:rPr>
                        </m:ctrlPr>
                      </m:sSubPr>
                      <m:e>
                        <m:r>
                          <a:rPr lang="en-GB" sz="2000" i="1">
                            <a:solidFill>
                              <a:srgbClr val="FF0000"/>
                            </a:solidFill>
                            <a:latin typeface="Cambria Math" panose="02040503050406030204" pitchFamily="18" charset="0"/>
                          </a:rPr>
                          <m:t>𝑓</m:t>
                        </m:r>
                      </m:e>
                      <m:sub>
                        <m:r>
                          <a:rPr lang="en-GB" sz="2000" i="1">
                            <a:solidFill>
                              <a:srgbClr val="FF0000"/>
                            </a:solidFill>
                            <a:latin typeface="Cambria Math" panose="02040503050406030204" pitchFamily="18" charset="0"/>
                          </a:rPr>
                          <m:t>𝑇</m:t>
                        </m:r>
                      </m:sub>
                    </m:sSub>
                    <m:d>
                      <m:dPr>
                        <m:ctrlPr>
                          <a:rPr lang="en-GB" sz="2000" i="1">
                            <a:solidFill>
                              <a:srgbClr val="FF0000"/>
                            </a:solidFill>
                            <a:latin typeface="Cambria Math" panose="02040503050406030204" pitchFamily="18" charset="0"/>
                          </a:rPr>
                        </m:ctrlPr>
                      </m:dPr>
                      <m:e>
                        <m:r>
                          <a:rPr lang="en-GB" sz="2000" i="1">
                            <a:solidFill>
                              <a:srgbClr val="FF0000"/>
                            </a:solidFill>
                            <a:latin typeface="Cambria Math" panose="02040503050406030204" pitchFamily="18" charset="0"/>
                          </a:rPr>
                          <m:t>𝑡</m:t>
                        </m:r>
                        <m:d>
                          <m:dPr>
                            <m:ctrlPr>
                              <a:rPr lang="en-GB" sz="2000" i="1">
                                <a:solidFill>
                                  <a:srgbClr val="FF0000"/>
                                </a:solidFill>
                                <a:latin typeface="Cambria Math" panose="02040503050406030204" pitchFamily="18" charset="0"/>
                              </a:rPr>
                            </m:ctrlPr>
                          </m:dPr>
                          <m:e>
                            <m:acc>
                              <m:accPr>
                                <m:chr m:val="⃑"/>
                                <m:ctrlPr>
                                  <a:rPr lang="en-GB" sz="2000" i="1">
                                    <a:solidFill>
                                      <a:srgbClr val="FF0000"/>
                                    </a:solidFill>
                                    <a:latin typeface="Cambria Math" panose="02040503050406030204" pitchFamily="18" charset="0"/>
                                  </a:rPr>
                                </m:ctrlPr>
                              </m:accPr>
                              <m:e>
                                <m:r>
                                  <a:rPr lang="en-GB" sz="2000" i="1">
                                    <a:solidFill>
                                      <a:srgbClr val="FF0000"/>
                                    </a:solidFill>
                                    <a:latin typeface="Cambria Math" panose="02040503050406030204" pitchFamily="18" charset="0"/>
                                  </a:rPr>
                                  <m:t>𝑝</m:t>
                                </m:r>
                              </m:e>
                            </m:acc>
                          </m:e>
                        </m:d>
                      </m:e>
                    </m:d>
                  </m:oMath>
                </a14:m>
                <a:r>
                  <a:rPr lang="en-GB" sz="2000" dirty="0"/>
                  <a:t>, and the corresponding minimum energy</a:t>
                </a:r>
                <a14:m>
                  <m:oMath xmlns:m="http://schemas.openxmlformats.org/officeDocument/2006/math">
                    <m:r>
                      <a:rPr lang="en-GB" sz="2000" i="1">
                        <a:latin typeface="Cambria Math" panose="02040503050406030204" pitchFamily="18" charset="0"/>
                      </a:rPr>
                      <m:t> </m:t>
                    </m:r>
                    <m:r>
                      <a:rPr lang="en-GB" sz="2000" i="1" smtClean="0">
                        <a:solidFill>
                          <a:srgbClr val="FF0000"/>
                        </a:solidFill>
                        <a:latin typeface="Cambria Math" panose="02040503050406030204" pitchFamily="18" charset="0"/>
                      </a:rPr>
                      <m:t>𝑑</m:t>
                    </m:r>
                    <m:d>
                      <m:dPr>
                        <m:ctrlPr>
                          <a:rPr lang="en-GB" sz="2000" i="1">
                            <a:solidFill>
                              <a:srgbClr val="FF0000"/>
                            </a:solidFill>
                            <a:latin typeface="Cambria Math" panose="02040503050406030204" pitchFamily="18" charset="0"/>
                          </a:rPr>
                        </m:ctrlPr>
                      </m:dPr>
                      <m:e>
                        <m:acc>
                          <m:accPr>
                            <m:chr m:val="⃑"/>
                            <m:ctrlPr>
                              <a:rPr lang="en-GB" sz="2000" i="1">
                                <a:solidFill>
                                  <a:srgbClr val="FF0000"/>
                                </a:solidFill>
                                <a:latin typeface="Cambria Math" panose="02040503050406030204" pitchFamily="18" charset="0"/>
                              </a:rPr>
                            </m:ctrlPr>
                          </m:accPr>
                          <m:e>
                            <m:r>
                              <a:rPr lang="en-GB" sz="2000" i="1">
                                <a:solidFill>
                                  <a:srgbClr val="FF0000"/>
                                </a:solidFill>
                                <a:latin typeface="Cambria Math" panose="02040503050406030204" pitchFamily="18" charset="0"/>
                              </a:rPr>
                              <m:t>𝑝</m:t>
                            </m:r>
                          </m:e>
                        </m:acc>
                      </m:e>
                    </m:d>
                  </m:oMath>
                </a14:m>
                <a:r>
                  <a:rPr lang="en-GB" sz="2000" dirty="0"/>
                  <a:t>.</a:t>
                </a:r>
              </a:p>
              <a:p>
                <a:pPr>
                  <a:lnSpc>
                    <a:spcPct val="110000"/>
                  </a:lnSpc>
                </a:pPr>
                <a:endParaRPr lang="en-GB" sz="800"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838200" y="1325563"/>
                <a:ext cx="10810104" cy="5218669"/>
              </a:xfrm>
              <a:blipFill rotWithShape="0">
                <a:blip r:embed="rId2"/>
                <a:stretch>
                  <a:fillRect l="-508"/>
                </a:stretch>
              </a:blipFill>
            </p:spPr>
            <p:txBody>
              <a:bodyPr/>
              <a:lstStyle/>
              <a:p>
                <a:r>
                  <a:rPr lang="en-GB">
                    <a:noFill/>
                  </a:rPr>
                  <a:t> </a:t>
                </a:r>
              </a:p>
            </p:txBody>
          </p:sp>
        </mc:Fallback>
      </mc:AlternateContent>
      <p:pic>
        <p:nvPicPr>
          <p:cNvPr id="7" name="Picture 6"/>
          <p:cNvPicPr>
            <a:picLocks noChangeAspect="1"/>
          </p:cNvPicPr>
          <p:nvPr/>
        </p:nvPicPr>
        <p:blipFill rotWithShape="1">
          <a:blip r:embed="rId3"/>
          <a:srcRect t="7570" b="6893"/>
          <a:stretch/>
        </p:blipFill>
        <p:spPr>
          <a:xfrm>
            <a:off x="2447539" y="4576713"/>
            <a:ext cx="7591425" cy="2281287"/>
          </a:xfrm>
          <a:prstGeom prst="rect">
            <a:avLst/>
          </a:prstGeom>
        </p:spPr>
      </p:pic>
    </p:spTree>
    <p:extLst>
      <p:ext uri="{BB962C8B-B14F-4D97-AF65-F5344CB8AC3E}">
        <p14:creationId xmlns:p14="http://schemas.microsoft.com/office/powerpoint/2010/main" val="24622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1. Search step</a:t>
            </a:r>
            <a:endParaRPr lang="en-GB"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838200" y="1325563"/>
                <a:ext cx="10810104" cy="5532437"/>
              </a:xfrm>
            </p:spPr>
            <p:txBody>
              <a:bodyPr>
                <a:normAutofit/>
              </a:bodyPr>
              <a:lstStyle/>
              <a:p>
                <a:pPr>
                  <a:lnSpc>
                    <a:spcPct val="120000"/>
                  </a:lnSpc>
                </a:pPr>
                <a:r>
                  <a:rPr lang="en-GB" sz="2000" dirty="0" smtClean="0"/>
                  <a:t>Standard </a:t>
                </a:r>
                <a:r>
                  <a:rPr lang="en-GB" sz="2000" dirty="0"/>
                  <a:t>nearest neighbour search in high-dimensional </a:t>
                </a:r>
                <a:r>
                  <a:rPr lang="en-GB" sz="2000" dirty="0" smtClean="0"/>
                  <a:t>space</a:t>
                </a:r>
                <a:r>
                  <a:rPr lang="en-GB" sz="2000" dirty="0"/>
                  <a:t> </a:t>
                </a:r>
                <a:r>
                  <a:rPr lang="en-GB" sz="2000" b="1" dirty="0" smtClean="0">
                    <a:solidFill>
                      <a:srgbClr val="FF0000"/>
                    </a:solidFill>
                    <a:sym typeface="Wingdings" panose="05000000000000000000" pitchFamily="2" charset="2"/>
                  </a:rPr>
                  <a:t> very time-consuming! </a:t>
                </a:r>
                <a:endParaRPr lang="en-GB" sz="2000" b="1" dirty="0" smtClean="0">
                  <a:solidFill>
                    <a:srgbClr val="FF0000"/>
                  </a:solidFill>
                </a:endParaRPr>
              </a:p>
              <a:p>
                <a:pPr marL="0" indent="0">
                  <a:lnSpc>
                    <a:spcPct val="120000"/>
                  </a:lnSpc>
                  <a:buNone/>
                </a:pPr>
                <a:r>
                  <a:rPr lang="en-GB" sz="2000" dirty="0" smtClean="0"/>
                  <a:t>Acceleration mainly </a:t>
                </a:r>
                <a:r>
                  <a:rPr lang="en-GB" sz="2000" dirty="0"/>
                  <a:t>in two </a:t>
                </a:r>
                <a:r>
                  <a:rPr lang="en-GB" sz="2000" dirty="0" smtClean="0"/>
                  <a:t>ways: </a:t>
                </a:r>
              </a:p>
              <a:p>
                <a:pPr>
                  <a:lnSpc>
                    <a:spcPct val="120000"/>
                  </a:lnSpc>
                </a:pPr>
                <a:r>
                  <a:rPr lang="en-GB" sz="2000" dirty="0" smtClean="0"/>
                  <a:t>Reduce </a:t>
                </a:r>
                <a:r>
                  <a:rPr lang="en-GB" sz="2000" dirty="0"/>
                  <a:t>the search dimension by PCA projection to both the neighbourhood in </a:t>
                </a:r>
                <a14:m>
                  <m:oMath xmlns:m="http://schemas.openxmlformats.org/officeDocument/2006/math">
                    <m:r>
                      <a:rPr lang="en-GB" sz="2000" i="1">
                        <a:latin typeface="Cambria Math" panose="02040503050406030204" pitchFamily="18" charset="0"/>
                      </a:rPr>
                      <m:t>𝑀</m:t>
                    </m:r>
                    <m:r>
                      <a:rPr lang="en-GB" sz="2000" i="1">
                        <a:latin typeface="Cambria Math" panose="02040503050406030204" pitchFamily="18" charset="0"/>
                      </a:rPr>
                      <m:t> </m:t>
                    </m:r>
                    <m:r>
                      <m:rPr>
                        <m:nor/>
                      </m:rPr>
                      <a:rPr lang="en-GB" sz="2000"/>
                      <m:t>and</m:t>
                    </m:r>
                    <m:r>
                      <m:rPr>
                        <m:nor/>
                      </m:rPr>
                      <a:rPr lang="en-GB" sz="2000"/>
                      <m:t> </m:t>
                    </m:r>
                    <m:r>
                      <a:rPr lang="en-GB" sz="2000" i="1">
                        <a:latin typeface="Cambria Math" panose="02040503050406030204" pitchFamily="18" charset="0"/>
                      </a:rPr>
                      <m:t>𝑇</m:t>
                    </m:r>
                  </m:oMath>
                </a14:m>
                <a:r>
                  <a:rPr lang="en-GB" sz="2000" dirty="0"/>
                  <a:t>. </a:t>
                </a:r>
                <a:endParaRPr lang="en-GB" sz="2000" dirty="0" smtClean="0"/>
              </a:p>
              <a:p>
                <a:pPr lvl="1">
                  <a:lnSpc>
                    <a:spcPct val="120000"/>
                  </a:lnSpc>
                </a:pPr>
                <a:r>
                  <a:rPr lang="en-GB" sz="1800" dirty="0" smtClean="0"/>
                  <a:t>Kept </a:t>
                </a:r>
                <a:r>
                  <a:rPr lang="en-GB" sz="1800" dirty="0"/>
                  <a:t>only the number of coefficients that preserve 95% of the variance. </a:t>
                </a:r>
                <a:endParaRPr lang="en-GB" sz="1800" dirty="0" smtClean="0"/>
              </a:p>
              <a:p>
                <a:pPr lvl="1">
                  <a:lnSpc>
                    <a:spcPct val="120000"/>
                  </a:lnSpc>
                </a:pPr>
                <a:r>
                  <a:rPr lang="en-GB" sz="1800" dirty="0" smtClean="0">
                    <a:solidFill>
                      <a:srgbClr val="FF0000"/>
                    </a:solidFill>
                  </a:rPr>
                  <a:t>E.g. 9*9 template: 81 </a:t>
                </a:r>
                <a:r>
                  <a:rPr lang="en-GB" sz="1800" dirty="0" smtClean="0">
                    <a:solidFill>
                      <a:srgbClr val="FF0000"/>
                    </a:solidFill>
                    <a:sym typeface="Wingdings" panose="05000000000000000000" pitchFamily="2" charset="2"/>
                  </a:rPr>
                  <a:t> 25</a:t>
                </a:r>
                <a:endParaRPr lang="en-GB" sz="1800" dirty="0" smtClean="0">
                  <a:solidFill>
                    <a:srgbClr val="FF0000"/>
                  </a:solidFill>
                </a:endParaRPr>
              </a:p>
              <a:p>
                <a:pPr marL="0" indent="0">
                  <a:lnSpc>
                    <a:spcPct val="120000"/>
                  </a:lnSpc>
                  <a:buNone/>
                </a:pPr>
                <a:endParaRPr lang="en-GB" sz="800" dirty="0"/>
              </a:p>
              <a:p>
                <a:pPr>
                  <a:lnSpc>
                    <a:spcPct val="120000"/>
                  </a:lnSpc>
                </a:pPr>
                <a:r>
                  <a:rPr lang="en-GB" sz="2000" dirty="0" smtClean="0"/>
                  <a:t>Approximate </a:t>
                </a:r>
                <a:r>
                  <a:rPr lang="en-GB" sz="2000" dirty="0"/>
                  <a:t>nearest neighbour </a:t>
                </a:r>
                <a:r>
                  <a:rPr lang="en-GB" sz="2000" dirty="0" smtClean="0"/>
                  <a:t>search </a:t>
                </a:r>
                <a:r>
                  <a:rPr lang="en-GB" sz="2000" dirty="0"/>
                  <a:t>(ANN</a:t>
                </a:r>
                <a:r>
                  <a:rPr lang="en-GB" sz="2000" dirty="0" smtClean="0"/>
                  <a:t>). [Mount and Arya 2006]</a:t>
                </a:r>
              </a:p>
              <a:p>
                <a:pPr lvl="1">
                  <a:lnSpc>
                    <a:spcPct val="120000"/>
                  </a:lnSpc>
                </a:pPr>
                <a:r>
                  <a:rPr lang="en-GB" sz="1800" dirty="0" smtClean="0"/>
                  <a:t>It has been shown that virtually all the exact neighbour search does not perform significantly better than brute-force search(except </a:t>
                </a:r>
                <a:r>
                  <a:rPr lang="en-GB" sz="1800" dirty="0"/>
                  <a:t>in fairly small </a:t>
                </a:r>
                <a:r>
                  <a:rPr lang="en-GB" sz="1800" dirty="0" smtClean="0"/>
                  <a:t>dimensions). </a:t>
                </a:r>
              </a:p>
              <a:p>
                <a:pPr lvl="1">
                  <a:lnSpc>
                    <a:spcPct val="120000"/>
                  </a:lnSpc>
                </a:pPr>
                <a:r>
                  <a:rPr lang="en-GB" sz="1800" dirty="0" smtClean="0"/>
                  <a:t>However, approximate search can achieve </a:t>
                </a:r>
                <a:r>
                  <a:rPr lang="en-GB" sz="1800" dirty="0">
                    <a:solidFill>
                      <a:srgbClr val="FF0000"/>
                    </a:solidFill>
                  </a:rPr>
                  <a:t>significantly faster running times (on the order of 10's to 100's) </a:t>
                </a:r>
                <a:r>
                  <a:rPr lang="en-GB" sz="1800" dirty="0" smtClean="0"/>
                  <a:t>with </a:t>
                </a:r>
                <a:r>
                  <a:rPr lang="en-GB" sz="1800" dirty="0"/>
                  <a:t>a relatively small </a:t>
                </a:r>
                <a:r>
                  <a:rPr lang="en-GB" sz="1800" dirty="0" smtClean="0"/>
                  <a:t>error. </a:t>
                </a:r>
              </a:p>
              <a:p>
                <a:pPr lvl="1">
                  <a:lnSpc>
                    <a:spcPct val="120000"/>
                  </a:lnSpc>
                </a:pPr>
                <a:r>
                  <a:rPr lang="en-GB" sz="1800" dirty="0" smtClean="0"/>
                  <a:t>ANN </a:t>
                </a:r>
                <a:r>
                  <a:rPr lang="en-GB" sz="1800" dirty="0"/>
                  <a:t>searches for approximate nearest neighbour that lies no farther than </a:t>
                </a:r>
                <a14:m>
                  <m:oMath xmlns:m="http://schemas.openxmlformats.org/officeDocument/2006/math">
                    <m:d>
                      <m:dPr>
                        <m:ctrlPr>
                          <a:rPr lang="en-GB" sz="1800" i="1">
                            <a:latin typeface="Cambria Math" panose="02040503050406030204" pitchFamily="18" charset="0"/>
                          </a:rPr>
                        </m:ctrlPr>
                      </m:dPr>
                      <m:e>
                        <m:r>
                          <a:rPr lang="en-GB" sz="1800" i="1">
                            <a:latin typeface="Cambria Math" panose="02040503050406030204" pitchFamily="18" charset="0"/>
                          </a:rPr>
                          <m:t>1+</m:t>
                        </m:r>
                        <m:r>
                          <a:rPr lang="en-GB" sz="1800" i="1">
                            <a:latin typeface="Cambria Math" panose="02040503050406030204" pitchFamily="18" charset="0"/>
                          </a:rPr>
                          <m:t>𝜀</m:t>
                        </m:r>
                      </m:e>
                    </m:d>
                  </m:oMath>
                </a14:m>
                <a:r>
                  <a:rPr lang="en-GB" sz="1800" dirty="0"/>
                  <a:t> times the distance to the true nearest neighbour. </a:t>
                </a:r>
                <a14:m>
                  <m:oMath xmlns:m="http://schemas.openxmlformats.org/officeDocument/2006/math">
                    <m:r>
                      <a:rPr lang="en-GB" sz="1800" i="1" smtClean="0">
                        <a:solidFill>
                          <a:schemeClr val="bg1">
                            <a:lumMod val="50000"/>
                          </a:schemeClr>
                        </a:solidFill>
                        <a:latin typeface="Cambria Math" panose="02040503050406030204" pitchFamily="18" charset="0"/>
                      </a:rPr>
                      <m:t>𝜀</m:t>
                    </m:r>
                    <m:r>
                      <m:rPr>
                        <m:nor/>
                      </m:rPr>
                      <a:rPr lang="en-GB" sz="1800">
                        <a:solidFill>
                          <a:schemeClr val="bg1">
                            <a:lumMod val="50000"/>
                          </a:schemeClr>
                        </a:solidFill>
                      </a:rPr>
                      <m:t> </m:t>
                    </m:r>
                    <m:r>
                      <m:rPr>
                        <m:nor/>
                      </m:rPr>
                      <a:rPr lang="en-GB" sz="1800">
                        <a:solidFill>
                          <a:schemeClr val="bg1">
                            <a:lumMod val="50000"/>
                          </a:schemeClr>
                        </a:solidFill>
                      </a:rPr>
                      <m:t>is</m:t>
                    </m:r>
                    <m:r>
                      <m:rPr>
                        <m:nor/>
                      </m:rPr>
                      <a:rPr lang="en-GB" sz="1800">
                        <a:solidFill>
                          <a:schemeClr val="bg1">
                            <a:lumMod val="50000"/>
                          </a:schemeClr>
                        </a:solidFill>
                      </a:rPr>
                      <m:t> </m:t>
                    </m:r>
                    <m:r>
                      <m:rPr>
                        <m:nor/>
                      </m:rPr>
                      <a:rPr lang="en-GB" sz="1800">
                        <a:solidFill>
                          <a:schemeClr val="bg1">
                            <a:lumMod val="50000"/>
                          </a:schemeClr>
                        </a:solidFill>
                      </a:rPr>
                      <m:t>set</m:t>
                    </m:r>
                    <m:r>
                      <m:rPr>
                        <m:nor/>
                      </m:rPr>
                      <a:rPr lang="en-GB" sz="1800">
                        <a:solidFill>
                          <a:schemeClr val="bg1">
                            <a:lumMod val="50000"/>
                          </a:schemeClr>
                        </a:solidFill>
                      </a:rPr>
                      <m:t> </m:t>
                    </m:r>
                    <m:r>
                      <m:rPr>
                        <m:nor/>
                      </m:rPr>
                      <a:rPr lang="en-GB" sz="1800">
                        <a:solidFill>
                          <a:schemeClr val="bg1">
                            <a:lumMod val="50000"/>
                          </a:schemeClr>
                        </a:solidFill>
                      </a:rPr>
                      <m:t>to</m:t>
                    </m:r>
                    <m:r>
                      <m:rPr>
                        <m:nor/>
                      </m:rPr>
                      <a:rPr lang="en-GB" sz="1800">
                        <a:solidFill>
                          <a:schemeClr val="bg1">
                            <a:lumMod val="50000"/>
                          </a:schemeClr>
                        </a:solidFill>
                      </a:rPr>
                      <m:t> </m:t>
                    </m:r>
                    <m:r>
                      <a:rPr lang="en-GB" sz="1800" i="1">
                        <a:solidFill>
                          <a:schemeClr val="bg1">
                            <a:lumMod val="50000"/>
                          </a:schemeClr>
                        </a:solidFill>
                        <a:latin typeface="Cambria Math" panose="02040503050406030204" pitchFamily="18" charset="0"/>
                      </a:rPr>
                      <m:t>2</m:t>
                    </m:r>
                  </m:oMath>
                </a14:m>
                <a:r>
                  <a:rPr lang="en-GB" sz="1800" dirty="0">
                    <a:solidFill>
                      <a:schemeClr val="bg1">
                        <a:lumMod val="50000"/>
                      </a:schemeClr>
                    </a:solidFill>
                  </a:rPr>
                  <a:t> for a good compromise between speed and accuracy [Kopf et al. 2007].</a:t>
                </a:r>
                <a:r>
                  <a:rPr lang="en-GB" sz="1800" dirty="0"/>
                  <a:t> </a:t>
                </a:r>
                <a:endParaRPr lang="en-GB" sz="500"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838200" y="1325563"/>
                <a:ext cx="10810104" cy="5532437"/>
              </a:xfrm>
              <a:blipFill rotWithShape="0">
                <a:blip r:embed="rId3"/>
                <a:stretch>
                  <a:fillRect l="-620" b="-551"/>
                </a:stretch>
              </a:blipFill>
            </p:spPr>
            <p:txBody>
              <a:bodyPr/>
              <a:lstStyle/>
              <a:p>
                <a:r>
                  <a:rPr lang="en-GB">
                    <a:noFill/>
                  </a:rPr>
                  <a:t> </a:t>
                </a:r>
              </a:p>
            </p:txBody>
          </p:sp>
        </mc:Fallback>
      </mc:AlternateContent>
    </p:spTree>
    <p:extLst>
      <p:ext uri="{BB962C8B-B14F-4D97-AF65-F5344CB8AC3E}">
        <p14:creationId xmlns:p14="http://schemas.microsoft.com/office/powerpoint/2010/main" val="67613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2. Optimize step</a:t>
            </a:r>
            <a:endParaRPr lang="en-GB"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1325563"/>
                <a:ext cx="10810104" cy="5532437"/>
              </a:xfrm>
            </p:spPr>
            <p:txBody>
              <a:bodyPr>
                <a:normAutofit/>
              </a:bodyPr>
              <a:lstStyle/>
              <a:p>
                <a:pPr>
                  <a:lnSpc>
                    <a:spcPct val="150000"/>
                  </a:lnSpc>
                </a:pPr>
                <a:r>
                  <a:rPr lang="en-GB" sz="2000" dirty="0" smtClean="0"/>
                  <a:t>Generally in this step, an weighted average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r>
                          <a:rPr lang="en-GB" sz="2000" i="1">
                            <a:latin typeface="Cambria Math" panose="02040503050406030204" pitchFamily="18" charset="0"/>
                          </a:rPr>
                          <m:t>′</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is yielded based on recommendations for all the neighbouring points of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such that the </a:t>
                </a:r>
                <a:r>
                  <a:rPr lang="en-GB" sz="2000" dirty="0" smtClean="0"/>
                  <a:t>total </a:t>
                </a:r>
                <a:r>
                  <a:rPr lang="en-GB" sz="2000" dirty="0"/>
                  <a:t>energy is minimized</a:t>
                </a:r>
                <a:r>
                  <a:rPr lang="en-GB" sz="2000" dirty="0" smtClean="0"/>
                  <a:t>:</a:t>
                </a:r>
              </a:p>
              <a:p>
                <a:pPr marL="0" indent="0">
                  <a:lnSpc>
                    <a:spcPct val="15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𝑀</m:t>
                          </m:r>
                          <m:r>
                            <a:rPr lang="en-GB" sz="2000" i="1">
                              <a:latin typeface="Cambria Math" panose="02040503050406030204" pitchFamily="18" charset="0"/>
                            </a:rPr>
                            <m:t>,</m:t>
                          </m:r>
                          <m:r>
                            <a:rPr lang="en-GB" sz="2000" i="1">
                              <a:latin typeface="Cambria Math" panose="02040503050406030204" pitchFamily="18" charset="0"/>
                            </a:rPr>
                            <m:t>𝑇</m:t>
                          </m:r>
                        </m:e>
                      </m:d>
                      <m:r>
                        <a:rPr lang="en-GB" sz="2000" i="1">
                          <a:latin typeface="Cambria Math" panose="02040503050406030204" pitchFamily="18" charset="0"/>
                        </a:rPr>
                        <m:t>= </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r>
                            <a:rPr lang="en-GB" sz="2000" i="1">
                              <a:latin typeface="Cambria Math" panose="02040503050406030204" pitchFamily="18" charset="0"/>
                            </a:rPr>
                            <m:t>𝑑</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e>
                      </m:nary>
                      <m:r>
                        <a:rPr lang="en-GB" sz="2000" i="1">
                          <a:latin typeface="Cambria Math" panose="02040503050406030204" pitchFamily="18" charset="0"/>
                        </a:rPr>
                        <m:t>=</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sSup>
                            <m:sSupPr>
                              <m:ctrlPr>
                                <a:rPr lang="en-GB" sz="2000" i="1">
                                  <a:latin typeface="Cambria Math" panose="02040503050406030204" pitchFamily="18" charset="0"/>
                                </a:rPr>
                              </m:ctrlPr>
                            </m:sSupPr>
                            <m:e>
                              <m:d>
                                <m:dPr>
                                  <m:begChr m:val="‖"/>
                                  <m:endChr m:val="‖"/>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e>
                                  </m:d>
                                </m:e>
                              </m:d>
                            </m:e>
                            <m:sup>
                              <m:r>
                                <a:rPr lang="en-GB" sz="2000" i="1">
                                  <a:latin typeface="Cambria Math" panose="02040503050406030204" pitchFamily="18" charset="0"/>
                                </a:rPr>
                                <m:t>𝑘</m:t>
                              </m:r>
                            </m:sup>
                          </m:sSup>
                        </m:e>
                      </m:nary>
                    </m:oMath>
                  </m:oMathPara>
                </a14:m>
                <a:endParaRPr lang="en-GB" sz="2000" dirty="0" smtClean="0"/>
              </a:p>
              <a:p>
                <a:pPr marL="0" indent="0">
                  <a:lnSpc>
                    <a:spcPct val="150000"/>
                  </a:lnSpc>
                  <a:buNone/>
                </a:pPr>
                <a:r>
                  <a:rPr lang="en-GB" sz="2000" dirty="0" smtClean="0"/>
                  <a:t>									(</a:t>
                </a:r>
                <a14:m>
                  <m:oMath xmlns:m="http://schemas.openxmlformats.org/officeDocument/2006/math">
                    <m:r>
                      <a:rPr lang="en-GB" sz="2000" i="1">
                        <a:latin typeface="Cambria Math" panose="02040503050406030204" pitchFamily="18" charset="0"/>
                      </a:rPr>
                      <m:t>0&lt;</m:t>
                    </m:r>
                    <m:r>
                      <a:rPr lang="en-GB" sz="2000" i="1">
                        <a:latin typeface="Cambria Math" panose="02040503050406030204" pitchFamily="18" charset="0"/>
                      </a:rPr>
                      <m:t>𝑘</m:t>
                    </m:r>
                    <m:r>
                      <a:rPr lang="en-GB" sz="2000" i="1">
                        <a:latin typeface="Cambria Math" panose="02040503050406030204" pitchFamily="18" charset="0"/>
                      </a:rPr>
                      <m:t>≤2</m:t>
                    </m:r>
                  </m:oMath>
                </a14:m>
                <a:r>
                  <a:rPr lang="en-GB" sz="2000" dirty="0" smtClean="0"/>
                  <a:t>)</a:t>
                </a:r>
              </a:p>
              <a:p>
                <a:pPr>
                  <a:lnSpc>
                    <a:spcPct val="150000"/>
                  </a:lnSpc>
                </a:pPr>
                <a:r>
                  <a:rPr lang="en-GB" sz="2000" dirty="0" smtClean="0"/>
                  <a:t>To </a:t>
                </a:r>
                <a:r>
                  <a:rPr lang="en-GB" sz="2000" dirty="0"/>
                  <a:t>solve this we begin with a basic form: when </a:t>
                </a:r>
                <a14:m>
                  <m:oMath xmlns:m="http://schemas.openxmlformats.org/officeDocument/2006/math">
                    <m:r>
                      <a:rPr lang="en-GB" sz="2000" i="1">
                        <a:latin typeface="Cambria Math" panose="02040503050406030204" pitchFamily="18" charset="0"/>
                      </a:rPr>
                      <m:t>𝑘</m:t>
                    </m:r>
                    <m:r>
                      <a:rPr lang="en-GB" sz="2000" i="1">
                        <a:latin typeface="Cambria Math" panose="02040503050406030204" pitchFamily="18" charset="0"/>
                      </a:rPr>
                      <m:t>=2</m:t>
                    </m:r>
                  </m:oMath>
                </a14:m>
                <a:r>
                  <a:rPr lang="en-GB" sz="2000" dirty="0"/>
                  <a:t> the minimization is least squares problem.</a:t>
                </a:r>
              </a:p>
              <a:p>
                <a:endParaRPr lang="en-GB" sz="20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1325563"/>
                <a:ext cx="10810104" cy="5532437"/>
              </a:xfrm>
              <a:blipFill rotWithShape="0">
                <a:blip r:embed="rId2"/>
                <a:stretch>
                  <a:fillRect l="-508"/>
                </a:stretch>
              </a:blipFill>
            </p:spPr>
            <p:txBody>
              <a:bodyPr/>
              <a:lstStyle/>
              <a:p>
                <a:r>
                  <a:rPr lang="en-GB">
                    <a:noFill/>
                  </a:rPr>
                  <a:t> </a:t>
                </a:r>
              </a:p>
            </p:txBody>
          </p:sp>
        </mc:Fallback>
      </mc:AlternateContent>
    </p:spTree>
    <p:extLst>
      <p:ext uri="{BB962C8B-B14F-4D97-AF65-F5344CB8AC3E}">
        <p14:creationId xmlns:p14="http://schemas.microsoft.com/office/powerpoint/2010/main" val="2270093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p:spPr>
        <p:txBody>
          <a:bodyPr/>
          <a:lstStyle/>
          <a:p>
            <a:r>
              <a:rPr lang="en-GB" dirty="0" smtClean="0"/>
              <a:t>2.1 Least squares</a:t>
            </a:r>
            <a:endParaRPr lang="en-GB" dirty="0"/>
          </a:p>
        </p:txBody>
      </p:sp>
      <mc:AlternateContent xmlns:mc="http://schemas.openxmlformats.org/markup-compatibility/2006" xmlns:a14="http://schemas.microsoft.com/office/drawing/2010/main">
        <mc:Choice Requires="a14">
          <p:sp>
            <p:nvSpPr>
              <p:cNvPr id="13" name="Content Placeholder 2"/>
              <p:cNvSpPr>
                <a:spLocks noGrp="1"/>
              </p:cNvSpPr>
              <p:nvPr>
                <p:ph idx="1"/>
              </p:nvPr>
            </p:nvSpPr>
            <p:spPr>
              <a:xfrm>
                <a:off x="838200" y="1325563"/>
                <a:ext cx="10810104" cy="5532437"/>
              </a:xfrm>
            </p:spPr>
            <p:txBody>
              <a:bodyPr>
                <a:normAutofit/>
              </a:bodyPr>
              <a:lstStyle/>
              <a:p>
                <a:pPr>
                  <a:lnSpc>
                    <a:spcPct val="120000"/>
                  </a:lnSpc>
                </a:pPr>
                <a:r>
                  <a:rPr lang="en-GB" sz="2000" dirty="0"/>
                  <a:t>When </a:t>
                </a:r>
                <a14:m>
                  <m:oMath xmlns:m="http://schemas.openxmlformats.org/officeDocument/2006/math">
                    <m:r>
                      <a:rPr lang="en-GB" sz="2000" i="1">
                        <a:latin typeface="Cambria Math" panose="02040503050406030204" pitchFamily="18" charset="0"/>
                      </a:rPr>
                      <m:t>𝑘</m:t>
                    </m:r>
                    <m:r>
                      <a:rPr lang="en-GB" sz="2000" i="1">
                        <a:latin typeface="Cambria Math" panose="02040503050406030204" pitchFamily="18" charset="0"/>
                      </a:rPr>
                      <m:t>=2</m:t>
                    </m:r>
                  </m:oMath>
                </a14:m>
                <a:r>
                  <a:rPr lang="en-GB" sz="2000" dirty="0"/>
                  <a:t>, the total energy is:</a:t>
                </a:r>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𝑀</m:t>
                          </m:r>
                          <m:r>
                            <a:rPr lang="en-GB" sz="2000" i="1">
                              <a:latin typeface="Cambria Math" panose="02040503050406030204" pitchFamily="18" charset="0"/>
                            </a:rPr>
                            <m:t>,</m:t>
                          </m:r>
                          <m:r>
                            <a:rPr lang="en-GB" sz="2000" i="1">
                              <a:latin typeface="Cambria Math" panose="02040503050406030204" pitchFamily="18" charset="0"/>
                            </a:rPr>
                            <m:t>𝑇</m:t>
                          </m:r>
                        </m:e>
                      </m:d>
                      <m:r>
                        <a:rPr lang="en-GB" sz="2000" i="1">
                          <a:latin typeface="Cambria Math" panose="02040503050406030204" pitchFamily="18" charset="0"/>
                        </a:rPr>
                        <m:t>=</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d>
                                </m:e>
                                <m:sup>
                                  <m:r>
                                    <a:rPr lang="en-GB" sz="2000" i="1">
                                      <a:latin typeface="Cambria Math" panose="02040503050406030204" pitchFamily="18" charset="0"/>
                                    </a:rPr>
                                    <m:t>2</m:t>
                                  </m:r>
                                </m:sup>
                              </m:sSup>
                            </m:e>
                          </m:nary>
                        </m:e>
                      </m:nary>
                    </m:oMath>
                  </m:oMathPara>
                </a14:m>
                <a:endParaRPr lang="en-GB" sz="2000" dirty="0" smtClean="0"/>
              </a:p>
              <a:p>
                <a:pPr>
                  <a:lnSpc>
                    <a:spcPct val="120000"/>
                  </a:lnSpc>
                </a:pPr>
                <a:r>
                  <a:rPr lang="en-GB" sz="2000" dirty="0" smtClean="0">
                    <a:solidFill>
                      <a:srgbClr val="FF0000"/>
                    </a:solidFill>
                  </a:rPr>
                  <a:t>each </a:t>
                </a:r>
                <a14:m>
                  <m:oMath xmlns:m="http://schemas.openxmlformats.org/officeDocument/2006/math">
                    <m:acc>
                      <m:accPr>
                        <m:chr m:val="⃑"/>
                        <m:ctrlPr>
                          <a:rPr lang="en-GB" sz="2000" i="1">
                            <a:solidFill>
                              <a:srgbClr val="FF0000"/>
                            </a:solidFill>
                            <a:latin typeface="Cambria Math" panose="02040503050406030204" pitchFamily="18" charset="0"/>
                          </a:rPr>
                        </m:ctrlPr>
                      </m:accPr>
                      <m:e>
                        <m:r>
                          <a:rPr lang="en-GB" sz="2000" i="1">
                            <a:solidFill>
                              <a:srgbClr val="FF0000"/>
                            </a:solidFill>
                            <a:latin typeface="Cambria Math" panose="02040503050406030204" pitchFamily="18" charset="0"/>
                          </a:rPr>
                          <m:t>𝑝</m:t>
                        </m:r>
                      </m:e>
                    </m:acc>
                  </m:oMath>
                </a14:m>
                <a:r>
                  <a:rPr lang="en-GB" sz="2000" dirty="0">
                    <a:solidFill>
                      <a:srgbClr val="FF0000"/>
                    </a:solidFill>
                  </a:rPr>
                  <a:t> participates in the total sum for a number of times (equals to the size of </a:t>
                </a:r>
                <a14:m>
                  <m:oMath xmlns:m="http://schemas.openxmlformats.org/officeDocument/2006/math">
                    <m:r>
                      <a:rPr lang="en-GB" sz="2000" i="1">
                        <a:solidFill>
                          <a:srgbClr val="FF0000"/>
                        </a:solidFill>
                        <a:latin typeface="Cambria Math" panose="02040503050406030204" pitchFamily="18" charset="0"/>
                      </a:rPr>
                      <m:t>𝒩</m:t>
                    </m:r>
                  </m:oMath>
                </a14:m>
                <a:r>
                  <a:rPr lang="en-GB" sz="2000" dirty="0">
                    <a:solidFill>
                      <a:srgbClr val="FF0000"/>
                    </a:solidFill>
                  </a:rPr>
                  <a:t>), one for each position in neighbourhood it belongs to.</a:t>
                </a:r>
                <a:r>
                  <a:rPr lang="en-GB" sz="2000" dirty="0"/>
                  <a:t> </a:t>
                </a:r>
                <a:r>
                  <a:rPr lang="en-GB" sz="2000" dirty="0" smtClean="0"/>
                  <a:t>Rearrange to:</a:t>
                </a:r>
              </a:p>
              <a:p>
                <a:pPr marL="0" indent="0">
                  <a:lnSpc>
                    <a:spcPct val="120000"/>
                  </a:lnSpc>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𝑀</m:t>
                          </m:r>
                          <m:r>
                            <a:rPr lang="en-GB" sz="2000" i="1">
                              <a:latin typeface="Cambria Math" panose="02040503050406030204" pitchFamily="18" charset="0"/>
                            </a:rPr>
                            <m:t>,</m:t>
                          </m:r>
                          <m:r>
                            <a:rPr lang="en-GB" sz="2000" i="1">
                              <a:latin typeface="Cambria Math" panose="02040503050406030204" pitchFamily="18" charset="0"/>
                            </a:rPr>
                            <m:t>𝑇</m:t>
                          </m:r>
                        </m:e>
                      </m:d>
                      <m:r>
                        <a:rPr lang="en-GB" sz="2000" i="1">
                          <a:latin typeface="Cambria Math" panose="02040503050406030204" pitchFamily="18" charset="0"/>
                        </a:rPr>
                        <m:t>= </m:t>
                      </m:r>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r>
                            <a:rPr lang="en-GB" sz="2000" i="1">
                              <a:latin typeface="Cambria Math" panose="02040503050406030204" pitchFamily="18" charset="0"/>
                            </a:rPr>
                            <m:t>𝑀</m:t>
                          </m:r>
                        </m:sub>
                        <m:sup/>
                        <m:e>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d>
                                </m:e>
                                <m:sup>
                                  <m:r>
                                    <a:rPr lang="en-GB" sz="2000" i="1">
                                      <a:latin typeface="Cambria Math" panose="02040503050406030204" pitchFamily="18" charset="0"/>
                                    </a:rPr>
                                    <m:t>2</m:t>
                                  </m:r>
                                </m:sup>
                              </m:sSup>
                            </m:e>
                          </m:nary>
                        </m:e>
                      </m:nary>
                    </m:oMath>
                  </m:oMathPara>
                </a14:m>
                <a:endParaRPr lang="en-GB" sz="2000" dirty="0" smtClean="0"/>
              </a:p>
              <a:p>
                <a:pPr>
                  <a:lnSpc>
                    <a:spcPct val="120000"/>
                  </a:lnSpc>
                </a:pPr>
                <a:r>
                  <a:rPr lang="en-GB" sz="2000" dirty="0"/>
                  <a:t>The minimum of this sum is arrived when the quadratic function reaches its minimum for each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Since </a:t>
                </a:r>
                <a14:m>
                  <m:oMath xmlns:m="http://schemas.openxmlformats.org/officeDocument/2006/math">
                    <m:r>
                      <a:rPr lang="en-GB" sz="2000" i="1">
                        <a:latin typeface="Cambria Math" panose="02040503050406030204" pitchFamily="18" charset="0"/>
                      </a:rPr>
                      <m:t>𝒩</m:t>
                    </m:r>
                  </m:oMath>
                </a14:m>
                <a:r>
                  <a:rPr lang="en-GB" sz="2000" dirty="0"/>
                  <a:t> and </a:t>
                </a:r>
                <a14:m>
                  <m:oMath xmlns:m="http://schemas.openxmlformats.org/officeDocument/2006/math">
                    <m:r>
                      <a:rPr lang="en-GB" sz="2000" i="1">
                        <a:latin typeface="Cambria Math" panose="02040503050406030204" pitchFamily="18" charset="0"/>
                      </a:rPr>
                      <m:t>𝑇</m:t>
                    </m:r>
                  </m:oMath>
                </a14:m>
                <a:r>
                  <a:rPr lang="en-GB" sz="2000" dirty="0"/>
                  <a:t> are constant, and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oMath>
                </a14:m>
                <a:r>
                  <a:rPr lang="en-GB" sz="2000" dirty="0"/>
                  <a:t> is constant w.r.t.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oMath>
                </a14:m>
                <a:r>
                  <a:rPr lang="en-GB" sz="2000" dirty="0"/>
                  <a:t>, this is done by setting the derivative w.r.t.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oMath>
                </a14:m>
                <a:r>
                  <a:rPr lang="en-GB" sz="2000" dirty="0"/>
                  <a:t> to zero</a:t>
                </a:r>
                <a:r>
                  <a:rPr lang="en-GB" sz="2000" dirty="0" smtClean="0"/>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𝑀</m:t>
                          </m:r>
                        </m:sub>
                      </m:sSub>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e>
                      </m:d>
                      <m:r>
                        <a:rPr lang="en-GB" sz="2000" i="1">
                          <a:latin typeface="Cambria Math" panose="02040503050406030204" pitchFamily="18" charset="0"/>
                        </a:rPr>
                        <m:t>= </m:t>
                      </m:r>
                      <m:f>
                        <m:fPr>
                          <m:ctrlPr>
                            <a:rPr lang="en-GB" sz="2000" i="1">
                              <a:latin typeface="Cambria Math" panose="02040503050406030204" pitchFamily="18" charset="0"/>
                            </a:rPr>
                          </m:ctrlPr>
                        </m:fPr>
                        <m:num>
                          <m:nary>
                            <m:naryPr>
                              <m:chr m:val="∑"/>
                              <m:limLoc m:val="undOvr"/>
                              <m:supHide m:val="on"/>
                              <m:ctrlPr>
                                <a:rPr lang="en-GB" sz="2000" i="1">
                                  <a:latin typeface="Cambria Math" panose="02040503050406030204" pitchFamily="18" charset="0"/>
                                </a:rPr>
                              </m:ctrlPr>
                            </m:naryPr>
                            <m:sub>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r>
                                <a:rPr lang="en-GB" sz="2000" i="1">
                                  <a:latin typeface="Cambria Math" panose="02040503050406030204" pitchFamily="18" charset="0"/>
                                </a:rPr>
                                <m:t>∈</m:t>
                              </m:r>
                              <m:r>
                                <a:rPr lang="en-GB" sz="2000" i="1">
                                  <a:latin typeface="Cambria Math" panose="02040503050406030204" pitchFamily="18" charset="0"/>
                                </a:rPr>
                                <m:t>𝒩</m:t>
                              </m:r>
                            </m:sub>
                            <m:sup/>
                            <m:e>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a:latin typeface="Cambria Math" panose="02040503050406030204" pitchFamily="18" charset="0"/>
                                    </a:rPr>
                                    <m:t>𝑇</m:t>
                                  </m:r>
                                </m:sub>
                              </m:sSub>
                              <m:d>
                                <m:dPr>
                                  <m:ctrlPr>
                                    <a:rPr lang="en-GB" sz="2000" i="1">
                                      <a:latin typeface="Cambria Math" panose="02040503050406030204" pitchFamily="18" charset="0"/>
                                    </a:rPr>
                                  </m:ctrlPr>
                                </m:dPr>
                                <m:e>
                                  <m:r>
                                    <a:rPr lang="en-GB" sz="2000" i="1">
                                      <a:latin typeface="Cambria Math" panose="02040503050406030204" pitchFamily="18" charset="0"/>
                                    </a:rPr>
                                    <m:t>𝑡</m:t>
                                  </m:r>
                                  <m:d>
                                    <m:dPr>
                                      <m:ctrlPr>
                                        <a:rPr lang="en-GB" sz="2000" i="1">
                                          <a:latin typeface="Cambria Math" panose="02040503050406030204" pitchFamily="18" charset="0"/>
                                        </a:rPr>
                                      </m:ctrlPr>
                                    </m:dPr>
                                    <m:e>
                                      <m:acc>
                                        <m:accPr>
                                          <m:chr m:val="⃑"/>
                                          <m:ctrlPr>
                                            <a:rPr lang="en-GB" sz="2000" i="1">
                                              <a:latin typeface="Cambria Math" panose="02040503050406030204" pitchFamily="18" charset="0"/>
                                            </a:rPr>
                                          </m:ctrlPr>
                                        </m:accPr>
                                        <m:e>
                                          <m:r>
                                            <a:rPr lang="en-GB" sz="2000" i="1">
                                              <a:latin typeface="Cambria Math" panose="02040503050406030204" pitchFamily="18" charset="0"/>
                                            </a:rPr>
                                            <m:t>𝑝</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d>
                            </m:e>
                          </m:nary>
                        </m:num>
                        <m:den>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𝒩</m:t>
                              </m:r>
                            </m:e>
                          </m:d>
                        </m:den>
                      </m:f>
                    </m:oMath>
                  </m:oMathPara>
                </a14:m>
                <a:endParaRPr lang="en-GB" sz="2000" dirty="0"/>
              </a:p>
            </p:txBody>
          </p:sp>
        </mc:Choice>
        <mc:Fallback xmlns="">
          <p:sp>
            <p:nvSpPr>
              <p:cNvPr id="13" name="Content Placeholder 2"/>
              <p:cNvSpPr>
                <a:spLocks noGrp="1" noRot="1" noChangeAspect="1" noMove="1" noResize="1" noEditPoints="1" noAdjustHandles="1" noChangeArrowheads="1" noChangeShapeType="1" noTextEdit="1"/>
              </p:cNvSpPr>
              <p:nvPr>
                <p:ph idx="1"/>
              </p:nvPr>
            </p:nvSpPr>
            <p:spPr>
              <a:xfrm>
                <a:off x="838200" y="1325563"/>
                <a:ext cx="10810104" cy="5532437"/>
              </a:xfrm>
              <a:blipFill rotWithShape="0">
                <a:blip r:embed="rId2"/>
                <a:stretch>
                  <a:fillRect l="-508"/>
                </a:stretch>
              </a:blipFill>
            </p:spPr>
            <p:txBody>
              <a:bodyPr/>
              <a:lstStyle/>
              <a:p>
                <a:r>
                  <a:rPr lang="en-GB">
                    <a:noFill/>
                  </a:rPr>
                  <a:t> </a:t>
                </a:r>
              </a:p>
            </p:txBody>
          </p:sp>
        </mc:Fallback>
      </mc:AlternateContent>
    </p:spTree>
    <p:extLst>
      <p:ext uri="{BB962C8B-B14F-4D97-AF65-F5344CB8AC3E}">
        <p14:creationId xmlns:p14="http://schemas.microsoft.com/office/powerpoint/2010/main" val="1365957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4532</TotalTime>
  <Words>556</Words>
  <Application>Microsoft Office PowerPoint</Application>
  <PresentationFormat>Widescreen</PresentationFormat>
  <Paragraphs>143</Paragraphs>
  <Slides>19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Wingdings</vt:lpstr>
      <vt:lpstr>Office Theme</vt:lpstr>
      <vt:lpstr>Visio</vt:lpstr>
      <vt:lpstr>Introduction</vt:lpstr>
      <vt:lpstr>0. Definition</vt:lpstr>
      <vt:lpstr>0. Definition</vt:lpstr>
      <vt:lpstr>0. Definition</vt:lpstr>
      <vt:lpstr>Process</vt:lpstr>
      <vt:lpstr>1. Search step</vt:lpstr>
      <vt:lpstr>1. Search step</vt:lpstr>
      <vt:lpstr>2. Optimize step</vt:lpstr>
      <vt:lpstr>2.1 Least squares</vt:lpstr>
      <vt:lpstr>2.1 Least squares</vt:lpstr>
      <vt:lpstr>2.2 Robust optimization</vt:lpstr>
      <vt:lpstr>2.3 Position Histogram matching</vt:lpstr>
      <vt:lpstr>2.3 Position Histogram matching</vt:lpstr>
      <vt:lpstr>2.3 Position Histogram matching</vt:lpstr>
      <vt:lpstr>2.3 Position Histogram matching</vt:lpstr>
      <vt:lpstr>2.3 Position Histogram matching</vt:lpstr>
      <vt:lpstr>PowerPoint Presentation</vt:lpstr>
      <vt:lpstr>2.4 Index Histogram matching in search step</vt:lpstr>
      <vt:lpstr>3. Multi-resolution</vt:lpstr>
    </vt:vector>
  </TitlesOfParts>
  <Company>Heriot-Watt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Tianshen Huang</dc:creator>
  <cp:lastModifiedBy>Tianshen Huang</cp:lastModifiedBy>
  <cp:revision>123</cp:revision>
  <dcterms:created xsi:type="dcterms:W3CDTF">2016-12-15T10:19:06Z</dcterms:created>
  <dcterms:modified xsi:type="dcterms:W3CDTF">2017-03-21T10:30:28Z</dcterms:modified>
</cp:coreProperties>
</file>