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0" r:id="rId2"/>
    <p:sldId id="272" r:id="rId3"/>
    <p:sldId id="271" r:id="rId4"/>
    <p:sldId id="265" r:id="rId5"/>
    <p:sldId id="273" r:id="rId6"/>
    <p:sldId id="274" r:id="rId7"/>
    <p:sldId id="266" r:id="rId8"/>
    <p:sldId id="267" r:id="rId9"/>
    <p:sldId id="268" r:id="rId10"/>
    <p:sldId id="275" r:id="rId11"/>
    <p:sldId id="278" r:id="rId12"/>
    <p:sldId id="279" r:id="rId13"/>
    <p:sldId id="280" r:id="rId14"/>
    <p:sldId id="281" r:id="rId15"/>
    <p:sldId id="277" r:id="rId16"/>
    <p:sldId id="283" r:id="rId17"/>
    <p:sldId id="282" r:id="rId18"/>
    <p:sldId id="284" r:id="rId19"/>
    <p:sldId id="288" r:id="rId20"/>
    <p:sldId id="285" r:id="rId21"/>
    <p:sldId id="286" r:id="rId22"/>
    <p:sldId id="28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660"/>
  </p:normalViewPr>
  <p:slideViewPr>
    <p:cSldViewPr snapToGrid="0">
      <p:cViewPr varScale="1">
        <p:scale>
          <a:sx n="81" d="100"/>
          <a:sy n="81" d="100"/>
        </p:scale>
        <p:origin x="9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1E263-B09D-4F86-A9B3-2B604A5346D2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EB314-AC10-4A9C-B866-46361E80D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64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B314-AC10-4A9C-B866-46361E80D1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8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B314-AC10-4A9C-B866-46361E80D1A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71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B314-AC10-4A9C-B866-46361E80D1A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33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B314-AC10-4A9C-B866-46361E80D1A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55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B314-AC10-4A9C-B866-46361E80D1A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50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EB314-AC10-4A9C-B866-46361E80D1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91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D799-0040-43A4-A8F8-6661B6CA8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4AA4B8-DA2E-411B-B879-B1503022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B85DC-3DAF-456A-99A8-CAA70D16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052A5-4C0C-4A3D-96B8-3D56E822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3834A-873F-4997-9B4A-E18EC3C1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2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E349A-1EDD-46A9-B3EA-D8E7A054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7E626F-5C1C-4E6B-9CD7-34769D7A2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A6205D-09D9-4F49-AFF2-8269C46D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9B418-8524-427F-8343-7DE26B9F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897FF-4EB2-4724-9E6E-EEEB1B8C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CE9188-C925-4BA8-879F-526140214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B4616F-F7B0-4807-B285-3B8908614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56F854-557D-4E2C-9FB4-27C9FD6A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F93F4-C821-4591-BFA2-1E3B5A2C0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510A9-763B-48CB-AE60-96FE690D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86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7BCE0-D84B-4AC6-B0E3-18800BE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E3826-5835-4DED-AE41-503E6E30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7EF8F-D2D9-448D-84BC-1C424C213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C18E4-98F3-444F-B05A-5F806F19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5F1A4-CEE1-47DC-94B2-C6A9CA2E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15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6F1FB-2408-48ED-A911-4856CBFB2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58794-9BEC-4721-87D0-DDCE118A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5ED917-EA8E-44F5-96E2-DBE5DFB1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E4B28-D1E1-4ABC-803A-037B46CB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FB5CD-132E-4107-8CFB-E56DBC3B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01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8E44C-CFC5-48DA-BB75-A4F1B5E2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3099B-32E5-46E7-9813-E47A69467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EE74F-A211-495B-8C41-35EE558AC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BBB18C-EA23-4701-A10C-47FDB2F3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4438C8-B346-4FDF-BC19-F1E46DE4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167B80-5664-46C8-989D-787A31FA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87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E31A6-C407-48FE-94BF-D9EA6BAC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ADAFE-1C46-461E-AC2E-5DDCDDB2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515F3A-1062-44E8-A4ED-B9502F155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3414A1-4EB4-4182-B8DC-AE66CA5F9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CA6C5-6961-43D6-96C8-5C7A01971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1174E8-2A0A-4362-B861-5F9329520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59B890-7510-4417-8933-33216489D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30845C-809A-425E-8437-E192F4BE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56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359625-0E29-4F09-875A-C0E94A0C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3BDAE8-6BE5-4E75-A87C-C05098CA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841BE2-2540-4265-B5FD-2FFE8BBD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627778-6EC5-4944-BC68-76B203E5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13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A0F1AF-F8A9-4C36-9A63-321CE61E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E64129-4357-41E3-B5EA-D4A5482D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1C786-519C-4612-A3E3-31EE23BC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81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7243D-269D-4A31-95B6-77245CC10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79BDE3-50A0-4CFC-BB13-DEA54A14B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6A04C0-30B5-486F-B123-CB0DFFF1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8CB0B-650A-4F6D-8DED-294D18853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BADB7E-60BD-40A1-8969-06A8A804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BB6D8-2093-4A2D-969F-A0721DF6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BFA04-3C88-48F2-94CF-53AA8F16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6D00C9-6269-4DB4-9806-FBFA48944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D590A3-2110-411E-BD29-2012A229A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E4AD8D-3A20-452B-B4BB-4213DE2F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6569F-1DBD-4959-87C2-0C7AFB4F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A96739-7E31-41C4-846B-3E494B1D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8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BC8CAA-8325-420A-884C-FCA94C16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EE60AF-7F84-4BC3-B6BE-2A682EAC4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F97E5-6E81-4880-AD20-2F429BF6D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D5CD0-7EA3-4C30-BDBB-72488EACA29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96A3C-C087-4D5A-8CD4-A8B016514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FEA02-7225-4B30-A221-806498BB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0285-B756-4304-9BDA-1269D17A38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41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4F2FA-66C2-44C7-8107-A46C190DF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对数几率回归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B486D1-AD7D-4B57-9304-4DFA1E877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243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BE2BC-5BB8-4E98-8305-301A098BD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3" y="0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Logistic Regression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scikit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-learn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中应用</a:t>
            </a:r>
            <a:r>
              <a:rPr lang="zh-CN" altLang="en-US" dirty="0"/>
              <a:t>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EE56AA-4971-4CF9-AD71-6FB07D46AF63}"/>
              </a:ext>
            </a:extLst>
          </p:cNvPr>
          <p:cNvSpPr txBox="1"/>
          <p:nvPr/>
        </p:nvSpPr>
        <p:spPr>
          <a:xfrm>
            <a:off x="281783" y="927205"/>
            <a:ext cx="10195560" cy="5721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主要方法：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LogisticRegression.fit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x_train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 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y_train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本方法是根据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x_train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y_train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进行模型的训练，获得相关的系数，即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是自变量，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是因变量（标签）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LogisticRegression.predict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组的拟合值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即标签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LogisticRegression.score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的拟合精度，自动将参数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输入并将获得的结果与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y_test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对比，获得模型精确度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LogisitcRegression.predict_proba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中每个样本对应标签的概率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LogisticRegression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predict_log_proba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返回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x_test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中每个样本对应标签的对数概率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88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BC2E7-E7E2-4CD5-9B1C-A074CBD0D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简单例子介绍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5A2806-C822-43BC-AAEF-344350B4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86" y="1690687"/>
            <a:ext cx="10023815" cy="434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2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2BE5FCE-AF22-4D1F-9641-C650A206B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15" y="291409"/>
            <a:ext cx="7617044" cy="627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4D1699-76D9-4001-B27F-FC72E6E0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14" y="144497"/>
            <a:ext cx="6839771" cy="65690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313861-A297-4F5B-94C3-758E0472F6E5}"/>
              </a:ext>
            </a:extLst>
          </p:cNvPr>
          <p:cNvSpPr txBox="1"/>
          <p:nvPr/>
        </p:nvSpPr>
        <p:spPr>
          <a:xfrm>
            <a:off x="8871546" y="576181"/>
            <a:ext cx="39725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w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x + w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y + b = 0</a:t>
            </a:r>
          </a:p>
          <a:p>
            <a:endParaRPr lang="zh-CN" altLang="en-US" dirty="0"/>
          </a:p>
          <a:p>
            <a:r>
              <a:rPr lang="zh-CN" altLang="en-US" dirty="0">
                <a:sym typeface="+mn-ea"/>
              </a:rPr>
              <a:t>转变为点斜式</a:t>
            </a:r>
          </a:p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 y = -(w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/w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)x - (b/w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)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93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68E0A9A-F8FD-468E-84C8-05DEF01F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30" y="197787"/>
            <a:ext cx="7476140" cy="64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0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CA23686A-A221-4812-948D-B2FF0A4CFEC3}"/>
              </a:ext>
            </a:extLst>
          </p:cNvPr>
          <p:cNvSpPr txBox="1">
            <a:spLocks/>
          </p:cNvSpPr>
          <p:nvPr/>
        </p:nvSpPr>
        <p:spPr>
          <a:xfrm>
            <a:off x="905759" y="2962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乳腺癌实例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E02835C-DE7F-4BFF-9A50-CD7FE909A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1621803"/>
            <a:ext cx="7934325" cy="4953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92D4669-9827-424D-9984-38768657787E}"/>
              </a:ext>
            </a:extLst>
          </p:cNvPr>
          <p:cNvSpPr/>
          <p:nvPr/>
        </p:nvSpPr>
        <p:spPr>
          <a:xfrm>
            <a:off x="6360319" y="3769690"/>
            <a:ext cx="3614737" cy="328613"/>
          </a:xfrm>
          <a:prstGeom prst="rect">
            <a:avLst/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为良性肿瘤，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为恶性肿瘤</a:t>
            </a:r>
          </a:p>
        </p:txBody>
      </p:sp>
    </p:spTree>
    <p:extLst>
      <p:ext uri="{BB962C8B-B14F-4D97-AF65-F5344CB8AC3E}">
        <p14:creationId xmlns:p14="http://schemas.microsoft.com/office/powerpoint/2010/main" val="2869865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C0DF59-4613-4A20-9AFF-49BEC61E7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190771"/>
            <a:ext cx="10658475" cy="1704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7489B4-D4A8-429D-9E85-9AE3AB766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429" y="2980931"/>
            <a:ext cx="7608119" cy="31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6383E1-4D27-48BE-8145-C6CA513C3D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44"/>
          <a:stretch/>
        </p:blipFill>
        <p:spPr>
          <a:xfrm>
            <a:off x="2394732" y="1821789"/>
            <a:ext cx="6855781" cy="47347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4DE99F7-CC06-43F6-972E-018657063CDF}"/>
              </a:ext>
            </a:extLst>
          </p:cNvPr>
          <p:cNvSpPr txBox="1"/>
          <p:nvPr/>
        </p:nvSpPr>
        <p:spPr>
          <a:xfrm>
            <a:off x="1847810" y="659729"/>
            <a:ext cx="7949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</a:rPr>
              <a:t>精确度不一定越高越好，模型有可能会过拟合，导致模型的拓展性不佳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B721EB-318F-4B31-8951-3BAAD63148D4}"/>
              </a:ext>
            </a:extLst>
          </p:cNvPr>
          <p:cNvCxnSpPr/>
          <p:nvPr/>
        </p:nvCxnSpPr>
        <p:spPr>
          <a:xfrm flipH="1">
            <a:off x="1762968" y="3770722"/>
            <a:ext cx="20171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72205DA9-C70E-4C79-8C33-34008A70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085" y="3680234"/>
            <a:ext cx="23812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0C3C44F-FB4F-4011-AA98-6FA69C64FA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"/>
          <a:stretch/>
        </p:blipFill>
        <p:spPr>
          <a:xfrm>
            <a:off x="2816061" y="361824"/>
            <a:ext cx="6023726" cy="1737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CB92F8-310F-40FD-8DA1-1B60B9304E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4" b="7665"/>
          <a:stretch/>
        </p:blipFill>
        <p:spPr>
          <a:xfrm>
            <a:off x="3786187" y="2523017"/>
            <a:ext cx="5269645" cy="38349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CE6D5A-65FE-49E8-8042-A5588919D580}"/>
              </a:ext>
            </a:extLst>
          </p:cNvPr>
          <p:cNvSpPr txBox="1"/>
          <p:nvPr/>
        </p:nvSpPr>
        <p:spPr>
          <a:xfrm>
            <a:off x="2258308" y="4304897"/>
            <a:ext cx="136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真实值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9F24AF8-3A0D-4BBD-B9E5-5E2D1425F9A0}"/>
              </a:ext>
            </a:extLst>
          </p:cNvPr>
          <p:cNvSpPr txBox="1"/>
          <p:nvPr/>
        </p:nvSpPr>
        <p:spPr>
          <a:xfrm>
            <a:off x="5144481" y="2261407"/>
            <a:ext cx="1366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预测值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13450B-4785-4BF7-8A92-F4043262D083}"/>
              </a:ext>
            </a:extLst>
          </p:cNvPr>
          <p:cNvSpPr txBox="1"/>
          <p:nvPr/>
        </p:nvSpPr>
        <p:spPr>
          <a:xfrm>
            <a:off x="4457700" y="3529013"/>
            <a:ext cx="82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31746-F7FB-4CE9-A8DD-67D91F406818}"/>
              </a:ext>
            </a:extLst>
          </p:cNvPr>
          <p:cNvSpPr txBox="1"/>
          <p:nvPr/>
        </p:nvSpPr>
        <p:spPr>
          <a:xfrm>
            <a:off x="4586287" y="5159795"/>
            <a:ext cx="82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1DF624-227A-46D8-B2A8-E17A655FA50E}"/>
              </a:ext>
            </a:extLst>
          </p:cNvPr>
          <p:cNvSpPr txBox="1"/>
          <p:nvPr/>
        </p:nvSpPr>
        <p:spPr>
          <a:xfrm>
            <a:off x="6458063" y="3521579"/>
            <a:ext cx="82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86D3A0-6B6B-4F67-B674-EB5BBEE9C0BC}"/>
              </a:ext>
            </a:extLst>
          </p:cNvPr>
          <p:cNvSpPr txBox="1"/>
          <p:nvPr/>
        </p:nvSpPr>
        <p:spPr>
          <a:xfrm>
            <a:off x="6361231" y="5323400"/>
            <a:ext cx="829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85060-3E3A-4B5C-A83D-63CB6C32D926}"/>
              </a:ext>
            </a:extLst>
          </p:cNvPr>
          <p:cNvSpPr txBox="1"/>
          <p:nvPr/>
        </p:nvSpPr>
        <p:spPr>
          <a:xfrm>
            <a:off x="4586287" y="6384322"/>
            <a:ext cx="8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854F15-6058-4ECF-B05D-28A472F6B4A6}"/>
              </a:ext>
            </a:extLst>
          </p:cNvPr>
          <p:cNvSpPr txBox="1"/>
          <p:nvPr/>
        </p:nvSpPr>
        <p:spPr>
          <a:xfrm>
            <a:off x="3210367" y="3605957"/>
            <a:ext cx="8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946627-3DE0-4B94-9055-73184CB307E9}"/>
              </a:ext>
            </a:extLst>
          </p:cNvPr>
          <p:cNvSpPr txBox="1"/>
          <p:nvPr/>
        </p:nvSpPr>
        <p:spPr>
          <a:xfrm>
            <a:off x="6401894" y="6384322"/>
            <a:ext cx="8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FEAC7E-B9AE-4927-9EB9-E1A4D857F5E5}"/>
              </a:ext>
            </a:extLst>
          </p:cNvPr>
          <p:cNvSpPr txBox="1"/>
          <p:nvPr/>
        </p:nvSpPr>
        <p:spPr>
          <a:xfrm>
            <a:off x="3181301" y="5400344"/>
            <a:ext cx="8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08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  <p:bldP spid="7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9B3BF4-7140-45DC-BC2E-EAE540B00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098" y="2696066"/>
            <a:ext cx="5951668" cy="30500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BC40D9-1DF1-4DF7-94E6-6EA9587695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559015" y="2818615"/>
            <a:ext cx="4411083" cy="26596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51E5DDC-7F57-4E0B-9404-FD8A8FCB443A}"/>
              </a:ext>
            </a:extLst>
          </p:cNvPr>
          <p:cNvSpPr txBox="1"/>
          <p:nvPr/>
        </p:nvSpPr>
        <p:spPr>
          <a:xfrm>
            <a:off x="1079747" y="1025828"/>
            <a:ext cx="108922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查准率（</a:t>
            </a:r>
            <a:r>
              <a:rPr lang="en-US" altLang="zh-CN" sz="4000" dirty="0"/>
              <a:t>precision</a:t>
            </a:r>
            <a:r>
              <a:rPr lang="zh-CN" altLang="en-US" sz="4000" dirty="0"/>
              <a:t>）、查全率（</a:t>
            </a:r>
            <a:r>
              <a:rPr lang="en-US" altLang="zh-CN" sz="4000" dirty="0"/>
              <a:t>recall</a:t>
            </a:r>
            <a:r>
              <a:rPr lang="zh-CN" altLang="en-US" sz="4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025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20EA9-2C09-4169-A839-C0193234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637"/>
            <a:ext cx="10515600" cy="547574"/>
          </a:xfrm>
        </p:spPr>
        <p:txBody>
          <a:bodyPr>
            <a:normAutofit/>
          </a:bodyPr>
          <a:lstStyle/>
          <a:p>
            <a:pPr algn="ctr"/>
            <a:r>
              <a:rPr lang="zh-CN" altLang="en-US" sz="2600" dirty="0"/>
              <a:t>线性回归：根据给定的数据集拟合出与所有训练样本接近的超平面</a:t>
            </a:r>
            <a:endParaRPr lang="zh-CN" altLang="en-US" sz="2600" dirty="0">
              <a:solidFill>
                <a:srgbClr val="FF0000"/>
              </a:solidFill>
            </a:endParaRPr>
          </a:p>
          <a:p>
            <a:endParaRPr lang="zh-CN" altLang="en-US" sz="26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9AC851A-5761-4672-AB63-BB9C0137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线性回归与对数几率回归</a:t>
            </a:r>
          </a:p>
        </p:txBody>
      </p:sp>
      <p:pic>
        <p:nvPicPr>
          <p:cNvPr id="5" name="内容占位符 9">
            <a:extLst>
              <a:ext uri="{FF2B5EF4-FFF2-40B4-BE49-F238E27FC236}">
                <a16:creationId xmlns:a16="http://schemas.microsoft.com/office/drawing/2014/main" id="{202ED813-5696-433B-8919-75537B3CA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6"/>
          <a:stretch/>
        </p:blipFill>
        <p:spPr>
          <a:xfrm>
            <a:off x="1234911" y="2307211"/>
            <a:ext cx="3643460" cy="35657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A2D880-B8DF-445D-8723-0D3A4DB093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47"/>
          <a:stretch/>
        </p:blipFill>
        <p:spPr>
          <a:xfrm>
            <a:off x="6796726" y="2307211"/>
            <a:ext cx="3728152" cy="3565738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78FA832-A88B-4021-BDBD-69E053D966CD}"/>
              </a:ext>
            </a:extLst>
          </p:cNvPr>
          <p:cNvCxnSpPr/>
          <p:nvPr/>
        </p:nvCxnSpPr>
        <p:spPr>
          <a:xfrm>
            <a:off x="5043340" y="3935306"/>
            <a:ext cx="1052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D7EB119-8B4B-4003-868F-3163DA1CAF97}"/>
              </a:ext>
            </a:extLst>
          </p:cNvPr>
          <p:cNvSpPr txBox="1"/>
          <p:nvPr/>
        </p:nvSpPr>
        <p:spPr>
          <a:xfrm>
            <a:off x="4949073" y="3497025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线性回归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639BDB-260C-4A5B-BD71-16751C641B3F}"/>
              </a:ext>
            </a:extLst>
          </p:cNvPr>
          <p:cNvSpPr txBox="1"/>
          <p:nvPr/>
        </p:nvSpPr>
        <p:spPr>
          <a:xfrm>
            <a:off x="712383" y="3497025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体重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44A759-9EC3-435B-9E4C-0DDF84811430}"/>
              </a:ext>
            </a:extLst>
          </p:cNvPr>
          <p:cNvSpPr txBox="1"/>
          <p:nvPr/>
        </p:nvSpPr>
        <p:spPr>
          <a:xfrm>
            <a:off x="6334813" y="3497025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AFFA8CC-34EE-4CAE-B327-69F5EEB18C3D}"/>
              </a:ext>
            </a:extLst>
          </p:cNvPr>
          <p:cNvSpPr/>
          <p:nvPr/>
        </p:nvSpPr>
        <p:spPr>
          <a:xfrm>
            <a:off x="3817856" y="5533534"/>
            <a:ext cx="1225484" cy="33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179610-5CA1-454F-983E-0F9367A625CB}"/>
              </a:ext>
            </a:extLst>
          </p:cNvPr>
          <p:cNvSpPr/>
          <p:nvPr/>
        </p:nvSpPr>
        <p:spPr>
          <a:xfrm>
            <a:off x="9289968" y="5516227"/>
            <a:ext cx="1225484" cy="33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17DE211-7274-41C2-A941-EC4638A2D696}"/>
              </a:ext>
            </a:extLst>
          </p:cNvPr>
          <p:cNvSpPr/>
          <p:nvPr/>
        </p:nvSpPr>
        <p:spPr>
          <a:xfrm>
            <a:off x="2401479" y="5524107"/>
            <a:ext cx="914400" cy="322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身高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F5B202-9D0B-4DC7-8641-D048D1BA67A2}"/>
              </a:ext>
            </a:extLst>
          </p:cNvPr>
          <p:cNvSpPr/>
          <p:nvPr/>
        </p:nvSpPr>
        <p:spPr>
          <a:xfrm>
            <a:off x="8144612" y="5535878"/>
            <a:ext cx="914400" cy="322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身高</a:t>
            </a:r>
          </a:p>
        </p:txBody>
      </p:sp>
    </p:spTree>
    <p:extLst>
      <p:ext uri="{BB962C8B-B14F-4D97-AF65-F5344CB8AC3E}">
        <p14:creationId xmlns:p14="http://schemas.microsoft.com/office/powerpoint/2010/main" val="2335119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D4B4FC4-518F-42F6-A267-FD84D962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85" y="334897"/>
            <a:ext cx="5389972" cy="60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1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B8D9AD-A906-48A5-A0D8-837F39C008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275"/>
          <a:stretch/>
        </p:blipFill>
        <p:spPr>
          <a:xfrm>
            <a:off x="1414904" y="1150167"/>
            <a:ext cx="8912581" cy="1809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00CC1B-9384-4778-A415-CAF659C69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40" b="58952"/>
          <a:stretch/>
        </p:blipFill>
        <p:spPr>
          <a:xfrm>
            <a:off x="1414904" y="3429000"/>
            <a:ext cx="7283120" cy="7429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C84E99B5-9C14-49AF-BBEC-21E3687E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904" y="4174109"/>
            <a:ext cx="2156971" cy="9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D721F32-CA6A-42B5-916F-9CCDA671218E}"/>
              </a:ext>
            </a:extLst>
          </p:cNvPr>
          <p:cNvSpPr txBox="1">
            <a:spLocks/>
          </p:cNvSpPr>
          <p:nvPr/>
        </p:nvSpPr>
        <p:spPr>
          <a:xfrm>
            <a:off x="1524000" y="213103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6000" dirty="0"/>
              <a:t>谢谢大家！</a:t>
            </a:r>
          </a:p>
        </p:txBody>
      </p:sp>
    </p:spTree>
    <p:extLst>
      <p:ext uri="{BB962C8B-B14F-4D97-AF65-F5344CB8AC3E}">
        <p14:creationId xmlns:p14="http://schemas.microsoft.com/office/powerpoint/2010/main" val="9294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73505-B389-4B4E-912E-F68B3B84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线性回归与对数几率回归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35946E3-D2BA-437E-859A-26078515EE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47"/>
          <a:stretch/>
        </p:blipFill>
        <p:spPr>
          <a:xfrm>
            <a:off x="3429000" y="2599134"/>
            <a:ext cx="3639717" cy="348115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CBDD1C9-95CF-4BC6-B85C-FBD3DD676C77}"/>
              </a:ext>
            </a:extLst>
          </p:cNvPr>
          <p:cNvSpPr txBox="1"/>
          <p:nvPr/>
        </p:nvSpPr>
        <p:spPr>
          <a:xfrm>
            <a:off x="2740441" y="3615272"/>
            <a:ext cx="156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E9B210-F89E-48CA-8520-D420DEA33394}"/>
              </a:ext>
            </a:extLst>
          </p:cNvPr>
          <p:cNvSpPr/>
          <p:nvPr/>
        </p:nvSpPr>
        <p:spPr>
          <a:xfrm>
            <a:off x="3618476" y="3628778"/>
            <a:ext cx="1728901" cy="116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B637A0-2462-4183-B401-C1DF8C700D25}"/>
              </a:ext>
            </a:extLst>
          </p:cNvPr>
          <p:cNvSpPr/>
          <p:nvPr/>
        </p:nvSpPr>
        <p:spPr>
          <a:xfrm>
            <a:off x="5347378" y="3745318"/>
            <a:ext cx="189476" cy="1841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D51E97D-B323-49E0-9C71-927ACEBF881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314454" y="3040587"/>
            <a:ext cx="505680" cy="24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0A6CC74-74E3-4F9D-BBFA-4CB04767CD1D}"/>
              </a:ext>
            </a:extLst>
          </p:cNvPr>
          <p:cNvSpPr txBox="1"/>
          <p:nvPr/>
        </p:nvSpPr>
        <p:spPr>
          <a:xfrm>
            <a:off x="6820134" y="3098988"/>
            <a:ext cx="308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标准的身高与体重直线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84F7E9C-D95B-478D-A5A2-6998EE137989}"/>
              </a:ext>
            </a:extLst>
          </p:cNvPr>
          <p:cNvSpPr/>
          <p:nvPr/>
        </p:nvSpPr>
        <p:spPr>
          <a:xfrm>
            <a:off x="3836631" y="2678576"/>
            <a:ext cx="1643485" cy="82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肥胖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D0BFB311-37CF-4037-ABDE-8A3DEC48388E}"/>
              </a:ext>
            </a:extLst>
          </p:cNvPr>
          <p:cNvSpPr/>
          <p:nvPr/>
        </p:nvSpPr>
        <p:spPr>
          <a:xfrm>
            <a:off x="5347377" y="4219523"/>
            <a:ext cx="1643485" cy="829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偏瘦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9F5DD6A-69D9-49FE-B82E-B230738F680C}"/>
              </a:ext>
            </a:extLst>
          </p:cNvPr>
          <p:cNvSpPr/>
          <p:nvPr/>
        </p:nvSpPr>
        <p:spPr>
          <a:xfrm>
            <a:off x="3429000" y="6311900"/>
            <a:ext cx="1225484" cy="33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9638A63-0431-4997-982C-2D799AE8E24C}"/>
              </a:ext>
            </a:extLst>
          </p:cNvPr>
          <p:cNvSpPr/>
          <p:nvPr/>
        </p:nvSpPr>
        <p:spPr>
          <a:xfrm>
            <a:off x="5704442" y="5750898"/>
            <a:ext cx="1728901" cy="197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9A0B7B0-31EF-4034-84DA-34F2E379EF01}"/>
              </a:ext>
            </a:extLst>
          </p:cNvPr>
          <p:cNvSpPr txBox="1"/>
          <p:nvPr/>
        </p:nvSpPr>
        <p:spPr>
          <a:xfrm>
            <a:off x="5992306" y="3502382"/>
            <a:ext cx="5074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（两个集合间的分界线，我们称之为</a:t>
            </a:r>
            <a:r>
              <a:rPr lang="zh-CN" altLang="en-US" sz="2400" b="1" dirty="0">
                <a:solidFill>
                  <a:srgbClr val="FF0000"/>
                </a:solidFill>
              </a:rPr>
              <a:t>决策边界</a:t>
            </a:r>
            <a:r>
              <a:rPr lang="zh-CN" altLang="en-US" dirty="0"/>
              <a:t>）</a:t>
            </a:r>
          </a:p>
        </p:txBody>
      </p:sp>
      <p:sp>
        <p:nvSpPr>
          <p:cNvPr id="40" name="内容占位符 2">
            <a:extLst>
              <a:ext uri="{FF2B5EF4-FFF2-40B4-BE49-F238E27FC236}">
                <a16:creationId xmlns:a16="http://schemas.microsoft.com/office/drawing/2014/main" id="{9494DBBA-0257-46CA-9390-68E58C43E28F}"/>
              </a:ext>
            </a:extLst>
          </p:cNvPr>
          <p:cNvSpPr txBox="1">
            <a:spLocks/>
          </p:cNvSpPr>
          <p:nvPr/>
        </p:nvSpPr>
        <p:spPr>
          <a:xfrm>
            <a:off x="1914525" y="6189618"/>
            <a:ext cx="8426680" cy="547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600" dirty="0"/>
              <a:t>对数几率回归就是在线性回归的基础上</a:t>
            </a:r>
            <a:r>
              <a:rPr lang="zh-CN" altLang="en-US" sz="2400" dirty="0"/>
              <a:t>做分类</a:t>
            </a:r>
            <a:endParaRPr lang="zh-CN" altLang="en-US" sz="2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ED00F45-4FBC-43AC-AED8-0DAC2C6C193E}"/>
              </a:ext>
            </a:extLst>
          </p:cNvPr>
          <p:cNvSpPr/>
          <p:nvPr/>
        </p:nvSpPr>
        <p:spPr>
          <a:xfrm>
            <a:off x="4592340" y="5760471"/>
            <a:ext cx="914400" cy="322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身高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0E29415-39E4-4C74-87F9-71264F3EA752}"/>
                  </a:ext>
                </a:extLst>
              </p:cNvPr>
              <p:cNvSpPr txBox="1"/>
              <p:nvPr/>
            </p:nvSpPr>
            <p:spPr>
              <a:xfrm>
                <a:off x="6820134" y="2419451"/>
                <a:ext cx="26874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0E29415-39E4-4C74-87F9-71264F3EA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134" y="2419451"/>
                <a:ext cx="26874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92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8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8CAB050-7CC2-4E12-BB5F-6F6DFEF0D499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4812" y="1982473"/>
            <a:ext cx="5181600" cy="3918141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493534-872B-467E-ACEB-4CE6F2258CE7}"/>
              </a:ext>
            </a:extLst>
          </p:cNvPr>
          <p:cNvCxnSpPr/>
          <p:nvPr/>
        </p:nvCxnSpPr>
        <p:spPr>
          <a:xfrm>
            <a:off x="4553147" y="3833297"/>
            <a:ext cx="2177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2E38B84-3C55-4BBA-86AD-C64F1BDF1901}"/>
              </a:ext>
            </a:extLst>
          </p:cNvPr>
          <p:cNvSpPr txBox="1"/>
          <p:nvPr/>
        </p:nvSpPr>
        <p:spPr>
          <a:xfrm>
            <a:off x="5197606" y="3399380"/>
            <a:ext cx="138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贴标签</a:t>
            </a:r>
          </a:p>
        </p:txBody>
      </p:sp>
      <p:pic>
        <p:nvPicPr>
          <p:cNvPr id="13" name="内容占位符 9">
            <a:extLst>
              <a:ext uri="{FF2B5EF4-FFF2-40B4-BE49-F238E27FC236}">
                <a16:creationId xmlns:a16="http://schemas.microsoft.com/office/drawing/2014/main" id="{B61DA570-BBAD-414A-BBED-550A52DF2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96"/>
          <a:stretch/>
        </p:blipFill>
        <p:spPr>
          <a:xfrm>
            <a:off x="1082528" y="2120462"/>
            <a:ext cx="3806712" cy="373744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6D84D5C-B224-4D72-9E7A-448E3DB3FA84}"/>
              </a:ext>
            </a:extLst>
          </p:cNvPr>
          <p:cNvSpPr/>
          <p:nvPr/>
        </p:nvSpPr>
        <p:spPr>
          <a:xfrm>
            <a:off x="3638356" y="5421767"/>
            <a:ext cx="1225484" cy="33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E39071-DE8B-4C5E-B0EE-C09D5F4A15BD}"/>
              </a:ext>
            </a:extLst>
          </p:cNvPr>
          <p:cNvSpPr/>
          <p:nvPr/>
        </p:nvSpPr>
        <p:spPr>
          <a:xfrm>
            <a:off x="9994278" y="5457012"/>
            <a:ext cx="1522134" cy="33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985132-329A-4F32-8CC2-1C26CCEE9D09}"/>
              </a:ext>
            </a:extLst>
          </p:cNvPr>
          <p:cNvSpPr txBox="1"/>
          <p:nvPr/>
        </p:nvSpPr>
        <p:spPr>
          <a:xfrm>
            <a:off x="391890" y="3541434"/>
            <a:ext cx="156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体重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A493A8A-D7D4-48AD-A862-D09B2852BF66}"/>
              </a:ext>
            </a:extLst>
          </p:cNvPr>
          <p:cNvSpPr/>
          <p:nvPr/>
        </p:nvSpPr>
        <p:spPr>
          <a:xfrm>
            <a:off x="6606914" y="4626369"/>
            <a:ext cx="772998" cy="320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偏瘦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739D258-F6AD-4D2E-8AD9-924352631BBB}"/>
              </a:ext>
            </a:extLst>
          </p:cNvPr>
          <p:cNvSpPr/>
          <p:nvPr/>
        </p:nvSpPr>
        <p:spPr>
          <a:xfrm>
            <a:off x="8666670" y="5497125"/>
            <a:ext cx="1522134" cy="33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F34A9A-51FE-46A3-B595-E892BB3C59F4}"/>
              </a:ext>
            </a:extLst>
          </p:cNvPr>
          <p:cNvSpPr/>
          <p:nvPr/>
        </p:nvSpPr>
        <p:spPr>
          <a:xfrm>
            <a:off x="2401479" y="5524107"/>
            <a:ext cx="914400" cy="3221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身高</a:t>
            </a:r>
          </a:p>
        </p:txBody>
      </p:sp>
    </p:spTree>
    <p:extLst>
      <p:ext uri="{BB962C8B-B14F-4D97-AF65-F5344CB8AC3E}">
        <p14:creationId xmlns:p14="http://schemas.microsoft.com/office/powerpoint/2010/main" val="246661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8DDEAC-B79C-40EE-8044-83B7590BD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0834" y="1553301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为了在算法将标签与身高体重的值联系起来，我们需要对标签</a:t>
            </a:r>
            <a:r>
              <a:rPr lang="zh-CN" altLang="en-US" dirty="0">
                <a:solidFill>
                  <a:srgbClr val="FF0000"/>
                </a:solidFill>
              </a:rPr>
              <a:t>数值化</a:t>
            </a:r>
            <a:r>
              <a:rPr lang="zh-CN" altLang="en-US" dirty="0"/>
              <a:t>，如偏瘦为</a:t>
            </a:r>
            <a:r>
              <a:rPr lang="en-US" altLang="zh-CN" dirty="0"/>
              <a:t>0</a:t>
            </a:r>
            <a:r>
              <a:rPr lang="zh-CN" altLang="en-US" dirty="0"/>
              <a:t>，肥胖为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74ACCA-B701-4F64-B117-1FB367A36D76}"/>
              </a:ext>
            </a:extLst>
          </p:cNvPr>
          <p:cNvCxnSpPr>
            <a:cxnSpLocks/>
          </p:cNvCxnSpPr>
          <p:nvPr/>
        </p:nvCxnSpPr>
        <p:spPr>
          <a:xfrm flipH="1">
            <a:off x="8380430" y="1861407"/>
            <a:ext cx="1361" cy="52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形 13">
            <a:extLst>
              <a:ext uri="{FF2B5EF4-FFF2-40B4-BE49-F238E27FC236}">
                <a16:creationId xmlns:a16="http://schemas.microsoft.com/office/drawing/2014/main" id="{55C03D98-DF8B-4D8B-8403-32F0D4951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4851" y="2321996"/>
            <a:ext cx="1471157" cy="49829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97067B6-B855-4E18-9A91-B5839B1468D4}"/>
              </a:ext>
            </a:extLst>
          </p:cNvPr>
          <p:cNvCxnSpPr/>
          <p:nvPr/>
        </p:nvCxnSpPr>
        <p:spPr>
          <a:xfrm flipH="1">
            <a:off x="8380429" y="2813867"/>
            <a:ext cx="1361" cy="52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形 16">
            <a:extLst>
              <a:ext uri="{FF2B5EF4-FFF2-40B4-BE49-F238E27FC236}">
                <a16:creationId xmlns:a16="http://schemas.microsoft.com/office/drawing/2014/main" id="{5671CB1E-B24C-408B-BAA0-A3A5DD608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3559" y="3502056"/>
            <a:ext cx="3273739" cy="132556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C9649AD-71AC-4745-8E35-330189CD248B}"/>
              </a:ext>
            </a:extLst>
          </p:cNvPr>
          <p:cNvSpPr txBox="1"/>
          <p:nvPr/>
        </p:nvSpPr>
        <p:spPr>
          <a:xfrm>
            <a:off x="1110834" y="2859709"/>
            <a:ext cx="5181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然后，我们需要将线性回归函数的值映射到（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）的区间，通过建立标签与函数值的数学关系。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D5788C9-5593-4376-9F86-E5B8BDBA3F73}"/>
              </a:ext>
            </a:extLst>
          </p:cNvPr>
          <p:cNvSpPr/>
          <p:nvPr/>
        </p:nvSpPr>
        <p:spPr>
          <a:xfrm>
            <a:off x="7644851" y="3968685"/>
            <a:ext cx="2507817" cy="4147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443AF06-9B6A-4EB5-B2C9-F176DCD9A651}"/>
              </a:ext>
            </a:extLst>
          </p:cNvPr>
          <p:cNvCxnSpPr>
            <a:cxnSpLocks/>
          </p:cNvCxnSpPr>
          <p:nvPr/>
        </p:nvCxnSpPr>
        <p:spPr>
          <a:xfrm flipV="1">
            <a:off x="9285402" y="4741682"/>
            <a:ext cx="226243" cy="8593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9F0D3D-8731-4CB3-8AF3-4B383DD18756}"/>
                  </a:ext>
                </a:extLst>
              </p:cNvPr>
              <p:cNvSpPr txBox="1"/>
              <p:nvPr/>
            </p:nvSpPr>
            <p:spPr>
              <a:xfrm>
                <a:off x="6952109" y="1226583"/>
                <a:ext cx="268746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99F0D3D-8731-4CB3-8AF3-4B383DD1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09" y="1226583"/>
                <a:ext cx="268746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80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618354-9EED-4C8D-B517-C466D3C38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3931" y="1671834"/>
            <a:ext cx="6256944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en-US" sz="32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基本性质：</a:t>
            </a:r>
            <a:endParaRPr lang="en-US" altLang="zh-CN" sz="3200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定义域： </a:t>
            </a:r>
            <a:r>
              <a:rPr lang="zh-CN" altLang="en-US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（</a:t>
            </a:r>
            <a:r>
              <a:rPr lang="en-US" altLang="zh-CN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-</a:t>
            </a:r>
            <a:r>
              <a:rPr lang="zh-CN" altLang="en-US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∞，</a:t>
            </a:r>
            <a:r>
              <a:rPr lang="en-US" altLang="zh-CN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+</a:t>
            </a:r>
            <a:r>
              <a:rPr lang="zh-CN" altLang="en-US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∞）</a:t>
            </a:r>
            <a:r>
              <a:rPr lang="zh-CN" altLang="zh-CN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 </a:t>
            </a:r>
            <a:r>
              <a:rPr lang="zh-CN" altLang="zh-CN" sz="32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     </a:t>
            </a:r>
            <a:endParaRPr lang="zh-CN" altLang="zh-CN" sz="2800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值域：  </a:t>
            </a:r>
            <a:r>
              <a:rPr lang="zh-CN" altLang="en-US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（</a:t>
            </a:r>
            <a:r>
              <a:rPr lang="en-US" altLang="zh-CN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0</a:t>
            </a:r>
            <a:r>
              <a:rPr lang="zh-CN" altLang="en-US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，</a:t>
            </a:r>
            <a:r>
              <a:rPr lang="en-US" altLang="zh-CN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1</a:t>
            </a:r>
            <a:r>
              <a:rPr lang="zh-CN" altLang="en-US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）</a:t>
            </a:r>
            <a:r>
              <a:rPr lang="zh-CN" altLang="zh-CN" sz="32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     </a:t>
            </a:r>
            <a:endParaRPr lang="zh-CN" altLang="zh-CN" sz="2800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函数在定义域内为连续和光滑函数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zh-CN" altLang="zh-CN" sz="28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处处可导</a:t>
            </a:r>
            <a:endParaRPr lang="en-US" altLang="zh-CN" sz="2800" dirty="0">
              <a:solidFill>
                <a:srgbClr val="1A1A1A"/>
              </a:solidFill>
              <a:latin typeface="Arial" panose="020B0604020202020204" pitchFamily="34" charset="0"/>
              <a:ea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32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2.</a:t>
            </a:r>
            <a:r>
              <a:rPr lang="zh-CN" altLang="en-US" sz="32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根本原因：符合广义线性模型三要素</a:t>
            </a:r>
            <a:r>
              <a:rPr lang="en-US" altLang="zh-CN" sz="3200" dirty="0">
                <a:solidFill>
                  <a:srgbClr val="1A1A1A"/>
                </a:solidFill>
                <a:latin typeface="Arial" panose="020B0604020202020204" pitchFamily="34" charset="0"/>
                <a:ea typeface="-apple-system"/>
              </a:rPr>
              <a:t>——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 pitchFamily="34" charset="0"/>
                <a:ea typeface="-apple-system"/>
              </a:rPr>
              <a:t>概率分布、线性预测、链接函数</a:t>
            </a:r>
            <a:endParaRPr lang="en-US" altLang="zh-CN" sz="3200" dirty="0">
              <a:solidFill>
                <a:srgbClr val="FF0000"/>
              </a:solidFill>
              <a:latin typeface="Arial" panose="020B0604020202020204" pitchFamily="34" charset="0"/>
              <a:ea typeface="-apple-system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zh-CN" altLang="zh-CN" sz="2400" dirty="0">
              <a:solidFill>
                <a:srgbClr val="1A1A1A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EBC2EF9-A8AC-4BB0-B771-4BD21A16E899}"/>
              </a:ext>
            </a:extLst>
          </p:cNvPr>
          <p:cNvSpPr txBox="1">
            <a:spLocks/>
          </p:cNvSpPr>
          <p:nvPr/>
        </p:nvSpPr>
        <p:spPr>
          <a:xfrm>
            <a:off x="1102150" y="346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A1A1A"/>
                </a:solidFill>
                <a:latin typeface="Arial" panose="020B0604020202020204" pitchFamily="34" charset="0"/>
                <a:cs typeface="+mn-cs"/>
              </a:rPr>
              <a:t>Sigmoid</a:t>
            </a:r>
            <a:endParaRPr lang="zh-CN" altLang="en-US" sz="3200" dirty="0">
              <a:solidFill>
                <a:srgbClr val="1A1A1A"/>
              </a:solidFill>
              <a:latin typeface="Arial" panose="020B0604020202020204" pitchFamily="34" charset="0"/>
              <a:cs typeface="+mn-cs"/>
            </a:endParaRPr>
          </a:p>
        </p:txBody>
      </p:sp>
      <p:pic>
        <p:nvPicPr>
          <p:cNvPr id="6" name="内容占位符 9">
            <a:extLst>
              <a:ext uri="{FF2B5EF4-FFF2-40B4-BE49-F238E27FC236}">
                <a16:creationId xmlns:a16="http://schemas.microsoft.com/office/drawing/2014/main" id="{B526E76E-02C6-4336-AE05-236039812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66"/>
          <a:stretch/>
        </p:blipFill>
        <p:spPr>
          <a:xfrm>
            <a:off x="6921925" y="1592869"/>
            <a:ext cx="4695825" cy="340359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6A1B4-6488-4849-921A-7E6291D84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0785" y="4996462"/>
            <a:ext cx="2552553" cy="874355"/>
          </a:xfrm>
          <a:prstGeom prst="rect">
            <a:avLst/>
          </a:prstGeom>
        </p:spPr>
      </p:pic>
      <p:sp>
        <p:nvSpPr>
          <p:cNvPr id="10" name="AutoShape 5" descr="[公式]">
            <a:extLst>
              <a:ext uri="{FF2B5EF4-FFF2-40B4-BE49-F238E27FC236}">
                <a16:creationId xmlns:a16="http://schemas.microsoft.com/office/drawing/2014/main" id="{80340AFE-269C-42AB-B41E-1BD0AB52FA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31900" y="-563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[公式]">
            <a:extLst>
              <a:ext uri="{FF2B5EF4-FFF2-40B4-BE49-F238E27FC236}">
                <a16:creationId xmlns:a16="http://schemas.microsoft.com/office/drawing/2014/main" id="{85714DF0-42D4-4AF7-B267-B9FA58AF1C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3300" y="-2746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38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54633-AD7C-4176-A75A-48F1DE7E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原理分析</a:t>
            </a:r>
          </a:p>
        </p:txBody>
      </p:sp>
      <p:pic>
        <p:nvPicPr>
          <p:cNvPr id="40" name="内容占位符 9">
            <a:extLst>
              <a:ext uri="{FF2B5EF4-FFF2-40B4-BE49-F238E27FC236}">
                <a16:creationId xmlns:a16="http://schemas.microsoft.com/office/drawing/2014/main" id="{A832BA50-48BD-4B9E-9C77-4D53FFE866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66"/>
          <a:stretch/>
        </p:blipFill>
        <p:spPr>
          <a:xfrm>
            <a:off x="6415087" y="2158207"/>
            <a:ext cx="4695825" cy="3403608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72C15AB-6765-4499-8BF9-ABBA55DED89F}"/>
              </a:ext>
            </a:extLst>
          </p:cNvPr>
          <p:cNvCxnSpPr/>
          <p:nvPr/>
        </p:nvCxnSpPr>
        <p:spPr>
          <a:xfrm>
            <a:off x="9021452" y="3789575"/>
            <a:ext cx="527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AE2FAEFE-7C9D-4D76-9D49-0C0710A45F76}"/>
              </a:ext>
            </a:extLst>
          </p:cNvPr>
          <p:cNvSpPr txBox="1"/>
          <p:nvPr/>
        </p:nvSpPr>
        <p:spPr>
          <a:xfrm>
            <a:off x="9309969" y="3591018"/>
            <a:ext cx="164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阈值</a:t>
            </a:r>
            <a:r>
              <a:rPr lang="en-US" altLang="zh-CN" dirty="0"/>
              <a:t>0.5</a:t>
            </a:r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根据实际情况</a:t>
            </a:r>
            <a:r>
              <a:rPr lang="zh-CN" altLang="en-US" dirty="0">
                <a:solidFill>
                  <a:srgbClr val="FF0000"/>
                </a:solidFill>
              </a:rPr>
              <a:t>人为设置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435519A3-2CDE-4C2D-9AA1-A4F0A2EA4051}"/>
              </a:ext>
            </a:extLst>
          </p:cNvPr>
          <p:cNvCxnSpPr/>
          <p:nvPr/>
        </p:nvCxnSpPr>
        <p:spPr>
          <a:xfrm flipV="1">
            <a:off x="9021452" y="2403835"/>
            <a:ext cx="0" cy="2658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FE7CA0A-535F-46B6-B61B-C3F99627E998}"/>
              </a:ext>
            </a:extLst>
          </p:cNvPr>
          <p:cNvCxnSpPr/>
          <p:nvPr/>
        </p:nvCxnSpPr>
        <p:spPr>
          <a:xfrm flipV="1">
            <a:off x="9841584" y="1825625"/>
            <a:ext cx="0" cy="795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E7F8D-7323-42FB-AF99-B136A9D77B52}"/>
              </a:ext>
            </a:extLst>
          </p:cNvPr>
          <p:cNvSpPr txBox="1"/>
          <p:nvPr/>
        </p:nvSpPr>
        <p:spPr>
          <a:xfrm>
            <a:off x="9522104" y="1448916"/>
            <a:ext cx="689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肥胖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B5EFD98-CFF8-455A-A7AD-563554E55EC5}"/>
              </a:ext>
            </a:extLst>
          </p:cNvPr>
          <p:cNvCxnSpPr/>
          <p:nvPr/>
        </p:nvCxnSpPr>
        <p:spPr>
          <a:xfrm flipV="1">
            <a:off x="8003357" y="4299658"/>
            <a:ext cx="0" cy="57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D8388E02-A142-4D29-8DB6-FE67833269F9}"/>
              </a:ext>
            </a:extLst>
          </p:cNvPr>
          <p:cNvSpPr txBox="1"/>
          <p:nvPr/>
        </p:nvSpPr>
        <p:spPr>
          <a:xfrm>
            <a:off x="7645138" y="3947494"/>
            <a:ext cx="68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偏瘦</a:t>
            </a: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04F8B580-130E-41B7-80FE-A3535D731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2571" y="3058189"/>
            <a:ext cx="1057851" cy="334529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56A6926-C602-4DAB-8923-EA24D716FD99}"/>
              </a:ext>
            </a:extLst>
          </p:cNvPr>
          <p:cNvCxnSpPr>
            <a:cxnSpLocks/>
          </p:cNvCxnSpPr>
          <p:nvPr/>
        </p:nvCxnSpPr>
        <p:spPr>
          <a:xfrm>
            <a:off x="2891493" y="2870937"/>
            <a:ext cx="0" cy="98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91A0FB8-E5FA-4BE5-AE2E-F7ADB55578E8}"/>
              </a:ext>
            </a:extLst>
          </p:cNvPr>
          <p:cNvSpPr txBox="1"/>
          <p:nvPr/>
        </p:nvSpPr>
        <p:spPr>
          <a:xfrm>
            <a:off x="466562" y="4986248"/>
            <a:ext cx="5660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）式的值的几何意义就是在</a:t>
            </a:r>
            <a:r>
              <a:rPr lang="zh-CN" altLang="en-US" sz="2000" dirty="0">
                <a:solidFill>
                  <a:srgbClr val="FF0000"/>
                </a:solidFill>
              </a:rPr>
              <a:t>样本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条件下标签为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en-US" sz="2000" dirty="0">
                <a:solidFill>
                  <a:srgbClr val="FF0000"/>
                </a:solidFill>
              </a:rPr>
              <a:t>的概率</a:t>
            </a:r>
            <a:r>
              <a:rPr lang="zh-CN" altLang="en-US" sz="2000" dirty="0"/>
              <a:t>。根据这个概率来判断它应该属于哪个类别。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6FE1A7-B88D-47DD-8457-87575F1F03B7}"/>
              </a:ext>
            </a:extLst>
          </p:cNvPr>
          <p:cNvSpPr txBox="1"/>
          <p:nvPr/>
        </p:nvSpPr>
        <p:spPr>
          <a:xfrm>
            <a:off x="4723255" y="2322840"/>
            <a:ext cx="8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E4B8DE-B921-4A66-A461-65BC62F38869}"/>
              </a:ext>
            </a:extLst>
          </p:cNvPr>
          <p:cNvSpPr txBox="1"/>
          <p:nvPr/>
        </p:nvSpPr>
        <p:spPr>
          <a:xfrm>
            <a:off x="4741684" y="3943142"/>
            <a:ext cx="8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0CA269-4D65-4749-872E-C5C58CD6AB6D}"/>
                  </a:ext>
                </a:extLst>
              </p:cNvPr>
              <p:cNvSpPr txBox="1"/>
              <p:nvPr/>
            </p:nvSpPr>
            <p:spPr>
              <a:xfrm>
                <a:off x="1427888" y="3067166"/>
                <a:ext cx="1400879" cy="608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0CA269-4D65-4749-872E-C5C58CD6A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888" y="3067166"/>
                <a:ext cx="1400879" cy="608436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EB85540-5D94-4450-8808-AEA02ED7E8B2}"/>
                  </a:ext>
                </a:extLst>
              </p:cNvPr>
              <p:cNvSpPr/>
              <p:nvPr/>
            </p:nvSpPr>
            <p:spPr>
              <a:xfrm>
                <a:off x="1309680" y="3936453"/>
                <a:ext cx="3220176" cy="720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EB85540-5D94-4450-8808-AEA02ED7E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80" y="3936453"/>
                <a:ext cx="3220176" cy="7209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5E009CA-A949-47E1-9EF6-151F72738B04}"/>
                  </a:ext>
                </a:extLst>
              </p:cNvPr>
              <p:cNvSpPr/>
              <p:nvPr/>
            </p:nvSpPr>
            <p:spPr>
              <a:xfrm>
                <a:off x="1853388" y="2048006"/>
                <a:ext cx="2282228" cy="7209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e>
                        <m:sub/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5E009CA-A949-47E1-9EF6-151F72738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88" y="2048006"/>
                <a:ext cx="2282228" cy="7209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2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>
            <a:extLst>
              <a:ext uri="{FF2B5EF4-FFF2-40B4-BE49-F238E27FC236}">
                <a16:creationId xmlns:a16="http://schemas.microsoft.com/office/drawing/2014/main" id="{803C8D49-33D8-4A05-98CE-28B54940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最大似然函数</a:t>
            </a:r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D59EDB0D-7396-46D9-A9C9-3CD63F881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在有观察样本和模型的情况下，因为</a:t>
            </a:r>
            <a:r>
              <a:rPr lang="en-US" altLang="zh-CN" b="1" i="1" dirty="0"/>
              <a:t>w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未确定，所以需要估计</a:t>
            </a:r>
            <a:r>
              <a:rPr lang="en-US" altLang="zh-CN" b="1" i="1" dirty="0"/>
              <a:t>w</a:t>
            </a:r>
            <a:r>
              <a:rPr lang="zh-CN" altLang="en-US" dirty="0"/>
              <a:t>和</a:t>
            </a:r>
            <a:r>
              <a:rPr lang="en-US" altLang="zh-CN" i="1" dirty="0"/>
              <a:t>b</a:t>
            </a:r>
            <a:r>
              <a:rPr lang="zh-CN" altLang="en-US" dirty="0"/>
              <a:t>的值，使得出现</a:t>
            </a:r>
            <a:r>
              <a:rPr lang="zh-CN" altLang="en-US" dirty="0">
                <a:solidFill>
                  <a:srgbClr val="FF0000"/>
                </a:solidFill>
              </a:rPr>
              <a:t>观察样本的对应值的可能性最大</a:t>
            </a:r>
            <a:r>
              <a:rPr lang="zh-CN" altLang="en-US" dirty="0"/>
              <a:t>，即令各样例的概率相乘的值最大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5A7BE411-C7DA-4BEB-AE94-5B4D728A9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87"/>
          <a:stretch/>
        </p:blipFill>
        <p:spPr>
          <a:xfrm>
            <a:off x="2847882" y="4212071"/>
            <a:ext cx="5781576" cy="99588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83CD6AF-0700-4887-8C03-D76F5774F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975" y="5769545"/>
            <a:ext cx="7729389" cy="995902"/>
          </a:xfrm>
          <a:prstGeom prst="rect">
            <a:avLst/>
          </a:prstGeom>
        </p:spPr>
      </p:pic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BAE47C-C57A-4CA8-A923-98DDE7B7C708}"/>
              </a:ext>
            </a:extLst>
          </p:cNvPr>
          <p:cNvCxnSpPr>
            <a:cxnSpLocks/>
          </p:cNvCxnSpPr>
          <p:nvPr/>
        </p:nvCxnSpPr>
        <p:spPr>
          <a:xfrm>
            <a:off x="5577526" y="4967926"/>
            <a:ext cx="0" cy="725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D50E6E1-6959-475C-9D7F-3FEA96147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1138" y="3035928"/>
            <a:ext cx="3152775" cy="8953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BDDC8D-8134-4AF2-8223-611F6BACF883}"/>
              </a:ext>
            </a:extLst>
          </p:cNvPr>
          <p:cNvSpPr txBox="1"/>
          <p:nvPr/>
        </p:nvSpPr>
        <p:spPr>
          <a:xfrm>
            <a:off x="9890217" y="4322266"/>
            <a:ext cx="8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8416F6-984D-4B07-B523-B02BED014B7D}"/>
              </a:ext>
            </a:extLst>
          </p:cNvPr>
          <p:cNvSpPr txBox="1"/>
          <p:nvPr/>
        </p:nvSpPr>
        <p:spPr>
          <a:xfrm>
            <a:off x="9908646" y="5942568"/>
            <a:ext cx="85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005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8C586-9D86-4C79-812A-47A978D0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596" y="2957326"/>
            <a:ext cx="10515600" cy="4351338"/>
          </a:xfrm>
        </p:spPr>
        <p:txBody>
          <a:bodyPr/>
          <a:lstStyle/>
          <a:p>
            <a:r>
              <a:rPr lang="zh-CN" altLang="en-US" dirty="0"/>
              <a:t>此时我们发现概率的表达式有两条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A09472-A6D6-45D4-9196-3CE819AA3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46"/>
          <a:stretch/>
        </p:blipFill>
        <p:spPr>
          <a:xfrm>
            <a:off x="4485452" y="1861567"/>
            <a:ext cx="2943225" cy="7275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46C1F6-1C8F-47E2-94CD-32C0516E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7660"/>
            <a:ext cx="3152775" cy="89535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EABFA9F-03B7-4B2E-AB9D-FE5EB86637FE}"/>
              </a:ext>
            </a:extLst>
          </p:cNvPr>
          <p:cNvCxnSpPr/>
          <p:nvPr/>
        </p:nvCxnSpPr>
        <p:spPr>
          <a:xfrm>
            <a:off x="3706292" y="2305335"/>
            <a:ext cx="838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08568833-0C13-4EA4-8607-F564061A11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687"/>
          <a:stretch/>
        </p:blipFill>
        <p:spPr>
          <a:xfrm>
            <a:off x="5523076" y="4093534"/>
            <a:ext cx="6594577" cy="1135929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B3044A2F-7EC9-47C2-9BC4-D68A196C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最大似然函数的推导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5C96CC-AC96-44AC-89B0-C93921E21F08}"/>
              </a:ext>
            </a:extLst>
          </p:cNvPr>
          <p:cNvSpPr txBox="1"/>
          <p:nvPr/>
        </p:nvSpPr>
        <p:spPr>
          <a:xfrm>
            <a:off x="3785217" y="1974887"/>
            <a:ext cx="65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几何含义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B8C5E2-04A1-4D75-A370-67CA21A3FBC7}"/>
              </a:ext>
            </a:extLst>
          </p:cNvPr>
          <p:cNvCxnSpPr/>
          <p:nvPr/>
        </p:nvCxnSpPr>
        <p:spPr>
          <a:xfrm>
            <a:off x="7305773" y="2305335"/>
            <a:ext cx="1451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5A6717E-46E7-4467-9A4A-5C8DD3C5F9B2}"/>
              </a:ext>
            </a:extLst>
          </p:cNvPr>
          <p:cNvSpPr txBox="1"/>
          <p:nvPr/>
        </p:nvSpPr>
        <p:spPr>
          <a:xfrm>
            <a:off x="7492295" y="1945168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对立事件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192082-EE0C-4BA1-ACD9-009A1D649C2F}"/>
              </a:ext>
            </a:extLst>
          </p:cNvPr>
          <p:cNvSpPr txBox="1"/>
          <p:nvPr/>
        </p:nvSpPr>
        <p:spPr>
          <a:xfrm>
            <a:off x="7350537" y="2289256"/>
            <a:ext cx="145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概率相加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4BA78FA-1121-4C65-B2AE-FA7158CFF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4023" y="2044273"/>
            <a:ext cx="3009900" cy="6286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5FCBEAA-6B59-47A3-AE25-5C3E4B5953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46"/>
          <a:stretch/>
        </p:blipFill>
        <p:spPr>
          <a:xfrm>
            <a:off x="1602053" y="3739073"/>
            <a:ext cx="2943225" cy="727581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24C3162-6FDA-4A9F-AE68-073191BD0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371" y="4934076"/>
            <a:ext cx="3009900" cy="628650"/>
          </a:xfrm>
          <a:prstGeom prst="rect">
            <a:avLst/>
          </a:prstGeom>
        </p:spPr>
      </p:pic>
      <p:sp>
        <p:nvSpPr>
          <p:cNvPr id="21" name="箭头: 右 20">
            <a:extLst>
              <a:ext uri="{FF2B5EF4-FFF2-40B4-BE49-F238E27FC236}">
                <a16:creationId xmlns:a16="http://schemas.microsoft.com/office/drawing/2014/main" id="{21CE9A3A-A8CA-4757-A619-B23C83FB5C52}"/>
              </a:ext>
            </a:extLst>
          </p:cNvPr>
          <p:cNvSpPr/>
          <p:nvPr/>
        </p:nvSpPr>
        <p:spPr>
          <a:xfrm>
            <a:off x="4485452" y="4466654"/>
            <a:ext cx="1038655" cy="36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60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580</Words>
  <Application>Microsoft Office PowerPoint</Application>
  <PresentationFormat>宽屏</PresentationFormat>
  <Paragraphs>91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Times New Roman</vt:lpstr>
      <vt:lpstr>Office 主题​​</vt:lpstr>
      <vt:lpstr>对数几率回归</vt:lpstr>
      <vt:lpstr>线性回归与对数几率回归</vt:lpstr>
      <vt:lpstr>线性回归与对数几率回归</vt:lpstr>
      <vt:lpstr>PowerPoint 演示文稿</vt:lpstr>
      <vt:lpstr>PowerPoint 演示文稿</vt:lpstr>
      <vt:lpstr>PowerPoint 演示文稿</vt:lpstr>
      <vt:lpstr>原理分析</vt:lpstr>
      <vt:lpstr>最大似然函数</vt:lpstr>
      <vt:lpstr>最大似然函数的推导</vt:lpstr>
      <vt:lpstr>Logistic Regression在scikit-learn中应用：</vt:lpstr>
      <vt:lpstr>简单例子介绍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对数几率回归</dc:title>
  <dc:creator>ahaczt@outlook.com</dc:creator>
  <cp:lastModifiedBy>ahaczt@outlook.com</cp:lastModifiedBy>
  <cp:revision>78</cp:revision>
  <dcterms:created xsi:type="dcterms:W3CDTF">2020-04-03T02:12:06Z</dcterms:created>
  <dcterms:modified xsi:type="dcterms:W3CDTF">2020-04-24T12:38:30Z</dcterms:modified>
</cp:coreProperties>
</file>