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75" r:id="rId3"/>
    <p:sldId id="276" r:id="rId4"/>
    <p:sldId id="370" r:id="rId5"/>
    <p:sldId id="447" r:id="rId6"/>
    <p:sldId id="446" r:id="rId7"/>
    <p:sldId id="448" r:id="rId8"/>
    <p:sldId id="403" r:id="rId9"/>
    <p:sldId id="404" r:id="rId10"/>
    <p:sldId id="405" r:id="rId11"/>
    <p:sldId id="406" r:id="rId12"/>
    <p:sldId id="407" r:id="rId13"/>
    <p:sldId id="408" r:id="rId14"/>
    <p:sldId id="411" r:id="rId15"/>
    <p:sldId id="412" r:id="rId16"/>
    <p:sldId id="414" r:id="rId17"/>
    <p:sldId id="415" r:id="rId18"/>
    <p:sldId id="417" r:id="rId19"/>
    <p:sldId id="423" r:id="rId20"/>
    <p:sldId id="424" r:id="rId21"/>
    <p:sldId id="425" r:id="rId22"/>
    <p:sldId id="434" r:id="rId23"/>
    <p:sldId id="435" r:id="rId24"/>
    <p:sldId id="426" r:id="rId25"/>
    <p:sldId id="427" r:id="rId26"/>
    <p:sldId id="430" r:id="rId27"/>
    <p:sldId id="436" r:id="rId28"/>
    <p:sldId id="437" r:id="rId29"/>
    <p:sldId id="438" r:id="rId30"/>
    <p:sldId id="428" r:id="rId31"/>
    <p:sldId id="450" r:id="rId32"/>
    <p:sldId id="449" r:id="rId33"/>
    <p:sldId id="27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8617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9E95B-2B1A-4DD6-A915-145A492239F3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F5D7-C9F5-40C5-9142-1CE77BCDF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ad.zol.com.cn/433/4331279_5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F5B9C42-8D82-4060-8399-CA12C5349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DCF16E-9ABE-4FC6-8B3E-DC43034F0B56}" type="slidenum">
              <a:rPr lang="en-US" altLang="zh-CN" sz="1300">
                <a:solidFill>
                  <a:schemeClr val="tx1"/>
                </a:solidFill>
              </a:rPr>
              <a:pPr/>
              <a:t>4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88DC46C-BF21-4B9A-B5A3-E2EC9AEB8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559978F-A16B-4FD8-9708-ED480D0E3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A52E82D-06D0-4841-944F-E11952076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CB97F4-1828-455A-9160-03E75E6554CF}" type="slidenum">
              <a:rPr lang="en-US" altLang="zh-CN" sz="1300">
                <a:solidFill>
                  <a:schemeClr val="tx1"/>
                </a:solidFill>
              </a:rPr>
              <a:pPr/>
              <a:t>13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55A80AD-5350-4D54-AD5A-2CE1AA029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4E5833F-FCCA-4E04-A681-733AAFF62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2AD2115-D774-48FF-A4ED-180B95C48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5C9486-AF3F-49B6-8046-DA12E82B1193}" type="slidenum">
              <a:rPr lang="en-US" altLang="zh-CN" sz="1300">
                <a:solidFill>
                  <a:schemeClr val="tx1"/>
                </a:solidFill>
              </a:rPr>
              <a:pPr/>
              <a:t>14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7ACBE3E-B541-4FA1-83FF-CCB5275C3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02713BE-1CEC-4726-89A6-9ED0FD6B6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ECBE949-63F4-4C30-A076-08716ADA9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4B9FB4-B655-4034-B072-97A442E7A4F9}" type="slidenum">
              <a:rPr lang="en-US" altLang="zh-CN" sz="1300">
                <a:solidFill>
                  <a:schemeClr val="tx1"/>
                </a:solidFill>
              </a:rPr>
              <a:pPr/>
              <a:t>15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1D3AAB8-6356-4043-9A8C-F7EF77020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72D4D38-489C-45A5-A868-BA7FB307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B7D0221-2D69-499D-A07E-F4303B212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B4C110-0CC0-4572-B89F-0A67A22D826E}" type="slidenum">
              <a:rPr lang="en-US" altLang="zh-CN" sz="1300">
                <a:solidFill>
                  <a:schemeClr val="tx1"/>
                </a:solidFill>
              </a:rPr>
              <a:pPr/>
              <a:t>16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36998BA-B235-43A4-9547-A0A0AD788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517FDB8-3930-4C21-876A-044997162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8F76B54-BADD-4B21-AC74-85D5BFE9A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E1DEBA-7060-4DF3-964B-DCC82596A0CB}" type="slidenum">
              <a:rPr lang="en-US" altLang="zh-CN" sz="1300">
                <a:solidFill>
                  <a:schemeClr val="tx1"/>
                </a:solidFill>
              </a:rPr>
              <a:pPr/>
              <a:t>17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99A17B1-C850-4CC8-B3F8-1D0368C1D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6094D4D-11E6-434A-B173-2CA71C6DD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E93AD6F-46F3-42A9-BF26-0E6BFCB71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4EEB58-1961-4751-96ED-BAD7E7E7DEFE}" type="slidenum">
              <a:rPr lang="en-US" altLang="zh-CN" sz="1300">
                <a:solidFill>
                  <a:schemeClr val="tx1"/>
                </a:solidFill>
              </a:rPr>
              <a:pPr/>
              <a:t>18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B802C48-DFC8-4E67-8AFD-794AA437F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68DBFA6-1DAD-4196-86E3-D162747A3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45AA73-1ADD-4255-A2BE-3FB340F05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E15776-59EF-4DB8-B27C-C7696643A481}" type="slidenum">
              <a:rPr lang="en-US" altLang="zh-CN" sz="1300">
                <a:solidFill>
                  <a:schemeClr val="tx1"/>
                </a:solidFill>
              </a:rPr>
              <a:pPr/>
              <a:t>19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BE1C35-AAE5-4EA3-AAD9-8C52DF75E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3C97C7B-3C26-403C-9EA7-FD6DC05DA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BE05601-F195-4362-A671-43407AA622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972F64-7638-458B-AD3C-CC2BBD90590C}" type="slidenum">
              <a:rPr lang="en-US" altLang="zh-CN" sz="1300">
                <a:solidFill>
                  <a:schemeClr val="tx1"/>
                </a:solidFill>
              </a:rPr>
              <a:pPr/>
              <a:t>20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A9B4A0A-1865-4F7F-96DA-A4938FD00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8B7EB3C-92B2-4C01-9076-BE09D7D38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51DF04B-9F3E-4B26-A80E-DCA432C6F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6CC031-F463-43BD-B381-8AAB9FA952A0}" type="slidenum">
              <a:rPr lang="en-US" altLang="zh-CN" sz="1300">
                <a:solidFill>
                  <a:schemeClr val="tx1"/>
                </a:solidFill>
              </a:rPr>
              <a:pPr/>
              <a:t>21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50CDC36-5AA0-44A3-8F20-0641D8E03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DAC390A3-0FA1-452B-958A-CBF7A1B13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6FB7104-19F6-435C-B6AA-48B174D9B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61BB24-182C-4495-901B-B644FD256FED}" type="slidenum">
              <a:rPr lang="en-US" altLang="zh-CN" sz="1300">
                <a:solidFill>
                  <a:schemeClr val="tx1"/>
                </a:solidFill>
              </a:rPr>
              <a:pPr/>
              <a:t>22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1F11A13-652E-4F2D-9317-A3ED9ED48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DC29064-992F-4E86-B4B3-7E162580B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9C303A3-C374-4709-BB96-C59579BF1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5FC317-EF84-4BE5-B36A-19850310E8EA}" type="slidenum">
              <a:rPr lang="en-US" altLang="zh-CN" sz="1300">
                <a:solidFill>
                  <a:schemeClr val="tx1"/>
                </a:solidFill>
              </a:rPr>
              <a:pPr/>
              <a:t>5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3D27014-6AE8-4C73-B02C-576CB6F95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C64E0B7-F52F-4379-91FD-BB7AE437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0531007-1147-41F5-ADFB-C4865F497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83C13F-86E3-4F70-BFAB-958B01F28835}" type="slidenum">
              <a:rPr lang="en-US" altLang="zh-CN" sz="1300">
                <a:solidFill>
                  <a:schemeClr val="tx1"/>
                </a:solidFill>
              </a:rPr>
              <a:pPr/>
              <a:t>23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EA42CB3-0179-4F5D-A088-A80A829B6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F3834E1-E02F-417B-82F0-919CE2E35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C7A1763-604D-4721-B69D-2D5D82D12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8315B1-C587-4BFD-93B8-E5468DED8BE5}" type="slidenum">
              <a:rPr lang="en-US" altLang="zh-CN" sz="1300">
                <a:solidFill>
                  <a:schemeClr val="tx1"/>
                </a:solidFill>
              </a:rPr>
              <a:pPr/>
              <a:t>24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C16F387-1C17-4281-8C8A-E787E6C6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1ECED0B-4BDB-4127-A08C-B74CAF035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F4F7FAA9-AF06-4521-ADBA-1FC41FF63F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E0D44FAE-2DF5-4F7D-9706-5774E7D0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86965C42-8E50-4C1F-8C4B-2CB6BB0E7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AF73EB-1C5F-405C-9407-AF5240B744F0}" type="slidenum">
              <a:rPr lang="zh-CN" altLang="en-US" sz="1300">
                <a:solidFill>
                  <a:schemeClr val="tx1"/>
                </a:solidFill>
              </a:rPr>
              <a:pPr/>
              <a:t>25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07A6274-D88C-406D-BEBB-228F0C3EC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F57AC-AE97-4526-B262-9B5200AAFE05}" type="slidenum">
              <a:rPr lang="en-US" altLang="zh-CN" sz="1300">
                <a:solidFill>
                  <a:schemeClr val="tx1"/>
                </a:solidFill>
              </a:rPr>
              <a:pPr/>
              <a:t>26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1B0B11C-965A-4AD3-9757-9C7CDAFBD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D84618D-9A67-474A-B211-9D383A33B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11635A3-C0C2-48F4-AC68-0424EC866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A6105D-850A-4C97-83FB-FA8BFED680C7}" type="slidenum">
              <a:rPr lang="en-US" altLang="zh-CN" sz="1300">
                <a:solidFill>
                  <a:schemeClr val="tx1"/>
                </a:solidFill>
              </a:rPr>
              <a:pPr/>
              <a:t>27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32B9BE9-613F-453B-A16B-B269B78C5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8647911-A414-4EAE-996C-D18B13B61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54828000-E490-427B-AF2B-986CA4F2EE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7593BD3B-DBD2-47D0-BC98-FDAD962F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B573A75A-FF28-4A16-AA9D-C1E832572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106D7B-4A70-4E7D-872C-D9553D5DDF43}" type="slidenum">
              <a:rPr lang="en-US" altLang="zh-CN" sz="1300">
                <a:solidFill>
                  <a:schemeClr val="tx1"/>
                </a:solidFill>
              </a:rPr>
              <a:pPr/>
              <a:t>28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8B94FF77-B480-498C-AFA9-8E0BF682E4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0A67E9AB-5DC3-45B4-BBEB-E86FA9AA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F6968A6E-4005-48DF-8B64-9EA758363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763322-F8FB-4A50-A033-E0E90BE95B51}" type="slidenum">
              <a:rPr lang="zh-CN" altLang="en-US" sz="1300">
                <a:solidFill>
                  <a:schemeClr val="tx1"/>
                </a:solidFill>
              </a:rPr>
              <a:pPr/>
              <a:t>30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B79B11A-44C5-4F6D-B3F1-D1EBD6BA7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FAD065-152B-4BA2-ACAD-D4435D66ADC3}" type="slidenum">
              <a:rPr lang="en-US" altLang="zh-CN" sz="1300">
                <a:solidFill>
                  <a:schemeClr val="tx1"/>
                </a:solidFill>
              </a:rPr>
              <a:pPr/>
              <a:t>32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EB54E67-38B4-4F94-B545-55C3A27A6C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B7D2E5D-8B9D-48F2-8518-4787FB23B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http://pad.zol.com.cn/433/4331279_5.html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20182B9-6F67-44BE-8F78-8D9D54CDA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764AC-5971-49E5-8EAA-1F1BD88F7860}" type="slidenum">
              <a:rPr lang="en-US" altLang="zh-CN" sz="1300">
                <a:solidFill>
                  <a:schemeClr val="tx1"/>
                </a:solidFill>
              </a:rPr>
              <a:pPr/>
              <a:t>6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7A7CAAD-4117-4B5E-9814-BDB7ADE61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606DC6E-AF27-49C6-835D-A4E63FD4B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A095448F-5EE0-47C8-95E3-D079FAD905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7584C0-1172-4B0A-9827-D17958F8941D}" type="slidenum">
              <a:rPr lang="en-US" altLang="zh-CN" sz="1300">
                <a:solidFill>
                  <a:schemeClr val="tx1"/>
                </a:solidFill>
              </a:rPr>
              <a:pPr/>
              <a:t>7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F432057-3AC4-480C-9089-D254F54CF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B3B69F0-7EB2-4D64-B18A-B8F157AE1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7DE112A-EC15-402A-920E-BBDD58359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546301-EAA3-47FC-87CD-31BFF7022F67}" type="slidenum">
              <a:rPr lang="en-US" altLang="zh-CN" sz="1300">
                <a:solidFill>
                  <a:schemeClr val="tx1"/>
                </a:solidFill>
              </a:rPr>
              <a:pPr/>
              <a:t>8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034121A-E1CF-4CF5-98BF-28F7FA681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694AB76-C101-4C36-ADE4-96AB273B6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F21016D-D309-412A-B2CD-AF01FBC18F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5581C7DB-462E-45F1-8661-FFC0425D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01CE4AF-C48B-42F4-8EA5-636D8C2B9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1F8784-8377-4989-BB0E-1579FECA83ED}" type="slidenum">
              <a:rPr lang="zh-CN" altLang="en-US" sz="1300">
                <a:solidFill>
                  <a:schemeClr val="tx1"/>
                </a:solidFill>
              </a:rPr>
              <a:pPr/>
              <a:t>9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04CA62A-48AF-4E73-9AE7-60491A981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C60CF6-3248-49A6-93C0-DE6BAB22669A}" type="slidenum">
              <a:rPr lang="en-US" altLang="zh-CN" sz="1300">
                <a:solidFill>
                  <a:schemeClr val="tx1"/>
                </a:solidFill>
              </a:rPr>
              <a:pPr/>
              <a:t>10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85FD172-3E27-4D66-BB47-6416FBFBA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127E1C8-1639-4AB7-8468-DAD807A60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FBA1423-8923-4A99-AD73-1399844125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78EEF-9A75-4995-926D-23E19CBA3418}" type="slidenum">
              <a:rPr lang="en-US" altLang="zh-CN" sz="1300">
                <a:solidFill>
                  <a:schemeClr val="tx1"/>
                </a:solidFill>
              </a:rPr>
              <a:pPr/>
              <a:t>11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DFEABC3-C5AF-4671-8A97-D2D3F2B6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6471D94-53E4-45F7-9B5B-A71212DD0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B3C73499-30E5-4875-8FE7-AA25F31FA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C31933-F279-40DA-BC4C-5F318F366B7A}" type="slidenum">
              <a:rPr lang="en-US" altLang="zh-CN" sz="1300">
                <a:solidFill>
                  <a:schemeClr val="tx1"/>
                </a:solidFill>
              </a:rPr>
              <a:pPr/>
              <a:t>12</a:t>
            </a:fld>
            <a:endParaRPr lang="en-US" altLang="zh-CN" sz="13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8EA3BB2-BDB2-4536-B613-8F10E55A2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84EEDAB-7EC8-41A7-B86C-2104F065A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8D50-1526-41AE-A682-A2F7F4EA8AA1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BB1-7BBF-4004-A6E7-67A2CA581929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411-14D5-4A0D-B9D4-77908B1AF7BA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B74A-146F-4843-8156-4DB0C14B0E1C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9658-A44A-4BA0-9CCD-66C0B635C130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AE-898A-43A2-97CD-F6944C03B329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5493-FC0E-4D05-9E94-09190C40997A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4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7F9C-7292-40DA-9795-08572187C4B1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2788-6162-493E-A651-DA9CD50698BE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8EE3-2341-4722-B02B-2249CBE73243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945-6F3B-4AFD-ACAE-2AC882520D77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5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02B9-6065-4474-976D-AA90E941640F}" type="datetime1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应用数据科学导论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Ht_song@163.com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2020.02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b="1" dirty="0"/>
              <a:t>华工管院</a:t>
            </a:r>
            <a:r>
              <a:rPr lang="en-US" altLang="zh-CN" b="1" dirty="0"/>
              <a:t>《</a:t>
            </a:r>
            <a:r>
              <a:rPr lang="zh-CN" altLang="en-US" b="1" dirty="0"/>
              <a:t>数据科学</a:t>
            </a:r>
            <a:r>
              <a:rPr lang="en-US" altLang="zh-CN" b="1" dirty="0"/>
              <a:t>》</a:t>
            </a:r>
            <a:r>
              <a:rPr lang="zh-CN" altLang="en-US" b="1" dirty="0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399552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5645854D-EE6C-4DF3-BC6D-9F008D1C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标题 3">
            <a:extLst>
              <a:ext uri="{FF2B5EF4-FFF2-40B4-BE49-F238E27FC236}">
                <a16:creationId xmlns:a16="http://schemas.microsoft.com/office/drawing/2014/main" id="{B0537774-A982-4E15-8917-F71D2AB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29700" name="Text Box 6">
            <a:extLst>
              <a:ext uri="{FF2B5EF4-FFF2-40B4-BE49-F238E27FC236}">
                <a16:creationId xmlns:a16="http://schemas.microsoft.com/office/drawing/2014/main" id="{A1ECCC0B-29F2-45CB-90A5-9FCC4512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25638"/>
            <a:ext cx="84296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因消费金额指标在航空公司中不适用，故选择客户在一定时间内累积的飞行里程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和客户乘坐舱位折扣系数的平均值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两个指标代替消费金额。此外，考虑航空公司会员加入时间在一定程度上能够影响客户价值，所以在模型中增加客户关系长度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，作为区分客户的另一指标，因此构建出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采用聚类的方法对客户进行细分，并分析每个客户群的特征，识别其客户价值。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16829F28-473E-4179-B35F-2A279304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初步分析：提出适用航空公司的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6690FFF0-31A7-4A03-8658-527BC2CD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标题 3">
            <a:extLst>
              <a:ext uri="{FF2B5EF4-FFF2-40B4-BE49-F238E27FC236}">
                <a16:creationId xmlns:a16="http://schemas.microsoft.com/office/drawing/2014/main" id="{F3D18C72-CB67-499D-8E43-88348DEE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4101" name="Text Box 6">
            <a:extLst>
              <a:ext uri="{FF2B5EF4-FFF2-40B4-BE49-F238E27FC236}">
                <a16:creationId xmlns:a16="http://schemas.microsoft.com/office/drawing/2014/main" id="{1D6B9374-8244-4439-8156-CFE73333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总体流程：</a:t>
            </a:r>
          </a:p>
        </p:txBody>
      </p:sp>
      <p:graphicFrame>
        <p:nvGraphicFramePr>
          <p:cNvPr id="4098" name="对象 2">
            <a:extLst>
              <a:ext uri="{FF2B5EF4-FFF2-40B4-BE49-F238E27FC236}">
                <a16:creationId xmlns:a16="http://schemas.microsoft.com/office/drawing/2014/main" id="{36EA03F1-139E-4B86-A8F7-F23011252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1700213"/>
          <a:ext cx="8429625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6728258" imgH="2940455" progId="Visio.Drawing.11">
                  <p:embed/>
                </p:oleObj>
              </mc:Choice>
              <mc:Fallback>
                <p:oleObj name="Visio" r:id="rId4" imgW="6728258" imgH="2940455" progId="Visio.Drawing.11">
                  <p:embed/>
                  <p:pic>
                    <p:nvPicPr>
                      <p:cNvPr id="4098" name="对象 2">
                        <a:extLst>
                          <a:ext uri="{FF2B5EF4-FFF2-40B4-BE49-F238E27FC236}">
                            <a16:creationId xmlns:a16="http://schemas.microsoft.com/office/drawing/2014/main" id="{36EA03F1-139E-4B86-A8F7-F23011252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700213"/>
                        <a:ext cx="8429625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929C51D6-3911-43D9-8032-E0BE366B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3" name="标题 3">
            <a:extLst>
              <a:ext uri="{FF2B5EF4-FFF2-40B4-BE49-F238E27FC236}">
                <a16:creationId xmlns:a16="http://schemas.microsoft.com/office/drawing/2014/main" id="{193B0FB8-5987-41A4-B507-97A6A7C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0724" name="Text Box 6">
            <a:extLst>
              <a:ext uri="{FF2B5EF4-FFF2-40B4-BE49-F238E27FC236}">
                <a16:creationId xmlns:a16="http://schemas.microsoft.com/office/drawing/2014/main" id="{210C0D8C-C5F0-43A6-A685-53E95C83B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628775"/>
            <a:ext cx="842962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2014-03-31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结束时间，选取宽度为两年的时间段作为分析观测窗口，抽取观测窗口内有乘机记录的所有客户的详细数据形成历史数据。对于后续新增的客户详细信息，利用其数据中最大的某个时间点作为结束时间，采用上述同样的方法进行抽取，形成增量数据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根据末次飞行日期，从航空公司系统内抽取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2012-04-01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2014-03-31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内所有乘客的详细数据，总共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62988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71907CB3-241F-4BBB-88F1-29B19AE7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步：数据抽取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605B0EC6-6BB5-4088-A756-28B9DA94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7" name="标题 3">
            <a:extLst>
              <a:ext uri="{FF2B5EF4-FFF2-40B4-BE49-F238E27FC236}">
                <a16:creationId xmlns:a16="http://schemas.microsoft.com/office/drawing/2014/main" id="{89D31CCB-56FE-41A4-9041-379FF909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1748" name="Text Box 6">
            <a:extLst>
              <a:ext uri="{FF2B5EF4-FFF2-40B4-BE49-F238E27FC236}">
                <a16:creationId xmlns:a16="http://schemas.microsoft.com/office/drawing/2014/main" id="{84673748-51DD-4C38-99D4-B80B5E8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步：探索分析</a:t>
            </a:r>
          </a:p>
        </p:txBody>
      </p:sp>
      <p:sp>
        <p:nvSpPr>
          <p:cNvPr id="31749" name="矩形 1">
            <a:extLst>
              <a:ext uri="{FF2B5EF4-FFF2-40B4-BE49-F238E27FC236}">
                <a16:creationId xmlns:a16="http://schemas.microsoft.com/office/drawing/2014/main" id="{A405720F-1045-4E98-8AC7-1B3E1344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8031162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原始数据中存在票价为空值，票价为空值的数据可能是客户不存在乘机记录造成。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票价最小值为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、折扣率最小值为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、总飞行公里数大于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的数据。其可能是客户乘坐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折机票或者积分兑换造成。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750" name="组合 2">
            <a:extLst>
              <a:ext uri="{FF2B5EF4-FFF2-40B4-BE49-F238E27FC236}">
                <a16:creationId xmlns:a16="http://schemas.microsoft.com/office/drawing/2014/main" id="{AE39DE9F-F8DE-460F-9CDB-DF02B62EC2E5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795713"/>
            <a:ext cx="3000375" cy="2513012"/>
            <a:chOff x="5748089" y="3717032"/>
            <a:chExt cx="3000375" cy="2543175"/>
          </a:xfrm>
        </p:grpSpPr>
        <p:grpSp>
          <p:nvGrpSpPr>
            <p:cNvPr id="31752" name="Group 3">
              <a:extLst>
                <a:ext uri="{FF2B5EF4-FFF2-40B4-BE49-F238E27FC236}">
                  <a16:creationId xmlns:a16="http://schemas.microsoft.com/office/drawing/2014/main" id="{FE90B7DE-500F-4DBF-AE6B-6A06AEEDF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089" y="3717032"/>
              <a:ext cx="3000375" cy="2543175"/>
              <a:chOff x="1296" y="1248"/>
              <a:chExt cx="3087" cy="2122"/>
            </a:xfrm>
          </p:grpSpPr>
          <p:pic>
            <p:nvPicPr>
              <p:cNvPr id="31754" name="Picture 4" descr="solutions">
                <a:extLst>
                  <a:ext uri="{FF2B5EF4-FFF2-40B4-BE49-F238E27FC236}">
                    <a16:creationId xmlns:a16="http://schemas.microsoft.com/office/drawing/2014/main" id="{000A5975-1229-4703-B74A-CB7A2A957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248"/>
                <a:ext cx="3024" cy="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55" name="Text Box 5">
                <a:extLst>
                  <a:ext uri="{FF2B5EF4-FFF2-40B4-BE49-F238E27FC236}">
                    <a16:creationId xmlns:a16="http://schemas.microsoft.com/office/drawing/2014/main" id="{78022CA6-9A69-4A1E-AEDF-4D6AA4C38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2880"/>
                <a:ext cx="2132" cy="4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kumimoji="1"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编程练习</a:t>
                </a:r>
              </a:p>
            </p:txBody>
          </p:sp>
        </p:grpSp>
        <p:pic>
          <p:nvPicPr>
            <p:cNvPr id="31753" name="Picture 10">
              <a:extLst>
                <a:ext uri="{FF2B5EF4-FFF2-40B4-BE49-F238E27FC236}">
                  <a16:creationId xmlns:a16="http://schemas.microsoft.com/office/drawing/2014/main" id="{7F0A0EEC-3FD1-426B-A194-7CF6EED4B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089" y="3717032"/>
              <a:ext cx="2714625" cy="1665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751" name="图片 11">
            <a:extLst>
              <a:ext uri="{FF2B5EF4-FFF2-40B4-BE49-F238E27FC236}">
                <a16:creationId xmlns:a16="http://schemas.microsoft.com/office/drawing/2014/main" id="{A19F967E-7562-4890-9DFB-589FEA531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46525"/>
            <a:ext cx="55816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550DF64D-1EF9-4F14-8A16-EF76E540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标题 3">
            <a:extLst>
              <a:ext uri="{FF2B5EF4-FFF2-40B4-BE49-F238E27FC236}">
                <a16:creationId xmlns:a16="http://schemas.microsoft.com/office/drawing/2014/main" id="{0FA54849-6C68-4C64-9794-C0AC46BC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2772" name="Text Box 6">
            <a:extLst>
              <a:ext uri="{FF2B5EF4-FFF2-40B4-BE49-F238E27FC236}">
                <a16:creationId xmlns:a16="http://schemas.microsoft.com/office/drawing/2014/main" id="{25BE19C6-14DB-4CD5-813C-902E3D3B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08138"/>
            <a:ext cx="84296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数据清洗：从业务以及建模的相关需要方面考虑，筛选出需要的数据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丢弃票价为空的数据。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丢弃票价为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、平均折扣率不为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、总飞行公里数大于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的数据。</a:t>
            </a:r>
          </a:p>
        </p:txBody>
      </p:sp>
      <p:sp>
        <p:nvSpPr>
          <p:cNvPr id="32773" name="Text Box 6">
            <a:extLst>
              <a:ext uri="{FF2B5EF4-FFF2-40B4-BE49-F238E27FC236}">
                <a16:creationId xmlns:a16="http://schemas.microsoft.com/office/drawing/2014/main" id="{58083FBE-413E-4374-8C9D-959B40DA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步：数据预处理</a:t>
            </a:r>
          </a:p>
        </p:txBody>
      </p:sp>
      <p:grpSp>
        <p:nvGrpSpPr>
          <p:cNvPr id="32774" name="组合 5">
            <a:extLst>
              <a:ext uri="{FF2B5EF4-FFF2-40B4-BE49-F238E27FC236}">
                <a16:creationId xmlns:a16="http://schemas.microsoft.com/office/drawing/2014/main" id="{1F63FEB9-2E05-49C6-8F10-D4E6FD1EF8A9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573463"/>
            <a:ext cx="3000375" cy="2513012"/>
            <a:chOff x="5748089" y="3717032"/>
            <a:chExt cx="3000375" cy="2543175"/>
          </a:xfrm>
        </p:grpSpPr>
        <p:grpSp>
          <p:nvGrpSpPr>
            <p:cNvPr id="32775" name="Group 3">
              <a:extLst>
                <a:ext uri="{FF2B5EF4-FFF2-40B4-BE49-F238E27FC236}">
                  <a16:creationId xmlns:a16="http://schemas.microsoft.com/office/drawing/2014/main" id="{C2A30823-C521-4705-9E16-6FDCA043C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089" y="3717032"/>
              <a:ext cx="3000375" cy="2543175"/>
              <a:chOff x="1296" y="1248"/>
              <a:chExt cx="3087" cy="2122"/>
            </a:xfrm>
          </p:grpSpPr>
          <p:pic>
            <p:nvPicPr>
              <p:cNvPr id="32777" name="Picture 4" descr="solutions">
                <a:extLst>
                  <a:ext uri="{FF2B5EF4-FFF2-40B4-BE49-F238E27FC236}">
                    <a16:creationId xmlns:a16="http://schemas.microsoft.com/office/drawing/2014/main" id="{77AE111B-540D-4F32-9892-D8735F8EE0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248"/>
                <a:ext cx="3024" cy="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778" name="Text Box 5">
                <a:extLst>
                  <a:ext uri="{FF2B5EF4-FFF2-40B4-BE49-F238E27FC236}">
                    <a16:creationId xmlns:a16="http://schemas.microsoft.com/office/drawing/2014/main" id="{07927443-4D66-4787-BD26-53319F998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2880"/>
                <a:ext cx="2132" cy="4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kumimoji="1"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编程练习</a:t>
                </a:r>
              </a:p>
            </p:txBody>
          </p:sp>
        </p:grpSp>
        <p:pic>
          <p:nvPicPr>
            <p:cNvPr id="32776" name="Picture 10">
              <a:extLst>
                <a:ext uri="{FF2B5EF4-FFF2-40B4-BE49-F238E27FC236}">
                  <a16:creationId xmlns:a16="http://schemas.microsoft.com/office/drawing/2014/main" id="{77801A48-993A-4A33-A548-BF5BEE50B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089" y="3717032"/>
              <a:ext cx="2714625" cy="1665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620B8E1E-3602-451C-A357-E133119F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标题 3">
            <a:extLst>
              <a:ext uri="{FF2B5EF4-FFF2-40B4-BE49-F238E27FC236}">
                <a16:creationId xmlns:a16="http://schemas.microsoft.com/office/drawing/2014/main" id="{FD5BEB43-24DE-4206-A06E-FFBAFCA2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8C1505F4-FD76-4F25-A7F4-799DF7FDC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08138"/>
            <a:ext cx="8429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2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属性规约：原始数据中属性太多，根据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模型，选择与其相关的六个属性，删除不相关、弱相关或冗余的属性。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FB802737-9F3B-4C20-9BC4-5D6B51B6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步：数据预处理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1D82445E-ED03-4FCD-83B5-BA72C61B8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33799" name="Picture 4">
            <a:extLst>
              <a:ext uri="{FF2B5EF4-FFF2-40B4-BE49-F238E27FC236}">
                <a16:creationId xmlns:a16="http://schemas.microsoft.com/office/drawing/2014/main" id="{14BC0AFA-E5F6-4582-9D0D-AD1DE7F7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541588"/>
            <a:ext cx="6049963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639C9665-1B7D-4579-904F-728BD057D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B50F0E57-F0DD-4BBB-99EF-9F85C95A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1C2E27F-544B-444A-B378-0A277D9F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Rectangle 9">
            <a:extLst>
              <a:ext uri="{FF2B5EF4-FFF2-40B4-BE49-F238E27FC236}">
                <a16:creationId xmlns:a16="http://schemas.microsoft.com/office/drawing/2014/main" id="{F9ACA31B-7B3C-4177-8CF0-6D6B238D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标题 3">
            <a:extLst>
              <a:ext uri="{FF2B5EF4-FFF2-40B4-BE49-F238E27FC236}">
                <a16:creationId xmlns:a16="http://schemas.microsoft.com/office/drawing/2014/main" id="{43979F94-96A2-4344-AF7C-2DD04771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4823" name="Text Box 6">
            <a:extLst>
              <a:ext uri="{FF2B5EF4-FFF2-40B4-BE49-F238E27FC236}">
                <a16:creationId xmlns:a16="http://schemas.microsoft.com/office/drawing/2014/main" id="{DE20F8A1-6EB3-493E-AEDC-A760BD581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30363"/>
            <a:ext cx="84296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数据变换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属性构造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4" name="Text Box 6">
            <a:extLst>
              <a:ext uri="{FF2B5EF4-FFF2-40B4-BE49-F238E27FC236}">
                <a16:creationId xmlns:a16="http://schemas.microsoft.com/office/drawing/2014/main" id="{625FFF5A-6AD5-4F4E-8210-DE4DAFB4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49338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步：数据预处理</a:t>
            </a: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0863E0D7-8510-449F-8030-D98ED62B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AFD2F44A-CD7F-414D-AE51-A7659853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59C1F4F-48A1-434F-8814-8C5CD0AB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F84968A5-CF1A-4ABC-842A-0CF750A7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5" name="Rectangle 9">
            <a:extLst>
              <a:ext uri="{FF2B5EF4-FFF2-40B4-BE49-F238E27FC236}">
                <a16:creationId xmlns:a16="http://schemas.microsoft.com/office/drawing/2014/main" id="{5AB5DD5F-0CBB-4F2E-913D-D92DAD136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标题 3">
            <a:extLst>
              <a:ext uri="{FF2B5EF4-FFF2-40B4-BE49-F238E27FC236}">
                <a16:creationId xmlns:a16="http://schemas.microsoft.com/office/drawing/2014/main" id="{DA00B3AB-0C4E-4BDA-8687-E9758E9D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7482CC02-7347-43B9-8B45-5C78A061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65263"/>
            <a:ext cx="7888288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数据变换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属性构造：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因原始数据中并没有直接给出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五个指标，需要构造这五个指标。</a:t>
            </a:r>
            <a:endParaRPr lang="en-US" altLang="zh-CN" sz="1800"/>
          </a:p>
        </p:txBody>
      </p:sp>
      <p:sp>
        <p:nvSpPr>
          <p:cNvPr id="35848" name="Text Box 6">
            <a:extLst>
              <a:ext uri="{FF2B5EF4-FFF2-40B4-BE49-F238E27FC236}">
                <a16:creationId xmlns:a16="http://schemas.microsoft.com/office/drawing/2014/main" id="{B6C34E47-BB0E-4DC8-9BB6-81C16F59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30275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步：数据预处理</a:t>
            </a:r>
          </a:p>
        </p:txBody>
      </p:sp>
      <p:sp>
        <p:nvSpPr>
          <p:cNvPr id="35849" name="Text Box 6">
            <a:extLst>
              <a:ext uri="{FF2B5EF4-FFF2-40B4-BE49-F238E27FC236}">
                <a16:creationId xmlns:a16="http://schemas.microsoft.com/office/drawing/2014/main" id="{D6D4B1C3-8A1E-4299-B778-ACB7F04F3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855663"/>
            <a:ext cx="414337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85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58E1C0-DCC7-45EC-B219-AEB2D11668C5}"/>
              </a:ext>
            </a:extLst>
          </p:cNvPr>
          <p:cNvSpPr/>
          <p:nvPr/>
        </p:nvSpPr>
        <p:spPr>
          <a:xfrm>
            <a:off x="571500" y="2933700"/>
            <a:ext cx="8710613" cy="34782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24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 = LOAD_TIME - FFP_DATE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会员入会时间距观测窗口结束的月数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观测窗口的结束时间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-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入会时间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单位：月</a:t>
            </a:r>
            <a:endParaRPr lang="en-US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 = LAST_TO_END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客户最近一次乘坐公司飞机距观测窗口结束的月数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最后一次乘机时间至观察窗口末端时长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单位：月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 = FLIGHT_COUNT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客户在观测窗口内乘坐公司飞机的次数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观测窗口的飞行次数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单位：次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 = SEG_KM_SUM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客户在观测时间内在公司累计的飞行里程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观测窗口总飞行公里数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单位：公里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266700" indent="3810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= AVG_DISCOUNT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客户在观测时间内乘坐舱位所对应的折扣系数的平均值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平均折扣率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单位：无</a:t>
            </a: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endParaRPr lang="zh-CN" altLang="zh-CN" sz="1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B4C61F7F-5A04-4A10-BB54-344AA63C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BA3233D8-46AA-446B-89CE-D3924F42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A571936D-CC7D-4135-BF52-C721CDA5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Rectangle 9">
            <a:extLst>
              <a:ext uri="{FF2B5EF4-FFF2-40B4-BE49-F238E27FC236}">
                <a16:creationId xmlns:a16="http://schemas.microsoft.com/office/drawing/2014/main" id="{D1B0F8A7-A790-44B0-968C-3BBFE0EA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0" name="标题 3">
            <a:extLst>
              <a:ext uri="{FF2B5EF4-FFF2-40B4-BE49-F238E27FC236}">
                <a16:creationId xmlns:a16="http://schemas.microsoft.com/office/drawing/2014/main" id="{DE4CAD0A-34FE-4632-B1DC-3AAC4310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ADA40E50-E694-4BFF-A380-3EE9570AB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65263"/>
            <a:ext cx="8429625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数据变换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数据标准化：</a:t>
            </a:r>
            <a:r>
              <a:rPr lang="zh-CN" altLang="en-US" sz="1800"/>
              <a:t>因五个指标的取值范围数据差异较大，为了消除数量级数据带来的影响，需要对数据进行标准化处理。</a:t>
            </a:r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31648A6F-5514-4A28-94DC-32A797D0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857250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步：数据预处理</a:t>
            </a: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0C81FF-CF96-4E50-A361-A71F7D86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6B34B4-149A-42AB-97F5-4C78196DC600}"/>
              </a:ext>
            </a:extLst>
          </p:cNvPr>
          <p:cNvGraphicFramePr>
            <a:graphicFrameLocks noGrp="1"/>
          </p:cNvGraphicFramePr>
          <p:nvPr/>
        </p:nvGraphicFramePr>
        <p:xfrm>
          <a:off x="998538" y="2779713"/>
          <a:ext cx="7581900" cy="12509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7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6983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属性名称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最小值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12.23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0.03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368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83">
                <a:tc>
                  <a:txBody>
                    <a:bodyPr/>
                    <a:lstStyle/>
                    <a:p>
                      <a:pPr indent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最大值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114.63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24.37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213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580717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6895" name="组合 17">
            <a:extLst>
              <a:ext uri="{FF2B5EF4-FFF2-40B4-BE49-F238E27FC236}">
                <a16:creationId xmlns:a16="http://schemas.microsoft.com/office/drawing/2014/main" id="{58E1F432-4EC6-4BCF-BC35-A66BD88B4A0F}"/>
              </a:ext>
            </a:extLst>
          </p:cNvPr>
          <p:cNvGrpSpPr>
            <a:grpSpLocks/>
          </p:cNvGrpSpPr>
          <p:nvPr/>
        </p:nvGrpSpPr>
        <p:grpSpPr bwMode="auto">
          <a:xfrm>
            <a:off x="5683250" y="4149725"/>
            <a:ext cx="3000375" cy="2513013"/>
            <a:chOff x="5748089" y="3717032"/>
            <a:chExt cx="3000375" cy="2543175"/>
          </a:xfrm>
        </p:grpSpPr>
        <p:grpSp>
          <p:nvGrpSpPr>
            <p:cNvPr id="36896" name="Group 3">
              <a:extLst>
                <a:ext uri="{FF2B5EF4-FFF2-40B4-BE49-F238E27FC236}">
                  <a16:creationId xmlns:a16="http://schemas.microsoft.com/office/drawing/2014/main" id="{223F02AD-F588-4570-84CC-38844D8A6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8089" y="3717032"/>
              <a:ext cx="3000375" cy="2543175"/>
              <a:chOff x="1296" y="1248"/>
              <a:chExt cx="3087" cy="2122"/>
            </a:xfrm>
          </p:grpSpPr>
          <p:pic>
            <p:nvPicPr>
              <p:cNvPr id="36898" name="Picture 4" descr="solutions">
                <a:extLst>
                  <a:ext uri="{FF2B5EF4-FFF2-40B4-BE49-F238E27FC236}">
                    <a16:creationId xmlns:a16="http://schemas.microsoft.com/office/drawing/2014/main" id="{6E7AC510-09FF-4EE2-A0FB-976238C41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248"/>
                <a:ext cx="3024" cy="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99" name="Text Box 5">
                <a:extLst>
                  <a:ext uri="{FF2B5EF4-FFF2-40B4-BE49-F238E27FC236}">
                    <a16:creationId xmlns:a16="http://schemas.microsoft.com/office/drawing/2014/main" id="{F74E0AFF-5748-4FEA-814A-4C664E4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2880"/>
                <a:ext cx="2132" cy="4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kumimoji="1"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编程练习</a:t>
                </a:r>
              </a:p>
            </p:txBody>
          </p:sp>
        </p:grpSp>
        <p:pic>
          <p:nvPicPr>
            <p:cNvPr id="36897" name="Picture 10">
              <a:extLst>
                <a:ext uri="{FF2B5EF4-FFF2-40B4-BE49-F238E27FC236}">
                  <a16:creationId xmlns:a16="http://schemas.microsoft.com/office/drawing/2014/main" id="{F2B571F7-4665-473A-B0AB-7955DC5DD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8089" y="3717032"/>
              <a:ext cx="2714625" cy="1665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BAAAA35C-A170-4B9C-90FC-F44E1FA0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EE584347-5337-4B3E-9605-3FAD7487F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344636E4-3392-488B-BFB3-CF2493E2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9">
            <a:extLst>
              <a:ext uri="{FF2B5EF4-FFF2-40B4-BE49-F238E27FC236}">
                <a16:creationId xmlns:a16="http://schemas.microsoft.com/office/drawing/2014/main" id="{92B974FA-C08A-426B-A11C-34265F19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4" name="标题 3">
            <a:extLst>
              <a:ext uri="{FF2B5EF4-FFF2-40B4-BE49-F238E27FC236}">
                <a16:creationId xmlns:a16="http://schemas.microsoft.com/office/drawing/2014/main" id="{E563C8B4-AA06-4D03-B36D-30A9FE5B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ABB19896-CB92-4495-AF65-E2D2E0F1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37896" name="Text Box 6">
            <a:extLst>
              <a:ext uri="{FF2B5EF4-FFF2-40B4-BE49-F238E27FC236}">
                <a16:creationId xmlns:a16="http://schemas.microsoft.com/office/drawing/2014/main" id="{40D6F757-9B51-486C-BFBF-D8852B23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84296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构建航空客户价值分析模型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客户价值分析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模型应用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844825"/>
            <a:ext cx="1944216" cy="27363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1985"/>
            <a:ext cx="3153023" cy="45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themlbook.com/wiki/lib/exe/fetch.php?w=900&amp;tok=094fd0&amp;media=new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64" y="1508770"/>
            <a:ext cx="3395044" cy="458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9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BC71FDB4-CC91-4CD3-9AFB-25A7C9EA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F74AD1B0-90EC-44CB-BBA1-5695D97E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标题 3">
            <a:extLst>
              <a:ext uri="{FF2B5EF4-FFF2-40B4-BE49-F238E27FC236}">
                <a16:creationId xmlns:a16="http://schemas.microsoft.com/office/drawing/2014/main" id="{7C7F864D-8D74-4EAF-8A91-13D3B930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8917" name="Text Box 6">
            <a:extLst>
              <a:ext uri="{FF2B5EF4-FFF2-40B4-BE49-F238E27FC236}">
                <a16:creationId xmlns:a16="http://schemas.microsoft.com/office/drawing/2014/main" id="{807D3EA7-DF49-482A-99E3-E5E165F5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1C70FA74-1D83-46F2-BBBF-9D4AD7668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8083550" cy="130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indent="-457200">
              <a:lnSpc>
                <a:spcPct val="150000"/>
              </a:lnSpc>
              <a:buClr>
                <a:schemeClr val="hlink"/>
              </a:buClr>
              <a:buFont typeface="Calibri" panose="020F0502020204030204" pitchFamily="34" charset="0"/>
              <a:buAutoNum type="arabicPeriod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chemeClr val="hlink"/>
              </a:buClr>
              <a:buFontTx/>
              <a:buNone/>
              <a:defRPr/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K-Means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聚类算法对客户数据进行分群，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将其</a:t>
            </a:r>
            <a:r>
              <a:rPr lang="zh-CN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聚成五类（需要结合业务的理解与分析来确定客户的类别数量）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8919" name="组合 10">
            <a:extLst>
              <a:ext uri="{FF2B5EF4-FFF2-40B4-BE49-F238E27FC236}">
                <a16:creationId xmlns:a16="http://schemas.microsoft.com/office/drawing/2014/main" id="{1823F505-2CEB-4FBD-BEB2-DD217D72A85B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789363"/>
            <a:ext cx="3000375" cy="2543175"/>
            <a:chOff x="5286375" y="3429000"/>
            <a:chExt cx="3000375" cy="2543175"/>
          </a:xfrm>
        </p:grpSpPr>
        <p:grpSp>
          <p:nvGrpSpPr>
            <p:cNvPr id="38921" name="Group 3">
              <a:extLst>
                <a:ext uri="{FF2B5EF4-FFF2-40B4-BE49-F238E27FC236}">
                  <a16:creationId xmlns:a16="http://schemas.microsoft.com/office/drawing/2014/main" id="{9992CB80-6B7C-4A4A-8054-E983CB8F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75" y="3429000"/>
              <a:ext cx="3000375" cy="2543175"/>
              <a:chOff x="1296" y="1248"/>
              <a:chExt cx="3087" cy="2122"/>
            </a:xfrm>
          </p:grpSpPr>
          <p:pic>
            <p:nvPicPr>
              <p:cNvPr id="38923" name="Picture 4" descr="solutions">
                <a:extLst>
                  <a:ext uri="{FF2B5EF4-FFF2-40B4-BE49-F238E27FC236}">
                    <a16:creationId xmlns:a16="http://schemas.microsoft.com/office/drawing/2014/main" id="{24A0985E-A5D1-450F-8B45-F32CCC08E3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1248"/>
                <a:ext cx="3024" cy="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24" name="Text Box 5">
                <a:extLst>
                  <a:ext uri="{FF2B5EF4-FFF2-40B4-BE49-F238E27FC236}">
                    <a16:creationId xmlns:a16="http://schemas.microsoft.com/office/drawing/2014/main" id="{3EFB9AF1-B200-45F2-8809-F60510648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" y="2880"/>
                <a:ext cx="2132" cy="4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9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Clr>
                    <a:schemeClr val="accent1"/>
                  </a:buClr>
                  <a:buSzPct val="90000"/>
                  <a:buFont typeface="Monotype Sorts" pitchFamily="2" charset="2"/>
                  <a:buNone/>
                </a:pPr>
                <a:r>
                  <a:rPr kumimoji="1" lang="zh-CN" alt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编程练习</a:t>
                </a:r>
              </a:p>
            </p:txBody>
          </p:sp>
        </p:grpSp>
        <p:pic>
          <p:nvPicPr>
            <p:cNvPr id="38922" name="Picture 10">
              <a:extLst>
                <a:ext uri="{FF2B5EF4-FFF2-40B4-BE49-F238E27FC236}">
                  <a16:creationId xmlns:a16="http://schemas.microsoft.com/office/drawing/2014/main" id="{0F2FFB66-0A04-46FD-B4DE-BF30159A5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5" y="3429000"/>
              <a:ext cx="2714625" cy="1665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1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920" name="图片 4">
            <a:extLst>
              <a:ext uri="{FF2B5EF4-FFF2-40B4-BE49-F238E27FC236}">
                <a16:creationId xmlns:a16="http://schemas.microsoft.com/office/drawing/2014/main" id="{A888D45B-EDED-48AD-9B37-4D4576285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3148013"/>
            <a:ext cx="5535612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6440D3E7-E0F4-4C24-8F64-4698AF26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AF4B1B45-BE03-435C-AFE8-92E5D0B7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" name="Rectangle 9">
            <a:extLst>
              <a:ext uri="{FF2B5EF4-FFF2-40B4-BE49-F238E27FC236}">
                <a16:creationId xmlns:a16="http://schemas.microsoft.com/office/drawing/2014/main" id="{A4F49785-087E-4C1C-9C14-C5F82836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1" name="标题 3">
            <a:extLst>
              <a:ext uri="{FF2B5EF4-FFF2-40B4-BE49-F238E27FC236}">
                <a16:creationId xmlns:a16="http://schemas.microsoft.com/office/drawing/2014/main" id="{4CF3769C-1A45-4037-9565-193D6A08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A1D74B15-C159-437D-81D7-57D4CD5A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AB005BFE-8BDE-4E77-A4BF-755E8BC3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77454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2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客户价值分析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对聚类结果进行特征分析，其中客户群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属性最大，在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属性最小；客户群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属性上最大；客户群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属性上最大，在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属性最小；客户群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属性上最小；客户群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属性上最大。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9944" name="Picture 6">
            <a:extLst>
              <a:ext uri="{FF2B5EF4-FFF2-40B4-BE49-F238E27FC236}">
                <a16:creationId xmlns:a16="http://schemas.microsoft.com/office/drawing/2014/main" id="{1AC54940-8993-4F9C-BCE7-C147F3AD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5"/>
          <a:stretch>
            <a:fillRect/>
          </a:stretch>
        </p:blipFill>
        <p:spPr bwMode="auto">
          <a:xfrm>
            <a:off x="1852613" y="3592513"/>
            <a:ext cx="4897437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B76E4511-7BA8-4371-A08E-A6B60F55F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82846FD3-F7BD-480A-B34A-DE51D96B3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Rectangle 9">
            <a:extLst>
              <a:ext uri="{FF2B5EF4-FFF2-40B4-BE49-F238E27FC236}">
                <a16:creationId xmlns:a16="http://schemas.microsoft.com/office/drawing/2014/main" id="{2BC18F63-8B4A-49B8-B488-729A405C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5" name="标题 3">
            <a:extLst>
              <a:ext uri="{FF2B5EF4-FFF2-40B4-BE49-F238E27FC236}">
                <a16:creationId xmlns:a16="http://schemas.microsoft.com/office/drawing/2014/main" id="{0CEA9028-85C5-4354-80F8-7E26E09C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F9BF7318-FD66-4EFB-AF59-2922C294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F271F03C-1D58-486D-BB96-4EE3020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7745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2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客户价值分析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根据业务定义五个等级的客户类别：重要保持客户、重要发展客户、重要挽留客户、一般客户、低价值客户。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68" name="Picture 7" descr="修改">
            <a:extLst>
              <a:ext uri="{FF2B5EF4-FFF2-40B4-BE49-F238E27FC236}">
                <a16:creationId xmlns:a16="http://schemas.microsoft.com/office/drawing/2014/main" id="{C82470C8-7170-43E6-979D-24D71863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887663"/>
            <a:ext cx="61912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367330F8-7A31-4CC6-90A2-9AAFE451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BCE63623-4FE8-4991-8813-51FCD37C0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9">
            <a:extLst>
              <a:ext uri="{FF2B5EF4-FFF2-40B4-BE49-F238E27FC236}">
                <a16:creationId xmlns:a16="http://schemas.microsoft.com/office/drawing/2014/main" id="{68A9E49D-D12F-4C7D-AEE9-8DBB6B7E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9" name="标题 3">
            <a:extLst>
              <a:ext uri="{FF2B5EF4-FFF2-40B4-BE49-F238E27FC236}">
                <a16:creationId xmlns:a16="http://schemas.microsoft.com/office/drawing/2014/main" id="{64256EFE-0162-4E96-ADFA-D9145AB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4B04E07B-5C21-48DD-B8F4-86120FD7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A5A7A236-834C-40BC-9402-31AA0C42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7745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2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客户价值分析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客户群价值排名：根据每种客户类型的特征，对各类客户群行客户价值排名，获取高价值客户信息。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EE9779-A260-417E-A202-7B9DF930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44900"/>
            <a:ext cx="184150" cy="2301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1993" name="图片 3">
            <a:extLst>
              <a:ext uri="{FF2B5EF4-FFF2-40B4-BE49-F238E27FC236}">
                <a16:creationId xmlns:a16="http://schemas.microsoft.com/office/drawing/2014/main" id="{8A5FAA68-81A7-4CE8-A236-9FB418AC7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"/>
          <a:stretch>
            <a:fillRect/>
          </a:stretch>
        </p:blipFill>
        <p:spPr bwMode="auto">
          <a:xfrm>
            <a:off x="439738" y="3068638"/>
            <a:ext cx="80073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80152A70-0749-43A4-AE43-609584D7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7626C37D-A101-410F-8EB5-016D6F04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2C06A4AE-28B2-46A7-97C7-7AE0EA47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9">
            <a:extLst>
              <a:ext uri="{FF2B5EF4-FFF2-40B4-BE49-F238E27FC236}">
                <a16:creationId xmlns:a16="http://schemas.microsoft.com/office/drawing/2014/main" id="{F28EC61B-C216-4E89-9E1C-A20EDB8CF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标题 3">
            <a:extLst>
              <a:ext uri="{FF2B5EF4-FFF2-40B4-BE49-F238E27FC236}">
                <a16:creationId xmlns:a16="http://schemas.microsoft.com/office/drawing/2014/main" id="{4B8BEB2C-8470-4A11-873D-C7C21545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分析方法与过程</a:t>
            </a:r>
          </a:p>
        </p:txBody>
      </p:sp>
      <p:sp>
        <p:nvSpPr>
          <p:cNvPr id="43015" name="Text Box 6">
            <a:extLst>
              <a:ext uri="{FF2B5EF4-FFF2-40B4-BE49-F238E27FC236}">
                <a16:creationId xmlns:a16="http://schemas.microsoft.com/office/drawing/2014/main" id="{DEDE0DED-2AB4-4C58-B1CF-220052F3B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989013"/>
            <a:ext cx="8429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步：构建模型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F88AAD33-5BB8-4781-8B14-E987A384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25588"/>
            <a:ext cx="814387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 startAt="3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模型应用：根据各个客户群的特征，可采取一些营销手段和策略。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会员的升级与保级。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首次兑换。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zh-CN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交叉销售。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032CC8-0FD9-4462-94C0-A8A8B5FD1B6C}"/>
              </a:ext>
            </a:extLst>
          </p:cNvPr>
          <p:cNvCxnSpPr/>
          <p:nvPr/>
        </p:nvCxnSpPr>
        <p:spPr>
          <a:xfrm rot="5400000">
            <a:off x="357187" y="3357563"/>
            <a:ext cx="3571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6C903D66-3417-4031-9BF0-B469F4BD0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7687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0CA16C-D720-4875-9A02-12990AAD4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4002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6DFE88-121F-4B7D-9E97-316828FB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74002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E268A0-38E4-4BEB-9EB6-16A29237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3482980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F1C0B8-A6BD-4F6C-89B1-5C0E63B0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482980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上机实验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742BBB-454D-4951-A05D-270C83BE3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2179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F26D1B-C537-4684-96F5-6764AF86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9827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8C4072-88EC-4762-9690-F6EE5177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9827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E196F5-CE3D-49FA-8360-88AD6C5E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2100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拓展思考</a:t>
            </a:r>
          </a:p>
        </p:txBody>
      </p:sp>
      <p:sp>
        <p:nvSpPr>
          <p:cNvPr id="44048" name="标题 13">
            <a:extLst>
              <a:ext uri="{FF2B5EF4-FFF2-40B4-BE49-F238E27FC236}">
                <a16:creationId xmlns:a16="http://schemas.microsoft.com/office/drawing/2014/main" id="{BDAE7FCB-FE86-4C17-862A-DA451036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74B67F73-845D-41A3-AFE0-5591DCA9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4087623F-B7F5-4CBE-9D28-E0E3912A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9843CCB1-075C-4FF4-B49C-6472FD44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1" name="Rectangle 9">
            <a:extLst>
              <a:ext uri="{FF2B5EF4-FFF2-40B4-BE49-F238E27FC236}">
                <a16:creationId xmlns:a16="http://schemas.microsoft.com/office/drawing/2014/main" id="{85E6CB37-5494-4AA4-8517-A09992E5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2" name="标题 3">
            <a:extLst>
              <a:ext uri="{FF2B5EF4-FFF2-40B4-BE49-F238E27FC236}">
                <a16:creationId xmlns:a16="http://schemas.microsoft.com/office/drawing/2014/main" id="{44962689-B023-4EEE-BA8E-BF2E11EE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上机实验</a:t>
            </a:r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FB7BF582-FFB7-48F0-BF4F-58678E96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50950"/>
            <a:ext cx="8572500" cy="448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聚类算法在客户价值分析实例中的应用。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（标准差）标准化以及模型的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聚类过程。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利用程序，读入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指标文件，分别计算各个指标的均值与其标准差，使用标准差标准化公式完成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指标的标准化，并将标准化后的数据进行保存。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程序，完成客户的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聚类，获得聚类中心与类标号。输出聚类中心的特征图，并统计每个类别的客户数。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356E6EA4-1E3D-43FF-8660-5F180C3B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809B1A4D-7397-4A52-9487-F91C14E5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474B0516-BF90-41B4-A860-3327F482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Rectangle 9">
            <a:extLst>
              <a:ext uri="{FF2B5EF4-FFF2-40B4-BE49-F238E27FC236}">
                <a16:creationId xmlns:a16="http://schemas.microsoft.com/office/drawing/2014/main" id="{730D5EDA-FD25-4EF7-9FB3-680327E7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6" name="标题 3">
            <a:extLst>
              <a:ext uri="{FF2B5EF4-FFF2-40B4-BE49-F238E27FC236}">
                <a16:creationId xmlns:a16="http://schemas.microsoft.com/office/drawing/2014/main" id="{E32A239B-06AF-4909-99C9-F20F4184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上机实验拓展</a:t>
            </a:r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id="{B2589F1D-39BC-432D-BE3C-9C98ED8EF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908050"/>
            <a:ext cx="8572500" cy="317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聚类算法构建模型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使用标准差标准化公式后的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LRFMC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指标进行聚类，设置聚类参数为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数据见“上机实验拓展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/data/model.xls”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聚类算法实现航空公司客户细分模型，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获得聚类中心与类标号，并统计每个类别的客户数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8" name="矩形 1">
            <a:extLst>
              <a:ext uri="{FF2B5EF4-FFF2-40B4-BE49-F238E27FC236}">
                <a16:creationId xmlns:a16="http://schemas.microsoft.com/office/drawing/2014/main" id="{8E976069-DB5A-40F7-96C1-1A300FAA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6165850"/>
            <a:ext cx="5240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000"/>
              <a:t>本案例</a:t>
            </a:r>
            <a:r>
              <a:rPr lang="en-US" altLang="zh-CN" sz="1000"/>
              <a:t>SPSS</a:t>
            </a:r>
            <a:r>
              <a:rPr lang="zh-CN" altLang="en-US" sz="1000"/>
              <a:t>版本为</a:t>
            </a:r>
            <a:r>
              <a:rPr lang="en-US" altLang="zh-CN" sz="1000"/>
              <a:t>SPSS Modeler 14.1 </a:t>
            </a:r>
            <a:r>
              <a:rPr lang="zh-CN" altLang="en-US" sz="1000"/>
              <a:t>，下载地址：</a:t>
            </a:r>
            <a:r>
              <a:rPr lang="en-US" altLang="zh-CN" sz="1000"/>
              <a:t> http://www.tipdm.org/jmgj/568.jhtml</a:t>
            </a:r>
            <a:endParaRPr lang="zh-CN" altLang="en-US" sz="10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9AD55A4-A017-4DEF-BA3F-9C3A78BA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上机实验拓展</a:t>
            </a:r>
          </a:p>
        </p:txBody>
      </p:sp>
      <p:sp>
        <p:nvSpPr>
          <p:cNvPr id="47107" name="矩形 1">
            <a:extLst>
              <a:ext uri="{FF2B5EF4-FFF2-40B4-BE49-F238E27FC236}">
                <a16:creationId xmlns:a16="http://schemas.microsoft.com/office/drawing/2014/main" id="{DC70E50F-4106-4565-BB5B-A7B5DA86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823913"/>
            <a:ext cx="22939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endParaRPr lang="en-US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矩形 1">
            <a:extLst>
              <a:ext uri="{FF2B5EF4-FFF2-40B4-BE49-F238E27FC236}">
                <a16:creationId xmlns:a16="http://schemas.microsoft.com/office/drawing/2014/main" id="{9DE4F69C-8702-4B56-BF00-DBE3099A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5908675"/>
            <a:ext cx="3262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注：运行模型文件时需重新设置数据文件路径</a:t>
            </a:r>
          </a:p>
        </p:txBody>
      </p:sp>
      <p:pic>
        <p:nvPicPr>
          <p:cNvPr id="47109" name="图片 1">
            <a:extLst>
              <a:ext uri="{FF2B5EF4-FFF2-40B4-BE49-F238E27FC236}">
                <a16:creationId xmlns:a16="http://schemas.microsoft.com/office/drawing/2014/main" id="{99FAE9A6-0448-49BC-AB86-7A8F376BD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519238"/>
            <a:ext cx="74930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6">
            <a:extLst>
              <a:ext uri="{FF2B5EF4-FFF2-40B4-BE49-F238E27FC236}">
                <a16:creationId xmlns:a16="http://schemas.microsoft.com/office/drawing/2014/main" id="{4C2E42AF-C946-41FE-969B-662F6D30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822325"/>
            <a:ext cx="37147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其聚类结果：</a:t>
            </a:r>
            <a:endParaRPr lang="en-US" altLang="zh-CN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131" name="标题 3">
            <a:extLst>
              <a:ext uri="{FF2B5EF4-FFF2-40B4-BE49-F238E27FC236}">
                <a16:creationId xmlns:a16="http://schemas.microsoft.com/office/drawing/2014/main" id="{BDA85B85-478C-4F03-80E5-C3A5E262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上机实验拓展</a:t>
            </a:r>
          </a:p>
        </p:txBody>
      </p:sp>
      <p:pic>
        <p:nvPicPr>
          <p:cNvPr id="48132" name="图片 1">
            <a:extLst>
              <a:ext uri="{FF2B5EF4-FFF2-40B4-BE49-F238E27FC236}">
                <a16:creationId xmlns:a16="http://schemas.microsoft.com/office/drawing/2014/main" id="{80B4E26D-397E-47AB-B7B7-31A60A35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198563"/>
            <a:ext cx="6535737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数据科学简介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数据统计可视化</a:t>
            </a:r>
            <a:endParaRPr lang="en-US" altLang="zh-CN" dirty="0"/>
          </a:p>
          <a:p>
            <a:r>
              <a:rPr lang="zh-CN" altLang="en-US" dirty="0"/>
              <a:t>数据分析方法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分析项目实践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综合应用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1416178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4A8EF5C-096F-4BBC-AB72-5C7E8CF4F848}"/>
              </a:ext>
            </a:extLst>
          </p:cNvPr>
          <p:cNvCxnSpPr/>
          <p:nvPr/>
        </p:nvCxnSpPr>
        <p:spPr>
          <a:xfrm rot="5400000">
            <a:off x="357187" y="3357563"/>
            <a:ext cx="3571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46FDC995-599F-428B-9D9A-BA65C4720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456723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82EE7D-761A-481B-AA72-00B2A4D4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4002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53EDD4-F9A2-449C-B7C2-4AE431A19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74002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37288B-3E89-4715-ABBA-FC82C27AC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281498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0E16BAC-673C-4DAA-AC2B-1CAED0E8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281498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拓展思考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039701-6D6D-4051-A631-E9ADFEF0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35083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2C2DF7F-96D5-454A-85C1-90AC77CC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9827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CD9AC0-892E-4DA1-9C3E-B40B1D28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9827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DFCC50-CE05-40B9-AE48-295A61F3E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50043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上机实验</a:t>
            </a:r>
          </a:p>
        </p:txBody>
      </p:sp>
      <p:sp>
        <p:nvSpPr>
          <p:cNvPr id="54288" name="标题 13">
            <a:extLst>
              <a:ext uri="{FF2B5EF4-FFF2-40B4-BE49-F238E27FC236}">
                <a16:creationId xmlns:a16="http://schemas.microsoft.com/office/drawing/2014/main" id="{6BCAC7FB-621B-4B0B-85A8-02E52FF9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26B53-253C-41DB-9852-18498152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分类之后做什么？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E0687-B06C-4E10-9C6C-B9F79EC4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6A7EE-5A6F-4DEA-8FC9-BA4ABDD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4122B1-2C17-40FF-968B-D21FA277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00200"/>
            <a:ext cx="8496944" cy="4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26588D04-E403-4B50-B590-3E3EB642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299" name="标题 3">
            <a:extLst>
              <a:ext uri="{FF2B5EF4-FFF2-40B4-BE49-F238E27FC236}">
                <a16:creationId xmlns:a16="http://schemas.microsoft.com/office/drawing/2014/main" id="{F450DBF6-2204-48E0-85CD-672A4756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拓展思考</a:t>
            </a:r>
          </a:p>
        </p:txBody>
      </p:sp>
      <p:sp>
        <p:nvSpPr>
          <p:cNvPr id="55300" name="Text Box 6">
            <a:extLst>
              <a:ext uri="{FF2B5EF4-FFF2-40B4-BE49-F238E27FC236}">
                <a16:creationId xmlns:a16="http://schemas.microsoft.com/office/drawing/2014/main" id="{349FCD6E-5B1D-434D-BBC4-A0CECC05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90588"/>
            <a:ext cx="8429625" cy="514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在国内航空市场竞争日益激烈的背景下，客户流失问题是影响公司利益的重要因素之一。如何如何改善流失问题，继而提高客户满意度、忠诚度，维护自身的市场和利益？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客户流失分析可以针对目前老客户进行分类预测。针对航空公司客户信息数据附件（见：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/air_data.csv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）可以进行老客户以及客户类型的定义（例如：将其中将飞行次数大于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次的客户定义为老客户，已流失客户定义为：第二年飞行次数与第一年飞行次数比例小于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的客户等）。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客户信息中的关键属性如：会员卡级别，客户类型（流失、准流失、未流失），平均折扣率，积分兑换次数，非乘机积分总和，单位里程票价，单位里程积分等。通过这些信息构建客户的流失模型，运用模型预测未来客户的类别归属（未流失、准流失，或已流失）。</a:t>
            </a:r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D60A2B39-1BC3-44F3-983C-816A4BFB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420888"/>
            <a:ext cx="8229600" cy="1143000"/>
          </a:xfrm>
        </p:spPr>
        <p:txBody>
          <a:bodyPr/>
          <a:lstStyle/>
          <a:p>
            <a:r>
              <a:rPr lang="zh-CN" altLang="en-US" dirty="0"/>
              <a:t>数据，是信息时代的真相！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华工管院</a:t>
            </a:r>
            <a:r>
              <a:rPr lang="en-US" altLang="zh-CN"/>
              <a:t>《</a:t>
            </a:r>
            <a:r>
              <a:rPr lang="zh-CN" altLang="en-US"/>
              <a:t>数据科学</a:t>
            </a:r>
            <a:r>
              <a:rPr lang="en-US" altLang="zh-CN"/>
              <a:t>》</a:t>
            </a:r>
            <a:r>
              <a:rPr lang="zh-CN" altLang="en-US"/>
              <a:t>庄东、宋海涛</a:t>
            </a:r>
          </a:p>
        </p:txBody>
      </p:sp>
    </p:spTree>
    <p:extLst>
      <p:ext uri="{BB962C8B-B14F-4D97-AF65-F5344CB8AC3E}">
        <p14:creationId xmlns:p14="http://schemas.microsoft.com/office/powerpoint/2010/main" val="78004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2D324C3C-C6C3-467A-8360-5DD1475A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5449A2B8-C966-4DDE-A701-46C30A0A9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795338"/>
            <a:ext cx="817403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广泛用于分析客户价值的是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RFM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模型，它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是通过三个指标（最近消费时间间隔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(Recency)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、消费频率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(Frequency)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、消费金额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(Monetary)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）来进行客户细分，识别出高价值的客户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。如果分析航空公司客户价值，此模型不再适用，存在一些缺陷和不足：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86FAD60-E3C5-44FE-B60A-FD185BDFD999}"/>
              </a:ext>
            </a:extLst>
          </p:cNvPr>
          <p:cNvSpPr/>
          <p:nvPr/>
        </p:nvSpPr>
        <p:spPr>
          <a:xfrm>
            <a:off x="441325" y="4791075"/>
            <a:ext cx="3859213" cy="1374775"/>
          </a:xfrm>
          <a:prstGeom prst="roundRect">
            <a:avLst>
              <a:gd name="adj" fmla="val 5173"/>
            </a:avLst>
          </a:prstGeom>
          <a:solidFill>
            <a:srgbClr val="00B0F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二：传统模型分析是利用属性分箱方法进行分析如图，但是此方法细分的客户群太多，需要一一识别客户特征和行为</a:t>
            </a:r>
            <a:r>
              <a:rPr lang="en-US" altLang="zh-CN" sz="16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提高了针对性营销的成本。</a:t>
            </a:r>
            <a:endParaRPr lang="en-US" altLang="zh-CN" sz="1600" dirty="0">
              <a:solidFill>
                <a:schemeClr val="tx1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7891EFC4-A4DF-42A3-9A39-541E73B99E66}"/>
              </a:ext>
            </a:extLst>
          </p:cNvPr>
          <p:cNvSpPr/>
          <p:nvPr/>
        </p:nvSpPr>
        <p:spPr>
          <a:xfrm>
            <a:off x="423863" y="2852738"/>
            <a:ext cx="3860800" cy="1800225"/>
          </a:xfrm>
          <a:prstGeom prst="roundRect">
            <a:avLst>
              <a:gd name="adj" fmla="val 5173"/>
            </a:avLst>
          </a:prstGeom>
          <a:solidFill>
            <a:srgbClr val="FFFF00"/>
          </a:solidFill>
          <a:ln w="3175">
            <a:solidFill>
              <a:srgbClr val="3737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zh-CN" altLang="en-US" sz="1600" dirty="0">
                <a:solidFill>
                  <a:schemeClr val="tx1"/>
                </a:solidFill>
                <a:latin typeface="Arial" charset="0"/>
                <a:ea typeface="微软雅黑" pitchFamily="34" charset="-122"/>
              </a:rPr>
              <a:t>一：在模型中，消费金额表示在一段时间内，客业产品金额的总和。因航空票价受到运输距离、舱位等级等多种因素影响，同样消费金额的不同旅客对航空公司的价值是不同的。因此这个指标并不适合用于航空公司的客户价值分析。</a:t>
            </a:r>
          </a:p>
        </p:txBody>
      </p:sp>
      <p:sp>
        <p:nvSpPr>
          <p:cNvPr id="23558" name="标题 3">
            <a:extLst>
              <a:ext uri="{FF2B5EF4-FFF2-40B4-BE49-F238E27FC236}">
                <a16:creationId xmlns:a16="http://schemas.microsoft.com/office/drawing/2014/main" id="{CAF78DCE-53DD-4676-9DA4-5F460362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传统方法存在的缺陷</a:t>
            </a:r>
          </a:p>
        </p:txBody>
      </p:sp>
      <p:pic>
        <p:nvPicPr>
          <p:cNvPr id="27656" name="Picture 1" descr="RFM">
            <a:extLst>
              <a:ext uri="{FF2B5EF4-FFF2-40B4-BE49-F238E27FC236}">
                <a16:creationId xmlns:a16="http://schemas.microsoft.com/office/drawing/2014/main" id="{ACA416B9-D8BB-4DB3-9846-64EB3980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2660650"/>
            <a:ext cx="4464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B146A771-1975-4933-91A7-0B6E854F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Text Box 6">
            <a:extLst>
              <a:ext uri="{FF2B5EF4-FFF2-40B4-BE49-F238E27FC236}">
                <a16:creationId xmlns:a16="http://schemas.microsoft.com/office/drawing/2014/main" id="{D0EFCF21-596D-4053-96EF-41C85159E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客户信息属性说明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航空客户信息数据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标题 3">
            <a:extLst>
              <a:ext uri="{FF2B5EF4-FFF2-40B4-BE49-F238E27FC236}">
                <a16:creationId xmlns:a16="http://schemas.microsoft.com/office/drawing/2014/main" id="{CE8609DC-2271-489F-95D3-F5E22198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原始数据情况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7089A93B-8423-4CB8-A4A3-F103F011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标题 3">
            <a:extLst>
              <a:ext uri="{FF2B5EF4-FFF2-40B4-BE49-F238E27FC236}">
                <a16:creationId xmlns:a16="http://schemas.microsoft.com/office/drawing/2014/main" id="{9C434DDF-D08D-46D7-AAA9-B5B53DF0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原始数据情况</a:t>
            </a: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42A371D7-2530-4539-BD7E-05AFB8854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客户信息属性说明，针对航空客户的信息，对每个属性进行相应说明。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AA3FDE-51BA-415E-8C51-1B5F30550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27175"/>
            <a:ext cx="531653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A9EA8CA6-8F58-4ACB-8227-94D79B692866}"/>
              </a:ext>
            </a:extLst>
          </p:cNvPr>
          <p:cNvSpPr/>
          <p:nvPr/>
        </p:nvSpPr>
        <p:spPr>
          <a:xfrm>
            <a:off x="5940425" y="1519238"/>
            <a:ext cx="3013075" cy="2312987"/>
          </a:xfrm>
          <a:prstGeom prst="cloudCallout">
            <a:avLst>
              <a:gd name="adj1" fmla="val -100630"/>
              <a:gd name="adj2" fmla="val 315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zh-CN" sz="1600" b="1" dirty="0">
                <a:solidFill>
                  <a:srgbClr val="FF0000"/>
                </a:solidFill>
              </a:rPr>
              <a:t>以过去某个时间点为结束时间，某一时间长度作为宽度，得到历史时间范围内的一个时间段。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9B1427E2-FEE9-4246-AE89-FB4FF9F1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27" name="标题 3">
            <a:extLst>
              <a:ext uri="{FF2B5EF4-FFF2-40B4-BE49-F238E27FC236}">
                <a16:creationId xmlns:a16="http://schemas.microsoft.com/office/drawing/2014/main" id="{BB6FAFB1-387E-4D5A-B93F-9327FFC7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原始数据情况</a:t>
            </a: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A6A5477A-1772-485C-A69B-D22B1D25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航空客户信息，其中已经包含会员档案信息和其乘坐航班记录等</a:t>
            </a:r>
          </a:p>
        </p:txBody>
      </p:sp>
      <p:pic>
        <p:nvPicPr>
          <p:cNvPr id="26629" name="Picture 7">
            <a:extLst>
              <a:ext uri="{FF2B5EF4-FFF2-40B4-BE49-F238E27FC236}">
                <a16:creationId xmlns:a16="http://schemas.microsoft.com/office/drawing/2014/main" id="{5FAA5469-3DAC-4F53-B871-DF49C66A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462088"/>
            <a:ext cx="6983413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3C454544-7F76-4D76-9242-A0314F46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标题 3">
            <a:extLst>
              <a:ext uri="{FF2B5EF4-FFF2-40B4-BE49-F238E27FC236}">
                <a16:creationId xmlns:a16="http://schemas.microsoft.com/office/drawing/2014/main" id="{B73B600A-73F2-478D-A433-1D34B48A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挖掘目标</a:t>
            </a:r>
          </a:p>
        </p:txBody>
      </p:sp>
      <p:sp>
        <p:nvSpPr>
          <p:cNvPr id="33796" name="Text Box 6">
            <a:extLst>
              <a:ext uri="{FF2B5EF4-FFF2-40B4-BE49-F238E27FC236}">
                <a16:creationId xmlns:a16="http://schemas.microsoft.com/office/drawing/2014/main" id="{D95481E8-2728-4350-9D22-A8EEF0FF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2174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借助航空公司客户数据，对客户进行分类；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对不同的客户类别进行特征分析，比较不同类客户的客户价值；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  <a:defRPr/>
            </a:pP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对不同价值的客户类别提供个性化服务，制定相应的营销策略。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zh-CN" altLang="en-US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C7D4B3-855D-45A4-A191-A3ABBBDA4389}"/>
              </a:ext>
            </a:extLst>
          </p:cNvPr>
          <p:cNvCxnSpPr/>
          <p:nvPr/>
        </p:nvCxnSpPr>
        <p:spPr>
          <a:xfrm rot="5400000">
            <a:off x="357187" y="3357563"/>
            <a:ext cx="3571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02FD55C9-DA55-4576-8E9D-CDBE7FD4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00037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D6DCAB-A15F-41BD-AED9-EE4B68FC4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4448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上机实验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8E618D-59B9-4191-8E96-A1C4260D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34448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ADDBBE-B818-42DC-931D-F7487E523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714620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A01670-AD04-4A0A-A2D2-C2CED352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14620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分析方法与过程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49BB2B6-0FD8-4A4F-B392-664C5802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2179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280EAE-FAAF-4516-8F84-0B7D35C2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982788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背景与挖掘目标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95F0F8-84E3-4786-A91C-5C7F496D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982788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8BE4F1-4EA1-4C0C-B38D-3AA53283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2100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拓展思考</a:t>
            </a:r>
          </a:p>
        </p:txBody>
      </p:sp>
      <p:sp>
        <p:nvSpPr>
          <p:cNvPr id="28688" name="标题 13">
            <a:extLst>
              <a:ext uri="{FF2B5EF4-FFF2-40B4-BE49-F238E27FC236}">
                <a16:creationId xmlns:a16="http://schemas.microsoft.com/office/drawing/2014/main" id="{C0E4C924-45E6-464F-A73F-D7E8A79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1818</Words>
  <Application>Microsoft Office PowerPoint</Application>
  <PresentationFormat>全屏显示(4:3)</PresentationFormat>
  <Paragraphs>208</Paragraphs>
  <Slides>33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Monotype Sorts</vt:lpstr>
      <vt:lpstr>华文楷体</vt:lpstr>
      <vt:lpstr>微软雅黑</vt:lpstr>
      <vt:lpstr>Arial</vt:lpstr>
      <vt:lpstr>Calibri</vt:lpstr>
      <vt:lpstr>Segoe UI Black</vt:lpstr>
      <vt:lpstr>Times New Roman</vt:lpstr>
      <vt:lpstr>Wingdings</vt:lpstr>
      <vt:lpstr>Office 主题​​</vt:lpstr>
      <vt:lpstr>Visio</vt:lpstr>
      <vt:lpstr>应用数据科学导论</vt:lpstr>
      <vt:lpstr>参考书</vt:lpstr>
      <vt:lpstr>主要内容</vt:lpstr>
      <vt:lpstr>传统方法存在的缺陷</vt:lpstr>
      <vt:lpstr>原始数据情况</vt:lpstr>
      <vt:lpstr>原始数据情况</vt:lpstr>
      <vt:lpstr>原始数据情况</vt:lpstr>
      <vt:lpstr>挖掘目标</vt:lpstr>
      <vt:lpstr>目录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目录</vt:lpstr>
      <vt:lpstr>上机实验</vt:lpstr>
      <vt:lpstr>上机实验拓展</vt:lpstr>
      <vt:lpstr>上机实验拓展</vt:lpstr>
      <vt:lpstr>上机实验拓展</vt:lpstr>
      <vt:lpstr>目录</vt:lpstr>
      <vt:lpstr>分类之后做什么？</vt:lpstr>
      <vt:lpstr>拓展思考</vt:lpstr>
      <vt:lpstr>数据，是信息时代的真相！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FC经典游戏全回顾</dc:title>
  <dc:creator>net sky</dc:creator>
  <cp:lastModifiedBy>net sky</cp:lastModifiedBy>
  <cp:revision>24</cp:revision>
  <dcterms:created xsi:type="dcterms:W3CDTF">2019-07-15T14:23:58Z</dcterms:created>
  <dcterms:modified xsi:type="dcterms:W3CDTF">2020-06-11T10:28:33Z</dcterms:modified>
</cp:coreProperties>
</file>