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75" r:id="rId3"/>
    <p:sldId id="276" r:id="rId4"/>
    <p:sldId id="278" r:id="rId5"/>
    <p:sldId id="277" r:id="rId6"/>
    <p:sldId id="279" r:id="rId7"/>
    <p:sldId id="280" r:id="rId8"/>
    <p:sldId id="282" r:id="rId9"/>
    <p:sldId id="283" r:id="rId10"/>
    <p:sldId id="284" r:id="rId11"/>
    <p:sldId id="281" r:id="rId12"/>
    <p:sldId id="285" r:id="rId13"/>
    <p:sldId id="286" r:id="rId14"/>
    <p:sldId id="287" r:id="rId15"/>
    <p:sldId id="288" r:id="rId16"/>
    <p:sldId id="27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14" autoAdjust="0"/>
  </p:normalViewPr>
  <p:slideViewPr>
    <p:cSldViewPr>
      <p:cViewPr varScale="1">
        <p:scale>
          <a:sx n="82" d="100"/>
          <a:sy n="82" d="100"/>
        </p:scale>
        <p:origin x="-1469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9E95B-2B1A-4DD6-A915-145A492239F3}" type="datetimeFigureOut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AF5D7-C9F5-40C5-9142-1CE77BCDF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3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anchi.aliyun.com/notebook-ai/detail?spm=5176.12282042.0.0.72b42042GQZnFS&amp;postId=623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ad.zol.com.cn/433/4331279_5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AF5D7-C9F5-40C5-9142-1CE77BCDF6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18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https://tianchi.aliyun.com/notebook-ai/detail?spm=5176.12282042.0.0.72b42042GQZnFS&amp;postId=6239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AF5D7-C9F5-40C5-9142-1CE77BCDF6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4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http://pad.zol.com.cn/433/4331279_5.html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AF5D7-C9F5-40C5-9142-1CE77BCDF6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0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C8D50-1526-41AE-A682-A2F7F4EA8AA1}" type="datetime1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7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DBB1-7BBF-4004-A6E7-67A2CA581929}" type="datetime1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6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9411-14D5-4A0D-B9D4-77908B1AF7BA}" type="datetime1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7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B74A-146F-4843-8156-4DB0C14B0E1C}" type="datetime1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8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09658-A44A-4BA0-9CCD-66C0B635C130}" type="datetime1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812AE-898A-43A2-97CD-F6944C03B329}" type="datetime1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58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5493-FC0E-4D05-9E94-09190C40997A}" type="datetime1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4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7F9C-7292-40DA-9795-08572187C4B1}" type="datetime1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7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2788-6162-493E-A651-DA9CD50698BE}" type="datetime1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82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8EE3-2341-4722-B02B-2249CBE73243}" type="datetime1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63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F945-6F3B-4AFD-ACAE-2AC882520D77}" type="datetime1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15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02B9-6065-4474-976D-AA90E941640F}" type="datetime1">
              <a:rPr lang="zh-CN" altLang="en-US" smtClean="0"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7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应用数据科学导论</a:t>
            </a:r>
            <a:endParaRPr lang="zh-CN" altLang="en-US" sz="6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Ht_song@163.com</a:t>
            </a:r>
          </a:p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2020.02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b="1" dirty="0" smtClean="0"/>
              <a:t>华工管院</a:t>
            </a:r>
            <a:r>
              <a:rPr lang="en-US" altLang="zh-CN" b="1" dirty="0" smtClean="0"/>
              <a:t>《</a:t>
            </a:r>
            <a:r>
              <a:rPr lang="zh-CN" altLang="en-US" b="1" dirty="0" smtClean="0"/>
              <a:t>数据科学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庄东、宋海涛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9552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b="1" dirty="0"/>
              <a:t>线性回归：找到一条直线来预测目标值</a:t>
            </a:r>
          </a:p>
          <a:p>
            <a:r>
              <a:rPr lang="zh-CN" altLang="en-US" dirty="0"/>
              <a:t>一个简单的场景：已知房屋价格与尺寸的历史数据，问面积为</a:t>
            </a:r>
            <a:r>
              <a:rPr lang="en-US" altLang="zh-CN" dirty="0"/>
              <a:t>2000</a:t>
            </a:r>
            <a:r>
              <a:rPr lang="zh-CN" altLang="en-US" dirty="0"/>
              <a:t>时，售价为多少？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  <p:pic>
        <p:nvPicPr>
          <p:cNvPr id="5122" name="Picture 2" descr="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29000"/>
            <a:ext cx="565785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46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2576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4525963"/>
          </a:xfrm>
        </p:spPr>
        <p:txBody>
          <a:bodyPr/>
          <a:lstStyle/>
          <a:p>
            <a:r>
              <a:rPr lang="en-US" altLang="zh-CN" b="1" dirty="0"/>
              <a:t>K-</a:t>
            </a:r>
            <a:r>
              <a:rPr lang="zh-CN" altLang="en-US" b="1" dirty="0"/>
              <a:t>近邻：用距离度量最相邻的分类标签</a:t>
            </a:r>
          </a:p>
          <a:p>
            <a:r>
              <a:rPr lang="zh-CN" altLang="en-US" sz="2000" dirty="0"/>
              <a:t>一个简单的场景：已知一个电影中的打斗和接吻镜头数，判断它是属于爱情片还是动作片。当接吻镜头数较多时，根据经验我们判断它为爱情片。那么计算机如何进行判别呢？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  <p:pic>
        <p:nvPicPr>
          <p:cNvPr id="6146" name="Picture 2" descr="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7560840" cy="380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77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聚类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K-means</a:t>
            </a:r>
            <a:r>
              <a:rPr lang="zh-CN" altLang="en-US" b="1" dirty="0"/>
              <a:t>：计算质心，聚类无标签数据</a:t>
            </a:r>
          </a:p>
          <a:p>
            <a:r>
              <a:rPr lang="zh-CN" altLang="en-US" sz="2000" dirty="0"/>
              <a:t>在上面介绍的分类算法中，需要被分类的数据集已经有标记</a:t>
            </a:r>
            <a:r>
              <a:rPr lang="zh-CN" altLang="en-US" sz="2000" dirty="0" smtClean="0"/>
              <a:t>，而</a:t>
            </a:r>
            <a:r>
              <a:rPr lang="zh-CN" altLang="en-US" sz="2000" dirty="0"/>
              <a:t>对于没有标记的数据集，希望能有一种算法能够自动的将相同元素分为紧密关系的子集或簇，这就是聚类算法。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  <p:pic>
        <p:nvPicPr>
          <p:cNvPr id="7170" name="Picture 2" descr="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7344816" cy="288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89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5. </a:t>
            </a:r>
            <a:r>
              <a:rPr lang="zh-CN" altLang="en-US" dirty="0" smtClean="0"/>
              <a:t>关联分析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708920"/>
            <a:ext cx="5400600" cy="4525963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调查</a:t>
            </a:r>
            <a:r>
              <a:rPr lang="zh-CN" altLang="en-US" sz="2400" dirty="0"/>
              <a:t>发现，这种现象出现在年轻的父亲</a:t>
            </a:r>
            <a:r>
              <a:rPr lang="zh-CN" altLang="en-US" sz="2400" dirty="0" smtClean="0"/>
              <a:t>身上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年轻</a:t>
            </a:r>
            <a:r>
              <a:rPr lang="zh-CN" altLang="en-US" sz="2400" dirty="0"/>
              <a:t>的父亲去超市买尿布时，往往会顺便为自己购买啤酒。如果在卖场只能买到两件商品之一，他很有可能会放弃购物而去另一家可以同时买到啤酒与尿布的商店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  <p:pic>
        <p:nvPicPr>
          <p:cNvPr id="8194" name="Picture 2" descr="https://ss0.baidu.com/6ONWsjip0QIZ8tyhnq/it/u=4170298509,2223127071&amp;fm=173&amp;app=25&amp;f=JPEG?w=500&amp;h=313&amp;s=A3307A226CB4349A35A21E780300C0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636912"/>
            <a:ext cx="3105775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251520" y="1124744"/>
            <a:ext cx="8722398" cy="2262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/>
              <a:t>关联分析：挖掘啤酒与尿布（频繁项集）的关联规则</a:t>
            </a:r>
          </a:p>
          <a:p>
            <a:r>
              <a:rPr lang="en-US" altLang="zh-CN" sz="2400" dirty="0" smtClean="0"/>
              <a:t>20</a:t>
            </a:r>
            <a:r>
              <a:rPr lang="zh-CN" altLang="en-US" sz="2400" dirty="0" smtClean="0"/>
              <a:t>世纪</a:t>
            </a:r>
            <a:r>
              <a:rPr lang="en-US" altLang="zh-CN" sz="2400" dirty="0" smtClean="0"/>
              <a:t>90</a:t>
            </a:r>
            <a:r>
              <a:rPr lang="zh-CN" altLang="en-US" sz="2400" dirty="0" smtClean="0"/>
              <a:t>年代美国沃尔玛超市中，超市管理人员分析销售数据时发现 “啤酒”与“尿布”两件看上去毫无关系的商品会经常出现在同一个购物篮中。</a:t>
            </a:r>
            <a:endParaRPr lang="en-US" altLang="zh-CN" sz="240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89046" y="5013176"/>
            <a:ext cx="8540857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由此，沃尔玛发现了这一独特的现象，开始在卖场尝试将啤酒与尿布摆放在相同区域，让年轻的父亲可以同时找到这两件商品，从而获得了很好的商品销售收入。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607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降维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altLang="zh-CN" sz="2000" b="1" dirty="0"/>
              <a:t>PCA</a:t>
            </a:r>
            <a:r>
              <a:rPr lang="zh-CN" altLang="en-US" sz="2000" b="1" dirty="0"/>
              <a:t>降维：减少数据维度，降低数据复杂度</a:t>
            </a:r>
          </a:p>
          <a:p>
            <a:r>
              <a:rPr lang="zh-CN" altLang="en-US" sz="2000" dirty="0"/>
              <a:t>降维是指将原高维空间中的数据点映射到低维度的空间中。因为高维特征的数目巨大，距离计算困难，分类器的性能会随着特征数的增加而下降；减少高维的冗余信息所造成的误差</a:t>
            </a:r>
            <a:r>
              <a:rPr lang="en-US" altLang="zh-CN" sz="2000" dirty="0"/>
              <a:t>,</a:t>
            </a:r>
            <a:r>
              <a:rPr lang="zh-CN" altLang="en-US" sz="2000" dirty="0"/>
              <a:t>可以提高识别的精度。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  <p:pic>
        <p:nvPicPr>
          <p:cNvPr id="9218" name="Picture 2" descr="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08920"/>
            <a:ext cx="7848872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28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" y="44624"/>
            <a:ext cx="8003232" cy="854968"/>
          </a:xfrm>
        </p:spPr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算法之外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Anaconda</a:t>
            </a:r>
            <a:r>
              <a:rPr lang="zh-CN" altLang="en-US" b="1" dirty="0"/>
              <a:t>：初学</a:t>
            </a:r>
            <a:r>
              <a:rPr lang="en-US" altLang="zh-CN" b="1" dirty="0"/>
              <a:t>Python</a:t>
            </a:r>
            <a:r>
              <a:rPr lang="zh-CN" altLang="en-US" b="1" dirty="0"/>
              <a:t>、</a:t>
            </a:r>
            <a:r>
              <a:rPr lang="zh-CN" altLang="en-US" b="1" dirty="0" smtClean="0"/>
              <a:t>入门</a:t>
            </a:r>
            <a:r>
              <a:rPr lang="en-US" altLang="zh-CN" b="1" dirty="0" smtClean="0"/>
              <a:t>ML</a:t>
            </a:r>
            <a:r>
              <a:rPr lang="zh-CN" altLang="en-US" b="1" dirty="0" smtClean="0"/>
              <a:t>首选平台</a:t>
            </a:r>
            <a:endParaRPr lang="zh-CN" altLang="en-US" b="1" dirty="0"/>
          </a:p>
          <a:p>
            <a:r>
              <a:rPr lang="zh-CN" altLang="en-US" sz="2400" dirty="0" smtClean="0"/>
              <a:t>如何</a:t>
            </a:r>
            <a:r>
              <a:rPr lang="zh-CN" altLang="en-US" sz="2400" dirty="0"/>
              <a:t>动手实践呢？ </a:t>
            </a:r>
            <a:r>
              <a:rPr lang="en-US" altLang="zh-CN" sz="2400" dirty="0" smtClean="0"/>
              <a:t>Anaconda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一个用于科学计算的</a:t>
            </a:r>
            <a:r>
              <a:rPr lang="en-US" altLang="zh-CN" sz="2400" dirty="0"/>
              <a:t>Python</a:t>
            </a:r>
            <a:r>
              <a:rPr lang="zh-CN" altLang="en-US" sz="2400" dirty="0"/>
              <a:t>发行版，提供了包管理与环境管理的功能，可以很方便地解决多版本</a:t>
            </a:r>
            <a:r>
              <a:rPr lang="en-US" altLang="zh-CN" sz="2400" dirty="0"/>
              <a:t>python</a:t>
            </a:r>
            <a:r>
              <a:rPr lang="zh-CN" altLang="en-US" sz="2400" dirty="0"/>
              <a:t>并存、切换以及各种第三方包安装问题。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  <p:pic>
        <p:nvPicPr>
          <p:cNvPr id="10242" name="Picture 2" descr="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92288"/>
            <a:ext cx="7717055" cy="42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252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4888" y="242088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数据，是信息时代的真相！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0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844825"/>
            <a:ext cx="1944216" cy="273630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41985"/>
            <a:ext cx="3153023" cy="455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ttp://themlbook.com/wiki/lib/exe/fetch.php?w=900&amp;tok=094fd0&amp;media=new_co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64" y="1508770"/>
            <a:ext cx="3395044" cy="458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69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数据科学简介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r>
              <a:rPr lang="zh-CN" altLang="en-US" dirty="0" smtClean="0"/>
              <a:t>数据统计可视化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数据分析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机器学习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分析项目实践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1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0. </a:t>
            </a:r>
            <a:r>
              <a:rPr lang="zh-CN" altLang="en-US" dirty="0" smtClean="0"/>
              <a:t>以</a:t>
            </a:r>
            <a:r>
              <a:rPr lang="en-US" altLang="zh-CN" dirty="0" smtClean="0"/>
              <a:t>ML</a:t>
            </a:r>
            <a:r>
              <a:rPr lang="zh-CN" altLang="en-US" dirty="0" smtClean="0"/>
              <a:t>实现数据智能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人</a:t>
            </a:r>
            <a:r>
              <a:rPr lang="zh-CN" altLang="en-US" sz="2800" dirty="0" smtClean="0"/>
              <a:t>工智能大体上</a:t>
            </a:r>
            <a:r>
              <a:rPr lang="zh-CN" altLang="en-US" sz="2800" dirty="0"/>
              <a:t>可以分为“推理期”，“知识期”和“学习期”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推理</a:t>
            </a:r>
            <a:r>
              <a:rPr lang="zh-CN" altLang="en-US" sz="2400" dirty="0"/>
              <a:t>期主要注重逻辑推理但是感知器过于简单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知识</a:t>
            </a:r>
            <a:r>
              <a:rPr lang="zh-CN" altLang="en-US" sz="2400" dirty="0"/>
              <a:t>期虽然建立了各种各样的专家系统，但是自主学习能力和神经网络资源能力都不足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学习</a:t>
            </a:r>
            <a:r>
              <a:rPr lang="zh-CN" altLang="en-US" sz="2400" dirty="0"/>
              <a:t>期机器能够自己学习知识，而直到</a:t>
            </a:r>
            <a:r>
              <a:rPr lang="en-US" altLang="zh-CN" sz="2400" dirty="0"/>
              <a:t>1980</a:t>
            </a:r>
            <a:r>
              <a:rPr lang="zh-CN" altLang="en-US" sz="2400" dirty="0"/>
              <a:t>年后，机器学习因其在很多领域的出色表现，才逐渐成为热门学科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  <p:pic>
        <p:nvPicPr>
          <p:cNvPr id="1026" name="Picture 2" descr="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0" y="4509120"/>
            <a:ext cx="823814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8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智能的要素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人工智能的主要</a:t>
            </a:r>
            <a:r>
              <a:rPr lang="zh-CN" altLang="en-US" dirty="0" smtClean="0"/>
              <a:t>包含：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</a:t>
            </a:r>
            <a:r>
              <a:rPr lang="zh-CN" altLang="en-US" dirty="0"/>
              <a:t>是感知，包括视觉、语音、语言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然后</a:t>
            </a:r>
            <a:r>
              <a:rPr lang="zh-CN" altLang="en-US" dirty="0"/>
              <a:t>是决策，例如做出预测和判断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最后</a:t>
            </a:r>
            <a:r>
              <a:rPr lang="zh-CN" altLang="en-US" dirty="0"/>
              <a:t>是反馈，如果想做一套完整的系统，就像机器人或是自动驾驶，则需要一个反馈。 </a:t>
            </a:r>
            <a:endParaRPr lang="en-US" altLang="zh-CN" dirty="0" smtClean="0"/>
          </a:p>
          <a:p>
            <a:r>
              <a:rPr lang="zh-CN" altLang="en-US" dirty="0" smtClean="0"/>
              <a:t>人工智能众多要素中，学习能力特别重要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机器学习</a:t>
            </a:r>
            <a:r>
              <a:rPr lang="zh-CN" altLang="en-US" dirty="0"/>
              <a:t>，它是人工智能的核心，是使计算机具有智能的关键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</a:t>
            </a:r>
            <a:r>
              <a:rPr lang="zh-CN" altLang="en-US" dirty="0"/>
              <a:t>自我学习，人工智能也只是徒有其表。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78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智能的要素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  <p:pic>
        <p:nvPicPr>
          <p:cNvPr id="2050" name="Picture 2" descr="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" y="1196752"/>
            <a:ext cx="9042598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18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576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机器学习最大的特点是利用数据而不是指令来进行各种工作，其学习过程主要包括：数据的特征提取、数据预处理、训练模型、测试模型、模型评估改进等几部分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  <p:pic>
        <p:nvPicPr>
          <p:cNvPr id="3074" name="Picture 2" descr="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3"/>
            <a:ext cx="6984776" cy="363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16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ML</a:t>
            </a:r>
            <a:r>
              <a:rPr lang="zh-CN" altLang="en-US" dirty="0" smtClean="0"/>
              <a:t>算法类别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82453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算法</a:t>
            </a:r>
            <a:r>
              <a:rPr lang="zh-CN" altLang="en-US" dirty="0"/>
              <a:t>是通过使用已知的输入和输出以某种方式“训练”以对特定输入进行响应。代表着用系统的方法描述解决问题的策略机制。人工智能的发展离不开机器学习算法的不断进步。 </a:t>
            </a:r>
            <a:r>
              <a:rPr lang="zh-CN" altLang="en-US" dirty="0" smtClean="0"/>
              <a:t>传统</a:t>
            </a:r>
            <a:r>
              <a:rPr lang="zh-CN" altLang="en-US" dirty="0"/>
              <a:t>机器学习算法主要包括以下五类：</a:t>
            </a:r>
          </a:p>
          <a:p>
            <a:r>
              <a:rPr lang="zh-CN" altLang="en-US" b="1" dirty="0" smtClean="0"/>
              <a:t>回归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建立</a:t>
            </a:r>
            <a:r>
              <a:rPr lang="zh-CN" altLang="en-US" dirty="0"/>
              <a:t>一个回归方程来预测目标值，用于连续型分布预测</a:t>
            </a:r>
          </a:p>
          <a:p>
            <a:r>
              <a:rPr lang="zh-CN" altLang="en-US" b="1" dirty="0" smtClean="0"/>
              <a:t>分类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给定</a:t>
            </a:r>
            <a:r>
              <a:rPr lang="zh-CN" altLang="en-US" dirty="0"/>
              <a:t>大量带标签的数据，计算出未知标签样本的标签取值</a:t>
            </a:r>
          </a:p>
          <a:p>
            <a:r>
              <a:rPr lang="zh-CN" altLang="en-US" b="1" dirty="0" smtClean="0"/>
              <a:t>聚类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/>
              <a:t>不带标签的数据根据距离聚集成不同的簇，每一簇数据有共同的特征</a:t>
            </a:r>
          </a:p>
          <a:p>
            <a:r>
              <a:rPr lang="zh-CN" altLang="en-US" b="1" dirty="0"/>
              <a:t>关联</a:t>
            </a:r>
            <a:r>
              <a:rPr lang="zh-CN" altLang="en-US" b="1" dirty="0" smtClean="0"/>
              <a:t>分析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计算</a:t>
            </a:r>
            <a:r>
              <a:rPr lang="zh-CN" altLang="en-US" dirty="0"/>
              <a:t>出数据之间的频繁项集合</a:t>
            </a:r>
          </a:p>
          <a:p>
            <a:r>
              <a:rPr lang="zh-CN" altLang="en-US" b="1" dirty="0"/>
              <a:t>降</a:t>
            </a:r>
            <a:r>
              <a:rPr lang="zh-CN" altLang="en-US" b="1" dirty="0" smtClean="0"/>
              <a:t>维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原</a:t>
            </a:r>
            <a:r>
              <a:rPr lang="zh-CN" altLang="en-US" dirty="0"/>
              <a:t>高维空间中的数据点映射到低维度的空间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14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ML</a:t>
            </a:r>
            <a:r>
              <a:rPr lang="zh-CN" altLang="en-US" dirty="0" smtClean="0"/>
              <a:t>算法类别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华工管院</a:t>
            </a:r>
            <a:r>
              <a:rPr lang="en-US" altLang="zh-CN" smtClean="0"/>
              <a:t>《</a:t>
            </a:r>
            <a:r>
              <a:rPr lang="zh-CN" altLang="en-US" smtClean="0"/>
              <a:t>数据科学</a:t>
            </a:r>
            <a:r>
              <a:rPr lang="en-US" altLang="zh-CN" smtClean="0"/>
              <a:t>》</a:t>
            </a:r>
            <a:r>
              <a:rPr lang="zh-CN" altLang="en-US" smtClean="0"/>
              <a:t>庄东、宋海涛</a:t>
            </a:r>
            <a:endParaRPr lang="zh-CN" altLang="en-US"/>
          </a:p>
        </p:txBody>
      </p:sp>
      <p:pic>
        <p:nvPicPr>
          <p:cNvPr id="4098" name="Picture 2" descr="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08912" cy="478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1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1015</Words>
  <Application>Microsoft Office PowerPoint</Application>
  <PresentationFormat>全屏显示(4:3)</PresentationFormat>
  <Paragraphs>82</Paragraphs>
  <Slides>16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应用数据科学导论</vt:lpstr>
      <vt:lpstr>参考书</vt:lpstr>
      <vt:lpstr>主要内容</vt:lpstr>
      <vt:lpstr>0. 以ML实现数据智能</vt:lpstr>
      <vt:lpstr>智能的要素</vt:lpstr>
      <vt:lpstr>智能的要素</vt:lpstr>
      <vt:lpstr>机器学习</vt:lpstr>
      <vt:lpstr>1. ML算法类别</vt:lpstr>
      <vt:lpstr>ML算法类别</vt:lpstr>
      <vt:lpstr>2. 回归</vt:lpstr>
      <vt:lpstr>3. 分类</vt:lpstr>
      <vt:lpstr>4. 聚类</vt:lpstr>
      <vt:lpstr>5. 关联分析</vt:lpstr>
      <vt:lpstr>6. 降维</vt:lpstr>
      <vt:lpstr>7. 算法之外</vt:lpstr>
      <vt:lpstr>数据，是信息时代的真相！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FC经典游戏全回顾</dc:title>
  <dc:creator>net sky</dc:creator>
  <cp:lastModifiedBy>net sky</cp:lastModifiedBy>
  <cp:revision>18</cp:revision>
  <dcterms:created xsi:type="dcterms:W3CDTF">2019-07-15T14:23:58Z</dcterms:created>
  <dcterms:modified xsi:type="dcterms:W3CDTF">2020-02-06T10:54:55Z</dcterms:modified>
</cp:coreProperties>
</file>