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56" r:id="rId2"/>
    <p:sldId id="275" r:id="rId3"/>
    <p:sldId id="276" r:id="rId4"/>
    <p:sldId id="956" r:id="rId5"/>
    <p:sldId id="927" r:id="rId6"/>
    <p:sldId id="930" r:id="rId7"/>
    <p:sldId id="928" r:id="rId8"/>
    <p:sldId id="1068" r:id="rId9"/>
    <p:sldId id="929" r:id="rId10"/>
    <p:sldId id="926" r:id="rId11"/>
    <p:sldId id="940" r:id="rId12"/>
    <p:sldId id="925" r:id="rId13"/>
    <p:sldId id="932" r:id="rId14"/>
    <p:sldId id="933" r:id="rId15"/>
    <p:sldId id="948" r:id="rId16"/>
    <p:sldId id="992" r:id="rId17"/>
    <p:sldId id="935" r:id="rId18"/>
    <p:sldId id="951" r:id="rId19"/>
    <p:sldId id="952" r:id="rId20"/>
    <p:sldId id="953" r:id="rId21"/>
    <p:sldId id="954" r:id="rId22"/>
    <p:sldId id="955" r:id="rId23"/>
    <p:sldId id="937" r:id="rId24"/>
    <p:sldId id="938" r:id="rId25"/>
    <p:sldId id="939" r:id="rId26"/>
    <p:sldId id="941" r:id="rId27"/>
    <p:sldId id="946" r:id="rId28"/>
    <p:sldId id="942" r:id="rId29"/>
    <p:sldId id="943" r:id="rId30"/>
    <p:sldId id="1026" r:id="rId31"/>
    <p:sldId id="993" r:id="rId32"/>
    <p:sldId id="982" r:id="rId33"/>
    <p:sldId id="983" r:id="rId34"/>
    <p:sldId id="984" r:id="rId35"/>
    <p:sldId id="985" r:id="rId36"/>
    <p:sldId id="987" r:id="rId37"/>
    <p:sldId id="988" r:id="rId38"/>
    <p:sldId id="989" r:id="rId39"/>
    <p:sldId id="990" r:id="rId40"/>
    <p:sldId id="991" r:id="rId41"/>
    <p:sldId id="1017" r:id="rId42"/>
    <p:sldId id="1018" r:id="rId43"/>
    <p:sldId id="1019" r:id="rId44"/>
    <p:sldId id="1020" r:id="rId45"/>
    <p:sldId id="1021" r:id="rId46"/>
    <p:sldId id="1022" r:id="rId47"/>
    <p:sldId id="1024" r:id="rId48"/>
    <p:sldId id="1056" r:id="rId49"/>
    <p:sldId id="1045" r:id="rId50"/>
    <p:sldId id="1047" r:id="rId51"/>
    <p:sldId id="1046" r:id="rId52"/>
    <p:sldId id="1048" r:id="rId53"/>
    <p:sldId id="1049" r:id="rId54"/>
    <p:sldId id="1050" r:id="rId55"/>
    <p:sldId id="1051" r:id="rId56"/>
    <p:sldId id="1052" r:id="rId57"/>
    <p:sldId id="1053" r:id="rId58"/>
    <p:sldId id="1067" r:id="rId59"/>
    <p:sldId id="1069" r:id="rId60"/>
    <p:sldId id="274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1395" autoAdjust="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87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8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82.wmf"/><Relationship Id="rId1" Type="http://schemas.openxmlformats.org/officeDocument/2006/relationships/image" Target="../media/image87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9E95B-2B1A-4DD6-A915-145A492239F3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F5D7-C9F5-40C5-9142-1CE77BCDF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uanpeng825485697/article/details/7893308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0014576/article/details/79918819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机器学习案例系列教程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线性函数、线性回归、正则化，</a:t>
            </a:r>
            <a:r>
              <a:rPr lang="en-US" altLang="zh-CN" dirty="0">
                <a:hlinkClick r:id="rId3"/>
              </a:rPr>
              <a:t>https://blog.csdn.net/luanpeng825485697/article/details/78933084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5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实现多元线性回归，</a:t>
            </a:r>
            <a:r>
              <a:rPr lang="en-US" altLang="zh-CN" dirty="0">
                <a:hlinkClick r:id="rId3"/>
              </a:rPr>
              <a:t>https://blog.csdn.net/weixin_40014576/article/details/79918819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6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9BD9-BF8E-4547-9F3D-66527BA6A191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0C8A-6029-498A-BE9D-AE0EF77B1D31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0D0E-843F-41A6-AA8D-C1FE8B882BAA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7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725" y="0"/>
            <a:ext cx="8370888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079500"/>
            <a:ext cx="8361363" cy="519271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9971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4408-4673-43DE-8172-0033A1C24EBA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CEE5-7C19-4578-A8C2-1E046D77E1F8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F391-26AD-4BB6-A42E-A5B4FD39CEE2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437-83C1-436C-85E9-DF2B5AB5D621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4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5605-9087-4AD2-AD8A-3A4BB66BEAEF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EF75-604A-4BBC-A95C-C5DDA86E8D80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9596-7035-4AC3-B724-AAE4F22FF9C0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A527-9F84-4ECD-9A87-7FD43758CF5F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5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0FC3-122D-4395-A0BE-7D0A08BA4D18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4.bin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41.png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45.wmf"/><Relationship Id="rId19" Type="http://schemas.openxmlformats.org/officeDocument/2006/relationships/image" Target="../media/image50.png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6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47.bin"/><Relationship Id="rId3" Type="http://schemas.openxmlformats.org/officeDocument/2006/relationships/image" Target="../media/image71.pn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pn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73.png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7.wmf"/><Relationship Id="rId4" Type="http://schemas.openxmlformats.org/officeDocument/2006/relationships/image" Target="../media/image72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8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8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png"/><Relationship Id="rId5" Type="http://schemas.openxmlformats.org/officeDocument/2006/relationships/image" Target="../media/image91.wmf"/><Relationship Id="rId10" Type="http://schemas.openxmlformats.org/officeDocument/2006/relationships/image" Target="../media/image97.png"/><Relationship Id="rId4" Type="http://schemas.openxmlformats.org/officeDocument/2006/relationships/oleObject" Target="../embeddings/oleObject65.bin"/><Relationship Id="rId9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101.wmf"/><Relationship Id="rId3" Type="http://schemas.openxmlformats.org/officeDocument/2006/relationships/image" Target="../media/image92.pn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png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100.wmf"/><Relationship Id="rId5" Type="http://schemas.openxmlformats.org/officeDocument/2006/relationships/image" Target="../media/image98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7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92.png"/><Relationship Id="rId21" Type="http://schemas.openxmlformats.org/officeDocument/2006/relationships/image" Target="../media/image109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87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1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17.wmf"/><Relationship Id="rId3" Type="http://schemas.openxmlformats.org/officeDocument/2006/relationships/oleObject" Target="../embeddings/oleObject84.bin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16.wmf"/><Relationship Id="rId5" Type="http://schemas.openxmlformats.org/officeDocument/2006/relationships/image" Target="../media/image118.png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13.wmf"/><Relationship Id="rId9" Type="http://schemas.openxmlformats.org/officeDocument/2006/relationships/image" Target="../media/image11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11" Type="http://schemas.openxmlformats.org/officeDocument/2006/relationships/image" Target="../media/image125.png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9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wmf"/><Relationship Id="rId11" Type="http://schemas.openxmlformats.org/officeDocument/2006/relationships/image" Target="../media/image132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34.png"/><Relationship Id="rId9" Type="http://schemas.openxmlformats.org/officeDocument/2006/relationships/image" Target="../media/image13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3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4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4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应用数据科学导论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Ht_song@163.com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2020.05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b="1" dirty="0"/>
              <a:t>华工管院</a:t>
            </a:r>
            <a:r>
              <a:rPr lang="en-US" altLang="zh-CN" b="1" dirty="0"/>
              <a:t>《</a:t>
            </a:r>
            <a:r>
              <a:rPr lang="zh-CN" altLang="en-US" b="1" dirty="0"/>
              <a:t>数据科学</a:t>
            </a:r>
            <a:r>
              <a:rPr lang="en-US" altLang="zh-CN" b="1" dirty="0"/>
              <a:t>》</a:t>
            </a:r>
            <a:r>
              <a:rPr lang="zh-CN" altLang="en-US" b="1" dirty="0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399552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CD51DB-8377-4426-815B-898DF96E2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分类与回归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C2B4D3E-0665-4E00-8E9E-C7ED8412E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279301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分类问题: 目标变量是离散值</a:t>
            </a:r>
          </a:p>
          <a:p>
            <a:pPr eaLnBrk="1" hangingPunct="1"/>
            <a:r>
              <a:rPr lang="zh-CN" altLang="en-US" dirty="0"/>
              <a:t>回归问题: 目标变量是连续值(数值预测)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AE55D35-312B-40E9-934E-B1E30597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581275"/>
            <a:ext cx="5710238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“回归”是由达尔文的表兄弟弗朗西斯·高尔顿爵士(Sir Francis Galton,1822-1911)发明的。高尔顿于1877年完成了第一次回归预测，目的是根据上一代豌豆种子(双亲)的尺寸预测下一代豌豆种子的尺寸。高尔顿在大量对象上应用了回归分析，包括人的身高。他注意到，如果双亲的高度比平均高度高，他们的子女也倾向于比平均高度高，但尚不及双亲，孩子的高度向着平均高度回退(回归)。尽管这个单词和数值预测没有任何关系，但这种研究方法仍被称为回归。</a:t>
            </a:r>
            <a:endParaRPr lang="zh-CN" altLang="en-US" sz="2000" dirty="0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C8886E12-8D35-49A5-80DC-9157D5B6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2719388"/>
            <a:ext cx="2095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2E27108E-FE49-4F0F-ACEE-514F494A9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333625"/>
            <a:ext cx="65833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给定一套房屋的信息，如何预测其价格？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6BADA5D4-5EE3-4B7D-9728-A7E20F24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3314700"/>
            <a:ext cx="413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房屋信息: (面积=100平, 三室, 两卫)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C344C0AB-4B76-411D-9157-04B93A52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4724400"/>
            <a:ext cx="7897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预测价格 = </a:t>
            </a:r>
            <a:r>
              <a:rPr lang="zh-CN" altLang="en-US" sz="2000">
                <a:solidFill>
                  <a:srgbClr val="FF9900"/>
                </a:solidFill>
              </a:rPr>
              <a:t>0.8500</a:t>
            </a:r>
            <a:r>
              <a:rPr lang="zh-CN" altLang="en-US" sz="2000"/>
              <a:t> * 面积 + </a:t>
            </a:r>
            <a:r>
              <a:rPr lang="zh-CN" altLang="en-US" sz="2000">
                <a:solidFill>
                  <a:srgbClr val="FF9900"/>
                </a:solidFill>
              </a:rPr>
              <a:t>0.0500</a:t>
            </a:r>
            <a:r>
              <a:rPr lang="zh-CN" altLang="en-US" sz="2000"/>
              <a:t> * 卧室数量 + </a:t>
            </a:r>
            <a:r>
              <a:rPr lang="zh-CN" altLang="en-US" sz="2000">
                <a:solidFill>
                  <a:srgbClr val="FF9900"/>
                </a:solidFill>
              </a:rPr>
              <a:t>0.0015</a:t>
            </a:r>
            <a:r>
              <a:rPr lang="zh-CN" altLang="en-US" sz="2000"/>
              <a:t> * 卫生间数量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6CB49345-CB3E-4078-991B-446B78279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3930650"/>
            <a:ext cx="781050" cy="6699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utoUpdateAnimBg="0"/>
      <p:bldP spid="11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C504E1A-0A76-4A2B-9986-799D8E53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F03D376-6D83-4968-A040-73240EE0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439863"/>
            <a:ext cx="51085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FF0FB135-7094-4FCA-A2B8-10577183D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9713" y="1409700"/>
          <a:ext cx="34988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346200" imgH="228600" progId="Equation.DSMT4">
                  <p:embed/>
                </p:oleObj>
              </mc:Choice>
              <mc:Fallback>
                <p:oleObj name="Equation" r:id="rId4" imgW="1346200" imgH="228600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FF0FB135-7094-4FCA-A2B8-10577183D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409700"/>
                        <a:ext cx="34988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2779F4CC-2DC2-4D97-BEA8-0D9589C15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3216275"/>
          <a:ext cx="45735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2641600" imgH="431800" progId="Equation.DSMT4">
                  <p:embed/>
                </p:oleObj>
              </mc:Choice>
              <mc:Fallback>
                <p:oleObj name="Equation" r:id="rId6" imgW="2641600" imgH="431800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2779F4CC-2DC2-4D97-BEA8-0D9589C15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3216275"/>
                        <a:ext cx="457358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>
            <a:extLst>
              <a:ext uri="{FF2B5EF4-FFF2-40B4-BE49-F238E27FC236}">
                <a16:creationId xmlns:a16="http://schemas.microsoft.com/office/drawing/2014/main" id="{CE79B914-1530-4241-BF92-4DDD0A6A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2236788"/>
            <a:ext cx="684212" cy="715962"/>
          </a:xfrm>
          <a:prstGeom prst="downArrow">
            <a:avLst>
              <a:gd name="adj1" fmla="val 50000"/>
              <a:gd name="adj2" fmla="val 2616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72C97813-7178-4C36-8E15-45F2E481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2236788"/>
            <a:ext cx="1096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设x</a:t>
            </a:r>
            <a:r>
              <a:rPr lang="zh-CN" altLang="en-US" sz="2400" baseline="-25000"/>
              <a:t>0</a:t>
            </a:r>
            <a:r>
              <a:rPr lang="zh-CN" altLang="en-US" sz="2400"/>
              <a:t>=1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03E0AB3D-B14F-4AC7-A458-FE1C7F65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198563"/>
            <a:ext cx="4238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x</a:t>
            </a:r>
            <a:r>
              <a:rPr lang="zh-CN" altLang="en-US" sz="2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C152BF87-DAFB-4A3E-8376-105F91FA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1166813"/>
            <a:ext cx="3222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y</a:t>
            </a:r>
            <a:endParaRPr lang="zh-CN" altLang="en-US" sz="2200" baseline="-25000">
              <a:solidFill>
                <a:srgbClr val="FF0000"/>
              </a:solidFill>
            </a:endParaRP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99DFD37-18FD-4AEF-800D-83778A8B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1198563"/>
            <a:ext cx="423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x</a:t>
            </a:r>
            <a:r>
              <a:rPr lang="zh-CN" altLang="en-US" sz="2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299" name="AutoShape 11">
            <a:extLst>
              <a:ext uri="{FF2B5EF4-FFF2-40B4-BE49-F238E27FC236}">
                <a16:creationId xmlns:a16="http://schemas.microsoft.com/office/drawing/2014/main" id="{C4CB3335-AF63-4289-916B-D2200BAF62E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84238" y="4800600"/>
            <a:ext cx="3152775" cy="1879600"/>
          </a:xfrm>
          <a:prstGeom prst="cloudCallout">
            <a:avLst>
              <a:gd name="adj1" fmla="val 60713"/>
              <a:gd name="adj2" fmla="val -69514"/>
            </a:avLst>
          </a:prstGeom>
          <a:blipFill rotWithShape="1">
            <a:blip r:embed="rId8"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B71F36F5-79C3-4026-B6C0-F05734A8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4237038"/>
            <a:ext cx="297656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ym typeface="Arial" panose="020B0604020202020204" pitchFamily="34" charset="0"/>
              </a:rPr>
              <a:t>这个方程称为回归方程，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ym typeface="Arial" panose="020B0604020202020204" pitchFamily="34" charset="0"/>
              </a:rPr>
              <a:t>θ</a:t>
            </a:r>
            <a:r>
              <a:rPr lang="zh-CN" altLang="en-US" sz="2000" baseline="-25000">
                <a:sym typeface="Arial" panose="020B0604020202020204" pitchFamily="34" charset="0"/>
              </a:rPr>
              <a:t>i</a:t>
            </a:r>
            <a:r>
              <a:rPr lang="zh-CN" altLang="en-US" sz="2000">
                <a:sym typeface="Arial" panose="020B0604020202020204" pitchFamily="34" charset="0"/>
              </a:rPr>
              <a:t>称为回归系数或权重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5085CC28-6382-423A-91E7-B213E2647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784600"/>
            <a:ext cx="4297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房屋价格与其面积及卧室数量的统计数据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bldLvl="0" autoUpdateAnimBg="0"/>
      <p:bldP spid="12296" grpId="0" bldLvl="0" autoUpdateAnimBg="0"/>
      <p:bldP spid="12297" grpId="0" bldLvl="0" autoUpdateAnimBg="0"/>
      <p:bldP spid="12298" grpId="0" bldLvl="0" autoUpdateAnimBg="0"/>
      <p:bldP spid="12300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18FE3A9-E409-4885-B4A2-F83F8DAAC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7868D95-B04C-4784-862E-23486004C3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3"/>
            <a:stretch>
              <a:fillRect l="-510" t="-1174" r="-20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3B9D8186-4176-4D24-A443-BB8E6B7BC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2490788"/>
          <a:ext cx="40846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1752600" imgH="431800" progId="Equation.DSMT4">
                  <p:embed/>
                </p:oleObj>
              </mc:Choice>
              <mc:Fallback>
                <p:oleObj name="Equation" r:id="rId4" imgW="1752600" imgH="431800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3B9D8186-4176-4D24-A443-BB8E6B7BC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490788"/>
                        <a:ext cx="40846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>
            <a:extLst>
              <a:ext uri="{FF2B5EF4-FFF2-40B4-BE49-F238E27FC236}">
                <a16:creationId xmlns:a16="http://schemas.microsoft.com/office/drawing/2014/main" id="{327BD1A8-6994-47A8-BFEF-478E88569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802063"/>
            <a:ext cx="72040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200"/>
              <a:t>y</a:t>
            </a:r>
            <a:r>
              <a:rPr lang="zh-CN" altLang="en-US" sz="2200" baseline="30000"/>
              <a:t>(i)</a:t>
            </a:r>
            <a:r>
              <a:rPr lang="zh-CN" altLang="en-US" sz="2200"/>
              <a:t>表示第i个训练实例对应的目标变量值，m为实例数量；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常数1/2是为了方便后续计算；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802FD63F-6559-4E8A-9076-D2C3E9F3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492375"/>
            <a:ext cx="3587750" cy="1006475"/>
          </a:xfrm>
          <a:prstGeom prst="wedgeRectCallout">
            <a:avLst>
              <a:gd name="adj1" fmla="val -54000"/>
              <a:gd name="adj2" fmla="val -2306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最小二乘(least squares)损失函数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7181582-C398-45FA-A202-7583F6CFB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线性回归的最优化</a:t>
            </a:r>
          </a:p>
        </p:txBody>
      </p:sp>
      <p:sp>
        <p:nvSpPr>
          <p:cNvPr id="13315" name="箭头 714">
            <a:extLst>
              <a:ext uri="{FF2B5EF4-FFF2-40B4-BE49-F238E27FC236}">
                <a16:creationId xmlns:a16="http://schemas.microsoft.com/office/drawing/2014/main" id="{4C895FCF-F0DC-4A04-9E79-1438B49C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8" y="4022725"/>
            <a:ext cx="29575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箭头 715">
            <a:extLst>
              <a:ext uri="{FF2B5EF4-FFF2-40B4-BE49-F238E27FC236}">
                <a16:creationId xmlns:a16="http://schemas.microsoft.com/office/drawing/2014/main" id="{25D3ED64-5467-474C-9F8C-9C3902DB4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8" y="1465263"/>
            <a:ext cx="0" cy="255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AB8F1D5C-536E-4914-851C-98A31CAA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260191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F72B931B-BA17-4207-897E-C9AEC9D6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31099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7614F2FB-835F-4EB0-AF7E-869DAB25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2527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174BFDC7-7923-4A93-8B63-97EE995C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2673350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01AB29DE-98EA-4134-829D-B735F975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4496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E4D4D2D1-0CEF-47F5-9CDF-1EC54D1FC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8" y="2209800"/>
            <a:ext cx="2205037" cy="18129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箭头 714">
            <a:extLst>
              <a:ext uri="{FF2B5EF4-FFF2-40B4-BE49-F238E27FC236}">
                <a16:creationId xmlns:a16="http://schemas.microsoft.com/office/drawing/2014/main" id="{19AE3E99-4AA1-4A3E-A773-2F7A32FCD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4024313"/>
            <a:ext cx="2957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箭头 715">
            <a:extLst>
              <a:ext uri="{FF2B5EF4-FFF2-40B4-BE49-F238E27FC236}">
                <a16:creationId xmlns:a16="http://schemas.microsoft.com/office/drawing/2014/main" id="{47B3D69F-5BAB-4A4D-9A63-8DFDD1A8C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13" y="1465263"/>
            <a:ext cx="0" cy="255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39DE5CB5-A670-47F7-BAAE-3EDEE976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26019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785746F2-7686-4008-A75F-3A47C62E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310991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A1676655-DF58-4DCD-9863-D24D8689C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32543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8" name="Oval 16">
            <a:extLst>
              <a:ext uri="{FF2B5EF4-FFF2-40B4-BE49-F238E27FC236}">
                <a16:creationId xmlns:a16="http://schemas.microsoft.com/office/drawing/2014/main" id="{839591BC-925A-4429-BF93-C175942E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267335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Oval 17">
            <a:extLst>
              <a:ext uri="{FF2B5EF4-FFF2-40B4-BE49-F238E27FC236}">
                <a16:creationId xmlns:a16="http://schemas.microsoft.com/office/drawing/2014/main" id="{6DBAED4A-4333-4AE1-8601-1C787A49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5210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989E57FD-A3AF-4B4F-A3BC-637B6D47A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13" y="3397250"/>
            <a:ext cx="2957512" cy="6254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5B511B60-1E0E-4CC0-9161-DF68D0E48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825" y="3382963"/>
            <a:ext cx="0" cy="179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B982A5CB-92B3-4537-A6B2-E4E78CF1F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8775" y="2820988"/>
            <a:ext cx="1588" cy="4683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1EA8178B-A2D7-4787-B520-86EFD7165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7550" y="2746375"/>
            <a:ext cx="15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A400A19D-F214-45A2-8ECE-783B4E3E5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2873375"/>
            <a:ext cx="15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4D1F3340-3067-47A0-8FE2-11ED0861B6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13848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973A88F2-3BE7-415A-9BD5-72DA59AA9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3850" y="3397250"/>
            <a:ext cx="0" cy="485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DA028DAF-67B4-4900-90D1-533B86B09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5800" y="2819400"/>
            <a:ext cx="1588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F7C08097-C68B-4C42-80B2-E7177BE5B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4575" y="2746375"/>
            <a:ext cx="1588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B65DCE2F-F9F4-476E-9E5B-84352F23C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563" y="3246438"/>
            <a:ext cx="0" cy="4683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9D803ABA-648F-4768-BE5E-712AC481F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1225" y="3668713"/>
            <a:ext cx="0" cy="107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8675259A-24AB-4A47-97FA-4E642927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0" y="1453357"/>
            <a:ext cx="2239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两条不同的拟合直线</a:t>
            </a:r>
          </a:p>
        </p:txBody>
      </p:sp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8B9008B9-EA08-4E12-B33D-7348B82D2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18421"/>
              </p:ext>
            </p:extLst>
          </p:nvPr>
        </p:nvGraphicFramePr>
        <p:xfrm>
          <a:off x="2216944" y="4485357"/>
          <a:ext cx="4086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1752600" imgH="431800" progId="Equation.DSMT4">
                  <p:embed/>
                </p:oleObj>
              </mc:Choice>
              <mc:Fallback>
                <p:oleObj name="Equation" r:id="rId3" imgW="1752600" imgH="431800" progId="Equation.DSMT4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4F5E6731-5460-452C-8983-96BBF20A45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944" y="4485357"/>
                        <a:ext cx="40862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0C4949FC-DD6F-4FDF-BB23-1304427B0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32288"/>
            <a:ext cx="8587272" cy="7604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CEAC4A3-3CD2-4071-8444-D2A9E0AB2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计算回归系数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EE3BD2-5DC0-44E3-80CC-6419FF736E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2"/>
            <a:stretch>
              <a:fillRect l="-510" t="-469" r="-109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B863EE-D383-4489-8D2B-9A1BED7BD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9E8991E-E51F-4D4A-BA85-D94312F28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梯度下降算法</a:t>
            </a:r>
          </a:p>
          <a:p>
            <a:pPr eaLnBrk="1" hangingPunct="1"/>
            <a:r>
              <a:rPr lang="zh-CN" altLang="en-US"/>
              <a:t>线性最小二乘问题的矩阵解法</a:t>
            </a:r>
          </a:p>
          <a:p>
            <a:pPr eaLnBrk="1" hangingPunct="1"/>
            <a:r>
              <a:rPr lang="zh-CN" altLang="en-US"/>
              <a:t>最小二乘的概率解释</a:t>
            </a:r>
          </a:p>
          <a:p>
            <a:pPr eaLnBrk="1" hangingPunct="1"/>
            <a:r>
              <a:rPr lang="zh-CN" altLang="en-US"/>
              <a:t>局部加权线性回归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32796EB-F226-499B-A117-BE770CB66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67EE25E-3B93-412A-B3E6-3AAE81E2A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200" b="1">
                <a:solidFill>
                  <a:srgbClr val="FF0000"/>
                </a:solidFill>
              </a:rPr>
              <a:t>梯度下降法</a:t>
            </a:r>
            <a:r>
              <a:rPr lang="zh-CN" altLang="en-US" sz="2200"/>
              <a:t>(Gradient descent)是一个</a:t>
            </a:r>
            <a:r>
              <a:rPr lang="zh-CN" altLang="en-US" sz="2200" b="1">
                <a:solidFill>
                  <a:srgbClr val="FF0000"/>
                </a:solidFill>
              </a:rPr>
              <a:t>最优化算法</a:t>
            </a:r>
            <a:r>
              <a:rPr lang="zh-CN" altLang="en-US" sz="2200"/>
              <a:t>，通常也称为</a:t>
            </a:r>
            <a:r>
              <a:rPr lang="zh-CN" altLang="en-US" sz="2200" b="1">
                <a:solidFill>
                  <a:srgbClr val="FF0000"/>
                </a:solidFill>
              </a:rPr>
              <a:t>最速下降法</a:t>
            </a:r>
            <a:r>
              <a:rPr lang="zh-CN" altLang="en-US" sz="2200"/>
              <a:t>。</a:t>
            </a:r>
            <a:r>
              <a:rPr lang="en-US" altLang="zh-CN" sz="2200">
                <a:latin typeface="宋体" panose="02010600030101010101" pitchFamily="2" charset="-122"/>
              </a:rPr>
              <a:t>1847</a:t>
            </a:r>
            <a:r>
              <a:rPr lang="zh-CN" altLang="en-US" sz="2200">
                <a:latin typeface="宋体" panose="02010600030101010101" pitchFamily="2" charset="-122"/>
              </a:rPr>
              <a:t>年由著名的数学家柯西给出</a:t>
            </a:r>
          </a:p>
          <a:p>
            <a:pPr eaLnBrk="1" hangingPunct="1"/>
            <a:r>
              <a:rPr lang="zh-CN" altLang="en-US" sz="2200">
                <a:latin typeface="宋体" panose="02010600030101010101" pitchFamily="2" charset="-122"/>
              </a:rPr>
              <a:t>假设我们爬山，如果想最快上到山顶，那么我们应该从</a:t>
            </a: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山势最陡</a:t>
            </a:r>
            <a:r>
              <a:rPr lang="zh-CN" altLang="en-US" sz="2200">
                <a:latin typeface="宋体" panose="02010600030101010101" pitchFamily="2" charset="-122"/>
              </a:rPr>
              <a:t>的地方上山。也就是山势变化最快的地方上山</a:t>
            </a:r>
          </a:p>
          <a:p>
            <a:pPr eaLnBrk="1" hangingPunct="1"/>
            <a:r>
              <a:rPr lang="zh-CN" altLang="en-US" sz="2200">
                <a:latin typeface="宋体" panose="02010600030101010101" pitchFamily="2" charset="-122"/>
              </a:rPr>
              <a:t>同样，如果从任意一点出发，需要</a:t>
            </a:r>
            <a:r>
              <a:rPr lang="zh-CN" altLang="en-US" sz="2200" b="1">
                <a:solidFill>
                  <a:srgbClr val="FF0000"/>
                </a:solidFill>
                <a:latin typeface="宋体" panose="02010600030101010101" pitchFamily="2" charset="-122"/>
              </a:rPr>
              <a:t>最快搜索到函数最大值</a:t>
            </a:r>
            <a:r>
              <a:rPr lang="zh-CN" altLang="en-US" sz="2200">
                <a:latin typeface="宋体" panose="02010600030101010101" pitchFamily="2" charset="-122"/>
              </a:rPr>
              <a:t>，那么我们也应该从函数变化最快的方向搜索</a:t>
            </a:r>
          </a:p>
          <a:p>
            <a:pPr eaLnBrk="1" hangingPunct="1"/>
            <a:r>
              <a:rPr lang="zh-CN" altLang="en-US" sz="2200" b="1">
                <a:solidFill>
                  <a:srgbClr val="FF0000"/>
                </a:solidFill>
                <a:latin typeface="宋体" panose="02010600030101010101" pitchFamily="2" charset="-122"/>
              </a:rPr>
              <a:t>函数变化最快</a:t>
            </a:r>
            <a:r>
              <a:rPr lang="zh-CN" altLang="en-US" sz="2200">
                <a:latin typeface="宋体" panose="02010600030101010101" pitchFamily="2" charset="-122"/>
              </a:rPr>
              <a:t>的方向是</a:t>
            </a:r>
            <a:r>
              <a:rPr lang="zh-CN" altLang="en-US" sz="2200" b="1">
                <a:solidFill>
                  <a:srgbClr val="FF0000"/>
                </a:solidFill>
                <a:latin typeface="宋体" panose="02010600030101010101" pitchFamily="2" charset="-122"/>
              </a:rPr>
              <a:t>函数的梯度方向</a:t>
            </a:r>
            <a:endParaRPr lang="zh-CN" altLang="en-US" sz="2200" b="1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6E019E3-05FC-40EE-AE52-45124C99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4381500"/>
            <a:ext cx="431323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DEFFF8-3BBA-4942-BE21-B52ED897F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梯度下降算法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44611A5-6ADA-4467-BC20-80F6F4A7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38050"/>
            <a:ext cx="526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如果函数为一元函数，梯度就是该函数的导数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2433A8C8-8C91-4230-84B3-793565788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33919"/>
              </p:ext>
            </p:extLst>
          </p:nvPr>
        </p:nvGraphicFramePr>
        <p:xfrm>
          <a:off x="615950" y="1776213"/>
          <a:ext cx="21796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3" imgW="906026" imgH="229697" progId="">
                  <p:embed/>
                </p:oleObj>
              </mc:Choice>
              <mc:Fallback>
                <p:oleObj r:id="rId3" imgW="906026" imgH="229697" progId="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2433A8C8-8C91-4230-84B3-793565788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776213"/>
                        <a:ext cx="21796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533A8BB9-C38B-4F95-BD01-F0C89C163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703313"/>
            <a:ext cx="34845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如果为二元函数，梯度定义为</a:t>
            </a: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078CB6B6-B852-4DF5-A5DA-6FA984147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593366"/>
              </p:ext>
            </p:extLst>
          </p:nvPr>
        </p:nvGraphicFramePr>
        <p:xfrm>
          <a:off x="668338" y="3273225"/>
          <a:ext cx="4924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2260600" imgH="431800" progId="Equation.DSMT4">
                  <p:embed/>
                </p:oleObj>
              </mc:Choice>
              <mc:Fallback>
                <p:oleObj name="Equation" r:id="rId5" imgW="2260600" imgH="431800" progId="Equation.DSMT4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078CB6B6-B852-4DF5-A5DA-6FA984147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273225"/>
                        <a:ext cx="49244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>
            <a:extLst>
              <a:ext uri="{FF2B5EF4-FFF2-40B4-BE49-F238E27FC236}">
                <a16:creationId xmlns:a16="http://schemas.microsoft.com/office/drawing/2014/main" id="{DACEAA3E-4849-4310-9C28-64D3C7C86FB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00063" y="4181475"/>
            <a:ext cx="8110537" cy="947182"/>
          </a:xfrm>
          <a:prstGeom prst="rect">
            <a:avLst/>
          </a:prstGeom>
          <a:blipFill rotWithShape="1">
            <a:blip r:embed="rId7"/>
            <a:stretch>
              <a:fillRect l="-751" r="-601" b="-322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4F5BF4-55BB-4762-B52B-2384B8186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graphicFrame>
        <p:nvGraphicFramePr>
          <p:cNvPr id="20483" name="对象 3">
            <a:extLst>
              <a:ext uri="{FF2B5EF4-FFF2-40B4-BE49-F238E27FC236}">
                <a16:creationId xmlns:a16="http://schemas.microsoft.com/office/drawing/2014/main" id="{E410E253-DCE0-4B58-AD18-6BF3EDA96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1282700"/>
          <a:ext cx="3240088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3" imgW="4990476" imgH="3772427" progId="PBrush">
                  <p:embed/>
                </p:oleObj>
              </mc:Choice>
              <mc:Fallback>
                <p:oleObj r:id="rId3" imgW="4990476" imgH="3772427" progId="PBrush">
                  <p:embed/>
                  <p:pic>
                    <p:nvPicPr>
                      <p:cNvPr id="20483" name="对象 3">
                        <a:extLst>
                          <a:ext uri="{FF2B5EF4-FFF2-40B4-BE49-F238E27FC236}">
                            <a16:creationId xmlns:a16="http://schemas.microsoft.com/office/drawing/2014/main" id="{E410E253-DCE0-4B58-AD18-6BF3EDA96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282700"/>
                        <a:ext cx="3240088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矩形 38">
            <a:extLst>
              <a:ext uri="{FF2B5EF4-FFF2-40B4-BE49-F238E27FC236}">
                <a16:creationId xmlns:a16="http://schemas.microsoft.com/office/drawing/2014/main" id="{8D1F8353-5C8A-4DCC-96D8-9EBF9585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1319213"/>
            <a:ext cx="52022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要搜索极小值</a:t>
            </a:r>
            <a:r>
              <a:rPr lang="en-US" altLang="zh-CN" sz="2400"/>
              <a:t>C</a:t>
            </a:r>
            <a:r>
              <a:rPr lang="zh-CN" altLang="en-US" sz="2400"/>
              <a:t>点</a:t>
            </a:r>
            <a:r>
              <a:rPr lang="en-US" altLang="zh-CN" sz="2400"/>
              <a:t>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</a:t>
            </a:r>
            <a:r>
              <a:rPr lang="en-US" altLang="zh-CN" sz="2400"/>
              <a:t>A</a:t>
            </a:r>
            <a:r>
              <a:rPr lang="zh-CN" altLang="en-US" sz="2400"/>
              <a:t>点必须向</a:t>
            </a:r>
            <a:r>
              <a:rPr lang="en-US" altLang="zh-CN" sz="2400"/>
              <a:t>x</a:t>
            </a:r>
            <a:r>
              <a:rPr lang="zh-CN" altLang="en-US" sz="2400"/>
              <a:t>增加方向搜索，此时与</a:t>
            </a:r>
            <a:r>
              <a:rPr lang="en-US" altLang="zh-CN" sz="2400"/>
              <a:t>A</a:t>
            </a:r>
            <a:r>
              <a:rPr lang="zh-CN" altLang="en-US" sz="2400"/>
              <a:t>点梯度方向相反；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</a:t>
            </a:r>
            <a:r>
              <a:rPr lang="en-US" altLang="zh-CN" sz="2400"/>
              <a:t>B</a:t>
            </a:r>
            <a:r>
              <a:rPr lang="zh-CN" altLang="en-US" sz="2400"/>
              <a:t>点必须向</a:t>
            </a:r>
            <a:r>
              <a:rPr lang="en-US" altLang="zh-CN" sz="2400"/>
              <a:t>x</a:t>
            </a:r>
            <a:r>
              <a:rPr lang="zh-CN" altLang="en-US" sz="2400"/>
              <a:t>减小方向搜索，此时与</a:t>
            </a:r>
            <a:r>
              <a:rPr lang="en-US" altLang="zh-CN" sz="2400"/>
              <a:t>B</a:t>
            </a:r>
            <a:r>
              <a:rPr lang="zh-CN" altLang="en-US" sz="2400"/>
              <a:t>点梯度方向相反。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总之，搜索极小值，必须向负梯度方向搜索。</a:t>
            </a:r>
          </a:p>
        </p:txBody>
      </p:sp>
      <p:cxnSp>
        <p:nvCxnSpPr>
          <p:cNvPr id="20485" name="直接箭头连接符 5">
            <a:extLst>
              <a:ext uri="{FF2B5EF4-FFF2-40B4-BE49-F238E27FC236}">
                <a16:creationId xmlns:a16="http://schemas.microsoft.com/office/drawing/2014/main" id="{0CD66DAD-4821-4931-A5A9-D3CBCA7492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6563" y="2543175"/>
            <a:ext cx="504825" cy="2174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2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直接箭头连接符 7">
            <a:extLst>
              <a:ext uri="{FF2B5EF4-FFF2-40B4-BE49-F238E27FC236}">
                <a16:creationId xmlns:a16="http://schemas.microsoft.com/office/drawing/2014/main" id="{584578C7-B7FE-4745-84C8-D01C1F2FE93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14625" y="2616200"/>
            <a:ext cx="433388" cy="2159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2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844825"/>
            <a:ext cx="1944216" cy="27363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1985"/>
            <a:ext cx="3153023" cy="45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themlbook.com/wiki/lib/exe/fetch.php?w=900&amp;tok=094fd0&amp;media=new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64" y="1508770"/>
            <a:ext cx="3395044" cy="458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9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DD33C4-0354-4489-9F17-57DE7B624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梯度下降算法-步骤</a:t>
            </a:r>
          </a:p>
        </p:txBody>
      </p:sp>
      <p:sp>
        <p:nvSpPr>
          <p:cNvPr id="20483" name="矩形 38">
            <a:extLst>
              <a:ext uri="{FF2B5EF4-FFF2-40B4-BE49-F238E27FC236}">
                <a16:creationId xmlns:a16="http://schemas.microsoft.com/office/drawing/2014/main" id="{FC06BAAC-315F-413F-A531-643BBD94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81075"/>
            <a:ext cx="7848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假设函数                              只有一个极小点。</a:t>
            </a:r>
            <a:endParaRPr lang="en-US" altLang="zh-CN" sz="2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初始给定参数为                                。从这个点如何搜索才能找到原函数的极小值点？</a:t>
            </a:r>
          </a:p>
        </p:txBody>
      </p:sp>
      <p:sp>
        <p:nvSpPr>
          <p:cNvPr id="21508" name="矩形 38">
            <a:extLst>
              <a:ext uri="{FF2B5EF4-FFF2-40B4-BE49-F238E27FC236}">
                <a16:creationId xmlns:a16="http://schemas.microsoft.com/office/drawing/2014/main" id="{5D0F361A-066D-4D64-9304-F9361E315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17738"/>
            <a:ext cx="7848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AFAD583-C8E8-47B9-AE78-A951A4F72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973138"/>
          <a:ext cx="23018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1244600" imgH="241300" progId="Equation.DSMT4">
                  <p:embed/>
                </p:oleObj>
              </mc:Choice>
              <mc:Fallback>
                <p:oleObj name="Equation" r:id="rId3" imgW="1244600" imgH="24130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CAFAD583-C8E8-47B9-AE78-A951A4F72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973138"/>
                        <a:ext cx="23018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91E42C23-3582-4ADF-88B5-4A2AA29C8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393825"/>
          <a:ext cx="26304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1422400" imgH="266700" progId="Equation.DSMT4">
                  <p:embed/>
                </p:oleObj>
              </mc:Choice>
              <mc:Fallback>
                <p:oleObj name="Equation" r:id="rId5" imgW="1422400" imgH="266700" progId="Equation.DSMT4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91E42C23-3582-4ADF-88B5-4A2AA29C8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93825"/>
                        <a:ext cx="26304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矩形 38">
            <a:extLst>
              <a:ext uri="{FF2B5EF4-FFF2-40B4-BE49-F238E27FC236}">
                <a16:creationId xmlns:a16="http://schemas.microsoft.com/office/drawing/2014/main" id="{484696B6-1E6D-480A-BC74-608AEFB08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733675"/>
            <a:ext cx="78470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首先设定一个较小的正数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α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，，以及迭代次数k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21512" name="矩形 38">
            <a:extLst>
              <a:ext uri="{FF2B5EF4-FFF2-40B4-BE49-F238E27FC236}">
                <a16:creationId xmlns:a16="http://schemas.microsoft.com/office/drawing/2014/main" id="{5921419D-9A07-42A7-89B9-10355AE1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30563"/>
            <a:ext cx="7848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求当前位置处的各个偏导数：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3" name="Object 9">
            <a:extLst>
              <a:ext uri="{FF2B5EF4-FFF2-40B4-BE49-F238E27FC236}">
                <a16:creationId xmlns:a16="http://schemas.microsoft.com/office/drawing/2014/main" id="{C063FE08-9949-47EA-A3BE-EDCC510A2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3646488"/>
          <a:ext cx="19272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7" imgW="1041120" imgH="469800" progId="Equation.DSMT4">
                  <p:embed/>
                </p:oleObj>
              </mc:Choice>
              <mc:Fallback>
                <p:oleObj name="Equation" r:id="rId7" imgW="1041120" imgH="469800" progId="Equation.DSMT4">
                  <p:embed/>
                  <p:pic>
                    <p:nvPicPr>
                      <p:cNvPr id="21513" name="Object 9">
                        <a:extLst>
                          <a:ext uri="{FF2B5EF4-FFF2-40B4-BE49-F238E27FC236}">
                            <a16:creationId xmlns:a16="http://schemas.microsoft.com/office/drawing/2014/main" id="{C063FE08-9949-47EA-A3BE-EDCC510A2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646488"/>
                        <a:ext cx="19272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矩形 38">
            <a:extLst>
              <a:ext uri="{FF2B5EF4-FFF2-40B4-BE49-F238E27FC236}">
                <a16:creationId xmlns:a16="http://schemas.microsoft.com/office/drawing/2014/main" id="{79BF6CE1-61EA-4CCD-8901-6E6D26C8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322763"/>
            <a:ext cx="7848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修改当前函数的参数值，公式如下：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5" name="Object 11">
            <a:extLst>
              <a:ext uri="{FF2B5EF4-FFF2-40B4-BE49-F238E27FC236}">
                <a16:creationId xmlns:a16="http://schemas.microsoft.com/office/drawing/2014/main" id="{D1A4D106-2480-4ABE-8343-CBEA08FDD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1488" y="4724400"/>
          <a:ext cx="3279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9" imgW="1765080" imgH="469800" progId="Equation.DSMT4">
                  <p:embed/>
                </p:oleObj>
              </mc:Choice>
              <mc:Fallback>
                <p:oleObj name="Equation" r:id="rId9" imgW="1765080" imgH="469800" progId="Equation.DSMT4">
                  <p:embed/>
                  <p:pic>
                    <p:nvPicPr>
                      <p:cNvPr id="21515" name="Object 11">
                        <a:extLst>
                          <a:ext uri="{FF2B5EF4-FFF2-40B4-BE49-F238E27FC236}">
                            <a16:creationId xmlns:a16="http://schemas.microsoft.com/office/drawing/2014/main" id="{D1A4D106-2480-4ABE-8343-CBEA08FDD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724400"/>
                        <a:ext cx="32797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矩形 38">
            <a:extLst>
              <a:ext uri="{FF2B5EF4-FFF2-40B4-BE49-F238E27FC236}">
                <a16:creationId xmlns:a16="http://schemas.microsoft.com/office/drawing/2014/main" id="{E0414225-3176-48F5-B797-EF0CE88D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70525"/>
            <a:ext cx="78470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若参数变化量小于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或已达迭代次数，退出；否则返回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1" grpId="0" autoUpdateAnimBg="0"/>
      <p:bldP spid="21512" grpId="0" autoUpdateAnimBg="0"/>
      <p:bldP spid="21514" grpId="0" autoUpdateAnimBg="0"/>
      <p:bldP spid="215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8350232-8919-4237-A467-DAB9E2B5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梯度下降算法-举例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DDB74C-31B7-4A90-ADDA-3C2D7302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725" y="1089025"/>
            <a:ext cx="8361363" cy="762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>
                <a:latin typeface="楷体_GB2312" pitchFamily="1" charset="-122"/>
                <a:ea typeface="楷体_GB2312" pitchFamily="1" charset="-122"/>
              </a:rPr>
              <a:t>例: 利用梯度下降法求函数                    的极小值</a:t>
            </a:r>
          </a:p>
        </p:txBody>
      </p:sp>
      <p:sp>
        <p:nvSpPr>
          <p:cNvPr id="22532" name="矩形 38">
            <a:extLst>
              <a:ext uri="{FF2B5EF4-FFF2-40B4-BE49-F238E27FC236}">
                <a16:creationId xmlns:a16="http://schemas.microsoft.com/office/drawing/2014/main" id="{9A1770B3-3B55-4E6E-B3C7-C43050AF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22463"/>
            <a:ext cx="338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设 </a:t>
            </a:r>
            <a:endParaRPr lang="zh-CN" altLang="en-US" sz="2000"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</p:txBody>
      </p:sp>
      <p:sp>
        <p:nvSpPr>
          <p:cNvPr id="22533" name="矩形 38">
            <a:extLst>
              <a:ext uri="{FF2B5EF4-FFF2-40B4-BE49-F238E27FC236}">
                <a16:creationId xmlns:a16="http://schemas.microsoft.com/office/drawing/2014/main" id="{FE678A8E-DBB6-4E30-BBF5-03C36505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25700"/>
            <a:ext cx="201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(2)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计算导数：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4" name="矩形 38">
            <a:extLst>
              <a:ext uri="{FF2B5EF4-FFF2-40B4-BE49-F238E27FC236}">
                <a16:creationId xmlns:a16="http://schemas.microsoft.com/office/drawing/2014/main" id="{EE87D522-A5E1-4F2E-953E-32F03C59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86075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计算当前导数值：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5" name="矩形 38">
            <a:extLst>
              <a:ext uri="{FF2B5EF4-FFF2-40B4-BE49-F238E27FC236}">
                <a16:creationId xmlns:a16="http://schemas.microsoft.com/office/drawing/2014/main" id="{E8D0E5A2-0FBB-4889-9D6A-D30846F64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19463"/>
            <a:ext cx="489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(4)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修改当前参数：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9B61841D-B77C-48AB-8C4F-B8F80FDB2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1966913"/>
          <a:ext cx="28527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r:id="rId3" imgW="1543773" imgH="229685" progId="">
                  <p:embed/>
                </p:oleObj>
              </mc:Choice>
              <mc:Fallback>
                <p:oleObj r:id="rId3" imgW="1543773" imgH="229685" progId="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9B61841D-B77C-48AB-8C4F-B8F80FDB2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966913"/>
                        <a:ext cx="28527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54E74445-E107-4A0C-B694-3BD5AC587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2319338"/>
          <a:ext cx="1298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r:id="rId5" imgW="701715" imgH="395348" progId="">
                  <p:embed/>
                </p:oleObj>
              </mc:Choice>
              <mc:Fallback>
                <p:oleObj r:id="rId5" imgW="701715" imgH="395348" progId="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54E74445-E107-4A0C-B694-3BD5AC587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319338"/>
                        <a:ext cx="1298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3A791F80-39F0-4566-BC5F-2062ECAC6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0525" y="2905125"/>
          <a:ext cx="8493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r:id="rId7" imgW="461810" imgH="205249" progId="">
                  <p:embed/>
                </p:oleObj>
              </mc:Choice>
              <mc:Fallback>
                <p:oleObj r:id="rId7" imgW="461810" imgH="205249" progId="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3A791F80-39F0-4566-BC5F-2062ECAC6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2905125"/>
                        <a:ext cx="8493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7305F636-34E4-42A9-BFDC-887141745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83000"/>
          <a:ext cx="1558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r:id="rId9" imgW="842058" imgH="395348" progId="">
                  <p:embed/>
                </p:oleObj>
              </mc:Choice>
              <mc:Fallback>
                <p:oleObj r:id="rId9" imgW="842058" imgH="395348" progId="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7305F636-34E4-42A9-BFDC-887141745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83000"/>
                        <a:ext cx="1558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BC8DCB00-B09B-454C-BF5E-8E9ABE8F6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830638"/>
          <a:ext cx="2527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r:id="rId11" imgW="1365089" imgH="204004" progId="">
                  <p:embed/>
                </p:oleObj>
              </mc:Choice>
              <mc:Fallback>
                <p:oleObj r:id="rId11" imgW="1365089" imgH="204004" progId="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BC8DCB00-B09B-454C-BF5E-8E9ABE8F6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30638"/>
                        <a:ext cx="2527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BF8302A1-C127-40F1-AB8B-15AEBE459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289425"/>
          <a:ext cx="2573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r:id="rId13" imgW="1390771" imgH="204004" progId="">
                  <p:embed/>
                </p:oleObj>
              </mc:Choice>
              <mc:Fallback>
                <p:oleObj r:id="rId13" imgW="1390771" imgH="204004" progId="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BF8302A1-C127-40F1-AB8B-15AEBE459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289425"/>
                        <a:ext cx="25733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矩形 38">
            <a:extLst>
              <a:ext uri="{FF2B5EF4-FFF2-40B4-BE49-F238E27FC236}">
                <a16:creationId xmlns:a16="http://schemas.microsoft.com/office/drawing/2014/main" id="{5979A407-9E1D-46E2-817E-B8C11045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4635500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(5)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计算当前导数值：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B0B59CB7-8F4A-4044-AD30-79388F4B7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4683125"/>
          <a:ext cx="10620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r:id="rId15" imgW="574492" imgH="204264" progId="">
                  <p:embed/>
                </p:oleObj>
              </mc:Choice>
              <mc:Fallback>
                <p:oleObj r:id="rId15" imgW="574492" imgH="204264" progId="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B0B59CB7-8F4A-4044-AD30-79388F4B7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683125"/>
                        <a:ext cx="10620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矩形 38">
            <a:extLst>
              <a:ext uri="{FF2B5EF4-FFF2-40B4-BE49-F238E27FC236}">
                <a16:creationId xmlns:a16="http://schemas.microsoft.com/office/drawing/2014/main" id="{66648549-42D0-4BA6-9EB1-E9493BE1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506253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(6)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修改当前参数：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2545" name="Object 17">
            <a:extLst>
              <a:ext uri="{FF2B5EF4-FFF2-40B4-BE49-F238E27FC236}">
                <a16:creationId xmlns:a16="http://schemas.microsoft.com/office/drawing/2014/main" id="{61E90964-1FBF-4AE1-A276-8D5BE7139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5462588"/>
          <a:ext cx="1560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r:id="rId17" imgW="842058" imgH="395348" progId="">
                  <p:embed/>
                </p:oleObj>
              </mc:Choice>
              <mc:Fallback>
                <p:oleObj r:id="rId17" imgW="842058" imgH="395348" progId="">
                  <p:embed/>
                  <p:pic>
                    <p:nvPicPr>
                      <p:cNvPr id="22545" name="Object 17">
                        <a:extLst>
                          <a:ext uri="{FF2B5EF4-FFF2-40B4-BE49-F238E27FC236}">
                            <a16:creationId xmlns:a16="http://schemas.microsoft.com/office/drawing/2014/main" id="{61E90964-1FBF-4AE1-A276-8D5BE7139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462588"/>
                        <a:ext cx="1560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7BE3E7E2-803C-4F64-8412-4CE50BDFD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0" y="5622925"/>
          <a:ext cx="29051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r:id="rId19" imgW="1569455" imgH="204004" progId="">
                  <p:embed/>
                </p:oleObj>
              </mc:Choice>
              <mc:Fallback>
                <p:oleObj r:id="rId19" imgW="1569455" imgH="204004" progId="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7BE3E7E2-803C-4F64-8412-4CE50BDFD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622925"/>
                        <a:ext cx="29051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F1507BAA-50D6-4144-8FF4-D793F5C14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6072188"/>
          <a:ext cx="29273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r:id="rId21" imgW="1582115" imgH="204004" progId="">
                  <p:embed/>
                </p:oleObj>
              </mc:Choice>
              <mc:Fallback>
                <p:oleObj r:id="rId21" imgW="1582115" imgH="204004" progId="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F1507BAA-50D6-4144-8FF4-D793F5C14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6072188"/>
                        <a:ext cx="29273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4" name="Picture 7" descr="C:\Documents and Settings\Administrator\桌面\untitled.bmp">
            <a:extLst>
              <a:ext uri="{FF2B5EF4-FFF2-40B4-BE49-F238E27FC236}">
                <a16:creationId xmlns:a16="http://schemas.microsoft.com/office/drawing/2014/main" id="{BFB8859D-B137-4252-BD4F-6F480883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4134" r="4109"/>
          <a:stretch>
            <a:fillRect/>
          </a:stretch>
        </p:blipFill>
        <p:spPr bwMode="auto">
          <a:xfrm>
            <a:off x="5348288" y="1851025"/>
            <a:ext cx="36004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25" name="Object 21">
            <a:extLst>
              <a:ext uri="{FF2B5EF4-FFF2-40B4-BE49-F238E27FC236}">
                <a16:creationId xmlns:a16="http://schemas.microsoft.com/office/drawing/2014/main" id="{5B8C41DF-DA61-4A01-9165-5EBA6DC34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1421"/>
              </p:ext>
            </p:extLst>
          </p:nvPr>
        </p:nvGraphicFramePr>
        <p:xfrm>
          <a:off x="5041305" y="1049338"/>
          <a:ext cx="12588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r:id="rId24" imgW="867378" imgH="395348" progId="">
                  <p:embed/>
                </p:oleObj>
              </mc:Choice>
              <mc:Fallback>
                <p:oleObj r:id="rId24" imgW="867378" imgH="395348" progId="">
                  <p:embed/>
                  <p:pic>
                    <p:nvPicPr>
                      <p:cNvPr id="21525" name="Object 21">
                        <a:extLst>
                          <a:ext uri="{FF2B5EF4-FFF2-40B4-BE49-F238E27FC236}">
                            <a16:creationId xmlns:a16="http://schemas.microsoft.com/office/drawing/2014/main" id="{5B8C41DF-DA61-4A01-9165-5EBA6DC34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05" y="1049338"/>
                        <a:ext cx="12588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34" grpId="0" autoUpdateAnimBg="0"/>
      <p:bldP spid="22535" grpId="0" autoUpdateAnimBg="0"/>
      <p:bldP spid="22542" grpId="0" autoUpdateAnimBg="0"/>
      <p:bldP spid="225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8C78BF0-D389-4286-BFAA-EE87D0B5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梯度下降算法-举例</a:t>
            </a:r>
          </a:p>
        </p:txBody>
      </p:sp>
      <p:sp>
        <p:nvSpPr>
          <p:cNvPr id="23555" name="矩形 38">
            <a:extLst>
              <a:ext uri="{FF2B5EF4-FFF2-40B4-BE49-F238E27FC236}">
                <a16:creationId xmlns:a16="http://schemas.microsoft.com/office/drawing/2014/main" id="{A21E1A3E-18B1-4DBC-87FE-C5D4CC08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4" y="1664171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(7)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计算当前导数值：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6" name="矩形 38">
            <a:extLst>
              <a:ext uri="{FF2B5EF4-FFF2-40B4-BE49-F238E27FC236}">
                <a16:creationId xmlns:a16="http://schemas.microsoft.com/office/drawing/2014/main" id="{DA972C47-BA04-4E63-B5FB-4A4839C36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44" y="2168996"/>
            <a:ext cx="489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(8)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修改当前参数：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FD896654-FD0F-4F11-9952-FC8B58D1D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12871"/>
              </p:ext>
            </p:extLst>
          </p:nvPr>
        </p:nvGraphicFramePr>
        <p:xfrm>
          <a:off x="3040881" y="1751483"/>
          <a:ext cx="12033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r:id="rId3" imgW="651091" imgH="204264" progId="">
                  <p:embed/>
                </p:oleObj>
              </mc:Choice>
              <mc:Fallback>
                <p:oleObj r:id="rId3" imgW="651091" imgH="204264" progId="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FD896654-FD0F-4F11-9952-FC8B58D1D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881" y="1751483"/>
                        <a:ext cx="12033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F1EB7E1C-1F72-4ED2-84C6-AC27C8B62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96539"/>
              </p:ext>
            </p:extLst>
          </p:nvPr>
        </p:nvGraphicFramePr>
        <p:xfrm>
          <a:off x="707256" y="2569046"/>
          <a:ext cx="1558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5" imgW="842058" imgH="395348" progId="">
                  <p:embed/>
                </p:oleObj>
              </mc:Choice>
              <mc:Fallback>
                <p:oleObj r:id="rId5" imgW="842058" imgH="395348" progId="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F1EB7E1C-1F72-4ED2-84C6-AC27C8B62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56" y="2569046"/>
                        <a:ext cx="1558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87E3BEAC-B0DE-4F09-AD0A-3A8CB1587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24205"/>
              </p:ext>
            </p:extLst>
          </p:nvPr>
        </p:nvGraphicFramePr>
        <p:xfrm>
          <a:off x="2223319" y="2716683"/>
          <a:ext cx="33289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7" imgW="1791345" imgH="203120" progId="">
                  <p:embed/>
                </p:oleObj>
              </mc:Choice>
              <mc:Fallback>
                <p:oleObj r:id="rId7" imgW="1791345" imgH="203120" progId="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87E3BEAC-B0DE-4F09-AD0A-3A8CB1587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319" y="2716683"/>
                        <a:ext cx="33289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矩形 38">
            <a:extLst>
              <a:ext uri="{FF2B5EF4-FFF2-40B4-BE49-F238E27FC236}">
                <a16:creationId xmlns:a16="http://schemas.microsoft.com/office/drawing/2014/main" id="{1D848B2B-01EF-4FA3-B063-D0FD4735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640608"/>
            <a:ext cx="273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(9)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计算当前导数值：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61" name="矩形 38">
            <a:extLst>
              <a:ext uri="{FF2B5EF4-FFF2-40B4-BE49-F238E27FC236}">
                <a16:creationId xmlns:a16="http://schemas.microsoft.com/office/drawing/2014/main" id="{48902634-46AF-431B-87B0-CDC4AAD2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110508"/>
            <a:ext cx="4897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(10) 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修改当前参数：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FEB0E8F4-A5C5-43D7-A23D-33D36D707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09535"/>
              </p:ext>
            </p:extLst>
          </p:nvPr>
        </p:nvGraphicFramePr>
        <p:xfrm>
          <a:off x="2956744" y="3726333"/>
          <a:ext cx="1346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9" imgW="727690" imgH="204264" progId="">
                  <p:embed/>
                </p:oleObj>
              </mc:Choice>
              <mc:Fallback>
                <p:oleObj r:id="rId9" imgW="727690" imgH="204264" progId="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FEB0E8F4-A5C5-43D7-A23D-33D36D707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44" y="3726333"/>
                        <a:ext cx="13462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946EBE52-9D5F-4829-84EE-590966DB4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65527"/>
              </p:ext>
            </p:extLst>
          </p:nvPr>
        </p:nvGraphicFramePr>
        <p:xfrm>
          <a:off x="702494" y="4510558"/>
          <a:ext cx="1558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11" imgW="842058" imgH="395348" progId="">
                  <p:embed/>
                </p:oleObj>
              </mc:Choice>
              <mc:Fallback>
                <p:oleObj r:id="rId11" imgW="842058" imgH="395348" progId="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946EBE52-9D5F-4829-84EE-590966DB4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94" y="4510558"/>
                        <a:ext cx="1558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B5469862-1820-4271-811F-8DEBED2F1E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42876"/>
              </p:ext>
            </p:extLst>
          </p:nvPr>
        </p:nvGraphicFramePr>
        <p:xfrm>
          <a:off x="2205856" y="4686771"/>
          <a:ext cx="37544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13" imgW="2020035" imgH="203120" progId="">
                  <p:embed/>
                </p:oleObj>
              </mc:Choice>
              <mc:Fallback>
                <p:oleObj r:id="rId13" imgW="2020035" imgH="203120" progId="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B5469862-1820-4271-811F-8DEBED2F1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56" y="4686771"/>
                        <a:ext cx="375443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矩形 38">
            <a:extLst>
              <a:ext uri="{FF2B5EF4-FFF2-40B4-BE49-F238E27FC236}">
                <a16:creationId xmlns:a16="http://schemas.microsoft.com/office/drawing/2014/main" id="{75E1E87B-BB9C-4C71-9F6C-BE7CD8A4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696421"/>
            <a:ext cx="4897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(11)</a:t>
            </a: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此时变化量满足终止条件，终止</a:t>
            </a:r>
            <a:endParaRPr lang="en-US" altLang="zh-CN" sz="2000"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23566" name="Object 14">
            <a:extLst>
              <a:ext uri="{FF2B5EF4-FFF2-40B4-BE49-F238E27FC236}">
                <a16:creationId xmlns:a16="http://schemas.microsoft.com/office/drawing/2014/main" id="{5A5E253C-DE99-497B-8380-547291056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62308"/>
              </p:ext>
            </p:extLst>
          </p:nvPr>
        </p:nvGraphicFramePr>
        <p:xfrm>
          <a:off x="656456" y="3221508"/>
          <a:ext cx="3213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15" imgW="1727600" imgH="203120" progId="">
                  <p:embed/>
                </p:oleObj>
              </mc:Choice>
              <mc:Fallback>
                <p:oleObj r:id="rId15" imgW="1727600" imgH="203120" progId="">
                  <p:embed/>
                  <p:pic>
                    <p:nvPicPr>
                      <p:cNvPr id="23566" name="Object 14">
                        <a:extLst>
                          <a:ext uri="{FF2B5EF4-FFF2-40B4-BE49-F238E27FC236}">
                            <a16:creationId xmlns:a16="http://schemas.microsoft.com/office/drawing/2014/main" id="{5A5E253C-DE99-497B-8380-547291056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56" y="3221508"/>
                        <a:ext cx="3213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B9A145EC-DB37-4FFB-9213-6AA1D709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994948"/>
              </p:ext>
            </p:extLst>
          </p:nvPr>
        </p:nvGraphicFramePr>
        <p:xfrm>
          <a:off x="681856" y="5164608"/>
          <a:ext cx="39433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17" imgW="2121595" imgH="203120" progId="">
                  <p:embed/>
                </p:oleObj>
              </mc:Choice>
              <mc:Fallback>
                <p:oleObj r:id="rId17" imgW="2121595" imgH="203120" progId="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B9A145EC-DB37-4FFB-9213-6AA1D7094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6" y="5164608"/>
                        <a:ext cx="39433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4" name="Picture 24" descr="C:\Documents and Settings\Administrator\桌面\untitled.bmp">
            <a:extLst>
              <a:ext uri="{FF2B5EF4-FFF2-40B4-BE49-F238E27FC236}">
                <a16:creationId xmlns:a16="http://schemas.microsoft.com/office/drawing/2014/main" id="{54FDC760-16CE-4D2C-AA47-9BBB80A9B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1781" r="6229" b="3220"/>
          <a:stretch>
            <a:fillRect/>
          </a:stretch>
        </p:blipFill>
        <p:spPr bwMode="auto">
          <a:xfrm>
            <a:off x="5526906" y="1500658"/>
            <a:ext cx="32654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60" grpId="0" autoUpdateAnimBg="0"/>
      <p:bldP spid="23561" grpId="0" autoUpdateAnimBg="0"/>
      <p:bldP spid="235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D74303-DC9C-4825-9D4B-D18A5B4C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217FA0-EB7B-4B99-B72A-5E2458BD63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3"/>
            <a:stretch>
              <a:fillRect l="-1093" t="-1174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8C00B933-8776-472C-AFB6-259B7BA10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2541588"/>
          <a:ext cx="26749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1129810" imgH="469696" progId="Equation.DSMT4">
                  <p:embed/>
                </p:oleObj>
              </mc:Choice>
              <mc:Fallback>
                <p:oleObj name="Equation" r:id="rId4" imgW="1129810" imgH="469696" progId="Equation.DSMT4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8C00B933-8776-472C-AFB6-259B7BA10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541588"/>
                        <a:ext cx="2674938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>
            <a:extLst>
              <a:ext uri="{FF2B5EF4-FFF2-40B4-BE49-F238E27FC236}">
                <a16:creationId xmlns:a16="http://schemas.microsoft.com/office/drawing/2014/main" id="{109943ED-B538-441D-86FE-4A95035F9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71975"/>
            <a:ext cx="481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ym typeface="Arial" panose="020B0604020202020204" pitchFamily="34" charset="0"/>
              </a:rPr>
              <a:t>其中α称为学习速率，即每次“前进”的步长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2">
            <a:extLst>
              <a:ext uri="{FF2B5EF4-FFF2-40B4-BE49-F238E27FC236}">
                <a16:creationId xmlns:a16="http://schemas.microsoft.com/office/drawing/2014/main" id="{4538258D-854A-4307-916C-3A68EF909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846263"/>
            <a:ext cx="47529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>
            <a:extLst>
              <a:ext uri="{FF2B5EF4-FFF2-40B4-BE49-F238E27FC236}">
                <a16:creationId xmlns:a16="http://schemas.microsoft.com/office/drawing/2014/main" id="{895E15D9-9143-4C10-8116-4FF6CCA66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61A2B501-E113-47C9-A32F-95A3B7D45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200150"/>
            <a:ext cx="475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简单起见，暂假设只有一个训练实例，则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952D936-6016-4322-9505-555F6CC0A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4044950"/>
            <a:ext cx="4162425" cy="19685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6C936126-B6E2-4579-84DB-A93ED0E0C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8" y="5029200"/>
            <a:ext cx="38512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对</a:t>
            </a:r>
            <a:r>
              <a:rPr lang="zh-CN" altLang="en-US">
                <a:sym typeface="Arial" panose="020B0604020202020204" pitchFamily="34" charset="0"/>
              </a:rPr>
              <a:t>θ</a:t>
            </a:r>
            <a:r>
              <a:rPr lang="zh-CN" altLang="en-US" baseline="-25000">
                <a:sym typeface="Arial" panose="020B0604020202020204" pitchFamily="34" charset="0"/>
              </a:rPr>
              <a:t>j</a:t>
            </a:r>
            <a:r>
              <a:rPr lang="zh-CN" altLang="en-US">
                <a:sym typeface="Arial" panose="020B0604020202020204" pitchFamily="34" charset="0"/>
              </a:rPr>
              <a:t>求偏导时，仅θ</a:t>
            </a:r>
            <a:r>
              <a:rPr lang="zh-CN" altLang="en-US" baseline="-25000">
                <a:sym typeface="Arial" panose="020B0604020202020204" pitchFamily="34" charset="0"/>
              </a:rPr>
              <a:t>j</a:t>
            </a:r>
            <a:r>
              <a:rPr lang="zh-CN" altLang="en-US">
                <a:sym typeface="Arial" panose="020B0604020202020204" pitchFamily="34" charset="0"/>
              </a:rPr>
              <a:t>x</a:t>
            </a:r>
            <a:r>
              <a:rPr lang="zh-CN" altLang="en-US" baseline="-25000">
                <a:sym typeface="Arial" panose="020B0604020202020204" pitchFamily="34" charset="0"/>
              </a:rPr>
              <a:t>j</a:t>
            </a:r>
            <a:r>
              <a:rPr lang="zh-CN" altLang="en-US">
                <a:sym typeface="Arial" panose="020B0604020202020204" pitchFamily="34" charset="0"/>
              </a:rPr>
              <a:t>一项不为常数，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ym typeface="Arial" panose="020B0604020202020204" pitchFamily="34" charset="0"/>
              </a:rPr>
              <a:t>因此求偏导的结果为x</a:t>
            </a:r>
            <a:r>
              <a:rPr lang="zh-CN" altLang="en-US" baseline="-25000">
                <a:sym typeface="Arial" panose="020B0604020202020204" pitchFamily="34" charset="0"/>
              </a:rPr>
              <a:t>j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BA74D559-ECD9-41BC-B4DA-FC422D490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4260850"/>
          <a:ext cx="39322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2273300" imgH="444500" progId="Equation.DSMT4">
                  <p:embed/>
                </p:oleObj>
              </mc:Choice>
              <mc:Fallback>
                <p:oleObj name="Equation" r:id="rId4" imgW="2273300" imgH="444500" progId="Equation.DSMT4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BA74D559-ECD9-41BC-B4DA-FC422D490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260850"/>
                        <a:ext cx="39322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>
            <a:extLst>
              <a:ext uri="{FF2B5EF4-FFF2-40B4-BE49-F238E27FC236}">
                <a16:creationId xmlns:a16="http://schemas.microsoft.com/office/drawing/2014/main" id="{EA38DC61-4450-4D52-8CE4-CDA48CA9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3124200"/>
            <a:ext cx="1905000" cy="8001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AutoShape 9">
            <a:extLst>
              <a:ext uri="{FF2B5EF4-FFF2-40B4-BE49-F238E27FC236}">
                <a16:creationId xmlns:a16="http://schemas.microsoft.com/office/drawing/2014/main" id="{510A8781-DF9F-4826-A79F-55F21251E378}"/>
              </a:ext>
            </a:extLst>
          </p:cNvPr>
          <p:cNvSpPr>
            <a:spLocks noChangeArrowheads="1"/>
          </p:cNvSpPr>
          <p:nvPr/>
        </p:nvSpPr>
        <p:spPr bwMode="auto">
          <a:xfrm rot="5460000">
            <a:off x="5298282" y="3266281"/>
            <a:ext cx="674688" cy="8159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0" name="AutoShape 10">
            <a:extLst>
              <a:ext uri="{FF2B5EF4-FFF2-40B4-BE49-F238E27FC236}">
                <a16:creationId xmlns:a16="http://schemas.microsoft.com/office/drawing/2014/main" id="{757A7262-9AAF-4B29-A495-8749A347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4629150"/>
            <a:ext cx="619125" cy="666750"/>
          </a:xfrm>
          <a:prstGeom prst="downArrow">
            <a:avLst>
              <a:gd name="adj1" fmla="val 50000"/>
              <a:gd name="adj2" fmla="val 2692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C8843302-5978-4065-B224-A3FDF6A3F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5508625"/>
          <a:ext cx="40782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1892300" imgH="279400" progId="Equation.DSMT4">
                  <p:embed/>
                </p:oleObj>
              </mc:Choice>
              <mc:Fallback>
                <p:oleObj name="Equation" r:id="rId6" imgW="1892300" imgH="279400" progId="Equation.DSMT4">
                  <p:embed/>
                  <p:pic>
                    <p:nvPicPr>
                      <p:cNvPr id="25611" name="Object 11">
                        <a:extLst>
                          <a:ext uri="{FF2B5EF4-FFF2-40B4-BE49-F238E27FC236}">
                            <a16:creationId xmlns:a16="http://schemas.microsoft.com/office/drawing/2014/main" id="{C8843302-5978-4065-B224-A3FDF6A3F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508625"/>
                        <a:ext cx="40782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D4494E7A-95EA-41FC-9D03-DCD98BA65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4600575"/>
          <a:ext cx="17986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8" imgW="1129810" imgH="469696" progId="Equation.DSMT4">
                  <p:embed/>
                </p:oleObj>
              </mc:Choice>
              <mc:Fallback>
                <p:oleObj name="Equation" r:id="rId8" imgW="1129810" imgH="469696" progId="Equation.DSMT4">
                  <p:embed/>
                  <p:pic>
                    <p:nvPicPr>
                      <p:cNvPr id="25612" name="Object 12">
                        <a:extLst>
                          <a:ext uri="{FF2B5EF4-FFF2-40B4-BE49-F238E27FC236}">
                            <a16:creationId xmlns:a16="http://schemas.microsoft.com/office/drawing/2014/main" id="{D4494E7A-95EA-41FC-9D03-DCD98BA65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600575"/>
                        <a:ext cx="17986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bldLvl="0" autoUpdateAnimBg="0"/>
      <p:bldP spid="25608" grpId="0" animBg="1"/>
      <p:bldP spid="256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6916194-8F19-47B5-88D3-F82BF39C4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9A99F9FF-A63F-4DB7-A2C5-5A64CA92A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31942"/>
              </p:ext>
            </p:extLst>
          </p:nvPr>
        </p:nvGraphicFramePr>
        <p:xfrm>
          <a:off x="273050" y="1339081"/>
          <a:ext cx="4076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1892300" imgH="279400" progId="Equation.DSMT4">
                  <p:embed/>
                </p:oleObj>
              </mc:Choice>
              <mc:Fallback>
                <p:oleObj name="Equation" r:id="rId3" imgW="1892300" imgH="279400" progId="Equation.DSMT4">
                  <p:embed/>
                  <p:pic>
                    <p:nvPicPr>
                      <p:cNvPr id="25603" name="Object 4">
                        <a:extLst>
                          <a:ext uri="{FF2B5EF4-FFF2-40B4-BE49-F238E27FC236}">
                            <a16:creationId xmlns:a16="http://schemas.microsoft.com/office/drawing/2014/main" id="{9A99F9FF-A63F-4DB7-A2C5-5A64CA92A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339081"/>
                        <a:ext cx="40767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5">
            <a:extLst>
              <a:ext uri="{FF2B5EF4-FFF2-40B4-BE49-F238E27FC236}">
                <a16:creationId xmlns:a16="http://schemas.microsoft.com/office/drawing/2014/main" id="{CCDE8B34-9C11-4FA5-8716-BBAA82D2B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942331"/>
            <a:ext cx="8296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19A0979-868F-408D-8C2A-E244AD97D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221E68B-BEFE-4B53-AC96-B3766400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200150"/>
            <a:ext cx="373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应用到不只一个训练实例的情况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8EAEF6DE-315D-4956-9D38-53A9DE6CF4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9725" y="2962275"/>
            <a:ext cx="7377341" cy="947182"/>
          </a:xfrm>
          <a:prstGeom prst="rect">
            <a:avLst/>
          </a:prstGeom>
          <a:blipFill rotWithShape="1">
            <a:blip r:embed="rId3"/>
            <a:stretch>
              <a:fillRect l="-909" t="-3226" b="-709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943A6155-7AA4-4EB5-A756-0D2489854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1800225"/>
          <a:ext cx="43783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2032000" imgH="431800" progId="Equation.DSMT4">
                  <p:embed/>
                </p:oleObj>
              </mc:Choice>
              <mc:Fallback>
                <p:oleObj name="Equation" r:id="rId4" imgW="2032000" imgH="431800" progId="Equation.DSMT4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943A6155-7AA4-4EB5-A756-0D2489854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800225"/>
                        <a:ext cx="43783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2D28D91-E642-4B7B-8EE5-13A944063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梯度下降算法举例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58856326-E979-49FD-BE2D-4DAC4774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549971"/>
            <a:ext cx="4433888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00FA4C23-6FB6-4D15-9DA4-E23DA6746E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64473"/>
              </p:ext>
            </p:extLst>
          </p:nvPr>
        </p:nvGraphicFramePr>
        <p:xfrm>
          <a:off x="346075" y="1177880"/>
          <a:ext cx="27574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4" imgW="1346200" imgH="228600" progId="Equation.DSMT4">
                  <p:embed/>
                </p:oleObj>
              </mc:Choice>
              <mc:Fallback>
                <p:oleObj name="Equation" r:id="rId4" imgW="1346200" imgH="228600" progId="Equation.DSMT4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00FA4C23-6FB6-4D15-9DA4-E23DA6746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177880"/>
                        <a:ext cx="27574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5">
            <a:extLst>
              <a:ext uri="{FF2B5EF4-FFF2-40B4-BE49-F238E27FC236}">
                <a16:creationId xmlns:a16="http://schemas.microsoft.com/office/drawing/2014/main" id="{F2EB76FF-0753-4848-8A08-08AEBFA2A26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2100" y="2286000"/>
            <a:ext cx="4194175" cy="1134862"/>
          </a:xfrm>
          <a:prstGeom prst="rect">
            <a:avLst/>
          </a:prstGeom>
          <a:blipFill rotWithShape="1">
            <a:blip r:embed="rId6"/>
            <a:stretch>
              <a:fillRect l="-1308" t="-1613" b="-268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3CBB706E-1B4C-445C-9A72-6C4C5599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560018"/>
            <a:ext cx="7148513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θ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0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=0, θ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=0, θ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=0, 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)=0,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=400, 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(2)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=330, 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(3)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=369, 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(4)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=232, 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=540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=2104,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(2)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=1600,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(3)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=2400,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(4)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=1416,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=3000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(2)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(3)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=3,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(4)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=2, x</a:t>
            </a:r>
            <a:r>
              <a:rPr lang="zh-CN" altLang="en-US" baseline="-25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θ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0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=0+0.01×[(y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0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+...+(y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0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θ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=0+0.01×[(y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+...+(y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θ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=0+0.01×[(y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(1)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+...+(y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-h(x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))x</a:t>
            </a:r>
            <a:r>
              <a:rPr lang="zh-CN" altLang="en-US" b="1" baseline="-25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2</a:t>
            </a:r>
            <a:r>
              <a:rPr lang="zh-CN" altLang="en-US" baseline="30000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(5)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Arial" panose="020B0604020202020204" pitchFamily="34" charset="0"/>
              </a:rPr>
              <a:t>]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26F1DE8B-394D-43AF-9BFF-CFBC9586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002184"/>
            <a:ext cx="4238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x</a:t>
            </a:r>
            <a:r>
              <a:rPr lang="zh-CN" altLang="en-US" sz="2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7782624E-A7FF-40DA-94F3-36C9F3F13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0" y="970434"/>
            <a:ext cx="3222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y</a:t>
            </a:r>
            <a:endParaRPr lang="zh-CN" altLang="en-US" sz="2200" baseline="-25000">
              <a:solidFill>
                <a:srgbClr val="FF0000"/>
              </a:solidFill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84D31E8B-D5E0-4055-9276-A4087468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1002184"/>
            <a:ext cx="4238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0000"/>
                </a:solidFill>
              </a:rPr>
              <a:t>x</a:t>
            </a:r>
            <a:r>
              <a:rPr lang="zh-CN" altLang="en-US" sz="2200" baseline="-250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0DE147A4-B656-473E-B23F-2DA7EB56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471409"/>
              </p:ext>
            </p:extLst>
          </p:nvPr>
        </p:nvGraphicFramePr>
        <p:xfrm>
          <a:off x="303213" y="1649367"/>
          <a:ext cx="3911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7" imgW="2032000" imgH="431800" progId="Equation.DSMT4">
                  <p:embed/>
                </p:oleObj>
              </mc:Choice>
              <mc:Fallback>
                <p:oleObj name="Equation" r:id="rId7" imgW="2032000" imgH="431800" progId="Equation.DSMT4">
                  <p:embed/>
                  <p:pic>
                    <p:nvPicPr>
                      <p:cNvPr id="27658" name="Object 10">
                        <a:extLst>
                          <a:ext uri="{FF2B5EF4-FFF2-40B4-BE49-F238E27FC236}">
                            <a16:creationId xmlns:a16="http://schemas.microsoft.com/office/drawing/2014/main" id="{0DE147A4-B656-473E-B23F-2DA7EB567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1649367"/>
                        <a:ext cx="3911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BE34B72-6853-417B-B36D-1228C0CF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随机梯度下降算法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45E4F6-DF97-4072-AECE-7289B172F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批量梯度下降算法每一步都要考虑整个数据集以计算梯度，这在数据集较大时计算成本很高</a:t>
            </a:r>
          </a:p>
          <a:p>
            <a:pPr eaLnBrk="1" hangingPunct="1"/>
            <a:r>
              <a:rPr lang="zh-CN" altLang="en-US"/>
              <a:t>另一种可选的方案是一次仅用一个样本来更新回归系数，该方法称为</a:t>
            </a:r>
            <a:r>
              <a:rPr lang="zh-CN" altLang="en-US" b="1">
                <a:solidFill>
                  <a:srgbClr val="FF0000"/>
                </a:solidFill>
              </a:rPr>
              <a:t>随机梯度下降算法(Stochastic gradient descent)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B2BD6AE-78B8-4767-BAF7-CDC598621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sym typeface="Arial" panose="020B0604020202020204" pitchFamily="34" charset="0"/>
              </a:rPr>
              <a:t>α值的选择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5A96ACC-34E0-4228-93DD-3437D763B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Arial" panose="020B0604020202020204" pitchFamily="34" charset="0"/>
              </a:rPr>
              <a:t>α过大容易“越过”极值点，导致不收敛，过小则收敛速度慢</a:t>
            </a:r>
          </a:p>
          <a:p>
            <a:pPr eaLnBrk="1" hangingPunct="1"/>
            <a:r>
              <a:rPr lang="zh-CN" altLang="en-US">
                <a:sym typeface="Arial" panose="020B0604020202020204" pitchFamily="34" charset="0"/>
              </a:rPr>
              <a:t>随着迭代次数的增加，一般要慢慢减小α (直观上，一开始前进快点，然后放慢速度)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数据科学简介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数据统计可视化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数据分析方法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线性回归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分析项目实践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141617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96DE7AE-367E-4F12-90C3-8F35A31D5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梯度下降算法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09161F0F-B7A1-404E-BA2A-9D02CF65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20863"/>
            <a:ext cx="60753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4">
            <a:extLst>
              <a:ext uri="{FF2B5EF4-FFF2-40B4-BE49-F238E27FC236}">
                <a16:creationId xmlns:a16="http://schemas.microsoft.com/office/drawing/2014/main" id="{31BE3317-0630-421F-AEF0-1C19F9D658B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9725" y="996950"/>
            <a:ext cx="8572500" cy="881395"/>
          </a:xfrm>
          <a:prstGeom prst="rect">
            <a:avLst/>
          </a:prstGeom>
          <a:blipFill rotWithShape="1">
            <a:blip r:embed="rId3"/>
            <a:stretch>
              <a:fillRect l="-782" t="-6250" r="-142" b="-625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0F4226-5CA0-4368-A7BD-CFD88D029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C19C03-5EAA-4E42-A9D1-E5C050949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  <a:p>
            <a:pPr eaLnBrk="1" hangingPunct="1"/>
            <a:r>
              <a:rPr lang="zh-CN" altLang="en-US"/>
              <a:t>梯度下降算法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线性最小二乘问题的矩阵解法</a:t>
            </a:r>
          </a:p>
          <a:p>
            <a:pPr eaLnBrk="1" hangingPunct="1"/>
            <a:r>
              <a:rPr lang="zh-CN" altLang="en-US"/>
              <a:t>最小二乘的概率解释</a:t>
            </a:r>
          </a:p>
          <a:p>
            <a:pPr eaLnBrk="1" hangingPunct="1"/>
            <a:r>
              <a:rPr lang="zh-CN" altLang="en-US"/>
              <a:t>局部加权线性回归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DC684CB-3A7C-4BA0-A704-503703F11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77AFFA4-1736-4AF0-A53D-E754B603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85850"/>
            <a:ext cx="5062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对于m*n矩阵A，定义关于A的函数 f 的梯度: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B350AFDE-199A-4EB9-98B6-978D805F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482725"/>
            <a:ext cx="3648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5">
            <a:extLst>
              <a:ext uri="{FF2B5EF4-FFF2-40B4-BE49-F238E27FC236}">
                <a16:creationId xmlns:a16="http://schemas.microsoft.com/office/drawing/2014/main" id="{C89ADB2B-8C43-4151-B0D8-5068CAA9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311650"/>
            <a:ext cx="94456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例如，</a:t>
            </a:r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F1B2E404-C5D1-409A-81FD-AA6B12E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4225925"/>
            <a:ext cx="18764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>
            <a:extLst>
              <a:ext uri="{FF2B5EF4-FFF2-40B4-BE49-F238E27FC236}">
                <a16:creationId xmlns:a16="http://schemas.microsoft.com/office/drawing/2014/main" id="{AA7B6352-3827-4AE3-9C22-0BF02013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4225925"/>
            <a:ext cx="33512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8">
            <a:extLst>
              <a:ext uri="{FF2B5EF4-FFF2-40B4-BE49-F238E27FC236}">
                <a16:creationId xmlns:a16="http://schemas.microsoft.com/office/drawing/2014/main" id="{F406C2BE-B8C6-4878-A932-19520FFA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5" y="5219700"/>
            <a:ext cx="30289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Text Box 9">
            <a:extLst>
              <a:ext uri="{FF2B5EF4-FFF2-40B4-BE49-F238E27FC236}">
                <a16:creationId xmlns:a16="http://schemas.microsoft.com/office/drawing/2014/main" id="{1D32297D-1ADF-4CF5-A5B1-63B0D2C9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095625"/>
            <a:ext cx="24526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其中第(i, j)个元素为 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73447F89-97D5-4679-84C7-C9F0C02D0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890838"/>
          <a:ext cx="874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r:id="rId7" imgW="435411" imgH="448121" progId="">
                  <p:embed/>
                </p:oleObj>
              </mc:Choice>
              <mc:Fallback>
                <p:oleObj r:id="rId7" imgW="435411" imgH="448121" progId="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73447F89-97D5-4679-84C7-C9F0C02D0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890838"/>
                        <a:ext cx="8747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A5F034D1-103F-4FF2-8C90-77D226A7A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053013"/>
          <a:ext cx="42560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r:id="rId9" imgW="2553405" imgH="444415" progId="">
                  <p:embed/>
                </p:oleObj>
              </mc:Choice>
              <mc:Fallback>
                <p:oleObj r:id="rId9" imgW="2553405" imgH="444415" progId="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A5F034D1-103F-4FF2-8C90-77D226A7A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053013"/>
                        <a:ext cx="42560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FAF98E4C-85E2-4DC7-A287-15A33458E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918200"/>
          <a:ext cx="15017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r:id="rId11" imgW="903574" imgH="432662" progId="">
                  <p:embed/>
                </p:oleObj>
              </mc:Choice>
              <mc:Fallback>
                <p:oleObj r:id="rId11" imgW="903574" imgH="432662" progId="">
                  <p:embed/>
                  <p:pic>
                    <p:nvPicPr>
                      <p:cNvPr id="33804" name="Object 12">
                        <a:extLst>
                          <a:ext uri="{FF2B5EF4-FFF2-40B4-BE49-F238E27FC236}">
                            <a16:creationId xmlns:a16="http://schemas.microsoft.com/office/drawing/2014/main" id="{FAF98E4C-85E2-4DC7-A287-15A33458E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918200"/>
                        <a:ext cx="15017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2C50E0CE-0F0F-41A1-9105-177C64199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5918200"/>
          <a:ext cx="12874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r:id="rId13" imgW="776194" imgH="432662" progId="">
                  <p:embed/>
                </p:oleObj>
              </mc:Choice>
              <mc:Fallback>
                <p:oleObj r:id="rId13" imgW="776194" imgH="432662" progId="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2C50E0CE-0F0F-41A1-9105-177C64199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918200"/>
                        <a:ext cx="128746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E761F608-B83F-4720-9214-4540855A7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5918200"/>
          <a:ext cx="1270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r:id="rId15" imgW="763564" imgH="432662" progId="">
                  <p:embed/>
                </p:oleObj>
              </mc:Choice>
              <mc:Fallback>
                <p:oleObj r:id="rId15" imgW="763564" imgH="432662" progId="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E761F608-B83F-4720-9214-4540855A7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918200"/>
                        <a:ext cx="1270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AutoShape 15">
            <a:extLst>
              <a:ext uri="{FF2B5EF4-FFF2-40B4-BE49-F238E27FC236}">
                <a16:creationId xmlns:a16="http://schemas.microsoft.com/office/drawing/2014/main" id="{C1B02F8E-A01E-4FED-B6F0-F8DCEF55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5381625"/>
            <a:ext cx="717550" cy="666750"/>
          </a:xfrm>
          <a:prstGeom prst="rightArrow">
            <a:avLst>
              <a:gd name="adj1" fmla="val 50000"/>
              <a:gd name="adj2" fmla="val 2690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0" autoUpdateAnimBg="0"/>
      <p:bldP spid="338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5C1C05-3326-4DD5-B524-75A4DF4ED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7BD7067D-5467-4B4E-B913-ED9D22B47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33475"/>
            <a:ext cx="692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n*n矩阵A的迹(trace)定义为A的主对角上元素之和，记为 tr A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B376AFF6-C208-4200-844C-E77411480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654175"/>
          <a:ext cx="1682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r:id="rId3" imgW="739764" imgH="433517" progId="">
                  <p:embed/>
                </p:oleObj>
              </mc:Choice>
              <mc:Fallback>
                <p:oleObj r:id="rId3" imgW="739764" imgH="433517" progId="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B376AFF6-C208-4200-844C-E77411480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54175"/>
                        <a:ext cx="16827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53F4805F-E1C1-4010-8E92-CD28A07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860675"/>
            <a:ext cx="489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若a是一实数，即一个1x1矩阵，则 tr a = a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BEBFEA87-54F6-448D-93CF-E51ACB30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67125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性质: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4767D27D-DF04-4B1B-B328-1150EF2BC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4235450"/>
          <a:ext cx="15081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r:id="rId5" imgW="778036" imgH="178322" progId="">
                  <p:embed/>
                </p:oleObj>
              </mc:Choice>
              <mc:Fallback>
                <p:oleObj r:id="rId5" imgW="778036" imgH="178322" progId="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4767D27D-DF04-4B1B-B328-1150EF2BC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235450"/>
                        <a:ext cx="15081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F0E1150C-6820-46FA-92B9-AD7913B1C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4737100"/>
          <a:ext cx="47069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r:id="rId7" imgW="2502625" imgH="177550" progId="">
                  <p:embed/>
                </p:oleObj>
              </mc:Choice>
              <mc:Fallback>
                <p:oleObj r:id="rId7" imgW="2502625" imgH="177550" progId="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F0E1150C-6820-46FA-92B9-AD7913B1C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737100"/>
                        <a:ext cx="47069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5FAEECE1-E59B-4F04-98DE-AF18B8249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137150"/>
          <a:ext cx="12366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r:id="rId9" imgW="637693" imgH="204004" progId="">
                  <p:embed/>
                </p:oleObj>
              </mc:Choice>
              <mc:Fallback>
                <p:oleObj r:id="rId9" imgW="637693" imgH="204004" progId="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5FAEECE1-E59B-4F04-98DE-AF18B8249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137150"/>
                        <a:ext cx="12366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CA9029B7-7A2C-4D35-BD7C-7CC6C3079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5622925"/>
          <a:ext cx="24749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r:id="rId11" imgW="1275243" imgH="203923" progId="">
                  <p:embed/>
                </p:oleObj>
              </mc:Choice>
              <mc:Fallback>
                <p:oleObj r:id="rId11" imgW="1275243" imgH="203923" progId="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CA9029B7-7A2C-4D35-BD7C-7CC6C3079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622925"/>
                        <a:ext cx="24749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C078DE01-ED36-4A1E-80DB-FB6C436C6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6019800"/>
          <a:ext cx="14366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r:id="rId13" imgW="740056" imgH="178322" progId="">
                  <p:embed/>
                </p:oleObj>
              </mc:Choice>
              <mc:Fallback>
                <p:oleObj r:id="rId13" imgW="740056" imgH="178322" progId="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C078DE01-ED36-4A1E-80DB-FB6C436C6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6019800"/>
                        <a:ext cx="14366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>
            <a:extLst>
              <a:ext uri="{FF2B5EF4-FFF2-40B4-BE49-F238E27FC236}">
                <a16:creationId xmlns:a16="http://schemas.microsoft.com/office/drawing/2014/main" id="{FC3A3696-F69B-41F7-8F54-575BE6284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4235450"/>
          <a:ext cx="17557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r:id="rId15" imgW="841393" imgH="229504" progId="">
                  <p:embed/>
                </p:oleObj>
              </mc:Choice>
              <mc:Fallback>
                <p:oleObj r:id="rId15" imgW="841393" imgH="229504" progId="">
                  <p:embed/>
                  <p:pic>
                    <p:nvPicPr>
                      <p:cNvPr id="34828" name="Object 12">
                        <a:extLst>
                          <a:ext uri="{FF2B5EF4-FFF2-40B4-BE49-F238E27FC236}">
                            <a16:creationId xmlns:a16="http://schemas.microsoft.com/office/drawing/2014/main" id="{FC3A3696-F69B-41F7-8F54-575BE6284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235450"/>
                        <a:ext cx="17557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AutoShape 13">
            <a:extLst>
              <a:ext uri="{FF2B5EF4-FFF2-40B4-BE49-F238E27FC236}">
                <a16:creationId xmlns:a16="http://schemas.microsoft.com/office/drawing/2014/main" id="{28754A7D-A479-4DDC-B2F3-B33985F1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1654175"/>
            <a:ext cx="2841625" cy="987425"/>
          </a:xfrm>
          <a:prstGeom prst="wedgeRectCallout">
            <a:avLst>
              <a:gd name="adj1" fmla="val -54653"/>
              <a:gd name="adj2" fmla="val -23662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/>
              <a:t>迹可理解为一个应用在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/>
              <a:t>A上的函数 f(A) = tr(A)</a:t>
            </a:r>
          </a:p>
        </p:txBody>
      </p:sp>
      <p:graphicFrame>
        <p:nvGraphicFramePr>
          <p:cNvPr id="34830" name="Object 14">
            <a:extLst>
              <a:ext uri="{FF2B5EF4-FFF2-40B4-BE49-F238E27FC236}">
                <a16:creationId xmlns:a16="http://schemas.microsoft.com/office/drawing/2014/main" id="{7089C285-6E65-4436-9B65-A91A9341F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4805363"/>
          <a:ext cx="29527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r:id="rId17" imgW="1415530" imgH="254904" progId="">
                  <p:embed/>
                </p:oleObj>
              </mc:Choice>
              <mc:Fallback>
                <p:oleObj r:id="rId17" imgW="1415530" imgH="254904" progId="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7089C285-6E65-4436-9B65-A91A9341F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805363"/>
                        <a:ext cx="29527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>
            <a:extLst>
              <a:ext uri="{FF2B5EF4-FFF2-40B4-BE49-F238E27FC236}">
                <a16:creationId xmlns:a16="http://schemas.microsoft.com/office/drawing/2014/main" id="{4FC7D287-9EEB-4E98-8940-7D6652ED8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5383213"/>
          <a:ext cx="37512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r:id="rId19" imgW="1791345" imgH="228690" progId="">
                  <p:embed/>
                </p:oleObj>
              </mc:Choice>
              <mc:Fallback>
                <p:oleObj r:id="rId19" imgW="1791345" imgH="228690" progId="">
                  <p:embed/>
                  <p:pic>
                    <p:nvPicPr>
                      <p:cNvPr id="34831" name="Object 15">
                        <a:extLst>
                          <a:ext uri="{FF2B5EF4-FFF2-40B4-BE49-F238E27FC236}">
                            <a16:creationId xmlns:a16="http://schemas.microsoft.com/office/drawing/2014/main" id="{4FC7D287-9EEB-4E98-8940-7D6652ED8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5383213"/>
                        <a:ext cx="37512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ldLvl="0" autoUpdateAnimBg="0"/>
      <p:bldP spid="34829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2C6AF2C-2FA0-4692-992E-8D65B7BF8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矩阵解法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E9FC2AC1-2389-4A54-ADC3-AA3404F37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91685"/>
              </p:ext>
            </p:extLst>
          </p:nvPr>
        </p:nvGraphicFramePr>
        <p:xfrm>
          <a:off x="531813" y="1822276"/>
          <a:ext cx="4916487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2755900" imgH="1168400" progId="Equation.DSMT4">
                  <p:embed/>
                </p:oleObj>
              </mc:Choice>
              <mc:Fallback>
                <p:oleObj name="Equation" r:id="rId3" imgW="2755900" imgH="1168400" progId="Equation.DSMT4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E9FC2AC1-2389-4A54-ADC3-AA3404F37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822276"/>
                        <a:ext cx="4916487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BD61980F-B357-4337-8253-496567FDF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412701"/>
            <a:ext cx="24876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输入矩阵(m * (n+1)维):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E261E3D3-B7BC-4639-89CD-879C9D09D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274963"/>
            <a:ext cx="2417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目标变量值向量(m维):</a:t>
            </a:r>
          </a:p>
        </p:txBody>
      </p:sp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5040BC3D-AC52-44BD-AC83-9EAF15223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96113"/>
              </p:ext>
            </p:extLst>
          </p:nvPr>
        </p:nvGraphicFramePr>
        <p:xfrm>
          <a:off x="520700" y="4697238"/>
          <a:ext cx="14859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5" imgW="663112" imgH="943687" progId="">
                  <p:embed/>
                </p:oleObj>
              </mc:Choice>
              <mc:Fallback>
                <p:oleObj r:id="rId5" imgW="663112" imgH="943687" progId="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5040BC3D-AC52-44BD-AC83-9EAF15223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697238"/>
                        <a:ext cx="14859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AutoShape 7">
            <a:extLst>
              <a:ext uri="{FF2B5EF4-FFF2-40B4-BE49-F238E27FC236}">
                <a16:creationId xmlns:a16="http://schemas.microsoft.com/office/drawing/2014/main" id="{803B196C-FFF5-4E0A-9CC3-E7CA35D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1460500"/>
            <a:ext cx="3422650" cy="2679700"/>
          </a:xfrm>
          <a:prstGeom prst="wedgeRectCallout">
            <a:avLst>
              <a:gd name="adj1" fmla="val -54019"/>
              <a:gd name="adj2" fmla="val -22352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在房屋价格预测例子中，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1</a:t>
            </a:r>
            <a:r>
              <a:rPr lang="zh-CN" altLang="en-US"/>
              <a:t>为“面积”属性，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2</a:t>
            </a:r>
            <a:r>
              <a:rPr lang="zh-CN" altLang="en-US"/>
              <a:t>为“卧室数量”属性，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1</a:t>
            </a:r>
            <a:r>
              <a:rPr lang="zh-CN" altLang="en-US" baseline="30000"/>
              <a:t>(1)</a:t>
            </a:r>
            <a:r>
              <a:rPr lang="zh-CN" altLang="en-US"/>
              <a:t>为第1个样本的面积，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2</a:t>
            </a:r>
            <a:r>
              <a:rPr lang="zh-CN" altLang="en-US" baseline="30000"/>
              <a:t>(1)</a:t>
            </a:r>
            <a:r>
              <a:rPr lang="zh-CN" altLang="en-US"/>
              <a:t>为第1个样本的卧室数量，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1</a:t>
            </a:r>
            <a:r>
              <a:rPr lang="zh-CN" altLang="en-US" baseline="30000"/>
              <a:t>(2)</a:t>
            </a:r>
            <a:r>
              <a:rPr lang="zh-CN" altLang="en-US"/>
              <a:t>为第2个样本的面积，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x</a:t>
            </a:r>
            <a:r>
              <a:rPr lang="zh-CN" altLang="en-US" baseline="-25000"/>
              <a:t>2</a:t>
            </a:r>
            <a:r>
              <a:rPr lang="zh-CN" altLang="en-US" baseline="30000"/>
              <a:t>(2)</a:t>
            </a:r>
            <a:r>
              <a:rPr lang="zh-CN" altLang="en-US"/>
              <a:t>为第2个样本的卧室数量，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共m个样本，每个属性有n个属性</a:t>
            </a:r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2EBA3092-61C7-4732-BB11-932A0C12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4562475"/>
            <a:ext cx="2881313" cy="1863725"/>
          </a:xfrm>
          <a:prstGeom prst="wedgeRectCallout">
            <a:avLst>
              <a:gd name="adj1" fmla="val -58597"/>
              <a:gd name="adj2" fmla="val -2106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/>
              <a:t>在房屋价格预测例子中，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/>
              <a:t>y</a:t>
            </a:r>
            <a:r>
              <a:rPr lang="zh-CN" altLang="en-US" baseline="30000"/>
              <a:t>(1)</a:t>
            </a:r>
            <a:r>
              <a:rPr lang="zh-CN" altLang="en-US"/>
              <a:t>为第1个样本的报价，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/>
              <a:t>y</a:t>
            </a:r>
            <a:r>
              <a:rPr lang="zh-CN" altLang="en-US" baseline="30000"/>
              <a:t>(2)</a:t>
            </a:r>
            <a:r>
              <a:rPr lang="zh-CN" altLang="en-US"/>
              <a:t>为第2个样本的报价，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/>
              <a:t>共m个样本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7014152-438D-41A1-A2CF-949AE5126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98363"/>
            <a:ext cx="4614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假设共有m个训练样本，每个样本有n个属性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ldLvl="0" animBg="1" autoUpdateAnimBg="0"/>
      <p:bldP spid="35848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FD6D7D-2370-45B8-B946-609352107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914D57BE-CB19-47B7-9E11-4F0505875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1279525"/>
          <a:ext cx="4913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2476440" imgH="266400" progId="Equation.DSMT4">
                  <p:embed/>
                </p:oleObj>
              </mc:Choice>
              <mc:Fallback>
                <p:oleObj name="Equation" r:id="rId3" imgW="2476440" imgH="266400" progId="Equation.DSMT4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914D57BE-CB19-47B7-9E11-4F0505875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279525"/>
                        <a:ext cx="49133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7FEB469E-F3B1-4F15-A5D0-ACEDE55D8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r:id="rId5" imgW="918377" imgH="216578" progId="">
                  <p:embed/>
                </p:oleObj>
              </mc:Choice>
              <mc:Fallback>
                <p:oleObj r:id="rId5" imgW="918377" imgH="216578" progId="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7FEB469E-F3B1-4F15-A5D0-ACEDE55D8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DBA194CD-CCAB-4DFB-B23B-2D1B65F2B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" y="2047875"/>
          <a:ext cx="629443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7" imgW="2971800" imgH="1016000" progId="Equation.DSMT4">
                  <p:embed/>
                </p:oleObj>
              </mc:Choice>
              <mc:Fallback>
                <p:oleObj name="Equation" r:id="rId7" imgW="2971800" imgH="1016000" progId="Equation.DSMT4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DBA194CD-CCAB-4DFB-B23B-2D1B65F2B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047875"/>
                        <a:ext cx="629443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F6A85641-2F8E-4F2D-A6AA-CEB0D1847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4333875"/>
          <a:ext cx="29972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9" imgW="1422400" imgH="1092200" progId="Equation.DSMT4">
                  <p:embed/>
                </p:oleObj>
              </mc:Choice>
              <mc:Fallback>
                <p:oleObj name="Equation" r:id="rId9" imgW="1422400" imgH="1092200" progId="Equation.DSMT4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F6A85641-2F8E-4F2D-A6AA-CEB0D1847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333875"/>
                        <a:ext cx="29972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E81D125F-09DF-47CC-9CE4-93EEDD21B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4357688"/>
          <a:ext cx="15446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11" imgW="774364" imgH="431613" progId="Equation.DSMT4">
                  <p:embed/>
                </p:oleObj>
              </mc:Choice>
              <mc:Fallback>
                <p:oleObj name="Equation" r:id="rId11" imgW="774364" imgH="431613" progId="Equation.DSMT4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E81D125F-09DF-47CC-9CE4-93EEDD21B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4357688"/>
                        <a:ext cx="154463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AutoShape 8">
            <a:extLst>
              <a:ext uri="{FF2B5EF4-FFF2-40B4-BE49-F238E27FC236}">
                <a16:creationId xmlns:a16="http://schemas.microsoft.com/office/drawing/2014/main" id="{360F8EB9-A46B-4D92-8C0B-08F54E3044F5}"/>
              </a:ext>
            </a:extLst>
          </p:cNvPr>
          <p:cNvSpPr>
            <a:spLocks noChangeArrowheads="1"/>
          </p:cNvSpPr>
          <p:nvPr/>
        </p:nvSpPr>
        <p:spPr bwMode="auto">
          <a:xfrm rot="10740000" flipH="1">
            <a:off x="3790950" y="4516438"/>
            <a:ext cx="647700" cy="582612"/>
          </a:xfrm>
          <a:prstGeom prst="leftArrow">
            <a:avLst>
              <a:gd name="adj1" fmla="val 50000"/>
              <a:gd name="adj2" fmla="val 2779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D9BF465-7016-4533-8E3F-DDE1E66E1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9F9A7D7C-CFB0-4242-B68D-44B76F522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996950"/>
            <a:ext cx="3186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为最小化 J，计算 J 的梯度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6914D28B-6B4A-4DC8-AD4A-51FB50C6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93825"/>
            <a:ext cx="520382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F801775E-4C7D-4ADE-B44C-E7831D353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4541838"/>
          <a:ext cx="37242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4" imgW="2184400" imgH="1016000" progId="Equation.DSMT4">
                  <p:embed/>
                </p:oleObj>
              </mc:Choice>
              <mc:Fallback>
                <p:oleObj name="Equation" r:id="rId4" imgW="2184400" imgH="1016000" progId="Equation.DSMT4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F801775E-4C7D-4ADE-B44C-E7831D353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541838"/>
                        <a:ext cx="37242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>
            <a:extLst>
              <a:ext uri="{FF2B5EF4-FFF2-40B4-BE49-F238E27FC236}">
                <a16:creationId xmlns:a16="http://schemas.microsoft.com/office/drawing/2014/main" id="{5FDFC072-A9B4-448D-B77E-7A6186EEDCF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1913" y="2841625"/>
            <a:ext cx="3711593" cy="802464"/>
          </a:xfrm>
          <a:prstGeom prst="rect">
            <a:avLst/>
          </a:prstGeom>
          <a:blipFill rotWithShape="1">
            <a:blip r:embed="rId6"/>
            <a:stretch>
              <a:fillRect l="-1146" r="-655" b="-6716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3322BD5B-BEC5-46A5-B967-3C6E5282BFB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1913" y="4021138"/>
            <a:ext cx="3568700" cy="428625"/>
          </a:xfrm>
          <a:prstGeom prst="rect">
            <a:avLst/>
          </a:prstGeom>
          <a:blipFill rotWithShape="1">
            <a:blip r:embed="rId7"/>
            <a:stretch>
              <a:fillRect b="-2083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32848811-8F56-4F9A-A5A2-B085F1D1CF0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1913" y="4914900"/>
            <a:ext cx="3568700" cy="430213"/>
          </a:xfrm>
          <a:prstGeom prst="rect">
            <a:avLst/>
          </a:prstGeom>
          <a:blipFill rotWithShape="1">
            <a:blip r:embed="rId8"/>
            <a:stretch>
              <a:fillRect b="-1917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31C62117-7210-4FE0-A566-1F7E35E2B09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1913" y="5735638"/>
            <a:ext cx="3568700" cy="428625"/>
          </a:xfrm>
          <a:prstGeom prst="rect">
            <a:avLst/>
          </a:prstGeom>
          <a:blipFill rotWithShape="1">
            <a:blip r:embed="rId9"/>
            <a:stretch>
              <a:fillRect b="-2083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37898" name="AutoShape 10">
            <a:extLst>
              <a:ext uri="{FF2B5EF4-FFF2-40B4-BE49-F238E27FC236}">
                <a16:creationId xmlns:a16="http://schemas.microsoft.com/office/drawing/2014/main" id="{99016B31-138D-442D-89F4-AEDC0BF3E97B}"/>
              </a:ext>
            </a:extLst>
          </p:cNvPr>
          <p:cNvCxnSpPr>
            <a:cxnSpLocks noChangeShapeType="1"/>
            <a:stCxn id="37894" idx="2"/>
            <a:endCxn id="37895" idx="0"/>
          </p:cNvCxnSpPr>
          <p:nvPr/>
        </p:nvCxnSpPr>
        <p:spPr bwMode="auto">
          <a:xfrm flipH="1">
            <a:off x="6926263" y="3643313"/>
            <a:ext cx="71437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1">
            <a:extLst>
              <a:ext uri="{FF2B5EF4-FFF2-40B4-BE49-F238E27FC236}">
                <a16:creationId xmlns:a16="http://schemas.microsoft.com/office/drawing/2014/main" id="{D79C2840-3026-45D0-B461-232BFB8A8F8F}"/>
              </a:ext>
            </a:extLst>
          </p:cNvPr>
          <p:cNvCxnSpPr>
            <a:cxnSpLocks noChangeShapeType="1"/>
            <a:stCxn id="37895" idx="2"/>
            <a:endCxn id="37896" idx="0"/>
          </p:cNvCxnSpPr>
          <p:nvPr/>
        </p:nvCxnSpPr>
        <p:spPr bwMode="auto">
          <a:xfrm>
            <a:off x="6926263" y="44497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0" name="Text Box 12">
            <a:extLst>
              <a:ext uri="{FF2B5EF4-FFF2-40B4-BE49-F238E27FC236}">
                <a16:creationId xmlns:a16="http://schemas.microsoft.com/office/drawing/2014/main" id="{628A8EAC-9092-4374-98FE-34161626C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45164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X</a:t>
            </a:r>
            <a:r>
              <a:rPr lang="zh-CN" altLang="en-US"/>
              <a:t>是m</a:t>
            </a:r>
            <a:r>
              <a:rPr lang="zh-CN" altLang="en-US">
                <a:sym typeface="Arial" panose="020B0604020202020204" pitchFamily="34" charset="0"/>
              </a:rPr>
              <a:t>×</a:t>
            </a:r>
            <a:r>
              <a:rPr lang="zh-CN" altLang="en-US"/>
              <a:t>(n+1)维</a:t>
            </a:r>
          </a:p>
        </p:txBody>
      </p:sp>
      <p:cxnSp>
        <p:nvCxnSpPr>
          <p:cNvPr id="37901" name="AutoShape 13">
            <a:extLst>
              <a:ext uri="{FF2B5EF4-FFF2-40B4-BE49-F238E27FC236}">
                <a16:creationId xmlns:a16="http://schemas.microsoft.com/office/drawing/2014/main" id="{C5C177D9-75D9-4CBD-B148-C347485C87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26263" y="5345113"/>
            <a:ext cx="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2" name="Text Box 14">
            <a:extLst>
              <a:ext uri="{FF2B5EF4-FFF2-40B4-BE49-F238E27FC236}">
                <a16:creationId xmlns:a16="http://schemas.microsoft.com/office/drawing/2014/main" id="{7C1E6B0F-6395-4A5A-B06D-5FCBA5DF743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926263" y="5345113"/>
            <a:ext cx="1784350" cy="407099"/>
          </a:xfrm>
          <a:prstGeom prst="rect">
            <a:avLst/>
          </a:prstGeom>
          <a:blipFill rotWithShape="1">
            <a:blip r:embed="rId10"/>
            <a:stretch>
              <a:fillRect t="-1493" b="-238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7903" name="箭头 393">
            <a:extLst>
              <a:ext uri="{FF2B5EF4-FFF2-40B4-BE49-F238E27FC236}">
                <a16:creationId xmlns:a16="http://schemas.microsoft.com/office/drawing/2014/main" id="{EF6AAF5F-83AF-4E2E-A086-F59C10B460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3403600"/>
            <a:ext cx="1435100" cy="2332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E74984FB-7012-4C7C-BF6B-0C72BD47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319838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= 一个数</a:t>
            </a:r>
          </a:p>
        </p:txBody>
      </p:sp>
      <p:sp>
        <p:nvSpPr>
          <p:cNvPr id="37905" name="Rectangle 17">
            <a:extLst>
              <a:ext uri="{FF2B5EF4-FFF2-40B4-BE49-F238E27FC236}">
                <a16:creationId xmlns:a16="http://schemas.microsoft.com/office/drawing/2014/main" id="{50003B5D-7B32-46A3-B359-99DCA902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1393825"/>
            <a:ext cx="4057650" cy="10080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bldLvl="0" autoUpdateAnimBg="0"/>
      <p:bldP spid="37904" grpId="0" bldLvl="0" autoUpdateAnimBg="0"/>
      <p:bldP spid="379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7E33B2-967D-44EB-88F6-4FC48B635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DDD9E56F-7A9E-4581-BD11-9BBC0718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93825"/>
            <a:ext cx="520382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6D28339C-67DD-42B5-A6B0-67088C653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35225"/>
            <a:ext cx="2974975" cy="4048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若a为一实数，则 tr a = a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3CD5F3D5-4F77-4FD2-8CAB-1B1F1826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908175"/>
            <a:ext cx="4227513" cy="9826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 animBg="1" autoUpdateAnimBg="0"/>
      <p:bldP spid="389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EE5DE12-2AEE-4FBA-B067-3901B2F92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A6BD0C90-88A4-4B74-BCDB-CBBBDBFE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93825"/>
            <a:ext cx="520382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9A319CDD-F44E-4CD4-9263-B00D2C6DE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1338" y="1814513"/>
          <a:ext cx="3398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4" imgW="2082800" imgH="330200" progId="Equation.DSMT4">
                  <p:embed/>
                </p:oleObj>
              </mc:Choice>
              <mc:Fallback>
                <p:oleObj name="Equation" r:id="rId4" imgW="2082800" imgH="330200" progId="Equation.DSMT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9A319CDD-F44E-4CD4-9263-B00D2C6DE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1814513"/>
                        <a:ext cx="3398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AFD6284B-89A1-4591-9AEF-7783C2667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r:id="rId6" imgW="918377" imgH="216578" progId="">
                  <p:embed/>
                </p:oleObj>
              </mc:Choice>
              <mc:Fallback>
                <p:oleObj r:id="rId6" imgW="918377" imgH="216578" progId="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AFD6284B-89A1-4591-9AEF-7783C2667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B156B9DE-1BF8-4E0A-9F3A-16226D0D9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1393825"/>
          <a:ext cx="14128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8" imgW="685800" imgH="203200" progId="Equation.DSMT4">
                  <p:embed/>
                </p:oleObj>
              </mc:Choice>
              <mc:Fallback>
                <p:oleObj name="Equation" r:id="rId8" imgW="685800" imgH="203200" progId="Equation.DSMT4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B156B9DE-1BF8-4E0A-9F3A-16226D0D9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1393825"/>
                        <a:ext cx="14128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91ABA4F8-9C68-4DDD-9DA4-040B81951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1975" y="973138"/>
          <a:ext cx="2387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0" imgW="1320227" imgH="203112" progId="Equation.DSMT4">
                  <p:embed/>
                </p:oleObj>
              </mc:Choice>
              <mc:Fallback>
                <p:oleObj name="Equation" r:id="rId10" imgW="1320227" imgH="203112" progId="Equation.DSMT4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91ABA4F8-9C68-4DDD-9DA4-040B81951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973138"/>
                        <a:ext cx="23876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>
            <a:extLst>
              <a:ext uri="{FF2B5EF4-FFF2-40B4-BE49-F238E27FC236}">
                <a16:creationId xmlns:a16="http://schemas.microsoft.com/office/drawing/2014/main" id="{26E2DD05-A287-4C8C-A9CE-97859525B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393950"/>
            <a:ext cx="4097337" cy="10064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5" name="Object 9">
            <a:extLst>
              <a:ext uri="{FF2B5EF4-FFF2-40B4-BE49-F238E27FC236}">
                <a16:creationId xmlns:a16="http://schemas.microsoft.com/office/drawing/2014/main" id="{F2BE55BB-FFDE-4D26-88A5-CB029EDA8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4288" y="3422650"/>
          <a:ext cx="4032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2" imgW="2235200" imgH="330200" progId="Equation.DSMT4">
                  <p:embed/>
                </p:oleObj>
              </mc:Choice>
              <mc:Fallback>
                <p:oleObj name="Equation" r:id="rId12" imgW="2235200" imgH="330200" progId="Equation.DSMT4">
                  <p:embed/>
                  <p:pic>
                    <p:nvPicPr>
                      <p:cNvPr id="39945" name="Object 9">
                        <a:extLst>
                          <a:ext uri="{FF2B5EF4-FFF2-40B4-BE49-F238E27FC236}">
                            <a16:creationId xmlns:a16="http://schemas.microsoft.com/office/drawing/2014/main" id="{F2BE55BB-FFDE-4D26-88A5-CB029EDA8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422650"/>
                        <a:ext cx="4032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AutoShape 10">
            <a:extLst>
              <a:ext uri="{FF2B5EF4-FFF2-40B4-BE49-F238E27FC236}">
                <a16:creationId xmlns:a16="http://schemas.microsoft.com/office/drawing/2014/main" id="{4CFB20DF-8E06-4E8C-B371-E848160F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2560638"/>
            <a:ext cx="536575" cy="620712"/>
          </a:xfrm>
          <a:prstGeom prst="downArrow">
            <a:avLst>
              <a:gd name="adj1" fmla="val 50000"/>
              <a:gd name="adj2" fmla="val 2892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98805D43-E20D-456C-BB34-BFEB51010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0650" y="4606925"/>
          <a:ext cx="587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r:id="rId14" imgW="295450" imgH="231332" progId="">
                  <p:embed/>
                </p:oleObj>
              </mc:Choice>
              <mc:Fallback>
                <p:oleObj r:id="rId14" imgW="295450" imgH="231332" progId="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98805D43-E20D-456C-BB34-BFEB51010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4606925"/>
                        <a:ext cx="587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>
            <a:extLst>
              <a:ext uri="{FF2B5EF4-FFF2-40B4-BE49-F238E27FC236}">
                <a16:creationId xmlns:a16="http://schemas.microsoft.com/office/drawing/2014/main" id="{AF3635E4-D4CF-41CA-93EC-0B77E444788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41838" y="4672013"/>
            <a:ext cx="4461478" cy="442109"/>
          </a:xfrm>
          <a:prstGeom prst="rect">
            <a:avLst/>
          </a:prstGeom>
          <a:blipFill rotWithShape="1">
            <a:blip r:embed="rId16"/>
            <a:stretch>
              <a:fillRect l="-1366" t="-1370" r="-820" b="-2328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3442B92-0729-4DD8-BF2E-604E0167B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矩阵解法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AFED9E8-014F-402F-9D40-4319C7EA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93825"/>
            <a:ext cx="520382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D52ACE5A-E7A0-43B9-94AB-BB2538C06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r:id="rId4" imgW="918377" imgH="216578" progId="">
                  <p:embed/>
                </p:oleObj>
              </mc:Choice>
              <mc:Fallback>
                <p:oleObj r:id="rId4" imgW="918377" imgH="216578" progId="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D52ACE5A-E7A0-43B9-94AB-BB2538C06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id="{49CEE5E3-80C7-4639-8D2F-F78FD5DA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50" y="2903538"/>
            <a:ext cx="3159125" cy="976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3C405974-B3F5-4916-902A-1E7A9D19D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933450"/>
          <a:ext cx="25542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r:id="rId6" imgW="1415530" imgH="254904" progId="">
                  <p:embed/>
                </p:oleObj>
              </mc:Choice>
              <mc:Fallback>
                <p:oleObj r:id="rId6" imgW="1415530" imgH="254904" progId="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id="{3C405974-B3F5-4916-902A-1E7A9D19D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933450"/>
                        <a:ext cx="25542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87F282D4-CB1E-4B39-A55C-A4D065C41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1393825"/>
          <a:ext cx="35290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r:id="rId8" imgW="1791345" imgH="228690" progId="">
                  <p:embed/>
                </p:oleObj>
              </mc:Choice>
              <mc:Fallback>
                <p:oleObj r:id="rId8" imgW="1791345" imgH="228690" progId="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87F282D4-CB1E-4B39-A55C-A4D065C41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393825"/>
                        <a:ext cx="35290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D407B9E8-0941-4DAD-BED4-EA583DB9C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2355850"/>
          <a:ext cx="2247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r:id="rId10" imgW="1223778" imgH="1045235" progId="">
                  <p:embed/>
                </p:oleObj>
              </mc:Choice>
              <mc:Fallback>
                <p:oleObj r:id="rId10" imgW="1223778" imgH="1045235" progId="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D407B9E8-0941-4DAD-BED4-EA583DB9C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355850"/>
                        <a:ext cx="2247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F5A82A7F-462E-4B78-BC6F-6DB9EF3E1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4275138"/>
          <a:ext cx="947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2" imgW="469696" imgH="215806" progId="Equation.DSMT4">
                  <p:embed/>
                </p:oleObj>
              </mc:Choice>
              <mc:Fallback>
                <p:oleObj name="Equation" r:id="rId12" imgW="469696" imgH="215806" progId="Equation.DSMT4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F5A82A7F-462E-4B78-BC6F-6DB9EF3E1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275138"/>
                        <a:ext cx="947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C4CB17D4-22C6-44C4-AFDB-ACAD71863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4694238"/>
          <a:ext cx="1936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r:id="rId14" imgW="955964" imgH="191193" progId="">
                  <p:embed/>
                </p:oleObj>
              </mc:Choice>
              <mc:Fallback>
                <p:oleObj r:id="rId14" imgW="955964" imgH="191193" progId="">
                  <p:embed/>
                  <p:pic>
                    <p:nvPicPr>
                      <p:cNvPr id="40970" name="Object 10">
                        <a:extLst>
                          <a:ext uri="{FF2B5EF4-FFF2-40B4-BE49-F238E27FC236}">
                            <a16:creationId xmlns:a16="http://schemas.microsoft.com/office/drawing/2014/main" id="{C4CB17D4-22C6-44C4-AFDB-ACAD71863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694238"/>
                        <a:ext cx="1936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B52C72D0-6D14-4E59-9A06-CD9E01A2B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081588"/>
          <a:ext cx="852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r:id="rId16" imgW="422533" imgH="178960" progId="">
                  <p:embed/>
                </p:oleObj>
              </mc:Choice>
              <mc:Fallback>
                <p:oleObj r:id="rId16" imgW="422533" imgH="178960" progId="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B52C72D0-6D14-4E59-9A06-CD9E01A2B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081588"/>
                        <a:ext cx="85248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4F08FCA1-93E8-41C5-821B-373B77E3D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4668838"/>
          <a:ext cx="3937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18" imgW="1981200" imgH="266700" progId="Equation.DSMT4">
                  <p:embed/>
                </p:oleObj>
              </mc:Choice>
              <mc:Fallback>
                <p:oleObj name="Equation" r:id="rId18" imgW="1981200" imgH="266700" progId="Equation.DSMT4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4F08FCA1-93E8-41C5-821B-373B77E3D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668838"/>
                        <a:ext cx="3937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AutoShape 13">
            <a:extLst>
              <a:ext uri="{FF2B5EF4-FFF2-40B4-BE49-F238E27FC236}">
                <a16:creationId xmlns:a16="http://schemas.microsoft.com/office/drawing/2014/main" id="{3F497C1B-42A7-4E95-A05C-51773F3E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4694238"/>
            <a:ext cx="547687" cy="479425"/>
          </a:xfrm>
          <a:prstGeom prst="rightArrow">
            <a:avLst>
              <a:gd name="adj1" fmla="val 50000"/>
              <a:gd name="adj2" fmla="val 2856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4C2794B3-63FE-45B9-956F-77EE92E74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5591175"/>
          <a:ext cx="1155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20" imgW="571252" imgH="228501" progId="Equation.DSMT4">
                  <p:embed/>
                </p:oleObj>
              </mc:Choice>
              <mc:Fallback>
                <p:oleObj name="Equation" r:id="rId20" imgW="571252" imgH="228501" progId="Equation.DSMT4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4C2794B3-63FE-45B9-956F-77EE92E74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591175"/>
                        <a:ext cx="11557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8B301CF7-DA5B-4E44-8356-A557CC2D6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984875"/>
          <a:ext cx="1704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r:id="rId22" imgW="841393" imgH="229504" progId="">
                  <p:embed/>
                </p:oleObj>
              </mc:Choice>
              <mc:Fallback>
                <p:oleObj r:id="rId22" imgW="841393" imgH="229504" progId="">
                  <p:embed/>
                  <p:pic>
                    <p:nvPicPr>
                      <p:cNvPr id="40975" name="Object 15">
                        <a:extLst>
                          <a:ext uri="{FF2B5EF4-FFF2-40B4-BE49-F238E27FC236}">
                            <a16:creationId xmlns:a16="http://schemas.microsoft.com/office/drawing/2014/main" id="{8B301CF7-DA5B-4E44-8356-A557CC2D6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984875"/>
                        <a:ext cx="17049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3CF07A66-1768-4502-AEEF-EDF9AF09A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9775" y="5595938"/>
          <a:ext cx="49736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24" imgW="2501900" imgH="584200" progId="Equation.DSMT4">
                  <p:embed/>
                </p:oleObj>
              </mc:Choice>
              <mc:Fallback>
                <p:oleObj name="Equation" r:id="rId24" imgW="2501900" imgH="584200" progId="Equation.DSMT4">
                  <p:embed/>
                  <p:pic>
                    <p:nvPicPr>
                      <p:cNvPr id="40976" name="Object 16">
                        <a:extLst>
                          <a:ext uri="{FF2B5EF4-FFF2-40B4-BE49-F238E27FC236}">
                            <a16:creationId xmlns:a16="http://schemas.microsoft.com/office/drawing/2014/main" id="{3CF07A66-1768-4502-AEEF-EDF9AF09A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5595938"/>
                        <a:ext cx="4973638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348B949B-B529-4ADE-8DDE-B5ED4E930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" y="6438900"/>
          <a:ext cx="157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r:id="rId26" imgW="777728" imgH="178252" progId="">
                  <p:embed/>
                </p:oleObj>
              </mc:Choice>
              <mc:Fallback>
                <p:oleObj r:id="rId26" imgW="777728" imgH="178252" progId="">
                  <p:embed/>
                  <p:pic>
                    <p:nvPicPr>
                      <p:cNvPr id="40977" name="Object 17">
                        <a:extLst>
                          <a:ext uri="{FF2B5EF4-FFF2-40B4-BE49-F238E27FC236}">
                            <a16:creationId xmlns:a16="http://schemas.microsoft.com/office/drawing/2014/main" id="{348B949B-B529-4ADE-8DDE-B5ED4E930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6438900"/>
                        <a:ext cx="157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AutoShape 18">
            <a:extLst>
              <a:ext uri="{FF2B5EF4-FFF2-40B4-BE49-F238E27FC236}">
                <a16:creationId xmlns:a16="http://schemas.microsoft.com/office/drawing/2014/main" id="{CA3471D3-D70A-4DA7-914B-B1840B01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488" y="5745163"/>
            <a:ext cx="547687" cy="479425"/>
          </a:xfrm>
          <a:prstGeom prst="rightArrow">
            <a:avLst>
              <a:gd name="adj1" fmla="val 50000"/>
              <a:gd name="adj2" fmla="val 2856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9" name="AutoShape 19">
            <a:extLst>
              <a:ext uri="{FF2B5EF4-FFF2-40B4-BE49-F238E27FC236}">
                <a16:creationId xmlns:a16="http://schemas.microsoft.com/office/drawing/2014/main" id="{A26D9D7E-F3AB-45DE-B07A-F9FF782F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1892300"/>
            <a:ext cx="463550" cy="406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3" grpId="0" animBg="1"/>
      <p:bldP spid="40978" grpId="0" animBg="1"/>
      <p:bldP spid="409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A4C026B-046B-46C9-8E90-DCBED30FF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C8D21C5-62A7-4B4F-AA20-47E5882E5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线性回归</a:t>
            </a:r>
          </a:p>
          <a:p>
            <a:pPr eaLnBrk="1" hangingPunct="1"/>
            <a:r>
              <a:rPr lang="zh-CN" altLang="en-US"/>
              <a:t>梯度下降算法</a:t>
            </a:r>
          </a:p>
          <a:p>
            <a:pPr eaLnBrk="1" hangingPunct="1"/>
            <a:r>
              <a:rPr lang="zh-CN" altLang="en-US"/>
              <a:t>线性最小二乘问题的矩阵解法</a:t>
            </a:r>
          </a:p>
          <a:p>
            <a:pPr eaLnBrk="1" hangingPunct="1"/>
            <a:r>
              <a:rPr lang="zh-CN" altLang="en-US"/>
              <a:t>最小二乘的概率解释</a:t>
            </a:r>
          </a:p>
          <a:p>
            <a:pPr eaLnBrk="1" hangingPunct="1"/>
            <a:r>
              <a:rPr lang="zh-CN" altLang="en-US"/>
              <a:t>局部加权线性回归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A06C49A-F183-4E59-ACA6-861F9FA0F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矩阵解法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31FE48A2-983E-415C-9BF2-E8E8327A1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8" y="1616075"/>
          <a:ext cx="3562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1662978" imgH="266584" progId="Equation.DSMT4">
                  <p:embed/>
                </p:oleObj>
              </mc:Choice>
              <mc:Fallback>
                <p:oleObj name="Equation" r:id="rId3" imgW="1662978" imgH="266584" progId="Equation.DSMT4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31FE48A2-983E-415C-9BF2-E8E8327A1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616075"/>
                        <a:ext cx="3562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>
            <a:extLst>
              <a:ext uri="{FF2B5EF4-FFF2-40B4-BE49-F238E27FC236}">
                <a16:creationId xmlns:a16="http://schemas.microsoft.com/office/drawing/2014/main" id="{6FC1556E-F7BA-40BF-9465-A85BA4B300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95300" y="1076325"/>
            <a:ext cx="2236510" cy="442109"/>
          </a:xfrm>
          <a:prstGeom prst="rect">
            <a:avLst/>
          </a:prstGeom>
          <a:blipFill rotWithShape="1">
            <a:blip r:embed="rId5"/>
            <a:stretch>
              <a:fillRect l="-2725" t="-1389" r="-2180" b="-2500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E0200D7D-0147-4611-8B8B-CC23B6436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782888"/>
          <a:ext cx="21018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6" imgW="863225" imgH="241195" progId="Equation.DSMT4">
                  <p:embed/>
                </p:oleObj>
              </mc:Choice>
              <mc:Fallback>
                <p:oleObj name="Equation" r:id="rId6" imgW="863225" imgH="241195" progId="Equation.DSMT4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E0200D7D-0147-4611-8B8B-CC23B6436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82888"/>
                        <a:ext cx="210185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7AAC2035-8F06-470E-BECF-3360F36EF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883025"/>
          <a:ext cx="45926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8" imgW="1879600" imgH="241300" progId="Equation.DSMT4">
                  <p:embed/>
                </p:oleObj>
              </mc:Choice>
              <mc:Fallback>
                <p:oleObj name="Equation" r:id="rId8" imgW="1879600" imgH="241300" progId="Equation.DSMT4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7AAC2035-8F06-470E-BECF-3360F36EF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883025"/>
                        <a:ext cx="45926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E97937E8-CF01-4B3D-86F5-2F8E5E9E1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5235575"/>
          <a:ext cx="2597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0" imgW="1066800" imgH="241300" progId="Equation.DSMT4">
                  <p:embed/>
                </p:oleObj>
              </mc:Choice>
              <mc:Fallback>
                <p:oleObj name="Equation" r:id="rId10" imgW="1066800" imgH="241300" progId="Equation.DSMT4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E97937E8-CF01-4B3D-86F5-2F8E5E9E12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235575"/>
                        <a:ext cx="2597150" cy="5889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AutoShape 8">
            <a:extLst>
              <a:ext uri="{FF2B5EF4-FFF2-40B4-BE49-F238E27FC236}">
                <a16:creationId xmlns:a16="http://schemas.microsoft.com/office/drawing/2014/main" id="{663957F5-694A-42E1-A5AA-F69EEA06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282825"/>
            <a:ext cx="557212" cy="4714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3" name="AutoShape 9">
            <a:extLst>
              <a:ext uri="{FF2B5EF4-FFF2-40B4-BE49-F238E27FC236}">
                <a16:creationId xmlns:a16="http://schemas.microsoft.com/office/drawing/2014/main" id="{71244D49-DCCD-46D8-BA03-5D96C6AA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3405188"/>
            <a:ext cx="557212" cy="4714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4" name="AutoShape 10">
            <a:extLst>
              <a:ext uri="{FF2B5EF4-FFF2-40B4-BE49-F238E27FC236}">
                <a16:creationId xmlns:a16="http://schemas.microsoft.com/office/drawing/2014/main" id="{4E51C659-6B20-400E-BC9A-D290FAFA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4621213"/>
            <a:ext cx="557212" cy="4730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084F709C-C9DE-412E-A1E9-5731D57BF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4581525"/>
          <a:ext cx="11985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2" imgW="596900" imgH="190500" progId="Equation.DSMT4">
                  <p:embed/>
                </p:oleObj>
              </mc:Choice>
              <mc:Fallback>
                <p:oleObj name="Equation" r:id="rId12" imgW="596900" imgH="190500" progId="Equation.DSMT4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084F709C-C9DE-412E-A1E9-5731D57BF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581525"/>
                        <a:ext cx="11985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  <p:bldP spid="41993" grpId="0" animBg="1"/>
      <p:bldP spid="419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C88522C-EF30-45C8-8FB6-DFC69F8E1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A749CB-AAB9-400C-8D1E-1512D2E8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  <a:p>
            <a:pPr eaLnBrk="1" hangingPunct="1"/>
            <a:r>
              <a:rPr lang="zh-CN" altLang="en-US"/>
              <a:t>梯度下降算法</a:t>
            </a:r>
          </a:p>
          <a:p>
            <a:pPr eaLnBrk="1" hangingPunct="1"/>
            <a:r>
              <a:rPr lang="zh-CN" altLang="en-US"/>
              <a:t>线性最小二乘问题的矩阵解法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最小二乘的概率解释</a:t>
            </a:r>
          </a:p>
          <a:p>
            <a:pPr eaLnBrk="1" hangingPunct="1"/>
            <a:r>
              <a:rPr lang="zh-CN" altLang="en-US"/>
              <a:t>局部加权线性回归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9A81F80-E07C-4546-8BD3-0CE4FBCD8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最小二乘的概率解释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FB5D0B12-CFAA-4BDC-90B5-091C7070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3213100"/>
            <a:ext cx="643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为什么最小二乘代价函数J是一个合理的选择？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81A69D5A-19DA-49FE-A4A2-91D8BD4C2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1828800"/>
          <a:ext cx="4086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752600" imgH="431800" progId="Equation.DSMT4">
                  <p:embed/>
                </p:oleObj>
              </mc:Choice>
              <mc:Fallback>
                <p:oleObj name="Equation" r:id="rId3" imgW="1752600" imgH="431800" progId="Equation.DSMT4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81A69D5A-19DA-49FE-A4A2-91D8BD4C2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828800"/>
                        <a:ext cx="40862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C289F42-6873-4EAC-9FC8-985ACF3E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最小二乘的概率解释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E65FA04-CE90-47F5-AE2A-BD4D6F8C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973138"/>
            <a:ext cx="450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假设目标变量和输入的关系可表示为：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72E14BD9-6B56-4B67-B8A1-BA13BD544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8" y="1773238"/>
          <a:ext cx="2565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72E14BD9-6B56-4B67-B8A1-BA13BD544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773238"/>
                        <a:ext cx="2565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:a16="http://schemas.microsoft.com/office/drawing/2014/main" id="{0970820B-154F-46A9-B320-DE56C2D4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740025"/>
            <a:ext cx="454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其中</a:t>
            </a:r>
            <a:r>
              <a:rPr lang="zh-CN" altLang="en-US" sz="2000">
                <a:sym typeface="Arial" panose="020B0604020202020204" pitchFamily="34" charset="0"/>
              </a:rPr>
              <a:t>Ɛ</a:t>
            </a:r>
            <a:r>
              <a:rPr lang="zh-CN" altLang="en-US" sz="2000" baseline="30000">
                <a:sym typeface="Arial" panose="020B0604020202020204" pitchFamily="34" charset="0"/>
              </a:rPr>
              <a:t>(i)</a:t>
            </a:r>
            <a:r>
              <a:rPr lang="zh-CN" altLang="en-US" sz="2000">
                <a:sym typeface="Arial" panose="020B0604020202020204" pitchFamily="34" charset="0"/>
              </a:rPr>
              <a:t>表示线性模型与目标值的误差。</a:t>
            </a:r>
          </a:p>
        </p:txBody>
      </p:sp>
      <p:sp>
        <p:nvSpPr>
          <p:cNvPr id="45062" name="AutoShape 6">
            <a:extLst>
              <a:ext uri="{FF2B5EF4-FFF2-40B4-BE49-F238E27FC236}">
                <a16:creationId xmlns:a16="http://schemas.microsoft.com/office/drawing/2014/main" id="{4B88BDDF-F78D-41D8-9BE9-E69A8837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3535363"/>
            <a:ext cx="4446587" cy="1276350"/>
          </a:xfrm>
          <a:prstGeom prst="wedgeRectCallout">
            <a:avLst>
              <a:gd name="adj1" fmla="val -24032"/>
              <a:gd name="adj2" fmla="val -7070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/>
              <a:t>例如样本的某属性和房价预测相关，</a:t>
            </a:r>
          </a:p>
          <a:p>
            <a:pPr algn="ctr" eaLnBrk="1" hangingPunct="1">
              <a:lnSpc>
                <a:spcPct val="130000"/>
              </a:lnSpc>
            </a:pPr>
            <a:r>
              <a:rPr lang="zh-CN" altLang="en-US" sz="2000"/>
              <a:t>但却没有被考虑进来；或随机噪音。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7362C7-A3EE-4359-B98A-D21FD4D7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最小二乘的概率解释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669EDC7B-E409-401A-94C7-7BC84F15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193800"/>
            <a:ext cx="83724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/>
              <a:t>假设误差</a:t>
            </a:r>
            <a:r>
              <a:rPr lang="zh-CN" altLang="en-US" sz="2000" dirty="0">
                <a:sym typeface="Arial" panose="020B0604020202020204" pitchFamily="34" charset="0"/>
              </a:rPr>
              <a:t>Ɛ</a:t>
            </a:r>
            <a:r>
              <a:rPr lang="zh-CN" altLang="en-US" sz="2000" baseline="30000" dirty="0">
                <a:sym typeface="Arial" panose="020B0604020202020204" pitchFamily="34" charset="0"/>
              </a:rPr>
              <a:t>(i)</a:t>
            </a:r>
            <a:r>
              <a:rPr lang="zh-CN" altLang="en-US" sz="2000" dirty="0"/>
              <a:t>独立同分布(IID, Independent and Identical Distribution)，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/>
              <a:t>并服从正态分布：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5EE37C10-B30C-4BF7-8A0C-9F6A39C01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2168525"/>
          <a:ext cx="2309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3" imgW="942941" imgH="229413" progId="">
                  <p:embed/>
                </p:oleObj>
              </mc:Choice>
              <mc:Fallback>
                <p:oleObj r:id="rId3" imgW="942941" imgH="229413" progId="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5EE37C10-B30C-4BF7-8A0C-9F6A39C01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168525"/>
                        <a:ext cx="23098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5">
            <a:extLst>
              <a:ext uri="{FF2B5EF4-FFF2-40B4-BE49-F238E27FC236}">
                <a16:creationId xmlns:a16="http://schemas.microsoft.com/office/drawing/2014/main" id="{C387E171-5750-4198-90E9-2E2EAD1A3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2017713"/>
            <a:ext cx="5651500" cy="1393825"/>
          </a:xfrm>
          <a:prstGeom prst="wedgeRectCallout">
            <a:avLst>
              <a:gd name="adj1" fmla="val -54611"/>
              <a:gd name="adj2" fmla="val -1949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中心极限定理: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若一随机变量受大量微小独立的随机因素影响，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其中每个个别随机变量对于总和的作用都是微小的，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那么作为总和的随机变量的分布就会逼近于正态分布。</a:t>
            </a:r>
          </a:p>
        </p:txBody>
      </p:sp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BC1A547D-BA31-404E-9928-017DCD22D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" y="3808413"/>
          <a:ext cx="33655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5" imgW="1440063" imgH="484115" progId="">
                  <p:embed/>
                </p:oleObj>
              </mc:Choice>
              <mc:Fallback>
                <p:oleObj r:id="rId5" imgW="1440063" imgH="484115" progId="">
                  <p:embed/>
                  <p:pic>
                    <p:nvPicPr>
                      <p:cNvPr id="46086" name="Object 6">
                        <a:extLst>
                          <a:ext uri="{FF2B5EF4-FFF2-40B4-BE49-F238E27FC236}">
                            <a16:creationId xmlns:a16="http://schemas.microsoft.com/office/drawing/2014/main" id="{BC1A547D-BA31-404E-9928-017DCD22D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808413"/>
                        <a:ext cx="33655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7">
            <a:extLst>
              <a:ext uri="{FF2B5EF4-FFF2-40B4-BE49-F238E27FC236}">
                <a16:creationId xmlns:a16="http://schemas.microsoft.com/office/drawing/2014/main" id="{7CB61026-C0B7-4307-AACB-B4C64E13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411538"/>
            <a:ext cx="277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因此，</a:t>
            </a:r>
            <a:r>
              <a:rPr lang="zh-CN" altLang="en-US" sz="2000">
                <a:sym typeface="Arial" panose="020B0604020202020204" pitchFamily="34" charset="0"/>
              </a:rPr>
              <a:t>Ɛ</a:t>
            </a:r>
            <a:r>
              <a:rPr lang="zh-CN" altLang="en-US" sz="2000" baseline="30000">
                <a:sym typeface="Arial" panose="020B0604020202020204" pitchFamily="34" charset="0"/>
              </a:rPr>
              <a:t>(i)</a:t>
            </a:r>
            <a:r>
              <a:rPr lang="zh-CN" altLang="en-US" sz="2000">
                <a:sym typeface="Arial" panose="020B0604020202020204" pitchFamily="34" charset="0"/>
              </a:rPr>
              <a:t>的概率密度：</a:t>
            </a:r>
          </a:p>
        </p:txBody>
      </p:sp>
      <p:graphicFrame>
        <p:nvGraphicFramePr>
          <p:cNvPr id="46088" name="Object 8">
            <a:extLst>
              <a:ext uri="{FF2B5EF4-FFF2-40B4-BE49-F238E27FC236}">
                <a16:creationId xmlns:a16="http://schemas.microsoft.com/office/drawing/2014/main" id="{F9C82E40-7097-4E2A-8F55-4D007E492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" y="5676900"/>
          <a:ext cx="48339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2159000" imgH="482600" progId="Equation.DSMT4">
                  <p:embed/>
                </p:oleObj>
              </mc:Choice>
              <mc:Fallback>
                <p:oleObj name="Equation" r:id="rId7" imgW="2159000" imgH="482600" progId="Equation.DSMT4">
                  <p:embed/>
                  <p:pic>
                    <p:nvPicPr>
                      <p:cNvPr id="46088" name="Object 8">
                        <a:extLst>
                          <a:ext uri="{FF2B5EF4-FFF2-40B4-BE49-F238E27FC236}">
                            <a16:creationId xmlns:a16="http://schemas.microsoft.com/office/drawing/2014/main" id="{F9C82E40-7097-4E2A-8F55-4D007E492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676900"/>
                        <a:ext cx="48339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AutoShape 9">
            <a:extLst>
              <a:ext uri="{FF2B5EF4-FFF2-40B4-BE49-F238E27FC236}">
                <a16:creationId xmlns:a16="http://schemas.microsoft.com/office/drawing/2014/main" id="{4E9C681C-8614-4054-A765-CB7E33D2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5089525"/>
            <a:ext cx="722312" cy="5873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0" name="Object 10">
            <a:extLst>
              <a:ext uri="{FF2B5EF4-FFF2-40B4-BE49-F238E27FC236}">
                <a16:creationId xmlns:a16="http://schemas.microsoft.com/office/drawing/2014/main" id="{421D462C-B288-4135-85A6-F19EF787F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5388" y="5129213"/>
          <a:ext cx="16414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1079032" imgH="241195" progId="Equation.DSMT4">
                  <p:embed/>
                </p:oleObj>
              </mc:Choice>
              <mc:Fallback>
                <p:oleObj name="Equation" r:id="rId9" imgW="1079032" imgH="241195" progId="Equation.DSMT4">
                  <p:embed/>
                  <p:pic>
                    <p:nvPicPr>
                      <p:cNvPr id="46090" name="Object 10">
                        <a:extLst>
                          <a:ext uri="{FF2B5EF4-FFF2-40B4-BE49-F238E27FC236}">
                            <a16:creationId xmlns:a16="http://schemas.microsoft.com/office/drawing/2014/main" id="{421D462C-B288-4135-85A6-F19EF787F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5129213"/>
                        <a:ext cx="16414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AutoShape 11">
            <a:extLst>
              <a:ext uri="{FF2B5EF4-FFF2-40B4-BE49-F238E27FC236}">
                <a16:creationId xmlns:a16="http://schemas.microsoft.com/office/drawing/2014/main" id="{B640E94E-0F59-4ECE-90E2-3734DDFC78A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532438" y="4598988"/>
            <a:ext cx="3494087" cy="2049462"/>
          </a:xfrm>
          <a:prstGeom prst="wedgeRectCallout">
            <a:avLst>
              <a:gd name="adj1" fmla="val -56093"/>
              <a:gd name="adj2" fmla="val 25171"/>
            </a:avLst>
          </a:prstGeom>
          <a:blipFill rotWithShape="1">
            <a:blip r:embed="rId11"/>
            <a:stretch>
              <a:fillRect r="-5074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ldLvl="0" animBg="1" autoUpdateAnimBg="0"/>
      <p:bldP spid="46087" grpId="0" bldLvl="0" autoUpdateAnimBg="0"/>
      <p:bldP spid="460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A627A58-38E1-4CCA-A133-9C7182B4E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最小二乘的概率解释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8CE3B8C7-8088-49AF-BE94-1D3AB6A05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96752"/>
            <a:ext cx="6497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/>
              <a:t>给定输入矩阵</a:t>
            </a:r>
            <a:r>
              <a:rPr lang="zh-CN" altLang="en-US" sz="2000" b="1"/>
              <a:t>X</a:t>
            </a:r>
            <a:r>
              <a:rPr lang="zh-CN" altLang="en-US" sz="2000"/>
              <a:t> (每i行为第i个样本的特征向量)和参数</a:t>
            </a:r>
            <a:r>
              <a:rPr lang="zh-CN" altLang="en-US" sz="2000">
                <a:sym typeface="Arial" panose="020B0604020202020204" pitchFamily="34" charset="0"/>
              </a:rPr>
              <a:t>θ</a:t>
            </a:r>
            <a:r>
              <a:rPr lang="zh-CN" altLang="en-US" sz="2000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可得到似然(likelihood)函数: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5A294AD9-E902-4009-A1DA-E78F14D19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45508"/>
              </p:ext>
            </p:extLst>
          </p:nvPr>
        </p:nvGraphicFramePr>
        <p:xfrm>
          <a:off x="169863" y="2025427"/>
          <a:ext cx="4068762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905000" imgH="1181100" progId="Equation.DSMT4">
                  <p:embed/>
                </p:oleObj>
              </mc:Choice>
              <mc:Fallback>
                <p:oleObj name="Equation" r:id="rId3" imgW="1905000" imgH="1181100" progId="Equation.DSMT4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5A294AD9-E902-4009-A1DA-E78F14D19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2025427"/>
                        <a:ext cx="4068762" cy="252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>
            <a:extLst>
              <a:ext uri="{FF2B5EF4-FFF2-40B4-BE49-F238E27FC236}">
                <a16:creationId xmlns:a16="http://schemas.microsoft.com/office/drawing/2014/main" id="{7823F561-5A7A-4725-8B05-F880B28E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095652"/>
            <a:ext cx="398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m为样本总数，(i)上标表示第(i)个样本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91FD91CA-4520-4987-A430-139D98DECA8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8275" y="5722938"/>
            <a:ext cx="4981575" cy="847796"/>
          </a:xfrm>
          <a:prstGeom prst="rect">
            <a:avLst/>
          </a:prstGeom>
          <a:blipFill rotWithShape="1">
            <a:blip r:embed="rId5"/>
            <a:stretch>
              <a:fillRect l="-977" r="-5372" b="-2837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7111" name="AutoShape 7">
            <a:extLst>
              <a:ext uri="{FF2B5EF4-FFF2-40B4-BE49-F238E27FC236}">
                <a16:creationId xmlns:a16="http://schemas.microsoft.com/office/drawing/2014/main" id="{750402A6-C43E-4D5D-80B3-505FF78604E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059363" y="1358900"/>
            <a:ext cx="4046537" cy="2152650"/>
          </a:xfrm>
          <a:prstGeom prst="cloudCallout">
            <a:avLst>
              <a:gd name="adj1" fmla="val -43750"/>
              <a:gd name="adj2" fmla="val 70000"/>
            </a:avLst>
          </a:prstGeom>
          <a:blipFill rotWithShape="1">
            <a:blip r:embed="rId6"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7112" name="AutoShape 8">
            <a:extLst>
              <a:ext uri="{FF2B5EF4-FFF2-40B4-BE49-F238E27FC236}">
                <a16:creationId xmlns:a16="http://schemas.microsoft.com/office/drawing/2014/main" id="{2B83FE9E-68E8-4CD2-84FA-66E5B1FC047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76763" y="4121150"/>
            <a:ext cx="4398962" cy="1411288"/>
          </a:xfrm>
          <a:prstGeom prst="flowChartProcess">
            <a:avLst/>
          </a:prstGeom>
          <a:blipFill rotWithShape="1">
            <a:blip r:embed="rId7"/>
            <a:stretch>
              <a:fillRect l="-1521" r="-1383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7113" name="AutoShape 9">
            <a:extLst>
              <a:ext uri="{FF2B5EF4-FFF2-40B4-BE49-F238E27FC236}">
                <a16:creationId xmlns:a16="http://schemas.microsoft.com/office/drawing/2014/main" id="{6519FBDC-FC68-45C3-84E0-6E4442EA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5383213"/>
            <a:ext cx="3436938" cy="1100137"/>
          </a:xfrm>
          <a:prstGeom prst="wedgeEllipseCallout">
            <a:avLst>
              <a:gd name="adj1" fmla="val -32481"/>
              <a:gd name="adj2" fmla="val -5715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最大似然法，也叫极大似然估计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E4B8578-232E-4583-B3B2-E4754596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860675"/>
            <a:ext cx="4057650" cy="2139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5308CAD-1D24-4F4F-B588-BC1EE733B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最小二乘的概率解释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F3286F56-1716-4DF3-B3CF-39A366AFC87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39725" y="1165225"/>
            <a:ext cx="3422732" cy="652038"/>
          </a:xfrm>
          <a:prstGeom prst="rect">
            <a:avLst/>
          </a:prstGeom>
          <a:blipFill rotWithShape="1">
            <a:blip r:embed="rId3"/>
            <a:stretch>
              <a:fillRect l="-4635" t="-5607" r="-3743" b="-2990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7BFD6A2A-8B13-4E05-BA7E-285DFA41FC4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03225" y="2057400"/>
            <a:ext cx="4838184" cy="512000"/>
          </a:xfrm>
          <a:prstGeom prst="rect">
            <a:avLst/>
          </a:prstGeom>
          <a:blipFill rotWithShape="1">
            <a:blip r:embed="rId4"/>
            <a:stretch>
              <a:fillRect l="-1889" t="-3614" r="-1134" b="-2771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8DD3EA0A-1F7B-49C8-911C-BAD86C4A3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2674938"/>
          <a:ext cx="437515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5" imgW="2413000" imgH="2171700" progId="Equation.DSMT4">
                  <p:embed/>
                </p:oleObj>
              </mc:Choice>
              <mc:Fallback>
                <p:oleObj name="Equation" r:id="rId5" imgW="2413000" imgH="2171700" progId="Equation.DSMT4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8DD3EA0A-1F7B-49C8-911C-BAD86C4A3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674938"/>
                        <a:ext cx="437515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>
            <a:extLst>
              <a:ext uri="{FF2B5EF4-FFF2-40B4-BE49-F238E27FC236}">
                <a16:creationId xmlns:a16="http://schemas.microsoft.com/office/drawing/2014/main" id="{D425D5EB-26D9-47D2-A52D-96594633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5813425"/>
            <a:ext cx="2187575" cy="763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57BF6733-85CD-48DD-A512-15C0FAA3F07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054600" y="3213100"/>
            <a:ext cx="3504486" cy="512000"/>
          </a:xfrm>
          <a:prstGeom prst="rect">
            <a:avLst/>
          </a:prstGeom>
          <a:blipFill rotWithShape="1">
            <a:blip r:embed="rId7"/>
            <a:stretch>
              <a:fillRect l="-2609" t="-3571" r="-1913" b="-273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201B9E1B-FFB4-4687-B414-149D4DF9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404495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最小化</a:t>
            </a:r>
          </a:p>
        </p:txBody>
      </p:sp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B4808F11-DB72-4FB7-83E9-37BCB5434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5525" y="3786188"/>
          <a:ext cx="27178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8" imgW="1218671" imgH="431613" progId="Equation.DSMT4">
                  <p:embed/>
                </p:oleObj>
              </mc:Choice>
              <mc:Fallback>
                <p:oleObj name="Equation" r:id="rId8" imgW="1218671" imgH="431613" progId="Equation.DSMT4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B4808F11-DB72-4FB7-83E9-37BCB5434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786188"/>
                        <a:ext cx="27178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9D7EBCAD-7130-43A9-B28F-652105940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5692775"/>
          <a:ext cx="1028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10" imgW="342751" imgH="241195" progId="Equation.DSMT4">
                  <p:embed/>
                </p:oleObj>
              </mc:Choice>
              <mc:Fallback>
                <p:oleObj name="Equation" r:id="rId10" imgW="342751" imgH="241195" progId="Equation.DSMT4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9D7EBCAD-7130-43A9-B28F-652105940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5692775"/>
                        <a:ext cx="1028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AutoShape 12">
            <a:extLst>
              <a:ext uri="{FF2B5EF4-FFF2-40B4-BE49-F238E27FC236}">
                <a16:creationId xmlns:a16="http://schemas.microsoft.com/office/drawing/2014/main" id="{7CABCC92-D1A4-45E5-9D0C-4667C57C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4857750"/>
            <a:ext cx="842963" cy="757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135" grpId="0" animBg="1"/>
      <p:bldP spid="48137" grpId="0" bldLvl="0" autoUpdateAnimBg="0"/>
      <p:bldP spid="481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34C0B40-F0E1-470D-BAD7-3A7511580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最小二乘的概率解释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83059DA-1FB8-40C1-A696-8CCE3DA4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171575"/>
            <a:ext cx="8237538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基于前面的概率假设(IID，正态分布)，最小二乘回归相当于寻找最大化似然函数的</a:t>
            </a:r>
            <a:r>
              <a:rPr lang="zh-CN" altLang="en-US" sz="2400">
                <a:sym typeface="Arial" panose="020B0604020202020204" pitchFamily="34" charset="0"/>
              </a:rPr>
              <a:t>θ。因此，最小二乘回归可被证明是一种非常自然的选择。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DDF7D53-3AB1-4B53-95A4-6287A2A93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C93DAA-D7B9-49BA-806A-0DA499874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线性回归</a:t>
            </a:r>
          </a:p>
          <a:p>
            <a:pPr eaLnBrk="1" hangingPunct="1"/>
            <a:r>
              <a:rPr lang="zh-CN" altLang="en-US"/>
              <a:t>梯度下降算法</a:t>
            </a:r>
          </a:p>
          <a:p>
            <a:pPr eaLnBrk="1" hangingPunct="1"/>
            <a:r>
              <a:rPr lang="zh-CN" altLang="en-US"/>
              <a:t>线性最小二乘问题的矩阵解法</a:t>
            </a:r>
          </a:p>
          <a:p>
            <a:pPr eaLnBrk="1" hangingPunct="1"/>
            <a:r>
              <a:rPr lang="zh-CN" altLang="en-US"/>
              <a:t>最小二乘的概率解释</a:t>
            </a:r>
          </a:p>
          <a:p>
            <a:pPr eaLnBrk="1" hangingPunct="1"/>
            <a:r>
              <a:rPr lang="zh-CN" altLang="en-US">
                <a:solidFill>
                  <a:srgbClr val="FF9900"/>
                </a:solidFill>
              </a:rPr>
              <a:t>局部加权线性回归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160EC4C-5E6E-4CE2-B151-D613E55D3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4F05E5AC-36A3-4AA4-B059-6B354E9C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74800"/>
            <a:ext cx="399891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>
            <a:extLst>
              <a:ext uri="{FF2B5EF4-FFF2-40B4-BE49-F238E27FC236}">
                <a16:creationId xmlns:a16="http://schemas.microsoft.com/office/drawing/2014/main" id="{5B7D9E8E-AE4C-4F80-87DD-1C5D5A61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574800"/>
            <a:ext cx="411321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5">
            <a:extLst>
              <a:ext uri="{FF2B5EF4-FFF2-40B4-BE49-F238E27FC236}">
                <a16:creationId xmlns:a16="http://schemas.microsoft.com/office/drawing/2014/main" id="{40E5041D-9C75-4447-B790-36B91F25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5194300"/>
            <a:ext cx="3359150" cy="1524000"/>
          </a:xfrm>
          <a:prstGeom prst="wedgeEllipseCallout">
            <a:avLst>
              <a:gd name="adj1" fmla="val -5778"/>
              <a:gd name="adj2" fmla="val -59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/>
              <a:t>使用更多合适的特征，例如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/>
              <a:t>y=</a:t>
            </a:r>
            <a:r>
              <a:rPr lang="zh-CN" altLang="en-US">
                <a:sym typeface="Arial" panose="020B0604020202020204" pitchFamily="34" charset="0"/>
              </a:rPr>
              <a:t>θ</a:t>
            </a:r>
            <a:r>
              <a:rPr lang="zh-CN" altLang="en-US" baseline="-25000">
                <a:sym typeface="Arial" panose="020B0604020202020204" pitchFamily="34" charset="0"/>
              </a:rPr>
              <a:t>0</a:t>
            </a:r>
            <a:r>
              <a:rPr lang="zh-CN" altLang="en-US">
                <a:sym typeface="Arial" panose="020B0604020202020204" pitchFamily="34" charset="0"/>
              </a:rPr>
              <a:t>+θ</a:t>
            </a:r>
            <a:r>
              <a:rPr lang="zh-CN" altLang="en-US" baseline="-25000">
                <a:sym typeface="Arial" panose="020B0604020202020204" pitchFamily="34" charset="0"/>
              </a:rPr>
              <a:t>1</a:t>
            </a:r>
            <a:r>
              <a:rPr lang="zh-CN" altLang="en-US">
                <a:sym typeface="Arial" panose="020B0604020202020204" pitchFamily="34" charset="0"/>
              </a:rPr>
              <a:t>x+θ</a:t>
            </a:r>
            <a:r>
              <a:rPr lang="zh-CN" altLang="en-US" baseline="-25000">
                <a:sym typeface="Arial" panose="020B0604020202020204" pitchFamily="34" charset="0"/>
              </a:rPr>
              <a:t>2</a:t>
            </a:r>
            <a:r>
              <a:rPr lang="zh-CN" altLang="en-US">
                <a:sym typeface="Arial" panose="020B0604020202020204" pitchFamily="34" charset="0"/>
              </a:rPr>
              <a:t>x</a:t>
            </a:r>
            <a:r>
              <a:rPr lang="zh-CN" altLang="en-US" baseline="30000">
                <a:sym typeface="Arial" panose="020B0604020202020204" pitchFamily="34" charset="0"/>
              </a:rPr>
              <a:t>2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>
                <a:sym typeface="Arial" panose="020B0604020202020204" pitchFamily="34" charset="0"/>
              </a:rPr>
              <a:t>可能可以拟合得更好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68CC988E-EE05-4A25-B53B-04343A87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044575"/>
            <a:ext cx="64103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考虑对数据集进行线性</a:t>
            </a:r>
            <a:r>
              <a:rPr lang="zh-CN" altLang="en-US" sz="2200">
                <a:sym typeface="Arial" panose="020B0604020202020204" pitchFamily="34" charset="0"/>
              </a:rPr>
              <a:t>拟合得到线性模型 </a:t>
            </a:r>
            <a:r>
              <a:rPr lang="zh-CN" altLang="en-US" sz="2200"/>
              <a:t>y=</a:t>
            </a:r>
            <a:r>
              <a:rPr lang="zh-CN" altLang="en-US" sz="2200">
                <a:sym typeface="Arial" panose="020B0604020202020204" pitchFamily="34" charset="0"/>
              </a:rPr>
              <a:t>θ</a:t>
            </a:r>
            <a:r>
              <a:rPr lang="zh-CN" altLang="en-US" sz="2200" baseline="-25000">
                <a:sym typeface="Arial" panose="020B0604020202020204" pitchFamily="34" charset="0"/>
              </a:rPr>
              <a:t>0</a:t>
            </a:r>
            <a:r>
              <a:rPr lang="zh-CN" altLang="en-US" sz="2200">
                <a:sym typeface="Arial" panose="020B0604020202020204" pitchFamily="34" charset="0"/>
              </a:rPr>
              <a:t>+θ</a:t>
            </a:r>
            <a:r>
              <a:rPr lang="zh-CN" altLang="en-US" sz="2200" baseline="-25000">
                <a:sym typeface="Arial" panose="020B0604020202020204" pitchFamily="34" charset="0"/>
              </a:rPr>
              <a:t>1</a:t>
            </a:r>
            <a:r>
              <a:rPr lang="zh-CN" altLang="en-US" sz="2200">
                <a:sym typeface="Arial" panose="020B0604020202020204" pitchFamily="34" charset="0"/>
              </a:rPr>
              <a:t>x</a:t>
            </a:r>
            <a:endParaRPr lang="zh-CN" altLang="en-US" sz="2200" baseline="-25000">
              <a:sym typeface="Arial" panose="020B0604020202020204" pitchFamily="34" charset="0"/>
            </a:endParaRPr>
          </a:p>
        </p:txBody>
      </p:sp>
      <p:sp>
        <p:nvSpPr>
          <p:cNvPr id="51207" name="AutoShape 7">
            <a:extLst>
              <a:ext uri="{FF2B5EF4-FFF2-40B4-BE49-F238E27FC236}">
                <a16:creationId xmlns:a16="http://schemas.microsoft.com/office/drawing/2014/main" id="{A3B3E627-576A-47A4-B52A-DAB29274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5194300"/>
            <a:ext cx="3430588" cy="1524000"/>
          </a:xfrm>
          <a:prstGeom prst="wedgeEllipseCallout">
            <a:avLst>
              <a:gd name="adj1" fmla="val 6245"/>
              <a:gd name="adj2" fmla="val -6329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数据点不在一条直线上，</a:t>
            </a:r>
          </a:p>
          <a:p>
            <a:pPr algn="ctr" eaLnBrk="1" hangingPunct="1"/>
            <a:r>
              <a:rPr lang="zh-CN" altLang="en-US"/>
              <a:t>用线性模型拟合的并不好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ldLvl="0" animBg="1" autoUpdateAnimBg="0"/>
      <p:bldP spid="51206" grpId="0" bldLvl="0" autoUpdateAnimBg="0"/>
      <p:bldP spid="51207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87085F-CA38-46E5-86F0-740A914CA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有监督的机器学习过程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5E4157C2-850A-4A06-AE06-2143A523376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4663" y="1203325"/>
            <a:ext cx="1533525" cy="801688"/>
          </a:xfrm>
          <a:prstGeom prst="flowChartDocument">
            <a:avLst/>
          </a:prstGeom>
          <a:blipFill rotWithShape="1">
            <a:blip r:embed="rId3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0FF6E9D8-3C64-44B7-A7DD-E58857CE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1203325"/>
            <a:ext cx="1727200" cy="801688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输出 y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AC00B3A0-6CD1-465A-8236-8F5ABF614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1204913"/>
          <a:ext cx="21256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634725" imgH="203112" progId="Equation.DSMT4">
                  <p:embed/>
                </p:oleObj>
              </mc:Choice>
              <mc:Fallback>
                <p:oleObj name="Equation" r:id="rId4" imgW="634725" imgH="203112" progId="Equation.DSMT4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AC00B3A0-6CD1-465A-8236-8F5ABF614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1204913"/>
                        <a:ext cx="2125662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DBE3E7E2-0EA5-42C3-ACC3-BFAC3D88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128838"/>
            <a:ext cx="212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(贷款申请人信息)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0EC0BCF8-0AC9-4069-860F-B1CC7BF3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2128838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(是否可以批准?)</a:t>
            </a:r>
          </a:p>
        </p:txBody>
      </p:sp>
      <p:sp>
        <p:nvSpPr>
          <p:cNvPr id="6152" name="AutoShape 8">
            <a:extLst>
              <a:ext uri="{FF2B5EF4-FFF2-40B4-BE49-F238E27FC236}">
                <a16:creationId xmlns:a16="http://schemas.microsoft.com/office/drawing/2014/main" id="{B9BD2BFD-1C5D-478D-843B-9C6CAC8F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1341438"/>
            <a:ext cx="500063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ED161630-F3DA-413D-893E-E4D6E073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341438"/>
            <a:ext cx="500063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AutoShape 10">
            <a:extLst>
              <a:ext uri="{FF2B5EF4-FFF2-40B4-BE49-F238E27FC236}">
                <a16:creationId xmlns:a16="http://schemas.microsoft.com/office/drawing/2014/main" id="{60576EBB-5FBD-481D-B32C-7E7D1334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3187700"/>
            <a:ext cx="1881187" cy="1131888"/>
          </a:xfrm>
          <a:prstGeom prst="flowChartMultidocumen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历史数据</a:t>
            </a:r>
          </a:p>
        </p:txBody>
      </p:sp>
      <p:sp>
        <p:nvSpPr>
          <p:cNvPr id="6155" name="AutoShape 11">
            <a:extLst>
              <a:ext uri="{FF2B5EF4-FFF2-40B4-BE49-F238E27FC236}">
                <a16:creationId xmlns:a16="http://schemas.microsoft.com/office/drawing/2014/main" id="{13AD1C31-87E5-407E-BAAF-820347152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508375"/>
            <a:ext cx="500063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F2C02F8F-1C4B-4368-9069-D52A0BA0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3321050"/>
            <a:ext cx="1700212" cy="83502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学习算法</a:t>
            </a:r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C3B7D8A8-02AD-4A37-9B05-362D27DB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508375"/>
            <a:ext cx="501650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844ABD77-D68A-490F-8AD9-6BE1CD4AE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25" y="3406775"/>
          <a:ext cx="20828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622030" imgH="203112" progId="Equation.DSMT4">
                  <p:embed/>
                </p:oleObj>
              </mc:Choice>
              <mc:Fallback>
                <p:oleObj name="Equation" r:id="rId6" imgW="622030" imgH="203112" progId="Equation.DSMT4">
                  <p:embed/>
                  <p:pic>
                    <p:nvPicPr>
                      <p:cNvPr id="6158" name="Object 14">
                        <a:extLst>
                          <a:ext uri="{FF2B5EF4-FFF2-40B4-BE49-F238E27FC236}">
                            <a16:creationId xmlns:a16="http://schemas.microsoft.com/office/drawing/2014/main" id="{844ABD77-D68A-490F-8AD9-6BE1CD4AE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3406775"/>
                        <a:ext cx="20828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AutoShape 15">
            <a:extLst>
              <a:ext uri="{FF2B5EF4-FFF2-40B4-BE49-F238E27FC236}">
                <a16:creationId xmlns:a16="http://schemas.microsoft.com/office/drawing/2014/main" id="{87677085-D51E-44B5-A21D-58D3C63A939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74663" y="5203825"/>
            <a:ext cx="1533525" cy="803275"/>
          </a:xfrm>
          <a:prstGeom prst="flowChartDocument">
            <a:avLst/>
          </a:prstGeom>
          <a:blipFill rotWithShape="1">
            <a:blip r:embed="rId8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160" name="AutoShape 16">
            <a:extLst>
              <a:ext uri="{FF2B5EF4-FFF2-40B4-BE49-F238E27FC236}">
                <a16:creationId xmlns:a16="http://schemas.microsoft.com/office/drawing/2014/main" id="{1EFBA832-B151-4A2B-983B-0695D446A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5203825"/>
            <a:ext cx="1727200" cy="803275"/>
          </a:xfrm>
          <a:prstGeom prst="flowChartProces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输出 y</a:t>
            </a:r>
          </a:p>
        </p:txBody>
      </p:sp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FC36CAD9-C35F-4BC5-907F-FF23C97C0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5988" y="5957888"/>
          <a:ext cx="17287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622030" imgH="203112" progId="Equation.DSMT4">
                  <p:embed/>
                </p:oleObj>
              </mc:Choice>
              <mc:Fallback>
                <p:oleObj name="Equation" r:id="rId9" imgW="622030" imgH="203112" progId="Equation.DSMT4">
                  <p:embed/>
                  <p:pic>
                    <p:nvPicPr>
                      <p:cNvPr id="6161" name="Object 17">
                        <a:extLst>
                          <a:ext uri="{FF2B5EF4-FFF2-40B4-BE49-F238E27FC236}">
                            <a16:creationId xmlns:a16="http://schemas.microsoft.com/office/drawing/2014/main" id="{FC36CAD9-C35F-4BC5-907F-FF23C97C0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5957888"/>
                        <a:ext cx="17287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18">
            <a:extLst>
              <a:ext uri="{FF2B5EF4-FFF2-40B4-BE49-F238E27FC236}">
                <a16:creationId xmlns:a16="http://schemas.microsoft.com/office/drawing/2014/main" id="{85F9D064-2329-4ED0-862E-33BB8971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6072188"/>
            <a:ext cx="20161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(是否可以批准?)</a:t>
            </a:r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CD933B88-3C1E-44D0-ABB7-60EE73D2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5367338"/>
            <a:ext cx="500063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4" name="AutoShape 20">
            <a:extLst>
              <a:ext uri="{FF2B5EF4-FFF2-40B4-BE49-F238E27FC236}">
                <a16:creationId xmlns:a16="http://schemas.microsoft.com/office/drawing/2014/main" id="{268F4DCC-34BE-4B02-BBAC-4E33B581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367338"/>
            <a:ext cx="500063" cy="5143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5" name="AutoShape 21">
            <a:extLst>
              <a:ext uri="{FF2B5EF4-FFF2-40B4-BE49-F238E27FC236}">
                <a16:creationId xmlns:a16="http://schemas.microsoft.com/office/drawing/2014/main" id="{DDEF7912-0FBB-481B-A3E1-CA1BB4DB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5045075"/>
            <a:ext cx="1700212" cy="83661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学习算法</a:t>
            </a:r>
          </a:p>
        </p:txBody>
      </p:sp>
      <p:sp>
        <p:nvSpPr>
          <p:cNvPr id="6166" name="AutoShape 22">
            <a:extLst>
              <a:ext uri="{FF2B5EF4-FFF2-40B4-BE49-F238E27FC236}">
                <a16:creationId xmlns:a16="http://schemas.microsoft.com/office/drawing/2014/main" id="{F794BE12-3B6D-4FC2-82CE-DFEBC38A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4319588"/>
            <a:ext cx="762000" cy="56673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CFDFF42C-3389-4726-BC08-91A7170D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6072188"/>
            <a:ext cx="21288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(贷款申请人信息)</a:t>
            </a:r>
          </a:p>
        </p:txBody>
      </p:sp>
      <p:sp>
        <p:nvSpPr>
          <p:cNvPr id="6168" name="AutoShape 24">
            <a:extLst>
              <a:ext uri="{FF2B5EF4-FFF2-40B4-BE49-F238E27FC236}">
                <a16:creationId xmlns:a16="http://schemas.microsoft.com/office/drawing/2014/main" id="{EE806956-CCB6-44CD-ABFB-521F13EC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128838"/>
            <a:ext cx="1589088" cy="692150"/>
          </a:xfrm>
          <a:prstGeom prst="wedgeRoundRectCallout">
            <a:avLst>
              <a:gd name="adj1" fmla="val -31495"/>
              <a:gd name="adj2" fmla="val -8742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不可知</a:t>
            </a:r>
          </a:p>
        </p:txBody>
      </p:sp>
      <p:sp>
        <p:nvSpPr>
          <p:cNvPr id="6169" name="AutoShape 25">
            <a:extLst>
              <a:ext uri="{FF2B5EF4-FFF2-40B4-BE49-F238E27FC236}">
                <a16:creationId xmlns:a16="http://schemas.microsoft.com/office/drawing/2014/main" id="{0B4F55BD-DA37-48D0-8219-2E3B2E9F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194175"/>
            <a:ext cx="2562225" cy="850900"/>
          </a:xfrm>
          <a:prstGeom prst="wedgeRoundRectCallout">
            <a:avLst>
              <a:gd name="adj1" fmla="val -28824"/>
              <a:gd name="adj2" fmla="val -7357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假设(Hypothesis)，</a:t>
            </a:r>
          </a:p>
          <a:p>
            <a:pPr algn="ctr" eaLnBrk="1" hangingPunct="1"/>
            <a:r>
              <a:rPr lang="zh-CN" altLang="en-US"/>
              <a:t>由学习得到，是f的近似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 autoUpdateAnimBg="0"/>
      <p:bldP spid="6150" grpId="0" bldLvl="0" autoUpdateAnimBg="0"/>
      <p:bldP spid="6151" grpId="0" bldLvl="0" autoUpdateAnimBg="0"/>
      <p:bldP spid="6152" grpId="0" animBg="1"/>
      <p:bldP spid="6153" grpId="0" animBg="1"/>
      <p:bldP spid="6154" grpId="0" bldLvl="0" animBg="1" autoUpdateAnimBg="0"/>
      <p:bldP spid="6155" grpId="0" animBg="1"/>
      <p:bldP spid="6156" grpId="0" bldLvl="0" animBg="1" autoUpdateAnimBg="0"/>
      <p:bldP spid="6157" grpId="0" animBg="1"/>
      <p:bldP spid="6160" grpId="0" bldLvl="0" animBg="1" autoUpdateAnimBg="0"/>
      <p:bldP spid="6162" grpId="0" bldLvl="0" autoUpdateAnimBg="0"/>
      <p:bldP spid="6163" grpId="0" animBg="1"/>
      <p:bldP spid="6164" grpId="0" animBg="1"/>
      <p:bldP spid="6165" grpId="0" bldLvl="0" animBg="1" autoUpdateAnimBg="0"/>
      <p:bldP spid="6166" grpId="0" animBg="1"/>
      <p:bldP spid="6167" grpId="0" bldLvl="0" autoUpdateAnimBg="0"/>
      <p:bldP spid="6168" grpId="0" bldLvl="0" animBg="1" autoUpdateAnimBg="0"/>
      <p:bldP spid="6169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67D039D-3D0F-472E-94A8-673DD6CA3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892BA1CD-AEA9-49A4-A0FF-4591AA64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74800"/>
            <a:ext cx="399891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AutoShape 4">
            <a:extLst>
              <a:ext uri="{FF2B5EF4-FFF2-40B4-BE49-F238E27FC236}">
                <a16:creationId xmlns:a16="http://schemas.microsoft.com/office/drawing/2014/main" id="{402D66D2-F5A8-4486-8C51-6065B2B4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5045075"/>
            <a:ext cx="4071937" cy="1673225"/>
          </a:xfrm>
          <a:prstGeom prst="wedgeEllipseCallout">
            <a:avLst>
              <a:gd name="adj1" fmla="val -5778"/>
              <a:gd name="adj2" fmla="val -59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/>
              <a:t>但也可能导致过拟合，例如上图为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/>
              <a:t>y=</a:t>
            </a:r>
            <a:r>
              <a:rPr lang="zh-CN" altLang="en-US">
                <a:sym typeface="Arial" panose="020B0604020202020204" pitchFamily="34" charset="0"/>
              </a:rPr>
              <a:t>θ</a:t>
            </a:r>
            <a:r>
              <a:rPr lang="zh-CN" altLang="en-US" baseline="-25000">
                <a:sym typeface="Arial" panose="020B0604020202020204" pitchFamily="34" charset="0"/>
              </a:rPr>
              <a:t>0</a:t>
            </a:r>
            <a:r>
              <a:rPr lang="zh-CN" altLang="en-US">
                <a:sym typeface="Arial" panose="020B0604020202020204" pitchFamily="34" charset="0"/>
              </a:rPr>
              <a:t>+θ</a:t>
            </a:r>
            <a:r>
              <a:rPr lang="zh-CN" altLang="en-US" baseline="-25000">
                <a:sym typeface="Arial" panose="020B0604020202020204" pitchFamily="34" charset="0"/>
              </a:rPr>
              <a:t>1</a:t>
            </a:r>
            <a:r>
              <a:rPr lang="zh-CN" altLang="en-US">
                <a:sym typeface="Arial" panose="020B0604020202020204" pitchFamily="34" charset="0"/>
              </a:rPr>
              <a:t>x+...+θ</a:t>
            </a:r>
            <a:r>
              <a:rPr lang="zh-CN" altLang="en-US" baseline="-25000">
                <a:sym typeface="Arial" panose="020B0604020202020204" pitchFamily="34" charset="0"/>
              </a:rPr>
              <a:t>5</a:t>
            </a:r>
            <a:r>
              <a:rPr lang="zh-CN" altLang="en-US">
                <a:sym typeface="Arial" panose="020B0604020202020204" pitchFamily="34" charset="0"/>
              </a:rPr>
              <a:t>x</a:t>
            </a:r>
            <a:r>
              <a:rPr lang="zh-CN" altLang="en-US" baseline="30000">
                <a:sym typeface="Arial" panose="020B0604020202020204" pitchFamily="34" charset="0"/>
              </a:rPr>
              <a:t>5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/>
              <a:t>的拟合结果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D48C9370-6B69-4577-8B6C-9EA99B3E1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1044575"/>
            <a:ext cx="64103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考虑对数据集进行线性</a:t>
            </a:r>
            <a:r>
              <a:rPr lang="zh-CN" altLang="en-US" sz="2200">
                <a:sym typeface="Arial" panose="020B0604020202020204" pitchFamily="34" charset="0"/>
              </a:rPr>
              <a:t>拟合得到线性模型 </a:t>
            </a:r>
            <a:r>
              <a:rPr lang="zh-CN" altLang="en-US" sz="2200"/>
              <a:t>y=</a:t>
            </a:r>
            <a:r>
              <a:rPr lang="zh-CN" altLang="en-US" sz="2200">
                <a:sym typeface="Arial" panose="020B0604020202020204" pitchFamily="34" charset="0"/>
              </a:rPr>
              <a:t>θ</a:t>
            </a:r>
            <a:r>
              <a:rPr lang="zh-CN" altLang="en-US" sz="2200" baseline="-25000">
                <a:sym typeface="Arial" panose="020B0604020202020204" pitchFamily="34" charset="0"/>
              </a:rPr>
              <a:t>0</a:t>
            </a:r>
            <a:r>
              <a:rPr lang="zh-CN" altLang="en-US" sz="2200">
                <a:sym typeface="Arial" panose="020B0604020202020204" pitchFamily="34" charset="0"/>
              </a:rPr>
              <a:t>+θ</a:t>
            </a:r>
            <a:r>
              <a:rPr lang="zh-CN" altLang="en-US" sz="2200" baseline="-25000">
                <a:sym typeface="Arial" panose="020B0604020202020204" pitchFamily="34" charset="0"/>
              </a:rPr>
              <a:t>1</a:t>
            </a:r>
            <a:r>
              <a:rPr lang="zh-CN" altLang="en-US" sz="2200">
                <a:sym typeface="Arial" panose="020B0604020202020204" pitchFamily="34" charset="0"/>
              </a:rPr>
              <a:t>x</a:t>
            </a:r>
            <a:endParaRPr lang="zh-CN" altLang="en-US" sz="2200" baseline="-25000">
              <a:sym typeface="Arial" panose="020B0604020202020204" pitchFamily="34" charset="0"/>
            </a:endParaRPr>
          </a:p>
        </p:txBody>
      </p:sp>
      <p:sp>
        <p:nvSpPr>
          <p:cNvPr id="51206" name="AutoShape 6">
            <a:extLst>
              <a:ext uri="{FF2B5EF4-FFF2-40B4-BE49-F238E27FC236}">
                <a16:creationId xmlns:a16="http://schemas.microsoft.com/office/drawing/2014/main" id="{F7818B3D-93E2-4F75-9857-DFA0EE678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5194300"/>
            <a:ext cx="3430588" cy="1524000"/>
          </a:xfrm>
          <a:prstGeom prst="wedgeEllipseCallout">
            <a:avLst>
              <a:gd name="adj1" fmla="val 6245"/>
              <a:gd name="adj2" fmla="val -6329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数据点不在一条直线上，</a:t>
            </a:r>
          </a:p>
          <a:p>
            <a:pPr algn="ctr" eaLnBrk="1" hangingPunct="1"/>
            <a:r>
              <a:rPr lang="zh-CN" altLang="en-US"/>
              <a:t>用线性模型拟合的并不好</a:t>
            </a:r>
          </a:p>
        </p:txBody>
      </p:sp>
      <p:pic>
        <p:nvPicPr>
          <p:cNvPr id="52231" name="Picture 7">
            <a:extLst>
              <a:ext uri="{FF2B5EF4-FFF2-40B4-BE49-F238E27FC236}">
                <a16:creationId xmlns:a16="http://schemas.microsoft.com/office/drawing/2014/main" id="{22C332F3-0C2D-484A-8651-44A632C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574800"/>
            <a:ext cx="4164012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BAB8FD8-E8F4-4203-A5FD-2F14E8A91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B933E603-AE39-4571-A97B-59E89959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14413"/>
            <a:ext cx="8607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</a:rPr>
              <a:t>局部加权线性回归 (LWLR, Locally weighted linear regression):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越靠近待预测点的训练样本，对预测结果的影响越大，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越远离待预测点的训练样本，对预测结果的影响越小。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2200"/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只关注位于待预测点附近的样本点(即“局部”的含义)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FF8F2880-77FB-44D0-873C-EB24132A3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3886200"/>
            <a:ext cx="5170488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200"/>
              <a:t>给每个训练样本赋予一个权重w</a:t>
            </a:r>
            <a:r>
              <a:rPr lang="zh-CN" altLang="en-US" sz="2200" baseline="30000"/>
              <a:t>(i)</a:t>
            </a:r>
            <a:r>
              <a:rPr lang="zh-CN" altLang="en-US" sz="2200"/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训练样本点离待预测点越近，w</a:t>
            </a:r>
            <a:r>
              <a:rPr lang="zh-CN" altLang="en-US" sz="2200" baseline="30000"/>
              <a:t>(i)</a:t>
            </a:r>
            <a:r>
              <a:rPr lang="zh-CN" altLang="en-US" sz="2200"/>
              <a:t>越趋于1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/>
              <a:t>训练样本点离待预测点越远，w</a:t>
            </a:r>
            <a:r>
              <a:rPr lang="zh-CN" altLang="en-US" sz="2200" baseline="30000"/>
              <a:t>(i)</a:t>
            </a:r>
            <a:r>
              <a:rPr lang="zh-CN" altLang="en-US" sz="2200"/>
              <a:t>越趋于0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3441F50-14AA-49A2-A561-91951259C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F9CC3584-A1D7-4C67-9E82-A98F45BA8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729038"/>
            <a:ext cx="180975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2CEC490C-C698-42DE-8C03-FF89FE432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8D6102BA-077B-4A75-9D59-01DA6194C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4353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51116692-AF05-4890-AF9A-F98471EE5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0765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36EF3C56-89CE-4E7E-8C8C-5C1CC25F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3255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DB25C6D-9D6E-4EBE-850E-A0EA9F2E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79700"/>
            <a:ext cx="180975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4691235D-CA4C-40FA-9592-8546A929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70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ECF07498-5C87-4659-A5CF-2B23C874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5258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7C18375E-4AAC-436E-9045-FAC75401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0" name="Oval 12">
            <a:extLst>
              <a:ext uri="{FF2B5EF4-FFF2-40B4-BE49-F238E27FC236}">
                <a16:creationId xmlns:a16="http://schemas.microsoft.com/office/drawing/2014/main" id="{4B8381EC-164B-4BDF-99E7-13073B79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07193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1" name="Oval 13">
            <a:extLst>
              <a:ext uri="{FF2B5EF4-FFF2-40B4-BE49-F238E27FC236}">
                <a16:creationId xmlns:a16="http://schemas.microsoft.com/office/drawing/2014/main" id="{D52F4D51-3200-4BB2-B1F8-B7F6720B6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2" name="Oval 14">
            <a:extLst>
              <a:ext uri="{FF2B5EF4-FFF2-40B4-BE49-F238E27FC236}">
                <a16:creationId xmlns:a16="http://schemas.microsoft.com/office/drawing/2014/main" id="{2F3084BE-E4E9-47D8-90E0-7B5B12B9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3" name="Oval 15">
            <a:extLst>
              <a:ext uri="{FF2B5EF4-FFF2-40B4-BE49-F238E27FC236}">
                <a16:creationId xmlns:a16="http://schemas.microsoft.com/office/drawing/2014/main" id="{019AC466-69C5-4C49-9FD8-45A637C6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41624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4" name="Oval 16">
            <a:extLst>
              <a:ext uri="{FF2B5EF4-FFF2-40B4-BE49-F238E27FC236}">
                <a16:creationId xmlns:a16="http://schemas.microsoft.com/office/drawing/2014/main" id="{627F37B7-D087-48FA-B344-15A4FEC38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987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5" name="Oval 17">
            <a:extLst>
              <a:ext uri="{FF2B5EF4-FFF2-40B4-BE49-F238E27FC236}">
                <a16:creationId xmlns:a16="http://schemas.microsoft.com/office/drawing/2014/main" id="{A6E399EA-8FE6-44E7-9993-5067DBD1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0719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6" name="Oval 18">
            <a:extLst>
              <a:ext uri="{FF2B5EF4-FFF2-40B4-BE49-F238E27FC236}">
                <a16:creationId xmlns:a16="http://schemas.microsoft.com/office/drawing/2014/main" id="{C76A5C08-F685-4B2D-9A6A-21214AA4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68630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7" name="Oval 19">
            <a:extLst>
              <a:ext uri="{FF2B5EF4-FFF2-40B4-BE49-F238E27FC236}">
                <a16:creationId xmlns:a16="http://schemas.microsoft.com/office/drawing/2014/main" id="{A4C082F8-1E73-4D3C-8EF7-84935E1C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6385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8" name="Oval 20">
            <a:extLst>
              <a:ext uri="{FF2B5EF4-FFF2-40B4-BE49-F238E27FC236}">
                <a16:creationId xmlns:a16="http://schemas.microsoft.com/office/drawing/2014/main" id="{4BDE51B0-F1C5-4E4C-9DB8-9FDFB0B9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416718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9" name="Oval 21">
            <a:extLst>
              <a:ext uri="{FF2B5EF4-FFF2-40B4-BE49-F238E27FC236}">
                <a16:creationId xmlns:a16="http://schemas.microsoft.com/office/drawing/2014/main" id="{52C2E84E-C0FB-4481-8603-7820B3CA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7052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0" name="Oval 22">
            <a:extLst>
              <a:ext uri="{FF2B5EF4-FFF2-40B4-BE49-F238E27FC236}">
                <a16:creationId xmlns:a16="http://schemas.microsoft.com/office/drawing/2014/main" id="{B4131E0E-1771-4CCE-83CE-4E9E0CFB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79571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1" name="Oval 23">
            <a:extLst>
              <a:ext uri="{FF2B5EF4-FFF2-40B4-BE49-F238E27FC236}">
                <a16:creationId xmlns:a16="http://schemas.microsoft.com/office/drawing/2014/main" id="{87E1AC41-19AE-4F8A-AECA-14A58FDF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42576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2" name="Oval 24">
            <a:extLst>
              <a:ext uri="{FF2B5EF4-FFF2-40B4-BE49-F238E27FC236}">
                <a16:creationId xmlns:a16="http://schemas.microsoft.com/office/drawing/2014/main" id="{B541312F-9375-45F4-8F5E-14330431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34353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7" name="Oval 25">
            <a:extLst>
              <a:ext uri="{FF2B5EF4-FFF2-40B4-BE49-F238E27FC236}">
                <a16:creationId xmlns:a16="http://schemas.microsoft.com/office/drawing/2014/main" id="{B70B0CDA-8520-4322-BE0E-0FDE3E34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3165475"/>
            <a:ext cx="179387" cy="1809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8" name="Oval 26">
            <a:extLst>
              <a:ext uri="{FF2B5EF4-FFF2-40B4-BE49-F238E27FC236}">
                <a16:creationId xmlns:a16="http://schemas.microsoft.com/office/drawing/2014/main" id="{3E947F02-4032-460E-92E7-BB06583F9457}"/>
              </a:ext>
            </a:extLst>
          </p:cNvPr>
          <p:cNvSpPr>
            <a:spLocks noChangeArrowheads="1"/>
          </p:cNvSpPr>
          <p:nvPr/>
        </p:nvSpPr>
        <p:spPr bwMode="auto">
          <a:xfrm rot="-1260000">
            <a:off x="668338" y="2540000"/>
            <a:ext cx="2997200" cy="15319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5" name="Oval 27">
            <a:extLst>
              <a:ext uri="{FF2B5EF4-FFF2-40B4-BE49-F238E27FC236}">
                <a16:creationId xmlns:a16="http://schemas.microsoft.com/office/drawing/2014/main" id="{BE811214-35E0-4EAD-A191-152B8888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597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6" name="Oval 28">
            <a:extLst>
              <a:ext uri="{FF2B5EF4-FFF2-40B4-BE49-F238E27FC236}">
                <a16:creationId xmlns:a16="http://schemas.microsoft.com/office/drawing/2014/main" id="{652DB0EF-B537-4BE9-8287-91571CED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4241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77" name="Oval 29">
            <a:extLst>
              <a:ext uri="{FF2B5EF4-FFF2-40B4-BE49-F238E27FC236}">
                <a16:creationId xmlns:a16="http://schemas.microsoft.com/office/drawing/2014/main" id="{A7DF8092-3B28-4147-9A48-D6A929C04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421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302" name="Line 30">
            <a:extLst>
              <a:ext uri="{FF2B5EF4-FFF2-40B4-BE49-F238E27FC236}">
                <a16:creationId xmlns:a16="http://schemas.microsoft.com/office/drawing/2014/main" id="{CC5C3DBE-E31F-42CA-AAC7-D7B1824E1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725" y="2540000"/>
            <a:ext cx="3705225" cy="15319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Text Box 31">
            <a:extLst>
              <a:ext uri="{FF2B5EF4-FFF2-40B4-BE49-F238E27FC236}">
                <a16:creationId xmlns:a16="http://schemas.microsoft.com/office/drawing/2014/main" id="{CE5A8786-58D8-4353-8AAB-695A45A31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98550"/>
            <a:ext cx="7499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直观的理解，局部加权线性回归在给定待预测点时，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对其附近的点进行训练得到局部线性模型，并用于预测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7" grpId="0" animBg="1"/>
      <p:bldP spid="5429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34F21D3-88A3-478C-BE1D-79DDC3C90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95C7812B-ABD3-4A61-9311-A1A1DCE1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729038"/>
            <a:ext cx="180975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E3CF2AEF-DC4E-4096-8C1E-80C5793A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3E976E04-3375-4762-ACD4-F43964B3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4353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1AB7E2B4-A073-4CB7-B58F-D8314841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0765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72D76D01-386F-46B3-805E-3BA7931E3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3255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F0CA5CA8-861C-4813-8D57-0E50316A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79700"/>
            <a:ext cx="180975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46653CFC-ADD2-44F5-B3CE-2EC7007F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70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2" name="Oval 10">
            <a:extLst>
              <a:ext uri="{FF2B5EF4-FFF2-40B4-BE49-F238E27FC236}">
                <a16:creationId xmlns:a16="http://schemas.microsoft.com/office/drawing/2014/main" id="{9E7A2157-16CD-4FF0-8A0E-1AA38A87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5258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3" name="Oval 11">
            <a:extLst>
              <a:ext uri="{FF2B5EF4-FFF2-40B4-BE49-F238E27FC236}">
                <a16:creationId xmlns:a16="http://schemas.microsoft.com/office/drawing/2014/main" id="{79DB0D64-E40F-4533-9977-C0F0875B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E184471B-A365-4A01-AAA2-ACE549D72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07193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8955158F-55C5-4833-8C70-1A553A4E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6" name="Oval 14">
            <a:extLst>
              <a:ext uri="{FF2B5EF4-FFF2-40B4-BE49-F238E27FC236}">
                <a16:creationId xmlns:a16="http://schemas.microsoft.com/office/drawing/2014/main" id="{1B844AEF-249A-4DF1-8F87-1FF9D278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7" name="Oval 15">
            <a:extLst>
              <a:ext uri="{FF2B5EF4-FFF2-40B4-BE49-F238E27FC236}">
                <a16:creationId xmlns:a16="http://schemas.microsoft.com/office/drawing/2014/main" id="{29227A07-5A4F-4121-A658-D63183C4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41624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8" name="Oval 16">
            <a:extLst>
              <a:ext uri="{FF2B5EF4-FFF2-40B4-BE49-F238E27FC236}">
                <a16:creationId xmlns:a16="http://schemas.microsoft.com/office/drawing/2014/main" id="{F9428CDF-5D83-41FE-821B-BC88F58C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987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9" name="Oval 17">
            <a:extLst>
              <a:ext uri="{FF2B5EF4-FFF2-40B4-BE49-F238E27FC236}">
                <a16:creationId xmlns:a16="http://schemas.microsoft.com/office/drawing/2014/main" id="{DC3AADEC-440B-4C87-823D-D3EE3919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0719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0" name="Oval 18">
            <a:extLst>
              <a:ext uri="{FF2B5EF4-FFF2-40B4-BE49-F238E27FC236}">
                <a16:creationId xmlns:a16="http://schemas.microsoft.com/office/drawing/2014/main" id="{43DF313E-92C6-4A83-9801-86CF8426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68630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1" name="Oval 19">
            <a:extLst>
              <a:ext uri="{FF2B5EF4-FFF2-40B4-BE49-F238E27FC236}">
                <a16:creationId xmlns:a16="http://schemas.microsoft.com/office/drawing/2014/main" id="{12BB396C-F109-43C8-9C88-DEA40BFD0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6385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2" name="Oval 20">
            <a:extLst>
              <a:ext uri="{FF2B5EF4-FFF2-40B4-BE49-F238E27FC236}">
                <a16:creationId xmlns:a16="http://schemas.microsoft.com/office/drawing/2014/main" id="{314B5DE2-5736-4BFD-8D68-90DD8FB0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416718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3" name="Oval 21">
            <a:extLst>
              <a:ext uri="{FF2B5EF4-FFF2-40B4-BE49-F238E27FC236}">
                <a16:creationId xmlns:a16="http://schemas.microsoft.com/office/drawing/2014/main" id="{4424B9D4-BE14-4F0A-8949-35B44561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7052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4" name="Oval 22">
            <a:extLst>
              <a:ext uri="{FF2B5EF4-FFF2-40B4-BE49-F238E27FC236}">
                <a16:creationId xmlns:a16="http://schemas.microsoft.com/office/drawing/2014/main" id="{8C04A24C-42D5-4006-B24C-D3DE654B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79571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5" name="Oval 23">
            <a:extLst>
              <a:ext uri="{FF2B5EF4-FFF2-40B4-BE49-F238E27FC236}">
                <a16:creationId xmlns:a16="http://schemas.microsoft.com/office/drawing/2014/main" id="{23FF7372-EEC6-4969-980E-230E361C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42576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6" name="Oval 24">
            <a:extLst>
              <a:ext uri="{FF2B5EF4-FFF2-40B4-BE49-F238E27FC236}">
                <a16:creationId xmlns:a16="http://schemas.microsoft.com/office/drawing/2014/main" id="{B3A5532E-376E-42F5-B1B1-E8724E11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34353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7" name="Oval 25">
            <a:extLst>
              <a:ext uri="{FF2B5EF4-FFF2-40B4-BE49-F238E27FC236}">
                <a16:creationId xmlns:a16="http://schemas.microsoft.com/office/drawing/2014/main" id="{B9FA8420-249E-4F1F-94A3-0EF4D48C4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597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8" name="Oval 26">
            <a:extLst>
              <a:ext uri="{FF2B5EF4-FFF2-40B4-BE49-F238E27FC236}">
                <a16:creationId xmlns:a16="http://schemas.microsoft.com/office/drawing/2014/main" id="{7CDC329C-D735-4F1F-9BF3-0C1DF0B8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4241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9" name="Oval 27">
            <a:extLst>
              <a:ext uri="{FF2B5EF4-FFF2-40B4-BE49-F238E27FC236}">
                <a16:creationId xmlns:a16="http://schemas.microsoft.com/office/drawing/2014/main" id="{F465E329-4975-4ADD-B68B-AE42A652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421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4" name="Oval 28">
            <a:extLst>
              <a:ext uri="{FF2B5EF4-FFF2-40B4-BE49-F238E27FC236}">
                <a16:creationId xmlns:a16="http://schemas.microsoft.com/office/drawing/2014/main" id="{867F0A93-258E-4180-8C63-DA9F02D9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84613"/>
            <a:ext cx="179387" cy="1793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5" name="Oval 29">
            <a:extLst>
              <a:ext uri="{FF2B5EF4-FFF2-40B4-BE49-F238E27FC236}">
                <a16:creationId xmlns:a16="http://schemas.microsoft.com/office/drawing/2014/main" id="{0EC77497-BC7C-4443-93B3-7789121C6ED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3711575" y="3154363"/>
            <a:ext cx="2997200" cy="15319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4E739ABA-782B-4200-A9A9-4F4A4AAE7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1575" y="2949575"/>
            <a:ext cx="2997200" cy="1916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D954B48C-984B-4E78-8237-523476E8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98550"/>
            <a:ext cx="7499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直观的理解，局部加权线性回归在给定待预测点时，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对其附近的点进行训练得到局部线性模型，并用于预测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4" grpId="0" animBg="1"/>
      <p:bldP spid="553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E3D4A22-538F-471D-9E2C-A86F409E2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sp>
        <p:nvSpPr>
          <p:cNvPr id="55299" name="Oval 3">
            <a:extLst>
              <a:ext uri="{FF2B5EF4-FFF2-40B4-BE49-F238E27FC236}">
                <a16:creationId xmlns:a16="http://schemas.microsoft.com/office/drawing/2014/main" id="{989871F6-A4F3-412B-B8D1-D7FFAFB1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3729038"/>
            <a:ext cx="180975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6248F7DA-6E50-4878-BEB8-385CD607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BF194990-25B9-4088-A527-D6C2AD0E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43535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Oval 6">
            <a:extLst>
              <a:ext uri="{FF2B5EF4-FFF2-40B4-BE49-F238E27FC236}">
                <a16:creationId xmlns:a16="http://schemas.microsoft.com/office/drawing/2014/main" id="{6B637827-E910-4AA2-A41E-FD56B480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30765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3" name="Oval 7">
            <a:extLst>
              <a:ext uri="{FF2B5EF4-FFF2-40B4-BE49-F238E27FC236}">
                <a16:creationId xmlns:a16="http://schemas.microsoft.com/office/drawing/2014/main" id="{C25C8D98-A164-4D95-9C40-FD25E310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325596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C1CD69FF-B2DF-4D66-8294-605E099A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79700"/>
            <a:ext cx="180975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5" name="Oval 9">
            <a:extLst>
              <a:ext uri="{FF2B5EF4-FFF2-40B4-BE49-F238E27FC236}">
                <a16:creationId xmlns:a16="http://schemas.microsoft.com/office/drawing/2014/main" id="{F7342B3A-1213-4E72-A25C-AD4E9EF0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770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D90F543B-E70C-499F-92AD-98472C9F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35258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7" name="Oval 11">
            <a:extLst>
              <a:ext uri="{FF2B5EF4-FFF2-40B4-BE49-F238E27FC236}">
                <a16:creationId xmlns:a16="http://schemas.microsoft.com/office/drawing/2014/main" id="{3CC9C79B-6A05-4317-B6C0-D76B26D5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25596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8" name="Oval 12">
            <a:extLst>
              <a:ext uri="{FF2B5EF4-FFF2-40B4-BE49-F238E27FC236}">
                <a16:creationId xmlns:a16="http://schemas.microsoft.com/office/drawing/2014/main" id="{C7CC26BC-D692-43A6-A929-F721A5AC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07193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9" name="Oval 13">
            <a:extLst>
              <a:ext uri="{FF2B5EF4-FFF2-40B4-BE49-F238E27FC236}">
                <a16:creationId xmlns:a16="http://schemas.microsoft.com/office/drawing/2014/main" id="{09466B14-68AB-4621-9271-2E592083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17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0" name="Oval 14">
            <a:extLst>
              <a:ext uri="{FF2B5EF4-FFF2-40B4-BE49-F238E27FC236}">
                <a16:creationId xmlns:a16="http://schemas.microsoft.com/office/drawing/2014/main" id="{093256DF-DD5C-43A6-8119-21A730ED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70522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1" name="Oval 15">
            <a:extLst>
              <a:ext uri="{FF2B5EF4-FFF2-40B4-BE49-F238E27FC236}">
                <a16:creationId xmlns:a16="http://schemas.microsoft.com/office/drawing/2014/main" id="{35489F11-8A5D-4900-84E1-CBEBE473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41624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2" name="Oval 16">
            <a:extLst>
              <a:ext uri="{FF2B5EF4-FFF2-40B4-BE49-F238E27FC236}">
                <a16:creationId xmlns:a16="http://schemas.microsoft.com/office/drawing/2014/main" id="{49B57494-526B-4006-81BE-DFCA6C8E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987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3" name="Oval 17">
            <a:extLst>
              <a:ext uri="{FF2B5EF4-FFF2-40B4-BE49-F238E27FC236}">
                <a16:creationId xmlns:a16="http://schemas.microsoft.com/office/drawing/2014/main" id="{20F2217A-6183-4EF3-9CA9-2D8249C4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07193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4" name="Oval 18">
            <a:extLst>
              <a:ext uri="{FF2B5EF4-FFF2-40B4-BE49-F238E27FC236}">
                <a16:creationId xmlns:a16="http://schemas.microsoft.com/office/drawing/2014/main" id="{1B331C11-7C5A-4DFC-A437-5F24871E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68630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5" name="Oval 19">
            <a:extLst>
              <a:ext uri="{FF2B5EF4-FFF2-40B4-BE49-F238E27FC236}">
                <a16:creationId xmlns:a16="http://schemas.microsoft.com/office/drawing/2014/main" id="{7BF16B5A-B4C0-4B3E-B983-C45F1A02C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36385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6" name="Oval 20">
            <a:extLst>
              <a:ext uri="{FF2B5EF4-FFF2-40B4-BE49-F238E27FC236}">
                <a16:creationId xmlns:a16="http://schemas.microsoft.com/office/drawing/2014/main" id="{D3A19482-0108-45AB-8220-4C6753CE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416718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7" name="Oval 21">
            <a:extLst>
              <a:ext uri="{FF2B5EF4-FFF2-40B4-BE49-F238E27FC236}">
                <a16:creationId xmlns:a16="http://schemas.microsoft.com/office/drawing/2014/main" id="{E255DA2F-0E71-4AB9-AFAF-F4A05BF0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588" y="3705225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8" name="Oval 22">
            <a:extLst>
              <a:ext uri="{FF2B5EF4-FFF2-40B4-BE49-F238E27FC236}">
                <a16:creationId xmlns:a16="http://schemas.microsoft.com/office/drawing/2014/main" id="{4EFBCF6C-64D0-416F-9DB1-81F0CEEF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379571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9" name="Oval 23">
            <a:extLst>
              <a:ext uri="{FF2B5EF4-FFF2-40B4-BE49-F238E27FC236}">
                <a16:creationId xmlns:a16="http://schemas.microsoft.com/office/drawing/2014/main" id="{33CA4F4A-1872-42A6-932E-564BA2CE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42576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0" name="Oval 24">
            <a:extLst>
              <a:ext uri="{FF2B5EF4-FFF2-40B4-BE49-F238E27FC236}">
                <a16:creationId xmlns:a16="http://schemas.microsoft.com/office/drawing/2014/main" id="{C2C70921-5454-44C5-8818-B8A6DB69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3435350"/>
            <a:ext cx="179387" cy="180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1" name="Oval 25">
            <a:extLst>
              <a:ext uri="{FF2B5EF4-FFF2-40B4-BE49-F238E27FC236}">
                <a16:creationId xmlns:a16="http://schemas.microsoft.com/office/drawing/2014/main" id="{2971BCD5-8835-40D3-BA32-8ACCFB3F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59740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2" name="Oval 26">
            <a:extLst>
              <a:ext uri="{FF2B5EF4-FFF2-40B4-BE49-F238E27FC236}">
                <a16:creationId xmlns:a16="http://schemas.microsoft.com/office/drawing/2014/main" id="{1AEE49CB-78A1-4DFF-B4CC-6A2085A1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424180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3" name="Oval 27">
            <a:extLst>
              <a:ext uri="{FF2B5EF4-FFF2-40B4-BE49-F238E27FC236}">
                <a16:creationId xmlns:a16="http://schemas.microsoft.com/office/drawing/2014/main" id="{558E13C1-CAF5-4E85-9318-F3C5EDFD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421188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8" name="Oval 28">
            <a:extLst>
              <a:ext uri="{FF2B5EF4-FFF2-40B4-BE49-F238E27FC236}">
                <a16:creationId xmlns:a16="http://schemas.microsoft.com/office/drawing/2014/main" id="{C5895AFB-D0F4-4F4D-80FC-6C60EA11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538" y="3908425"/>
            <a:ext cx="179387" cy="179388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9" name="Oval 29">
            <a:extLst>
              <a:ext uri="{FF2B5EF4-FFF2-40B4-BE49-F238E27FC236}">
                <a16:creationId xmlns:a16="http://schemas.microsoft.com/office/drawing/2014/main" id="{DA0205A1-3BB9-4EBC-BD39-6361BEA5BD8D}"/>
              </a:ext>
            </a:extLst>
          </p:cNvPr>
          <p:cNvSpPr>
            <a:spLocks noChangeArrowheads="1"/>
          </p:cNvSpPr>
          <p:nvPr/>
        </p:nvSpPr>
        <p:spPr bwMode="auto">
          <a:xfrm rot="-840000">
            <a:off x="6469063" y="3257550"/>
            <a:ext cx="2522537" cy="1460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50" name="Line 30">
            <a:extLst>
              <a:ext uri="{FF2B5EF4-FFF2-40B4-BE49-F238E27FC236}">
                <a16:creationId xmlns:a16="http://schemas.microsoft.com/office/drawing/2014/main" id="{6C8A0ED6-9A0D-4740-9479-0AD6DFD37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650" y="3525838"/>
            <a:ext cx="2520950" cy="911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EE546FD3-19A6-44D8-B2CF-08A01403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98550"/>
            <a:ext cx="7499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直观的理解，局部加权线性回归在给定待预测点时，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对其附近的点进行训练得到局部线性模型，并用于预测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8" grpId="0" animBg="1"/>
      <p:bldP spid="5634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EAE4F63-05C6-4B3B-97F8-4C993ED6D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graphicFrame>
        <p:nvGraphicFramePr>
          <p:cNvPr id="57347" name="Group 3">
            <a:extLst>
              <a:ext uri="{FF2B5EF4-FFF2-40B4-BE49-F238E27FC236}">
                <a16:creationId xmlns:a16="http://schemas.microsoft.com/office/drawing/2014/main" id="{370DA4AC-9EF4-49AA-B4E0-5B6889633D0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39725" y="1101725"/>
          <a:ext cx="8370888" cy="5026025"/>
        </p:xfrm>
        <a:graphic>
          <a:graphicData uri="http://schemas.openxmlformats.org/drawingml/2006/table">
            <a:tbl>
              <a:tblPr/>
              <a:tblGrid>
                <a:gridCol w="418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线性回归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局部加权线性回归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1. 求拟合参数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θ以最小化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2. 输出 θ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1. 求拟合参数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θ以最小化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2. 输出 θ</a:t>
                      </a:r>
                      <a:r>
                        <a:rPr kumimoji="0" lang="zh-CN" alt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334" name="Object 20">
            <a:extLst>
              <a:ext uri="{FF2B5EF4-FFF2-40B4-BE49-F238E27FC236}">
                <a16:creationId xmlns:a16="http://schemas.microsoft.com/office/drawing/2014/main" id="{7C81B3FF-EEF2-4EA0-8F64-45481A8A3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3575050"/>
          <a:ext cx="34337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56334" name="Object 20">
                        <a:extLst>
                          <a:ext uri="{FF2B5EF4-FFF2-40B4-BE49-F238E27FC236}">
                            <a16:creationId xmlns:a16="http://schemas.microsoft.com/office/drawing/2014/main" id="{7C81B3FF-EEF2-4EA0-8F64-45481A8A3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575050"/>
                        <a:ext cx="343376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21">
            <a:extLst>
              <a:ext uri="{FF2B5EF4-FFF2-40B4-BE49-F238E27FC236}">
                <a16:creationId xmlns:a16="http://schemas.microsoft.com/office/drawing/2014/main" id="{7406D5DF-51EF-45A7-B4CF-3D98BEBB7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3575050"/>
          <a:ext cx="28940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1218960" imgH="431640" progId="Equation.DSMT4">
                  <p:embed/>
                </p:oleObj>
              </mc:Choice>
              <mc:Fallback>
                <p:oleObj name="Equation" r:id="rId5" imgW="1218960" imgH="431640" progId="Equation.DSMT4">
                  <p:embed/>
                  <p:pic>
                    <p:nvPicPr>
                      <p:cNvPr id="56335" name="Object 21">
                        <a:extLst>
                          <a:ext uri="{FF2B5EF4-FFF2-40B4-BE49-F238E27FC236}">
                            <a16:creationId xmlns:a16="http://schemas.microsoft.com/office/drawing/2014/main" id="{7406D5DF-51EF-45A7-B4CF-3D98BEBB7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575050"/>
                        <a:ext cx="2894012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Rectangle 22">
            <a:extLst>
              <a:ext uri="{FF2B5EF4-FFF2-40B4-BE49-F238E27FC236}">
                <a16:creationId xmlns:a16="http://schemas.microsoft.com/office/drawing/2014/main" id="{1E005EC3-AD54-48EE-991C-1B46A46B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575050"/>
            <a:ext cx="568325" cy="869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7" name="AutoShape 23">
            <a:extLst>
              <a:ext uri="{FF2B5EF4-FFF2-40B4-BE49-F238E27FC236}">
                <a16:creationId xmlns:a16="http://schemas.microsoft.com/office/drawing/2014/main" id="{6DD4C964-AA34-48CE-A603-87DF5BB98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445000"/>
            <a:ext cx="2125663" cy="1250950"/>
          </a:xfrm>
          <a:prstGeom prst="wedgeEllipseCallout">
            <a:avLst>
              <a:gd name="adj1" fmla="val -55134"/>
              <a:gd name="adj2" fmla="val -4771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权重向量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7" grpId="0" bldLvl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2439969-6017-4ED7-8D7B-5414BCA3E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权重的计算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E1289DAA-7907-4F68-8D05-59ECDBC2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212850"/>
            <a:ext cx="384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一种合适的权重计算公式为</a:t>
            </a:r>
          </a:p>
        </p:txBody>
      </p:sp>
      <p:graphicFrame>
        <p:nvGraphicFramePr>
          <p:cNvPr id="57348" name="Object 4">
            <a:hlinkClick r:id="" action="ppaction://ole?verb=1"/>
            <a:extLst>
              <a:ext uri="{FF2B5EF4-FFF2-40B4-BE49-F238E27FC236}">
                <a16:creationId xmlns:a16="http://schemas.microsoft.com/office/drawing/2014/main" id="{70D3A475-46E0-45A3-B373-1383658F6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1965325"/>
          <a:ext cx="27940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3" imgW="890593" imgH="369006" progId="Equation.DSMT4">
                  <p:embed/>
                </p:oleObj>
              </mc:Choice>
              <mc:Fallback>
                <p:oleObj name="Equation" r:id="rId3" imgW="890593" imgH="369006" progId="Equation.DSMT4">
                  <p:embed/>
                  <p:pic>
                    <p:nvPicPr>
                      <p:cNvPr id="57348" name="Object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0D3A475-46E0-45A3-B373-1383658F6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965325"/>
                        <a:ext cx="27940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37762EBF-CF4B-4C2B-BCA6-7C15C4E73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476625"/>
            <a:ext cx="419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/>
              <a:t>其中x为待预测点，x</a:t>
            </a:r>
            <a:r>
              <a:rPr lang="zh-CN" altLang="en-US" sz="2000" baseline="30000"/>
              <a:t>(i)</a:t>
            </a:r>
            <a:r>
              <a:rPr lang="zh-CN" altLang="en-US" sz="2000"/>
              <a:t>为第i个样本点</a:t>
            </a:r>
            <a:endParaRPr lang="zh-CN" altLang="en-US" sz="2000">
              <a:sym typeface="Arial" panose="020B0604020202020204" pitchFamily="34" charset="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269D2BB-949D-4366-B14A-47F1B054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505325"/>
            <a:ext cx="4197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若x</a:t>
            </a:r>
            <a:r>
              <a:rPr lang="zh-CN" altLang="en-US" sz="2400" baseline="30000"/>
              <a:t>(i)</a:t>
            </a:r>
            <a:r>
              <a:rPr lang="zh-CN" altLang="en-US" sz="2400"/>
              <a:t>离x较近，则w(i)趋于1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若x</a:t>
            </a:r>
            <a:r>
              <a:rPr lang="zh-CN" altLang="en-US" sz="2400" baseline="30000"/>
              <a:t>(i)</a:t>
            </a:r>
            <a:r>
              <a:rPr lang="zh-CN" altLang="en-US" sz="2400"/>
              <a:t>离x较远，则w(i)趋于0</a:t>
            </a:r>
          </a:p>
        </p:txBody>
      </p:sp>
      <p:sp>
        <p:nvSpPr>
          <p:cNvPr id="58375" name="曲线 802">
            <a:extLst>
              <a:ext uri="{FF2B5EF4-FFF2-40B4-BE49-F238E27FC236}">
                <a16:creationId xmlns:a16="http://schemas.microsoft.com/office/drawing/2014/main" id="{DAFA8C2D-BC30-4FE1-B12D-F514EB740D2D}"/>
              </a:ext>
            </a:extLst>
          </p:cNvPr>
          <p:cNvSpPr>
            <a:spLocks/>
          </p:cNvSpPr>
          <p:nvPr/>
        </p:nvSpPr>
        <p:spPr bwMode="auto">
          <a:xfrm>
            <a:off x="5292725" y="2114550"/>
            <a:ext cx="2894013" cy="17716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21600"/>
                </a:moveTo>
                <a:cubicBezTo>
                  <a:pt x="1284" y="20338"/>
                  <a:pt x="4730" y="18217"/>
                  <a:pt x="6759" y="13907"/>
                </a:cubicBezTo>
                <a:cubicBezTo>
                  <a:pt x="8787" y="9596"/>
                  <a:pt x="8797" y="0"/>
                  <a:pt x="10134" y="54"/>
                </a:cubicBezTo>
                <a:cubicBezTo>
                  <a:pt x="11470" y="108"/>
                  <a:pt x="11138" y="9875"/>
                  <a:pt x="13433" y="14162"/>
                </a:cubicBezTo>
                <a:cubicBezTo>
                  <a:pt x="15727" y="18450"/>
                  <a:pt x="19666" y="20145"/>
                  <a:pt x="21600" y="2147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9690E45B-787E-411D-BCEE-A658691D1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7813" y="2124075"/>
            <a:ext cx="11112" cy="1854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箭头 804">
            <a:extLst>
              <a:ext uri="{FF2B5EF4-FFF2-40B4-BE49-F238E27FC236}">
                <a16:creationId xmlns:a16="http://schemas.microsoft.com/office/drawing/2014/main" id="{F23DF34E-4D1C-4E61-9121-241301120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3984625"/>
            <a:ext cx="34178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8" name="Text Box 10">
            <a:extLst>
              <a:ext uri="{FF2B5EF4-FFF2-40B4-BE49-F238E27FC236}">
                <a16:creationId xmlns:a16="http://schemas.microsoft.com/office/drawing/2014/main" id="{B03C355B-03A8-45C4-A177-EA58303C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4044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x</a:t>
            </a:r>
          </a:p>
        </p:txBody>
      </p:sp>
      <p:sp>
        <p:nvSpPr>
          <p:cNvPr id="58379" name="箭头 806">
            <a:extLst>
              <a:ext uri="{FF2B5EF4-FFF2-40B4-BE49-F238E27FC236}">
                <a16:creationId xmlns:a16="http://schemas.microsoft.com/office/drawing/2014/main" id="{FDB40478-D0C2-41F5-8FE4-92DA60BB2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143668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Text Box 12">
            <a:extLst>
              <a:ext uri="{FF2B5EF4-FFF2-40B4-BE49-F238E27FC236}">
                <a16:creationId xmlns:a16="http://schemas.microsoft.com/office/drawing/2014/main" id="{2B4279E0-AFA1-476F-B123-9C47654C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5" y="2755900"/>
            <a:ext cx="5921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w(i)</a:t>
            </a:r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9AB6302D-1F70-4B38-917B-1F7ECEF2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40449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x</a:t>
            </a:r>
            <a:r>
              <a:rPr lang="zh-CN" altLang="en-US" sz="2000" baseline="30000">
                <a:solidFill>
                  <a:srgbClr val="FF0000"/>
                </a:solidFill>
              </a:rPr>
              <a:t>(i)</a:t>
            </a:r>
          </a:p>
        </p:txBody>
      </p:sp>
      <p:sp>
        <p:nvSpPr>
          <p:cNvPr id="58382" name="Line 14">
            <a:extLst>
              <a:ext uri="{FF2B5EF4-FFF2-40B4-BE49-F238E27FC236}">
                <a16:creationId xmlns:a16="http://schemas.microsoft.com/office/drawing/2014/main" id="{FCB95687-379F-4A76-906D-78FB67B452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8175" y="3121025"/>
            <a:ext cx="0" cy="863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4310DCDA-0D01-4326-AE16-08678C19C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40449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x</a:t>
            </a:r>
            <a:r>
              <a:rPr lang="zh-CN" altLang="en-US" sz="2000" baseline="30000">
                <a:solidFill>
                  <a:srgbClr val="FF0000"/>
                </a:solidFill>
              </a:rPr>
              <a:t>(i)</a:t>
            </a:r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F92E8DF1-B1C9-40B6-9E18-1102FE665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5888" y="3700463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346E1831-5286-45A6-8C74-24538BB6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00" y="3278188"/>
            <a:ext cx="5921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w(i)</a:t>
            </a:r>
          </a:p>
        </p:txBody>
      </p:sp>
      <p:sp>
        <p:nvSpPr>
          <p:cNvPr id="58386" name="Text Box 18">
            <a:extLst>
              <a:ext uri="{FF2B5EF4-FFF2-40B4-BE49-F238E27FC236}">
                <a16:creationId xmlns:a16="http://schemas.microsoft.com/office/drawing/2014/main" id="{281E7B01-CDBB-41A6-940B-8B2D5B8F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4641850"/>
            <a:ext cx="383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ym typeface="Arial" panose="020B0604020202020204" pitchFamily="34" charset="0"/>
              </a:rPr>
              <a:t>τ为波长参数，值越小，图形越</a:t>
            </a:r>
            <a:r>
              <a:rPr lang="zh-CN" altLang="en-US" sz="2000" b="1">
                <a:sym typeface="Arial" panose="020B0604020202020204" pitchFamily="34" charset="0"/>
              </a:rPr>
              <a:t>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bldLvl="0" autoUpdateAnimBg="0"/>
      <p:bldP spid="58380" grpId="0" bldLvl="0" autoUpdateAnimBg="0"/>
      <p:bldP spid="58381" grpId="0" bldLvl="0" autoUpdateAnimBg="0"/>
      <p:bldP spid="58383" grpId="0" bldLvl="0" autoUpdateAnimBg="0"/>
      <p:bldP spid="58385" grpId="0" bldLvl="0" autoUpdateAnimBg="0"/>
      <p:bldP spid="58386" grpId="0" bldLvl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6D08253-A890-4D9F-BC1B-1C7E5ACD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权重的计算</a:t>
            </a:r>
          </a:p>
        </p:txBody>
      </p:sp>
      <p:graphicFrame>
        <p:nvGraphicFramePr>
          <p:cNvPr id="58371" name="Object 3">
            <a:hlinkClick r:id="" action="ppaction://ole?verb=1"/>
            <a:extLst>
              <a:ext uri="{FF2B5EF4-FFF2-40B4-BE49-F238E27FC236}">
                <a16:creationId xmlns:a16="http://schemas.microsoft.com/office/drawing/2014/main" id="{56AA2C40-C249-40F0-AADB-25BF176FA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1085850"/>
          <a:ext cx="278765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3" imgW="889000" imgH="419100" progId="Equation.DSMT4">
                  <p:embed/>
                </p:oleObj>
              </mc:Choice>
              <mc:Fallback>
                <p:oleObj name="Equation" r:id="rId3" imgW="889000" imgH="419100" progId="Equation.DSMT4">
                  <p:embed/>
                  <p:pic>
                    <p:nvPicPr>
                      <p:cNvPr id="58371" name="Object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6AA2C40-C249-40F0-AADB-25BF176FA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85850"/>
                        <a:ext cx="278765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AutoShape 4">
            <a:extLst>
              <a:ext uri="{FF2B5EF4-FFF2-40B4-BE49-F238E27FC236}">
                <a16:creationId xmlns:a16="http://schemas.microsoft.com/office/drawing/2014/main" id="{940CEA0F-68FC-4906-B597-89C56ED9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60663"/>
            <a:ext cx="1200150" cy="1041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8A31F24-4FDD-48D7-9F9A-D90C72A4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2760663"/>
            <a:ext cx="3103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/>
              <a:t>考虑到x为多维特征向量，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/>
              <a:t>w(i)的计算公式可改为</a:t>
            </a:r>
          </a:p>
        </p:txBody>
      </p:sp>
      <p:graphicFrame>
        <p:nvGraphicFramePr>
          <p:cNvPr id="59398" name="Object 6">
            <a:hlinkClick r:id="" action="ppaction://ole?verb=1"/>
            <a:extLst>
              <a:ext uri="{FF2B5EF4-FFF2-40B4-BE49-F238E27FC236}">
                <a16:creationId xmlns:a16="http://schemas.microsoft.com/office/drawing/2014/main" id="{B1B8FEE8-5AC4-4A31-8327-1431BDC4C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4041775"/>
          <a:ext cx="41814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5" imgW="1333500" imgH="482600" progId="Equation.DSMT4">
                  <p:embed/>
                </p:oleObj>
              </mc:Choice>
              <mc:Fallback>
                <p:oleObj name="Equation" r:id="rId5" imgW="1333500" imgH="482600" progId="Equation.DSMT4">
                  <p:embed/>
                  <p:pic>
                    <p:nvPicPr>
                      <p:cNvPr id="59398" name="Object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1B8FEE8-5AC4-4A31-8327-1431BDC4C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041775"/>
                        <a:ext cx="418147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2C44081-9132-48E6-9760-26AE9D535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局部加权线性回归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10BA2E3-DC4B-4FF0-A0DD-45C0D4391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2652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优点：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02519E36-6EE9-4F84-ACFA-A6E19E9E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778000"/>
            <a:ext cx="78041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/>
              <a:t>相比线性回归，特征选择的重要性不那么大；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000"/>
              <a:t>每次预测都要重新学习计算权值和参数，对数据的自适应能力更强；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540D9283-1D95-45AB-AFAC-24A2DA9F3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3401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缺点：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971C4C18-13DD-479F-9C7D-94DC49F68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935413"/>
            <a:ext cx="602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每次预测都要重新学习计算权值和参数，计算量大；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5BF02-83FD-4017-A2CF-4B80BB7B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——</a:t>
            </a:r>
            <a:r>
              <a:rPr lang="zh-CN" altLang="en-US" dirty="0"/>
              <a:t>学时分数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966FD-E04C-4F5E-8833-C6A427A2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1884"/>
            <a:ext cx="8229600" cy="17671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对于学生来说，所学习的时间和考试的成绩挂钩，所学习的时间与考试的成绩也是呈线性相关。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下面数据集描述了一组学生学习时间与成绩的关系，请找出其中规律（提示：线性回归）。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FA115-3FF3-4799-8D22-43422402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50DB7E-09A5-458B-86A9-4348BCA9D7F7}"/>
              </a:ext>
            </a:extLst>
          </p:cNvPr>
          <p:cNvSpPr/>
          <p:nvPr/>
        </p:nvSpPr>
        <p:spPr>
          <a:xfrm>
            <a:off x="884854" y="3579981"/>
            <a:ext cx="78636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i="1" dirty="0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#</a:t>
            </a:r>
            <a:r>
              <a:rPr lang="zh-CN" altLang="en-US" i="1" dirty="0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创建数据集</a:t>
            </a:r>
            <a:endParaRPr lang="zh-CN" altLang="en-US" dirty="0">
              <a:solidFill>
                <a:srgbClr val="383A42"/>
              </a:solidFill>
              <a:latin typeface="Source Code Pro"/>
              <a:ea typeface="Microsoft YaHe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examDict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= {</a:t>
            </a:r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'</a:t>
            </a:r>
            <a:r>
              <a:rPr lang="zh-CN" altLang="en-US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学习间</a:t>
            </a:r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’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:[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0.50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0.75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1.00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1.25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1.75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1.75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2.00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2.25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     2.75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3.00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3.25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3.50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4.00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    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4.25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4.75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5.00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5.50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],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   '</a:t>
            </a:r>
            <a:r>
              <a:rPr lang="zh-CN" altLang="en-US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分数</a:t>
            </a:r>
            <a:r>
              <a:rPr lang="en-US" altLang="zh-CN" dirty="0">
                <a:solidFill>
                  <a:srgbClr val="50A14F"/>
                </a:solidFill>
                <a:latin typeface="Source Code Pro"/>
                <a:ea typeface="Microsoft YaHei" panose="020B0503020204020204" pitchFamily="34" charset="-122"/>
              </a:rPr>
              <a:t>’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: [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22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13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43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22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33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50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62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48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            55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75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62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73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81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76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64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82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90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Source Code Pro"/>
                <a:ea typeface="Microsoft YaHei" panose="020B0503020204020204" pitchFamily="34" charset="-122"/>
              </a:rPr>
              <a:t>93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]}</a:t>
            </a:r>
          </a:p>
          <a:p>
            <a:pPr>
              <a:buFont typeface="+mj-lt"/>
              <a:buAutoNum type="arabicPeriod"/>
            </a:pPr>
            <a:r>
              <a:rPr lang="en-US" altLang="zh-CN" i="1" dirty="0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#</a:t>
            </a:r>
            <a:r>
              <a:rPr lang="zh-CN" altLang="en-US" i="1" dirty="0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转换为</a:t>
            </a:r>
            <a:r>
              <a:rPr lang="en-US" altLang="zh-CN" i="1" dirty="0" err="1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DataFrame</a:t>
            </a:r>
            <a:r>
              <a:rPr lang="zh-CN" altLang="en-US" i="1" dirty="0">
                <a:solidFill>
                  <a:srgbClr val="A0A1A7"/>
                </a:solidFill>
                <a:latin typeface="Source Code Pro"/>
                <a:ea typeface="Microsoft YaHei" panose="020B0503020204020204" pitchFamily="34" charset="-122"/>
              </a:rPr>
              <a:t>的数据格式</a:t>
            </a:r>
            <a:endParaRPr lang="zh-CN" altLang="en-US" dirty="0">
              <a:solidFill>
                <a:srgbClr val="383A42"/>
              </a:solidFill>
              <a:latin typeface="Source Code Pro"/>
              <a:ea typeface="Microsoft YaHei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examDf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DataFrame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examDict</a:t>
            </a:r>
            <a:r>
              <a:rPr lang="en-US" altLang="zh-CN" dirty="0">
                <a:solidFill>
                  <a:srgbClr val="383A42"/>
                </a:solidFill>
                <a:latin typeface="Source Code Pro"/>
                <a:ea typeface="Microsoft YaHei" panose="020B0503020204020204" pitchFamily="34" charset="-122"/>
              </a:rPr>
              <a:t>)</a:t>
            </a:r>
            <a:endParaRPr lang="en-US" altLang="zh-CN" b="0" i="0" dirty="0">
              <a:solidFill>
                <a:srgbClr val="383A42"/>
              </a:solidFill>
              <a:effectLst/>
              <a:latin typeface="Source Code Pro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0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FEA0B4A-A8FA-440B-A37C-EBB813BC4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机器学习的关键因素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F807337-6D36-4DC8-8EF1-C3FAAB238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1. 模式存在</a:t>
            </a:r>
          </a:p>
          <a:p>
            <a:pPr eaLnBrk="1" hangingPunct="1"/>
            <a:r>
              <a:rPr lang="zh-CN" altLang="en-US" dirty="0"/>
              <a:t>2. 但不易用数学方式确定下来</a:t>
            </a:r>
          </a:p>
          <a:p>
            <a:pPr eaLnBrk="1" hangingPunct="1"/>
            <a:r>
              <a:rPr lang="zh-CN" altLang="en-US" dirty="0"/>
              <a:t>3. 有数据可供学习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420888"/>
            <a:ext cx="8229600" cy="1143000"/>
          </a:xfrm>
        </p:spPr>
        <p:txBody>
          <a:bodyPr/>
          <a:lstStyle/>
          <a:p>
            <a:r>
              <a:rPr lang="zh-CN" altLang="en-US" dirty="0"/>
              <a:t>数据，是信息时代的真相！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78004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C456604-49CA-4A84-BB04-2F6BE5F6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413792"/>
            <a:ext cx="7715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dirty="0"/>
              <a:t>有监督的机器学习过程</a:t>
            </a:r>
            <a:br>
              <a:rPr lang="en-US" altLang="zh-CN" dirty="0"/>
            </a:br>
            <a:r>
              <a:rPr lang="en-US" altLang="zh-CN" dirty="0"/>
              <a:t>                      ——</a:t>
            </a:r>
            <a:r>
              <a:rPr lang="zh-CN" altLang="en-US" dirty="0"/>
              <a:t>以线性回归为例</a:t>
            </a:r>
          </a:p>
        </p:txBody>
      </p:sp>
      <p:sp>
        <p:nvSpPr>
          <p:cNvPr id="7171" name="箭头 714">
            <a:extLst>
              <a:ext uri="{FF2B5EF4-FFF2-40B4-BE49-F238E27FC236}">
                <a16:creationId xmlns:a16="http://schemas.microsoft.com/office/drawing/2014/main" id="{3B2E03CE-390E-45A9-AB1A-27052219A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280" y="5624661"/>
            <a:ext cx="51768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箭头 715">
            <a:extLst>
              <a:ext uri="{FF2B5EF4-FFF2-40B4-BE49-F238E27FC236}">
                <a16:creationId xmlns:a16="http://schemas.microsoft.com/office/drawing/2014/main" id="{1A7DF6CA-A40E-4B6B-A000-9ECC66072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4280" y="2468711"/>
            <a:ext cx="1588" cy="315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1AB5F5C-194F-4AFB-9CB6-1BF9E669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643" y="4132411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8C017EB-F69E-4D89-9B20-5008FFF2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555" y="4203849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038F4F86-6D6B-4160-8A97-6BC34C77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780" y="4562624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49C77822-B592-480B-B840-89884F2D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018" y="4711849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Oval 9">
            <a:extLst>
              <a:ext uri="{FF2B5EF4-FFF2-40B4-BE49-F238E27FC236}">
                <a16:creationId xmlns:a16="http://schemas.microsoft.com/office/drawing/2014/main" id="{7EB5A1DF-EA2C-4607-9251-93D3961B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830" y="2922736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C1BCFA79-BB4D-4B04-881D-24A0893A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580" y="506268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44B35219-EB59-4A0C-BC44-B30FD938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793" y="441816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561F6D7C-A950-4473-BBDF-F6639EBA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118" y="5278586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Oval 13">
            <a:extLst>
              <a:ext uri="{FF2B5EF4-FFF2-40B4-BE49-F238E27FC236}">
                <a16:creationId xmlns:a16="http://schemas.microsoft.com/office/drawing/2014/main" id="{1C1754EB-37F5-4431-A66D-96AC86DC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830" y="4854724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84707FC1-0021-4A50-8624-D9681955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643" y="3425974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3" name="Oval 15">
            <a:extLst>
              <a:ext uri="{FF2B5EF4-FFF2-40B4-BE49-F238E27FC236}">
                <a16:creationId xmlns:a16="http://schemas.microsoft.com/office/drawing/2014/main" id="{AC17C0EC-2AD8-4BA7-AAB2-FB183B17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793" y="342597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4" name="Oval 16">
            <a:extLst>
              <a:ext uri="{FF2B5EF4-FFF2-40B4-BE49-F238E27FC236}">
                <a16:creationId xmlns:a16="http://schemas.microsoft.com/office/drawing/2014/main" id="{83147D85-4A21-41A0-A273-7E0FDAD8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793" y="3568849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Oval 17">
            <a:extLst>
              <a:ext uri="{FF2B5EF4-FFF2-40B4-BE49-F238E27FC236}">
                <a16:creationId xmlns:a16="http://schemas.microsoft.com/office/drawing/2014/main" id="{FA52C6AA-DC36-4F24-B0CC-8015C5D3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780" y="4275286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6" name="Oval 18">
            <a:extLst>
              <a:ext uri="{FF2B5EF4-FFF2-40B4-BE49-F238E27FC236}">
                <a16:creationId xmlns:a16="http://schemas.microsoft.com/office/drawing/2014/main" id="{C49B59DE-8FD9-423F-95E8-D5FD241D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780" y="4999186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7" name="Oval 19">
            <a:extLst>
              <a:ext uri="{FF2B5EF4-FFF2-40B4-BE49-F238E27FC236}">
                <a16:creationId xmlns:a16="http://schemas.microsoft.com/office/drawing/2014/main" id="{9C6C2D9C-A472-4E6F-9967-9D10054E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355" y="3067199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8" name="Oval 20">
            <a:extLst>
              <a:ext uri="{FF2B5EF4-FFF2-40B4-BE49-F238E27FC236}">
                <a16:creationId xmlns:a16="http://schemas.microsoft.com/office/drawing/2014/main" id="{F433A1DB-94EE-4912-AB31-D107C942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793" y="478328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9" name="Oval 21">
            <a:extLst>
              <a:ext uri="{FF2B5EF4-FFF2-40B4-BE49-F238E27FC236}">
                <a16:creationId xmlns:a16="http://schemas.microsoft.com/office/drawing/2014/main" id="{7AD496EF-475C-400A-AF00-8B5F5DB7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893" y="520556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0" name="曲线 736">
            <a:extLst>
              <a:ext uri="{FF2B5EF4-FFF2-40B4-BE49-F238E27FC236}">
                <a16:creationId xmlns:a16="http://schemas.microsoft.com/office/drawing/2014/main" id="{4D068CBD-2736-43A5-B525-0151BA5EFE10}"/>
              </a:ext>
            </a:extLst>
          </p:cNvPr>
          <p:cNvSpPr>
            <a:spLocks/>
          </p:cNvSpPr>
          <p:nvPr/>
        </p:nvSpPr>
        <p:spPr bwMode="auto">
          <a:xfrm>
            <a:off x="1837730" y="2760811"/>
            <a:ext cx="4514850" cy="30289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21600"/>
                </a:moveTo>
                <a:cubicBezTo>
                  <a:pt x="1020" y="21052"/>
                  <a:pt x="3697" y="20264"/>
                  <a:pt x="5438" y="18150"/>
                </a:cubicBezTo>
                <a:cubicBezTo>
                  <a:pt x="7179" y="16037"/>
                  <a:pt x="7310" y="13334"/>
                  <a:pt x="8711" y="11026"/>
                </a:cubicBezTo>
                <a:cubicBezTo>
                  <a:pt x="10111" y="8717"/>
                  <a:pt x="10291" y="8459"/>
                  <a:pt x="12436" y="6599"/>
                </a:cubicBezTo>
                <a:cubicBezTo>
                  <a:pt x="14581" y="4739"/>
                  <a:pt x="17601" y="3046"/>
                  <a:pt x="19433" y="1724"/>
                </a:cubicBezTo>
                <a:cubicBezTo>
                  <a:pt x="21265" y="402"/>
                  <a:pt x="20925" y="316"/>
                  <a:pt x="21600" y="0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91" name="Object 23">
            <a:extLst>
              <a:ext uri="{FF2B5EF4-FFF2-40B4-BE49-F238E27FC236}">
                <a16:creationId xmlns:a16="http://schemas.microsoft.com/office/drawing/2014/main" id="{11B0BFAF-0590-469E-B89C-19B695933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636"/>
              </p:ext>
            </p:extLst>
          </p:nvPr>
        </p:nvGraphicFramePr>
        <p:xfrm>
          <a:off x="6311305" y="2586186"/>
          <a:ext cx="12747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7191" name="Object 23">
                        <a:extLst>
                          <a:ext uri="{FF2B5EF4-FFF2-40B4-BE49-F238E27FC236}">
                            <a16:creationId xmlns:a16="http://schemas.microsoft.com/office/drawing/2014/main" id="{11B0BFAF-0590-469E-B89C-19B695933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305" y="2586186"/>
                        <a:ext cx="12747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Line 24">
            <a:extLst>
              <a:ext uri="{FF2B5EF4-FFF2-40B4-BE49-F238E27FC236}">
                <a16:creationId xmlns:a16="http://schemas.microsoft.com/office/drawing/2014/main" id="{4EF068F6-6CA9-4C68-B323-28272367A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680" y="2165499"/>
            <a:ext cx="4660900" cy="39227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DC6DFB06-9233-4B40-A8B4-0A48FC5D0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078687"/>
              </p:ext>
            </p:extLst>
          </p:nvPr>
        </p:nvGraphicFramePr>
        <p:xfrm>
          <a:off x="6343055" y="1962299"/>
          <a:ext cx="1249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8217" name="Object 25">
                        <a:extLst>
                          <a:ext uri="{FF2B5EF4-FFF2-40B4-BE49-F238E27FC236}">
                            <a16:creationId xmlns:a16="http://schemas.microsoft.com/office/drawing/2014/main" id="{DC6DFB06-9233-4B40-A8B4-0A48FC5D0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055" y="1962299"/>
                        <a:ext cx="1249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Oval 26">
            <a:extLst>
              <a:ext uri="{FF2B5EF4-FFF2-40B4-BE49-F238E27FC236}">
                <a16:creationId xmlns:a16="http://schemas.microsoft.com/office/drawing/2014/main" id="{35ACBE1C-CFEE-4D2A-A38C-47A4D835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743" y="491981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4355A69C-E860-4DBA-897D-6DEC45F5B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355" y="6088211"/>
            <a:ext cx="1325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拟合数据点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C33C-7BF8-471D-8258-378518F2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A808C-3008-4013-AF55-23B522D1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7639"/>
            <a:ext cx="3384375" cy="51657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线性模型把</a:t>
            </a:r>
            <a:r>
              <a:rPr lang="en-US" altLang="zh-CN" sz="2400" dirty="0"/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向量</a:t>
            </a:r>
            <a:r>
              <a:rPr lang="zh-CN" altLang="en-US" sz="2400" dirty="0"/>
              <a:t>转化为结果</a:t>
            </a:r>
            <a:r>
              <a:rPr lang="en-US" altLang="zh-CN" sz="2400" dirty="0"/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向量</a:t>
            </a:r>
            <a:r>
              <a:rPr lang="zh-CN" altLang="en-US" sz="2400" dirty="0"/>
              <a:t>，形如 </a:t>
            </a:r>
            <a:r>
              <a:rPr lang="en-US" altLang="zh-CN" sz="2400" dirty="0"/>
              <a:t>Y=WX+B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权重</a:t>
            </a:r>
            <a:r>
              <a:rPr lang="en-US" altLang="zh-CN" sz="2400" dirty="0"/>
              <a:t>W</a:t>
            </a:r>
            <a:r>
              <a:rPr lang="zh-CN" altLang="en-US" sz="2400" dirty="0"/>
              <a:t>确定</a:t>
            </a:r>
            <a:r>
              <a:rPr lang="en-US" altLang="zh-CN" sz="2400" dirty="0"/>
              <a:t>x</a:t>
            </a:r>
            <a:r>
              <a:rPr lang="zh-CN" altLang="en-US" sz="2400" dirty="0"/>
              <a:t>的分量在预测</a:t>
            </a:r>
            <a:r>
              <a:rPr lang="en-US" altLang="zh-CN" sz="2400" dirty="0"/>
              <a:t>y</a:t>
            </a:r>
            <a:r>
              <a:rPr lang="zh-CN" altLang="en-US" sz="2400" dirty="0"/>
              <a:t>的分量时的影响。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输出结果有几个分量这样看场景的目的。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比如验证码，若想要每张验证码具体的值，值输出结果是</a:t>
            </a:r>
            <a:r>
              <a:rPr lang="en-US" altLang="zh-CN" sz="2400" dirty="0"/>
              <a:t>1</a:t>
            </a:r>
            <a:r>
              <a:rPr lang="zh-CN" altLang="en-US" sz="2400" dirty="0"/>
              <a:t>维的，若想要输出验证码图片属于每个数字的概率，</a:t>
            </a:r>
            <a:r>
              <a:rPr lang="en-US" altLang="zh-CN" sz="2400" dirty="0"/>
              <a:t>Y</a:t>
            </a:r>
            <a:r>
              <a:rPr lang="zh-CN" altLang="en-US" sz="2400" dirty="0"/>
              <a:t>分量是</a:t>
            </a:r>
            <a:r>
              <a:rPr lang="en-US" altLang="zh-CN" sz="2400" dirty="0"/>
              <a:t>10</a:t>
            </a:r>
            <a:r>
              <a:rPr lang="zh-CN" altLang="en-US" sz="2400" dirty="0"/>
              <a:t>维的。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34803E-D883-40D2-A327-BA6AF040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D841A5FB-D2F9-4BEF-A8AB-74AF1DD3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417638"/>
            <a:ext cx="5282555" cy="503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89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9456638-0B3D-48A7-B3B2-A5B4AB7D2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拟合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AA8AA3A-C3E9-40DB-9F49-6EA0648A2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拟合: 指已知某函数的若干离散函数值，通过调整该函数中若干待定系数，使得该函数与已知点集的差别最小</a:t>
            </a:r>
          </a:p>
          <a:p>
            <a:pPr eaLnBrk="1" hangingPunct="1"/>
            <a:r>
              <a:rPr lang="zh-CN" altLang="en-US"/>
              <a:t>如果待定函数是线性，就叫线性拟合或者线性回归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2732</Words>
  <Application>Microsoft Office PowerPoint</Application>
  <PresentationFormat>全屏显示(4:3)</PresentationFormat>
  <Paragraphs>323</Paragraphs>
  <Slides>60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Source Code Pro</vt:lpstr>
      <vt:lpstr>楷体_GB2312</vt:lpstr>
      <vt:lpstr>宋体</vt:lpstr>
      <vt:lpstr>Arial</vt:lpstr>
      <vt:lpstr>Calibri</vt:lpstr>
      <vt:lpstr>Courier New</vt:lpstr>
      <vt:lpstr>Segoe UI Black</vt:lpstr>
      <vt:lpstr>Times New Roman</vt:lpstr>
      <vt:lpstr>Webdings</vt:lpstr>
      <vt:lpstr>Wingdings</vt:lpstr>
      <vt:lpstr>Office 主题​​</vt:lpstr>
      <vt:lpstr>Equation</vt:lpstr>
      <vt:lpstr>应用数据科学导论</vt:lpstr>
      <vt:lpstr>参考书</vt:lpstr>
      <vt:lpstr>课程内容</vt:lpstr>
      <vt:lpstr>主要内容</vt:lpstr>
      <vt:lpstr>有监督的机器学习过程</vt:lpstr>
      <vt:lpstr>机器学习的关键因素</vt:lpstr>
      <vt:lpstr>有监督的机器学习过程                       ——以线性回归为例</vt:lpstr>
      <vt:lpstr>多元线性回归</vt:lpstr>
      <vt:lpstr>拟合</vt:lpstr>
      <vt:lpstr>分类与回归</vt:lpstr>
      <vt:lpstr>PowerPoint 演示文稿</vt:lpstr>
      <vt:lpstr>线性回归</vt:lpstr>
      <vt:lpstr>线性回归</vt:lpstr>
      <vt:lpstr>线性回归的最优化</vt:lpstr>
      <vt:lpstr>计算回归系数</vt:lpstr>
      <vt:lpstr>主要内容</vt:lpstr>
      <vt:lpstr>梯度下降算法</vt:lpstr>
      <vt:lpstr>梯度下降算法</vt:lpstr>
      <vt:lpstr>梯度下降算法</vt:lpstr>
      <vt:lpstr>梯度下降算法-步骤</vt:lpstr>
      <vt:lpstr>梯度下降算法-举例</vt:lpstr>
      <vt:lpstr>梯度下降算法-举例</vt:lpstr>
      <vt:lpstr>梯度下降算法</vt:lpstr>
      <vt:lpstr>梯度下降算法</vt:lpstr>
      <vt:lpstr>梯度下降算法</vt:lpstr>
      <vt:lpstr>梯度下降算法</vt:lpstr>
      <vt:lpstr>梯度下降算法举例</vt:lpstr>
      <vt:lpstr>随机梯度下降算法</vt:lpstr>
      <vt:lpstr>α值的选择</vt:lpstr>
      <vt:lpstr>梯度下降算法</vt:lpstr>
      <vt:lpstr>主要内容</vt:lpstr>
      <vt:lpstr>矩阵解法</vt:lpstr>
      <vt:lpstr>矩阵解法</vt:lpstr>
      <vt:lpstr>矩阵解法</vt:lpstr>
      <vt:lpstr>矩阵解法</vt:lpstr>
      <vt:lpstr>矩阵解法</vt:lpstr>
      <vt:lpstr>矩阵解法</vt:lpstr>
      <vt:lpstr>矩阵解法</vt:lpstr>
      <vt:lpstr>矩阵解法</vt:lpstr>
      <vt:lpstr>矩阵解法</vt:lpstr>
      <vt:lpstr>主要内容</vt:lpstr>
      <vt:lpstr>最小二乘的概率解释</vt:lpstr>
      <vt:lpstr>最小二乘的概率解释</vt:lpstr>
      <vt:lpstr>最小二乘的概率解释</vt:lpstr>
      <vt:lpstr>最小二乘的概率解释</vt:lpstr>
      <vt:lpstr>最小二乘的概率解释</vt:lpstr>
      <vt:lpstr>最小二乘的概率解释</vt:lpstr>
      <vt:lpstr>主要内容</vt:lpstr>
      <vt:lpstr>局部加权线性回归</vt:lpstr>
      <vt:lpstr>局部加权线性回归</vt:lpstr>
      <vt:lpstr>局部加权线性回归</vt:lpstr>
      <vt:lpstr>局部加权线性回归</vt:lpstr>
      <vt:lpstr>局部加权线性回归</vt:lpstr>
      <vt:lpstr>局部加权线性回归</vt:lpstr>
      <vt:lpstr>局部加权线性回归</vt:lpstr>
      <vt:lpstr>权重的计算</vt:lpstr>
      <vt:lpstr>权重的计算</vt:lpstr>
      <vt:lpstr>局部加权线性回归</vt:lpstr>
      <vt:lpstr>课堂练习——学时分数</vt:lpstr>
      <vt:lpstr>数据，是信息时代的真相！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FC经典游戏全回顾</dc:title>
  <dc:creator>net sky</dc:creator>
  <cp:lastModifiedBy>net sky</cp:lastModifiedBy>
  <cp:revision>28</cp:revision>
  <dcterms:created xsi:type="dcterms:W3CDTF">2019-07-15T14:23:58Z</dcterms:created>
  <dcterms:modified xsi:type="dcterms:W3CDTF">2020-05-13T04:35:16Z</dcterms:modified>
</cp:coreProperties>
</file>