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6" r:id="rId2"/>
    <p:sldId id="262" r:id="rId3"/>
    <p:sldId id="257" r:id="rId4"/>
    <p:sldId id="273" r:id="rId5"/>
    <p:sldId id="264" r:id="rId6"/>
    <p:sldId id="275" r:id="rId7"/>
    <p:sldId id="276" r:id="rId8"/>
    <p:sldId id="265" r:id="rId9"/>
    <p:sldId id="277" r:id="rId10"/>
    <p:sldId id="266" r:id="rId11"/>
    <p:sldId id="272" r:id="rId12"/>
    <p:sldId id="278" r:id="rId13"/>
    <p:sldId id="267" r:id="rId14"/>
    <p:sldId id="268" r:id="rId15"/>
    <p:sldId id="279" r:id="rId16"/>
    <p:sldId id="283" r:id="rId17"/>
    <p:sldId id="281" r:id="rId18"/>
    <p:sldId id="284" r:id="rId19"/>
    <p:sldId id="280" r:id="rId20"/>
    <p:sldId id="285" r:id="rId21"/>
    <p:sldId id="282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520" autoAdjust="0"/>
  </p:normalViewPr>
  <p:slideViewPr>
    <p:cSldViewPr snapToGrid="0">
      <p:cViewPr varScale="1">
        <p:scale>
          <a:sx n="87" d="100"/>
          <a:sy n="87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C3F0C-9977-4B1F-8BBB-9392356F876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097A-BB3D-42D3-8975-7BD93767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FF90A-C9CD-4DBC-94E4-CB2F947BB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powerpoint po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6" y="2067864"/>
            <a:ext cx="8725228" cy="27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2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merge() to join together data from two different matrices or data frames</a:t>
            </a:r>
          </a:p>
          <a:p>
            <a:r>
              <a:rPr lang="en-US" b="1" dirty="0" smtClean="0"/>
              <a:t>Important: both matrices must contain unique row identifiers to join on!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c(‘AKT1’,’ERBB2’,’EGFR’), log2rpkm = c(5,.5,10))</a:t>
            </a:r>
          </a:p>
          <a:p>
            <a:pPr marL="0" indent="0">
              <a:buNone/>
            </a:pPr>
            <a:r>
              <a:rPr lang="en-US" dirty="0" smtClean="0"/>
              <a:t>&gt; df2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c(‘AKT1’,ERBB2’,’EGFR’), </a:t>
            </a:r>
            <a:r>
              <a:rPr lang="en-US" dirty="0" err="1" smtClean="0"/>
              <a:t>entrez</a:t>
            </a:r>
            <a:r>
              <a:rPr lang="en-US" dirty="0" smtClean="0"/>
              <a:t> = c(207,2064,1956))</a:t>
            </a:r>
          </a:p>
          <a:p>
            <a:pPr marL="0" indent="0">
              <a:buNone/>
            </a:pPr>
            <a:r>
              <a:rPr lang="en-US" dirty="0" smtClean="0"/>
              <a:t>&gt; combined = merge(df1,df2,by=‘gene’)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Exercise: What happens if gene is not unique?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 a duplicate gene name and find out.</a:t>
            </a: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Functions allow us to break our R scripts up into modular pieces</a:t>
            </a:r>
          </a:p>
          <a:p>
            <a:r>
              <a:rPr lang="en-US" dirty="0" smtClean="0"/>
              <a:t>Modular program design has already been discussed in </a:t>
            </a:r>
            <a:r>
              <a:rPr lang="en-US" dirty="0" err="1" smtClean="0"/>
              <a:t>unix</a:t>
            </a:r>
            <a:r>
              <a:rPr lang="en-US" dirty="0" smtClean="0"/>
              <a:t> (day1) and python (day2)</a:t>
            </a:r>
          </a:p>
          <a:p>
            <a:r>
              <a:rPr lang="en-US" dirty="0" smtClean="0"/>
              <a:t>Benefits to our code include:</a:t>
            </a:r>
          </a:p>
          <a:p>
            <a:pPr lvl="1"/>
            <a:r>
              <a:rPr lang="en-US" dirty="0"/>
              <a:t>Program </a:t>
            </a:r>
            <a:r>
              <a:rPr lang="en-US" dirty="0" smtClean="0"/>
              <a:t>design </a:t>
            </a:r>
            <a:endParaRPr lang="en-US" dirty="0"/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Trouble-shooting</a:t>
            </a:r>
          </a:p>
          <a:p>
            <a:r>
              <a:rPr lang="en-US" dirty="0" smtClean="0"/>
              <a:t>Functions are specified using the ‘function’ key </a:t>
            </a:r>
            <a:r>
              <a:rPr lang="en-US" dirty="0" smtClean="0"/>
              <a:t>word</a:t>
            </a:r>
          </a:p>
          <a:p>
            <a:pPr marL="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 = function(arg1,arg2,…)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When multiple arguments are specified R will match first by name, prefix matching arguments, then by position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sq1 = function(x) return(x * x)</a:t>
            </a:r>
          </a:p>
          <a:p>
            <a:pPr marL="0" indent="0">
              <a:buNone/>
            </a:pPr>
            <a:r>
              <a:rPr lang="en-US" dirty="0" smtClean="0"/>
              <a:t>&gt;  sq1 = function(x) x *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</a:t>
            </a:r>
            <a:r>
              <a:rPr lang="en-US" dirty="0" smtClean="0"/>
              <a:t> = </a:t>
            </a:r>
            <a:r>
              <a:rPr lang="en-US" dirty="0" err="1" smtClean="0"/>
              <a:t>rnorm</a:t>
            </a:r>
            <a:r>
              <a:rPr lang="en-US" dirty="0" smtClean="0"/>
              <a:t>(1000)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randomValuesSquared</a:t>
            </a:r>
            <a:r>
              <a:rPr lang="en-US" dirty="0" smtClean="0"/>
              <a:t> = sq1(</a:t>
            </a:r>
            <a:r>
              <a:rPr lang="en-US" dirty="0" err="1" smtClean="0"/>
              <a:t>randomValues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myAnalysis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 smtClean="0"/>
              <a:t>     vector1 = </a:t>
            </a:r>
            <a:r>
              <a:rPr lang="en-US" dirty="0" err="1" smtClean="0"/>
              <a:t>randomValues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vector2 = </a:t>
            </a:r>
            <a:r>
              <a:rPr lang="en-US" dirty="0" err="1" smtClean="0"/>
              <a:t>randomValuesSquared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result = </a:t>
            </a:r>
            <a:r>
              <a:rPr lang="en-US" dirty="0" err="1" smtClean="0"/>
              <a:t>cor</a:t>
            </a:r>
            <a:r>
              <a:rPr lang="en-US" dirty="0" smtClean="0"/>
              <a:t>(vector1,vector2)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215" y="5933796"/>
            <a:ext cx="7705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an R script contains the </a:t>
            </a:r>
            <a:r>
              <a:rPr lang="en-US" sz="2400" dirty="0" err="1" smtClean="0">
                <a:solidFill>
                  <a:srgbClr val="FF0000"/>
                </a:solidFill>
              </a:rPr>
              <a:t>myAnalysis</a:t>
            </a:r>
            <a:r>
              <a:rPr lang="en-US" sz="2400" dirty="0" smtClean="0">
                <a:solidFill>
                  <a:srgbClr val="FF0000"/>
                </a:solidFill>
              </a:rPr>
              <a:t> function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correlation value is generated?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programs need not be completely sequential</a:t>
            </a:r>
          </a:p>
          <a:p>
            <a:r>
              <a:rPr lang="en-US" dirty="0" smtClean="0"/>
              <a:t>Besides functions, program flow may be modified using control structures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if/else/else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while</a:t>
            </a:r>
          </a:p>
          <a:p>
            <a:r>
              <a:rPr lang="en-US" dirty="0" smtClean="0"/>
              <a:t>Other important R commands that can alter program 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– exit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next – skip to the next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apply function to iterate through a </a:t>
            </a:r>
            <a:r>
              <a:rPr lang="en-US" dirty="0" err="1" smtClean="0"/>
              <a:t>data.frame</a:t>
            </a:r>
            <a:r>
              <a:rPr lang="en-US" dirty="0" smtClean="0"/>
              <a:t>, matrix, or arrays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lapply</a:t>
            </a:r>
            <a:r>
              <a:rPr lang="en-US" dirty="0" smtClean="0"/>
              <a:t>() to iterate through lists or vectors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pply function takes at least 3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frame/matrix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 or 2 indicating rows or columns respectively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unction to ‘apply’ to each value (standard or custom)</a:t>
            </a:r>
          </a:p>
          <a:p>
            <a:pPr marL="0" indent="0">
              <a:buNone/>
            </a:pPr>
            <a:r>
              <a:rPr lang="en-US" dirty="0" smtClean="0"/>
              <a:t>&gt; m4 </a:t>
            </a:r>
            <a:r>
              <a:rPr lang="en-US" dirty="0"/>
              <a:t>= matrix(1:300,nrow=100,ncol=3)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rowMeans</a:t>
            </a:r>
            <a:r>
              <a:rPr lang="en-US" dirty="0" smtClean="0"/>
              <a:t> = apply(m4,1,mean)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columnMeans</a:t>
            </a:r>
            <a:r>
              <a:rPr lang="en-US" dirty="0" smtClean="0"/>
              <a:t> = apply(m4,2,mean)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215" y="5736367"/>
            <a:ext cx="735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Run the code above.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data structures are </a:t>
            </a:r>
            <a:r>
              <a:rPr lang="en-US" sz="2400" dirty="0" err="1" smtClean="0">
                <a:solidFill>
                  <a:srgbClr val="FF0000"/>
                </a:solidFill>
              </a:rPr>
              <a:t>rowMeans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columnMeans</a:t>
            </a:r>
            <a:r>
              <a:rPr lang="en-US" sz="2400" dirty="0" smtClean="0">
                <a:solidFill>
                  <a:srgbClr val="FF0000"/>
                </a:solidFill>
              </a:rPr>
              <a:t>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Are rows are average larger or columns?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‘if’ statements allow us to condition our </a:t>
            </a:r>
            <a:r>
              <a:rPr lang="en-US" dirty="0" smtClean="0"/>
              <a:t>program flow</a:t>
            </a:r>
            <a:endParaRPr lang="en-US" dirty="0" smtClean="0"/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if(condition)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statement1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if(condition){</a:t>
            </a:r>
          </a:p>
          <a:p>
            <a:pPr marL="0" indent="0">
              <a:buNone/>
            </a:pPr>
            <a:r>
              <a:rPr lang="en-US" dirty="0" smtClean="0"/>
              <a:t>   statement2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 smtClean="0"/>
              <a:t>   statement3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conditions must be TRUE or FALSE</a:t>
            </a:r>
          </a:p>
          <a:p>
            <a:r>
              <a:rPr lang="en-US" dirty="0" smtClean="0"/>
              <a:t>statements are a series of R commands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  <p:pic>
        <p:nvPicPr>
          <p:cNvPr id="1026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00" y="2435388"/>
            <a:ext cx="2843684" cy="31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1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if statement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ncol</a:t>
            </a:r>
            <a:r>
              <a:rPr lang="en-US" dirty="0" smtClean="0"/>
              <a:t>(m5) == 4 &amp;&amp; </a:t>
            </a:r>
            <a:r>
              <a:rPr lang="en-US" dirty="0" err="1" smtClean="0"/>
              <a:t>is.factor</a:t>
            </a:r>
            <a:r>
              <a:rPr lang="en-US" dirty="0" smtClean="0"/>
              <a:t>(m5$D)) {</a:t>
            </a:r>
          </a:p>
          <a:p>
            <a:pPr marL="0" indent="0">
              <a:buNone/>
            </a:pPr>
            <a:r>
              <a:rPr lang="en-US" dirty="0" smtClean="0"/>
              <a:t>  print(‘factors!’)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{</a:t>
            </a:r>
          </a:p>
          <a:p>
            <a:pPr marL="0" indent="0">
              <a:buNone/>
            </a:pPr>
            <a:r>
              <a:rPr lang="en-US" dirty="0" smtClean="0"/>
              <a:t>  print(‘no 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Multiple conditions can be combined using:</a:t>
            </a:r>
          </a:p>
          <a:p>
            <a:pPr lvl="1"/>
            <a:r>
              <a:rPr lang="en-US" dirty="0" smtClean="0"/>
              <a:t>II OR</a:t>
            </a:r>
          </a:p>
          <a:p>
            <a:pPr lvl="1"/>
            <a:r>
              <a:rPr lang="en-US" dirty="0" smtClean="0"/>
              <a:t>&amp;&amp; AND</a:t>
            </a:r>
          </a:p>
          <a:p>
            <a:pPr lvl="1"/>
            <a:r>
              <a:rPr lang="en-US" dirty="0" smtClean="0"/>
              <a:t>! NOT</a:t>
            </a:r>
          </a:p>
          <a:p>
            <a:pPr lvl="1"/>
            <a:r>
              <a:rPr lang="en-US" dirty="0" smtClean="0"/>
              <a:t>() </a:t>
            </a:r>
            <a:r>
              <a:rPr lang="en-US" dirty="0" err="1" smtClean="0"/>
              <a:t>parens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</p:spTree>
    <p:extLst>
      <p:ext uri="{BB962C8B-B14F-4D97-AF65-F5344CB8AC3E}">
        <p14:creationId xmlns:p14="http://schemas.microsoft.com/office/powerpoint/2010/main" val="324552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‘for’ loops allow us to iterate our code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for(counter in vector)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vectors can represent a list of numbers (e.g. 1:10) or arbitrary data types (e.g.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’,’wed’,…))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#1: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in 1:5) {</a:t>
            </a:r>
          </a:p>
          <a:p>
            <a:pPr marL="0" indent="0">
              <a:buNone/>
            </a:pPr>
            <a:r>
              <a:rPr lang="en-US" dirty="0" smtClean="0"/>
              <a:t>  print(i:5)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Example #2: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or(column in 1:ncol(m5)) {</a:t>
            </a:r>
          </a:p>
          <a:p>
            <a:pPr marL="0" indent="0">
              <a:buNone/>
            </a:pPr>
            <a:r>
              <a:rPr lang="en-US" dirty="0" smtClean="0"/>
              <a:t>  print(mean(m5[,column]))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‘break’ can be used to exit loop structure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could have used apply!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while() loops allow iteration until a condition is met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while(condition)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To exit the loop structure</a:t>
            </a:r>
          </a:p>
          <a:p>
            <a:r>
              <a:rPr lang="en-US" dirty="0" smtClean="0"/>
              <a:t>‘break’ can be used to exit loop structure</a:t>
            </a:r>
          </a:p>
          <a:p>
            <a:r>
              <a:rPr lang="en-US" dirty="0" smtClean="0"/>
              <a:t>set condition to be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Lecture 2:</a:t>
            </a:r>
            <a:br>
              <a:rPr lang="en-US" sz="4400" dirty="0" smtClean="0"/>
            </a:br>
            <a:r>
              <a:rPr lang="en-US" sz="4400" b="1" dirty="0" smtClean="0"/>
              <a:t>R </a:t>
            </a:r>
            <a:r>
              <a:rPr lang="en-US" sz="4400" b="1" dirty="0"/>
              <a:t>Control Structures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8/23/2017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8552" y="6526937"/>
            <a:ext cx="528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Partially Sourced from Barry Grant and Hui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33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(if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unique() function can be used to get the unique values in a vector</a:t>
            </a:r>
          </a:p>
          <a:p>
            <a:r>
              <a:rPr lang="en-US" dirty="0" smtClean="0"/>
              <a:t>The CO2 data set contains 84 measurements from an experiment comparing the C02 uptake of </a:t>
            </a:r>
            <a:r>
              <a:rPr lang="en-US" i="1" dirty="0" err="1"/>
              <a:t>Echinochloa</a:t>
            </a:r>
            <a:r>
              <a:rPr lang="en-US" i="1" dirty="0"/>
              <a:t> </a:t>
            </a:r>
            <a:r>
              <a:rPr lang="en-US" i="1" dirty="0" smtClean="0"/>
              <a:t>crus-</a:t>
            </a:r>
            <a:r>
              <a:rPr lang="en-US" i="1" dirty="0" err="1" smtClean="0"/>
              <a:t>galli</a:t>
            </a:r>
            <a:r>
              <a:rPr lang="en-US" i="1" dirty="0" smtClean="0"/>
              <a:t> </a:t>
            </a:r>
            <a:r>
              <a:rPr lang="en-US" dirty="0" smtClean="0"/>
              <a:t>sourced from Quebec and Mississippi.  Plants were measured chilled and </a:t>
            </a:r>
            <a:r>
              <a:rPr lang="en-US" dirty="0" err="1" smtClean="0"/>
              <a:t>nonchilled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 the CO2 data set determine if the average expression of chilled plants from Quebec is higher than plants from Mississippi.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Remarks/Advice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your code</a:t>
            </a:r>
          </a:p>
          <a:p>
            <a:r>
              <a:rPr lang="en-US" dirty="0" smtClean="0"/>
              <a:t>Short programs are better</a:t>
            </a:r>
          </a:p>
          <a:p>
            <a:r>
              <a:rPr lang="en-US" dirty="0" smtClean="0"/>
              <a:t>Plan!</a:t>
            </a:r>
          </a:p>
          <a:p>
            <a:r>
              <a:rPr lang="en-US" dirty="0" smtClean="0"/>
              <a:t>Be prepared to iterate</a:t>
            </a:r>
          </a:p>
        </p:txBody>
      </p:sp>
    </p:spTree>
    <p:extLst>
      <p:ext uri="{BB962C8B-B14F-4D97-AF65-F5344CB8AC3E}">
        <p14:creationId xmlns:p14="http://schemas.microsoft.com/office/powerpoint/2010/main" val="43341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</a:p>
          <a:p>
            <a:r>
              <a:rPr lang="en-US" dirty="0" smtClean="0"/>
              <a:t>Some Examples Sourced </a:t>
            </a:r>
            <a:r>
              <a:rPr lang="en-US" dirty="0"/>
              <a:t>from Barry Grant and Hui Jiang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</a:t>
            </a:r>
            <a:r>
              <a:rPr lang="en-US" dirty="0" smtClean="0"/>
              <a:t>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and Writing Data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Merging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</a:t>
            </a:r>
            <a:r>
              <a:rPr lang="en-US" dirty="0" smtClean="0"/>
              <a:t>Control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Working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201783"/>
            <a:ext cx="7871460" cy="4364627"/>
          </a:xfrm>
        </p:spPr>
        <p:txBody>
          <a:bodyPr>
            <a:noAutofit/>
          </a:bodyPr>
          <a:lstStyle/>
          <a:p>
            <a:r>
              <a:rPr lang="en-US" dirty="0" smtClean="0"/>
              <a:t>R </a:t>
            </a:r>
            <a:r>
              <a:rPr lang="en-US" dirty="0"/>
              <a:t>executes </a:t>
            </a:r>
            <a:r>
              <a:rPr lang="en-US" dirty="0" smtClean="0"/>
              <a:t>commands from </a:t>
            </a:r>
            <a:r>
              <a:rPr lang="en-US" dirty="0"/>
              <a:t>a ‘working directory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scripts, input files, output files</a:t>
            </a:r>
          </a:p>
          <a:p>
            <a:pPr lvl="1"/>
            <a:r>
              <a:rPr lang="en-US" dirty="0" smtClean="0"/>
              <a:t>absolute </a:t>
            </a:r>
            <a:r>
              <a:rPr lang="en-US" dirty="0" smtClean="0"/>
              <a:t>and relative directories may be specified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getwd</a:t>
            </a:r>
            <a:r>
              <a:rPr lang="en-US" dirty="0"/>
              <a:t>() </a:t>
            </a:r>
            <a:r>
              <a:rPr lang="en-US" dirty="0" smtClean="0"/>
              <a:t>to display current working 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 “C:/Users/</a:t>
            </a:r>
            <a:r>
              <a:rPr lang="en-US" dirty="0" err="1" smtClean="0"/>
              <a:t>bankhead</a:t>
            </a:r>
            <a:r>
              <a:rPr lang="en-US" dirty="0" smtClean="0"/>
              <a:t>/Documents”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 smtClean="0"/>
              <a:t>setwd</a:t>
            </a:r>
            <a:r>
              <a:rPr lang="en-US" dirty="0"/>
              <a:t>() </a:t>
            </a:r>
            <a:r>
              <a:rPr lang="en-US" dirty="0" smtClean="0"/>
              <a:t> to change </a:t>
            </a:r>
            <a:r>
              <a:rPr lang="en-US" dirty="0"/>
              <a:t>your working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setwd</a:t>
            </a:r>
            <a:r>
              <a:rPr lang="en-US" dirty="0" smtClean="0"/>
              <a:t>(“../Desktop/</a:t>
            </a:r>
            <a:r>
              <a:rPr lang="en-US" dirty="0" err="1" smtClean="0"/>
              <a:t>armandsFolder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dir</a:t>
            </a:r>
            <a:r>
              <a:rPr lang="en-US" dirty="0"/>
              <a:t>() to list </a:t>
            </a:r>
            <a:r>
              <a:rPr lang="en-US" dirty="0" smtClean="0"/>
              <a:t>files and folders in </a:t>
            </a:r>
            <a:r>
              <a:rPr lang="en-US" dirty="0"/>
              <a:t>your working directory</a:t>
            </a:r>
          </a:p>
        </p:txBody>
      </p:sp>
      <p:sp>
        <p:nvSpPr>
          <p:cNvPr id="8" name="Rectangle 7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7142" y="5933796"/>
            <a:ext cx="5989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 directory using the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mkdir</a:t>
            </a:r>
            <a:r>
              <a:rPr lang="en-US" sz="2400" dirty="0" smtClean="0">
                <a:solidFill>
                  <a:srgbClr val="FF0000"/>
                </a:solidFill>
              </a:rPr>
              <a:t> command and navigate to that directory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lets create something to write as a text file</a:t>
            </a:r>
          </a:p>
          <a:p>
            <a:pPr marL="0" indent="0">
              <a:buNone/>
            </a:pPr>
            <a:r>
              <a:rPr lang="en-US" dirty="0" smtClean="0"/>
              <a:t>&gt;  m4 </a:t>
            </a:r>
            <a:r>
              <a:rPr lang="en-US" dirty="0"/>
              <a:t>= matrix(1:300,nrow=100,ncol=3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/>
              <a:t>colnames</a:t>
            </a:r>
            <a:r>
              <a:rPr lang="en-US" dirty="0"/>
              <a:t>(m4) = c(‘A’,’B’,C’)</a:t>
            </a:r>
          </a:p>
          <a:p>
            <a:pPr marL="0" indent="0">
              <a:buNone/>
            </a:pPr>
            <a:r>
              <a:rPr lang="en-US" dirty="0" smtClean="0"/>
              <a:t>&gt;  m4 = </a:t>
            </a:r>
            <a:r>
              <a:rPr lang="en-US" dirty="0" err="1" smtClean="0"/>
              <a:t>data.frame</a:t>
            </a:r>
            <a:r>
              <a:rPr lang="en-US" dirty="0" smtClean="0"/>
              <a:t>(m4,D = c(rep(‘X’,50),rep(‘Y’,50)))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write.table</a:t>
            </a:r>
            <a:r>
              <a:rPr lang="en-US" dirty="0" smtClean="0"/>
              <a:t>() to write data to a file</a:t>
            </a:r>
          </a:p>
          <a:p>
            <a:pPr lvl="1"/>
            <a:r>
              <a:rPr lang="en-US" dirty="0" smtClean="0"/>
              <a:t>Many arguments!  Use ?</a:t>
            </a:r>
            <a:r>
              <a:rPr lang="en-US" dirty="0" err="1" smtClean="0"/>
              <a:t>write.table</a:t>
            </a:r>
            <a:r>
              <a:rPr lang="en-US" dirty="0"/>
              <a:t> </a:t>
            </a:r>
            <a:r>
              <a:rPr lang="en-US" dirty="0" smtClean="0"/>
              <a:t>to find out more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write.table</a:t>
            </a:r>
            <a:r>
              <a:rPr lang="en-US" dirty="0" smtClean="0"/>
              <a:t>(m4, ‘myData.txt’, quote=F, </a:t>
            </a:r>
            <a:r>
              <a:rPr lang="en-US" dirty="0" err="1" smtClean="0"/>
              <a:t>row.names</a:t>
            </a:r>
            <a:r>
              <a:rPr lang="en-US" dirty="0" smtClean="0"/>
              <a:t>=</a:t>
            </a:r>
            <a:r>
              <a:rPr lang="en-US" dirty="0" err="1" smtClean="0"/>
              <a:t>F,sep</a:t>
            </a:r>
            <a:r>
              <a:rPr lang="en-US" dirty="0" smtClean="0"/>
              <a:t>=“\t”)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“myData.txt”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read.delim</a:t>
            </a:r>
            <a:r>
              <a:rPr lang="en-US" dirty="0" smtClean="0"/>
              <a:t>() to read data from a file</a:t>
            </a:r>
          </a:p>
          <a:p>
            <a:pPr marL="0" indent="0">
              <a:buNone/>
            </a:pPr>
            <a:r>
              <a:rPr lang="en-US" dirty="0" smtClean="0"/>
              <a:t>&gt;  m5 = </a:t>
            </a:r>
            <a:r>
              <a:rPr lang="en-US" dirty="0" err="1" smtClean="0"/>
              <a:t>read.delim</a:t>
            </a:r>
            <a:r>
              <a:rPr lang="en-US" dirty="0" smtClean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&gt;  dim(m5)</a:t>
            </a:r>
          </a:p>
          <a:p>
            <a:pPr marL="0" indent="0">
              <a:buNone/>
            </a:pPr>
            <a:r>
              <a:rPr lang="en-US" dirty="0" smtClean="0"/>
              <a:t>&gt;  head(m5)</a:t>
            </a:r>
          </a:p>
          <a:p>
            <a:r>
              <a:rPr lang="en-US" dirty="0" smtClean="0"/>
              <a:t>By default the first row is read in as column names</a:t>
            </a:r>
          </a:p>
          <a:p>
            <a:r>
              <a:rPr lang="en-US" dirty="0" smtClean="0"/>
              <a:t>Our data appears to be read in correctly but R has converted our text data into something called a factor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" y="6176963"/>
            <a:ext cx="7756753" cy="477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07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Structures: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Factors are used to break complex data up into discrete categories</a:t>
            </a:r>
          </a:p>
          <a:p>
            <a:r>
              <a:rPr lang="en-US" dirty="0" smtClean="0"/>
              <a:t>This comes in handy when we need to group samples for statistical analysis (e.g. fitting linear models)</a:t>
            </a:r>
          </a:p>
          <a:p>
            <a:r>
              <a:rPr lang="en-US" dirty="0" smtClean="0"/>
              <a:t>Adding new values can generate an errors!</a:t>
            </a:r>
          </a:p>
          <a:p>
            <a:r>
              <a:rPr lang="en-US" dirty="0" smtClean="0"/>
              <a:t>By default R will convert non-numeric data into factors</a:t>
            </a:r>
          </a:p>
          <a:p>
            <a:pPr lvl="1"/>
            <a:r>
              <a:rPr lang="en-US" dirty="0" smtClean="0"/>
              <a:t>Use options(</a:t>
            </a:r>
            <a:r>
              <a:rPr lang="en-US" dirty="0" err="1" smtClean="0"/>
              <a:t>stringsAsFactors</a:t>
            </a:r>
            <a:r>
              <a:rPr lang="en-US" dirty="0" smtClean="0"/>
              <a:t>=FALSE) to over ride!</a:t>
            </a:r>
          </a:p>
          <a:p>
            <a:pPr marL="0" indent="0">
              <a:buNone/>
            </a:pPr>
            <a:r>
              <a:rPr lang="en-US" dirty="0" smtClean="0"/>
              <a:t>&gt;  options(</a:t>
            </a:r>
            <a:r>
              <a:rPr lang="en-US" dirty="0" err="1" smtClean="0"/>
              <a:t>stringsAsFactors</a:t>
            </a:r>
            <a:r>
              <a:rPr lang="en-US" dirty="0" smtClean="0"/>
              <a:t> = FALSE)</a:t>
            </a:r>
          </a:p>
          <a:p>
            <a:pPr marL="0" indent="0">
              <a:buNone/>
            </a:pPr>
            <a:r>
              <a:rPr lang="en-US" dirty="0" smtClean="0"/>
              <a:t>&gt;  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5857843"/>
            <a:ext cx="8791167" cy="68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is a powerful tool for filtering large data frames or matrices</a:t>
            </a:r>
          </a:p>
          <a:p>
            <a:r>
              <a:rPr lang="en-US" dirty="0" smtClean="0"/>
              <a:t>There are two central ways to index: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Logical vectors:</a:t>
            </a:r>
          </a:p>
          <a:p>
            <a:pPr marL="457200" lvl="1" indent="0">
              <a:buNone/>
            </a:pPr>
            <a:r>
              <a:rPr lang="en-US" dirty="0" smtClean="0"/>
              <a:t>&gt;  </a:t>
            </a:r>
            <a:r>
              <a:rPr lang="en-US" dirty="0" smtClean="0"/>
              <a:t>m5$A </a:t>
            </a:r>
            <a:r>
              <a:rPr lang="en-US" dirty="0" smtClean="0"/>
              <a:t>&lt; 10</a:t>
            </a:r>
          </a:p>
          <a:p>
            <a:pPr marL="457200" lvl="1" indent="0">
              <a:buNone/>
            </a:pPr>
            <a:r>
              <a:rPr lang="en-US" dirty="0" smtClean="0"/>
              <a:t>[1]  TRUE  </a:t>
            </a:r>
            <a:r>
              <a:rPr lang="en-US" dirty="0" err="1" smtClean="0"/>
              <a:t>TRUE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….</a:t>
            </a:r>
          </a:p>
          <a:p>
            <a:pPr marL="914400" lvl="1" indent="-457200">
              <a:buAutoNum type="arabicPeriod" startAt="2"/>
            </a:pPr>
            <a:r>
              <a:rPr lang="en-US" dirty="0" smtClean="0"/>
              <a:t>Integer vectors:</a:t>
            </a:r>
          </a:p>
          <a:p>
            <a:pPr marL="457200" lvl="1" indent="0">
              <a:buNone/>
            </a:pPr>
            <a:r>
              <a:rPr lang="en-US" dirty="0" smtClean="0"/>
              <a:t>&gt;  </a:t>
            </a:r>
            <a:r>
              <a:rPr lang="en-US" dirty="0" smtClean="0"/>
              <a:t>which(m5$A </a:t>
            </a:r>
            <a:r>
              <a:rPr lang="en-US" dirty="0" smtClean="0"/>
              <a:t>&lt; 10)</a:t>
            </a:r>
          </a:p>
          <a:p>
            <a:pPr marL="457200" lvl="1" indent="0">
              <a:buNone/>
            </a:pPr>
            <a:r>
              <a:rPr lang="en-US" dirty="0" smtClean="0"/>
              <a:t>[1] 1 2 3 4 5 6 7 8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" y="5618295"/>
            <a:ext cx="7928149" cy="11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8992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combine multiple conditions use the &amp;, |, and </a:t>
            </a:r>
            <a:r>
              <a:rPr lang="en-US" dirty="0" err="1" smtClean="0"/>
              <a:t>parens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</a:t>
            </a:r>
            <a:r>
              <a:rPr lang="en-US" dirty="0" smtClean="0"/>
              <a:t>10 &amp; M5$B  &gt; 205</a:t>
            </a:r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10 &amp; M5$B  &gt; </a:t>
            </a:r>
            <a:r>
              <a:rPr lang="en-US" dirty="0" smtClean="0"/>
              <a:t>205 | M5$D == ‘Y’</a:t>
            </a:r>
          </a:p>
          <a:p>
            <a:pPr marL="457200" lvl="1" indent="0">
              <a:buNone/>
            </a:pPr>
            <a:r>
              <a:rPr lang="en-US" dirty="0" smtClean="0"/>
              <a:t>&gt;  m5$A &lt; 10 | m5$D == ‘Y’ &amp; m5$A &lt; 55 </a:t>
            </a:r>
            <a:endParaRPr lang="en-US" dirty="0"/>
          </a:p>
          <a:p>
            <a:r>
              <a:rPr lang="en-US" dirty="0" smtClean="0"/>
              <a:t>Be aware of operator precedence</a:t>
            </a:r>
          </a:p>
          <a:p>
            <a:r>
              <a:rPr lang="en-US" dirty="0" smtClean="0"/>
              <a:t>Use the sum command to count how many positive values survive</a:t>
            </a:r>
          </a:p>
          <a:p>
            <a:r>
              <a:rPr lang="en-US" dirty="0" smtClean="0"/>
              <a:t>Indexes </a:t>
            </a:r>
            <a:r>
              <a:rPr lang="en-US" dirty="0" smtClean="0"/>
              <a:t>can </a:t>
            </a:r>
            <a:r>
              <a:rPr lang="en-US" dirty="0" smtClean="0"/>
              <a:t>be used to index vectors, matrices, or </a:t>
            </a:r>
            <a:r>
              <a:rPr lang="en-US" dirty="0" smtClean="0"/>
              <a:t>data frames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idx</a:t>
            </a:r>
            <a:r>
              <a:rPr lang="en-US" dirty="0" smtClean="0"/>
              <a:t> </a:t>
            </a:r>
            <a:r>
              <a:rPr lang="en-US" dirty="0" smtClean="0"/>
              <a:t>= m5$A &lt; 10 &amp; m5$B &gt; 205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subMatrix</a:t>
            </a:r>
            <a:r>
              <a:rPr lang="en-US" dirty="0" smtClean="0"/>
              <a:t> = m5[</a:t>
            </a:r>
            <a:r>
              <a:rPr lang="en-US" dirty="0" err="1" smtClean="0"/>
              <a:t>idx</a:t>
            </a:r>
            <a:r>
              <a:rPr lang="en-US" dirty="0" smtClean="0"/>
              <a:t>,]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1" y="1608991"/>
            <a:ext cx="3537059" cy="4062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https://www.programiz.com/r-programming/precedence-associativity</a:t>
            </a:r>
          </a:p>
        </p:txBody>
      </p:sp>
    </p:spTree>
    <p:extLst>
      <p:ext uri="{BB962C8B-B14F-4D97-AF65-F5344CB8AC3E}">
        <p14:creationId xmlns:p14="http://schemas.microsoft.com/office/powerpoint/2010/main" val="184659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1296</Words>
  <Application>Microsoft Office PowerPoint</Application>
  <PresentationFormat>On-screen Show (4:3)</PresentationFormat>
  <Paragraphs>215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DCMB BioComputing BootCamp Day 3, Lecture 2: R Control Structures and Functions</vt:lpstr>
      <vt:lpstr>Overview</vt:lpstr>
      <vt:lpstr>The R Working Directory</vt:lpstr>
      <vt:lpstr>Writing Data To Text Files</vt:lpstr>
      <vt:lpstr>Reading Data From Text Files</vt:lpstr>
      <vt:lpstr>Data Structures: Factors</vt:lpstr>
      <vt:lpstr>Using Indexes</vt:lpstr>
      <vt:lpstr>Using Indexes</vt:lpstr>
      <vt:lpstr>Merging Data Frames</vt:lpstr>
      <vt:lpstr>Functions</vt:lpstr>
      <vt:lpstr>Functions</vt:lpstr>
      <vt:lpstr>Program Control Structures</vt:lpstr>
      <vt:lpstr>Program Control Structures: apply</vt:lpstr>
      <vt:lpstr>Program Control Structures: if/else/else if</vt:lpstr>
      <vt:lpstr>Program Control Structures: if/else/else if</vt:lpstr>
      <vt:lpstr>Program Control Structures: for</vt:lpstr>
      <vt:lpstr>Program Control Structures: for</vt:lpstr>
      <vt:lpstr>Program Control Structures: while</vt:lpstr>
      <vt:lpstr>Exercise (if time)</vt:lpstr>
      <vt:lpstr>Closing Remarks/Advice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76</cp:revision>
  <dcterms:created xsi:type="dcterms:W3CDTF">2017-08-21T11:26:05Z</dcterms:created>
  <dcterms:modified xsi:type="dcterms:W3CDTF">2017-08-23T10:40:13Z</dcterms:modified>
</cp:coreProperties>
</file>