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1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D55B-4214-41BA-9A69-C3E2FE3C4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B4133-07AF-43AD-96DE-64F64BC28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766E-BB5B-4D72-9B71-F1319A75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E4BC-A54B-4345-AA43-91288F3F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79C8-E3A9-43F1-841E-D847472D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9471-772A-4153-A9A2-ACBF3DF6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3CF09-9AA6-4E74-800A-56508183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AA760-46E1-464E-A044-FFE3636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7D2D-6894-4723-82AC-BD6BDB8A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E195-AB4D-42A7-AE28-04B6EE03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0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54E5C-3F44-4C40-8D3F-24EDD637C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2D499-145F-4B8D-B0D7-5285256F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23DA-9426-4176-8536-D0188D84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9FBF-C447-4F20-B361-E1FEBAE6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AC4E-F678-40D0-AEEF-7BD483D9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1AE2-082C-498B-8CA5-AF06D41D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3D38-8E83-439D-BB8B-3542D1D9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83D2-D868-4F5F-B0C3-DB3F690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6A4A3-8F36-460D-AB6C-F853DA86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18D3-24D3-4B7E-9801-C1F47784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CAA5-DBC6-40F2-AA1D-E01A9C88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31BF5-F67A-4E28-969F-CADF8B20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9ECE-B7DB-473B-876A-B4DD3920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1780-DE84-4588-A2D1-18DBF540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B3FB-7A77-413B-9261-77229CD0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0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6533-8BD0-4628-885E-8941E1CE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A04C-B294-4C39-A5CD-1218CA128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30EC-56DA-4FC9-BF28-3809104DC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9E850-2FEA-42D4-8812-A9066F23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564CF-C93D-47EA-A369-0FB4CC92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1EB56-6E36-4AB5-B073-13A77252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0B0A-171C-47E5-9622-538880D5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C67A-91ED-423E-852F-1AEC0DC9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5492F-2547-467A-97B6-D883CB294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A85FE-E8FC-452D-9C1C-05CE9612D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44D08-82A8-4BBD-9269-DE096972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163D6-1588-4088-B772-420C7AD4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5CA86-E74E-478B-8AB2-8FB7C246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7A263-E7DD-43D4-B5D1-B713AE79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7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F29F-BC3C-4AC5-A54F-8BF42A14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FC5BD-D2B2-4D10-B549-BC999527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AF93F-9E75-4F80-AFA1-8CAB7DDF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5EDD7-A89A-4F5A-8C72-343132F0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2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8BBA3-5DAA-46C8-8516-E2110BC0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49E9B-61C1-4D5D-A3E9-C06BA504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B19F-FF1C-44D2-9175-FF825B79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22B6-BEC7-4E59-A08D-0D317A4A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D1F3-6136-43CD-9EDE-F2C56369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A7154-3500-4078-A229-BC85199B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AEB5-8F0B-446F-897E-AD09D666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3A5A9-6C6C-4CBF-ACED-2739C466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C0F16-975B-411F-824B-E51E921E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898F-A466-415B-BF75-16F13463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72299-0811-46DC-B48D-BE6BC9C3D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0CB8B-2A2E-400C-936E-B4D5FE938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D883-52BF-455D-9929-FAD709FE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54E5A-6739-48A6-ABA7-1BBA6631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EB131-A28D-48C0-BE04-B4C97C71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88FD5-31C5-41B0-8DF2-83C8B290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158C3-4CFB-4D5D-9C02-4092E6C8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A5EB-0EA5-4CEB-98D8-00A910ACE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1746-A1BF-43C7-AE65-A627C25B6C6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A3EF-F25A-4740-94CA-CABB2C01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FC16-8156-40AE-9F96-CC0FAAC12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3FC8-DCC8-48D9-BF1F-ADFAAF8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java/technologies/javase-jdk15-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84B40-2D4E-49B2-B840-7CDFE116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5044725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Recitation 1</a:t>
            </a:r>
          </a:p>
          <a:p>
            <a:r>
              <a:rPr lang="en-US" sz="2000" dirty="0">
                <a:solidFill>
                  <a:srgbClr val="080808"/>
                </a:solidFill>
              </a:rPr>
              <a:t>February 5</a:t>
            </a:r>
            <a:r>
              <a:rPr lang="en-US" sz="2000" baseline="30000" dirty="0">
                <a:solidFill>
                  <a:srgbClr val="080808"/>
                </a:solidFill>
              </a:rPr>
              <a:t>th</a:t>
            </a:r>
            <a:r>
              <a:rPr lang="en-US" sz="2000" dirty="0">
                <a:solidFill>
                  <a:srgbClr val="080808"/>
                </a:solidFill>
              </a:rPr>
              <a:t>, 2021</a:t>
            </a:r>
          </a:p>
          <a:p>
            <a:r>
              <a:rPr lang="en-US" sz="2000" dirty="0">
                <a:solidFill>
                  <a:srgbClr val="080808"/>
                </a:solidFill>
              </a:rPr>
              <a:t>Professor Xu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0F466-78BA-4259-A59C-C496283AF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987520"/>
            <a:ext cx="5782716" cy="792011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JUnit Basics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1C3-B925-4AE6-87FF-B961825B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Equals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63A3-0AEC-42A1-9F76-0884FA91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assertEquals</a:t>
            </a:r>
            <a:r>
              <a:rPr lang="en-US" dirty="0"/>
              <a:t>(&lt;desired answer&gt;, &lt;function call&gt;);</a:t>
            </a:r>
          </a:p>
          <a:p>
            <a:pPr lvl="1"/>
            <a:r>
              <a:rPr lang="en-US" dirty="0"/>
              <a:t>Used to assert that the function call from your code is equal to the value you desire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Say we have a method, </a:t>
            </a:r>
            <a:r>
              <a:rPr lang="en-US" dirty="0" err="1"/>
              <a:t>numberOne</a:t>
            </a:r>
            <a:r>
              <a:rPr lang="en-US" dirty="0"/>
              <a:t>(), that returns the integer one</a:t>
            </a:r>
          </a:p>
          <a:p>
            <a:pPr marL="457200" lvl="1" indent="0">
              <a:buNone/>
            </a:pPr>
            <a:r>
              <a:rPr lang="en-US" dirty="0"/>
              <a:t>And another method, </a:t>
            </a:r>
            <a:r>
              <a:rPr lang="en-US" dirty="0" err="1"/>
              <a:t>numberTwo</a:t>
            </a:r>
            <a:r>
              <a:rPr lang="en-US" dirty="0"/>
              <a:t>(), that returns the integer two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assertEquals</a:t>
            </a:r>
            <a:r>
              <a:rPr lang="en-US" dirty="0"/>
              <a:t>(1, </a:t>
            </a:r>
            <a:r>
              <a:rPr lang="en-US" dirty="0" err="1"/>
              <a:t>numberOne</a:t>
            </a:r>
            <a:r>
              <a:rPr lang="en-US" dirty="0"/>
              <a:t>()); -&gt; this test case would pass</a:t>
            </a:r>
          </a:p>
          <a:p>
            <a:pPr marL="457200" lvl="1" indent="0">
              <a:buNone/>
            </a:pPr>
            <a:r>
              <a:rPr lang="en-US" dirty="0" err="1"/>
              <a:t>assertEquals</a:t>
            </a:r>
            <a:r>
              <a:rPr lang="en-US" dirty="0"/>
              <a:t>(1, </a:t>
            </a:r>
            <a:r>
              <a:rPr lang="en-US" dirty="0" err="1"/>
              <a:t>numberTwo</a:t>
            </a:r>
            <a:r>
              <a:rPr lang="en-US" dirty="0"/>
              <a:t>()); -&gt; this test case would not pass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1C3-B925-4AE6-87FF-B961825B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63A3-0AEC-42A1-9F76-0884FA91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assertTrue</a:t>
            </a:r>
            <a:r>
              <a:rPr lang="en-US" dirty="0"/>
              <a:t>(&lt;function call&gt;);</a:t>
            </a:r>
          </a:p>
          <a:p>
            <a:pPr lvl="1"/>
            <a:r>
              <a:rPr lang="en-US" dirty="0"/>
              <a:t>Used to assert that the function call from your code is equal to the Boolean true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Say we have a method, </a:t>
            </a:r>
            <a:r>
              <a:rPr lang="en-US" dirty="0" err="1"/>
              <a:t>isTrue</a:t>
            </a:r>
            <a:r>
              <a:rPr lang="en-US" dirty="0"/>
              <a:t>(), that returns the Boolean true</a:t>
            </a:r>
          </a:p>
          <a:p>
            <a:pPr marL="457200" lvl="1" indent="0">
              <a:buNone/>
            </a:pPr>
            <a:r>
              <a:rPr lang="en-US" dirty="0"/>
              <a:t>And another method, </a:t>
            </a:r>
            <a:r>
              <a:rPr lang="en-US" dirty="0" err="1"/>
              <a:t>isFalse</a:t>
            </a:r>
            <a:r>
              <a:rPr lang="en-US" dirty="0"/>
              <a:t>(), that returns the Boolean false;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assertTrue</a:t>
            </a:r>
            <a:r>
              <a:rPr lang="en-US" dirty="0"/>
              <a:t>(</a:t>
            </a:r>
            <a:r>
              <a:rPr lang="en-US" dirty="0" err="1"/>
              <a:t>isTrue</a:t>
            </a:r>
            <a:r>
              <a:rPr lang="en-US" dirty="0"/>
              <a:t>()); -&gt; this test case would pass</a:t>
            </a:r>
          </a:p>
          <a:p>
            <a:pPr marL="457200" lvl="1" indent="0">
              <a:buNone/>
            </a:pPr>
            <a:r>
              <a:rPr lang="en-US" dirty="0" err="1"/>
              <a:t>assertTrue</a:t>
            </a:r>
            <a:r>
              <a:rPr lang="en-US" dirty="0"/>
              <a:t>(</a:t>
            </a:r>
            <a:r>
              <a:rPr lang="en-US" dirty="0" err="1"/>
              <a:t>isFalse</a:t>
            </a:r>
            <a:r>
              <a:rPr lang="en-US" dirty="0"/>
              <a:t>()); -&gt; this test case would not pass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1C3-B925-4AE6-87FF-B961825B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63A3-0AEC-42A1-9F76-0884FA91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assertFalse</a:t>
            </a:r>
            <a:r>
              <a:rPr lang="en-US" dirty="0"/>
              <a:t>(&lt;function call&gt;);</a:t>
            </a:r>
          </a:p>
          <a:p>
            <a:pPr lvl="1"/>
            <a:r>
              <a:rPr lang="en-US" dirty="0"/>
              <a:t>Used to assert that the function call from your code is equal to the Boolean false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Say we have a method, </a:t>
            </a:r>
            <a:r>
              <a:rPr lang="en-US" dirty="0" err="1"/>
              <a:t>isTrue</a:t>
            </a:r>
            <a:r>
              <a:rPr lang="en-US" dirty="0"/>
              <a:t>(), that returns the Boolean true</a:t>
            </a:r>
          </a:p>
          <a:p>
            <a:pPr marL="457200" lvl="1" indent="0">
              <a:buNone/>
            </a:pPr>
            <a:r>
              <a:rPr lang="en-US" dirty="0"/>
              <a:t>And another method, </a:t>
            </a:r>
            <a:r>
              <a:rPr lang="en-US" dirty="0" err="1"/>
              <a:t>isFalse</a:t>
            </a:r>
            <a:r>
              <a:rPr lang="en-US" dirty="0"/>
              <a:t>(), that returns the Boolean false;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assertFalse</a:t>
            </a:r>
            <a:r>
              <a:rPr lang="en-US" dirty="0"/>
              <a:t>(</a:t>
            </a:r>
            <a:r>
              <a:rPr lang="en-US" dirty="0" err="1"/>
              <a:t>isTrue</a:t>
            </a:r>
            <a:r>
              <a:rPr lang="en-US" dirty="0"/>
              <a:t>()); -&gt; this test case would not pass</a:t>
            </a:r>
          </a:p>
          <a:p>
            <a:pPr marL="457200" lvl="1" indent="0">
              <a:buNone/>
            </a:pPr>
            <a:r>
              <a:rPr lang="en-US" dirty="0" err="1"/>
              <a:t>assertFalse</a:t>
            </a:r>
            <a:r>
              <a:rPr lang="en-US" dirty="0"/>
              <a:t>(</a:t>
            </a:r>
            <a:r>
              <a:rPr lang="en-US" dirty="0" err="1"/>
              <a:t>isFalse</a:t>
            </a:r>
            <a:r>
              <a:rPr lang="en-US" dirty="0"/>
              <a:t>()); -&gt; this test case would pass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1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36F3-76AB-445C-BF12-4C5ACECB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2480-3ECE-4A6B-AD1E-4B4D2E63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Say we have a car class in a Car.java file that looks like so:</a:t>
            </a:r>
          </a:p>
          <a:p>
            <a:pPr marL="0" indent="0">
              <a:buNone/>
            </a:pPr>
            <a:r>
              <a:rPr lang="en-US" sz="1600" dirty="0"/>
              <a:t>public class Car{</a:t>
            </a:r>
          </a:p>
          <a:p>
            <a:pPr marL="0" indent="0">
              <a:buNone/>
            </a:pPr>
            <a:r>
              <a:rPr lang="en-US" sz="1600" dirty="0"/>
              <a:t>	int year;</a:t>
            </a:r>
          </a:p>
          <a:p>
            <a:pPr marL="0" indent="0">
              <a:buNone/>
            </a:pPr>
            <a:r>
              <a:rPr lang="en-US" sz="1600" dirty="0"/>
              <a:t>	public Car(int year){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en-US" sz="1600" dirty="0" err="1"/>
              <a:t>this.year</a:t>
            </a:r>
            <a:r>
              <a:rPr lang="en-US" sz="1600" dirty="0"/>
              <a:t> = year;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public int </a:t>
            </a:r>
            <a:r>
              <a:rPr lang="en-US" sz="1600" dirty="0" err="1"/>
              <a:t>getYear</a:t>
            </a:r>
            <a:r>
              <a:rPr lang="en-US" sz="1600" dirty="0"/>
              <a:t>(){</a:t>
            </a:r>
          </a:p>
          <a:p>
            <a:pPr marL="0" indent="0">
              <a:buNone/>
            </a:pPr>
            <a:r>
              <a:rPr lang="en-US" sz="1600" dirty="0"/>
              <a:t>		return </a:t>
            </a:r>
            <a:r>
              <a:rPr lang="en-US" sz="1600" dirty="0" err="1"/>
              <a:t>this.year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r>
              <a:rPr lang="en-US" dirty="0"/>
              <a:t>We would like to test the </a:t>
            </a:r>
            <a:r>
              <a:rPr lang="en-US" dirty="0" err="1"/>
              <a:t>getYear</a:t>
            </a:r>
            <a:r>
              <a:rPr lang="en-US" dirty="0"/>
              <a:t>() function. Which assert should we use?</a:t>
            </a:r>
          </a:p>
        </p:txBody>
      </p:sp>
    </p:spTree>
    <p:extLst>
      <p:ext uri="{BB962C8B-B14F-4D97-AF65-F5344CB8AC3E}">
        <p14:creationId xmlns:p14="http://schemas.microsoft.com/office/powerpoint/2010/main" val="171178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0016-9C07-4D60-92F6-ED253E52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398E-536D-4835-92E8-29C48C31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would be out </a:t>
            </a:r>
            <a:r>
              <a:rPr lang="en-US" dirty="0" err="1"/>
              <a:t>CarTest</a:t>
            </a:r>
            <a:r>
              <a:rPr lang="en-US" dirty="0"/>
              <a:t> file to test our code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org.junit.jupiter.api.Test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static </a:t>
            </a:r>
            <a:r>
              <a:rPr lang="en-US" sz="1600" dirty="0" err="1"/>
              <a:t>org.junit.jupiter.api.Assertions</a:t>
            </a:r>
            <a:r>
              <a:rPr lang="en-US" sz="1600" dirty="0"/>
              <a:t>.*;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CarTest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//create a new instance of your class</a:t>
            </a:r>
          </a:p>
          <a:p>
            <a:pPr marL="0" indent="0">
              <a:buNone/>
            </a:pPr>
            <a:r>
              <a:rPr lang="en-US" sz="1600" dirty="0"/>
              <a:t>	Car </a:t>
            </a:r>
            <a:r>
              <a:rPr lang="en-US" sz="1600" dirty="0" err="1"/>
              <a:t>toyota</a:t>
            </a:r>
            <a:r>
              <a:rPr lang="en-US" sz="1600" dirty="0"/>
              <a:t> = new Car(2006);</a:t>
            </a:r>
          </a:p>
          <a:p>
            <a:pPr marL="0" indent="0">
              <a:buNone/>
            </a:pPr>
            <a:r>
              <a:rPr lang="en-US" sz="1600" dirty="0"/>
              <a:t>	 //must put @Test before your test function</a:t>
            </a:r>
          </a:p>
          <a:p>
            <a:pPr marL="0" indent="0">
              <a:buNone/>
            </a:pPr>
            <a:r>
              <a:rPr lang="en-US" sz="1600" dirty="0"/>
              <a:t>	@Test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getYear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assertEquals</a:t>
            </a:r>
            <a:r>
              <a:rPr lang="en-US" sz="1600" dirty="0"/>
              <a:t>(“2006”, </a:t>
            </a:r>
            <a:r>
              <a:rPr lang="en-US" sz="1600" dirty="0" err="1"/>
              <a:t>Toyota.getYear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r>
              <a:rPr lang="en-US" dirty="0"/>
              <a:t>This test case should pass</a:t>
            </a:r>
          </a:p>
        </p:txBody>
      </p:sp>
    </p:spTree>
    <p:extLst>
      <p:ext uri="{BB962C8B-B14F-4D97-AF65-F5344CB8AC3E}">
        <p14:creationId xmlns:p14="http://schemas.microsoft.com/office/powerpoint/2010/main" val="210915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3298-BF1A-4957-976C-CD103E40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683E-8B75-4B38-A3E2-259EEC5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IntelliJ the test class should be made in a separate directory</a:t>
            </a:r>
          </a:p>
          <a:p>
            <a:r>
              <a:rPr lang="en-US" dirty="0"/>
              <a:t>To make one. Right click on the out folder go to new-&gt; directory and I recommend you call it “test”.</a:t>
            </a:r>
          </a:p>
          <a:p>
            <a:r>
              <a:rPr lang="en-US" dirty="0"/>
              <a:t>After the file is created go to file -&gt; project structure -&gt; modules</a:t>
            </a:r>
          </a:p>
          <a:p>
            <a:r>
              <a:rPr lang="en-US" dirty="0"/>
              <a:t>From here click on your new test folder and mark it as a green tests folder and click ok</a:t>
            </a:r>
          </a:p>
          <a:p>
            <a:r>
              <a:rPr lang="en-US" dirty="0"/>
              <a:t>Press on the name of the function you would like to make a test for and press the </a:t>
            </a:r>
            <a:r>
              <a:rPr lang="en-US" dirty="0" err="1"/>
              <a:t>Alt+Enter</a:t>
            </a:r>
            <a:r>
              <a:rPr lang="en-US" dirty="0"/>
              <a:t> (</a:t>
            </a:r>
            <a:r>
              <a:rPr lang="en-US" dirty="0" err="1"/>
              <a:t>control+return</a:t>
            </a:r>
            <a:r>
              <a:rPr lang="en-US" dirty="0"/>
              <a:t> on mac) keys at the same time </a:t>
            </a:r>
          </a:p>
        </p:txBody>
      </p:sp>
    </p:spTree>
    <p:extLst>
      <p:ext uri="{BB962C8B-B14F-4D97-AF65-F5344CB8AC3E}">
        <p14:creationId xmlns:p14="http://schemas.microsoft.com/office/powerpoint/2010/main" val="300118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1A1B-06C0-414C-BEC0-DD88457C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1A2D-A9BC-48BA-A04F-058A62F2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open up a pop up. Press on create test (test… on mac).</a:t>
            </a:r>
          </a:p>
          <a:p>
            <a:r>
              <a:rPr lang="en-US" dirty="0"/>
              <a:t>Another pop up will show up. Select your testing library as Junit5</a:t>
            </a:r>
          </a:p>
          <a:p>
            <a:r>
              <a:rPr lang="en-US" dirty="0"/>
              <a:t>It’ll say “JUnit5 is not found in module” click on fix and select use JUnit5 from IntelliJ IDEA distribution and click okay</a:t>
            </a:r>
          </a:p>
          <a:p>
            <a:r>
              <a:rPr lang="en-US" dirty="0"/>
              <a:t>Select the functions that you would like to test and IntelliJ will auto generate the code to initialize the test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4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29F1-5F92-43F9-AF47-240F911A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6E4B-AF00-4022-BCDF-BF22CD8D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IntelliJ on the top toolbar of the window select run-&gt;run-&gt;&lt;your test file class name&gt; This will build the project and run the tests. Press on the build tab at the bottom of the window too see the process</a:t>
            </a:r>
          </a:p>
        </p:txBody>
      </p:sp>
    </p:spTree>
    <p:extLst>
      <p:ext uri="{BB962C8B-B14F-4D97-AF65-F5344CB8AC3E}">
        <p14:creationId xmlns:p14="http://schemas.microsoft.com/office/powerpoint/2010/main" val="383479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144B-90CD-1748-9180-21550DDF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38D6-6CEA-9C41-A3A0-293709AD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Teacher class that has 3 data fields, a string called name, a Boolean called tenure and a String department</a:t>
            </a:r>
          </a:p>
          <a:p>
            <a:r>
              <a:rPr lang="en-US" dirty="0"/>
              <a:t>make a constructor that requires no parameters and set these fields to: name: ”John” , tenure: true, department: “Math”</a:t>
            </a:r>
          </a:p>
          <a:p>
            <a:r>
              <a:rPr lang="en-US" dirty="0"/>
              <a:t>Make getter methods for these fields</a:t>
            </a:r>
          </a:p>
          <a:p>
            <a:r>
              <a:rPr lang="en-US" dirty="0"/>
              <a:t>Write test cases for each getter method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F0-217C-43F7-B50D-C4BA3A56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1B18-273E-4B67-901E-31B0FA8D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is an open-source framework used to create and run automated tests.</a:t>
            </a:r>
          </a:p>
          <a:p>
            <a:r>
              <a:rPr lang="en-US" dirty="0"/>
              <a:t>Junit is widely used by all types of developers to test their code</a:t>
            </a:r>
          </a:p>
          <a:p>
            <a:r>
              <a:rPr lang="en-US" dirty="0"/>
              <a:t>Junit is a part of the </a:t>
            </a:r>
            <a:r>
              <a:rPr lang="en-US" dirty="0" err="1"/>
              <a:t>XUnit</a:t>
            </a:r>
            <a:r>
              <a:rPr lang="en-US" dirty="0"/>
              <a:t> testing frameworks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E402-D4BD-4C27-8927-9409E90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D7AA-A73A-4D6A-9240-8A7BBD31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use</a:t>
            </a:r>
          </a:p>
          <a:p>
            <a:r>
              <a:rPr lang="en-US" dirty="0"/>
              <a:t>Provides versatility in how you can test your code</a:t>
            </a:r>
          </a:p>
          <a:p>
            <a:r>
              <a:rPr lang="en-US" dirty="0"/>
              <a:t>Can be run on command line </a:t>
            </a:r>
          </a:p>
          <a:p>
            <a:r>
              <a:rPr lang="en-US" dirty="0"/>
              <a:t>Runs on most common IDE’s</a:t>
            </a:r>
          </a:p>
          <a:p>
            <a:pPr lvl="1"/>
            <a:r>
              <a:rPr lang="en-US" dirty="0"/>
              <a:t>IntelliJ (I’ll be using this one for demonstration)</a:t>
            </a:r>
          </a:p>
          <a:p>
            <a:pPr lvl="1"/>
            <a:r>
              <a:rPr lang="en-US" dirty="0"/>
              <a:t>NetBeans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90AF-328B-4D6C-8B27-3299F8FA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Recitation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558A-E4F2-4D86-8724-9A89F310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environment for running and testing</a:t>
            </a:r>
          </a:p>
          <a:p>
            <a:r>
              <a:rPr lang="en-US" dirty="0"/>
              <a:t>Learn how to write Junit tests</a:t>
            </a:r>
          </a:p>
          <a:p>
            <a:r>
              <a:rPr lang="en-US" dirty="0"/>
              <a:t>Learn to run JUnit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4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47C1-FCA6-4389-9964-5B563D1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803F-2EC4-4954-AC32-BD73BA67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latest version of IntelliJ</a:t>
            </a:r>
          </a:p>
          <a:p>
            <a:pPr lvl="1"/>
            <a:r>
              <a:rPr lang="en-US" dirty="0">
                <a:hlinkClick r:id="rId2"/>
              </a:rPr>
              <a:t>https://www.jetbrains.com/idea/download/#section=windows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862389-4ECF-4541-8B5B-D97066AF5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5" y="2936471"/>
            <a:ext cx="6858000" cy="3556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C92C5-B595-4944-8B38-C0F864899E57}"/>
              </a:ext>
            </a:extLst>
          </p:cNvPr>
          <p:cNvSpPr txBox="1"/>
          <p:nvPr/>
        </p:nvSpPr>
        <p:spPr>
          <a:xfrm>
            <a:off x="8242663" y="3631962"/>
            <a:ext cx="164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page should look like this </a:t>
            </a:r>
          </a:p>
        </p:txBody>
      </p:sp>
    </p:spTree>
    <p:extLst>
      <p:ext uri="{BB962C8B-B14F-4D97-AF65-F5344CB8AC3E}">
        <p14:creationId xmlns:p14="http://schemas.microsoft.com/office/powerpoint/2010/main" val="59193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EA6C-643A-418A-8817-ADBF05F0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291-B2C3-4415-B73E-1F4E6C15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400" cy="4351338"/>
          </a:xfrm>
        </p:spPr>
        <p:txBody>
          <a:bodyPr/>
          <a:lstStyle/>
          <a:p>
            <a:r>
              <a:rPr lang="en-US" dirty="0"/>
              <a:t>Start a new java project</a:t>
            </a:r>
          </a:p>
          <a:p>
            <a:r>
              <a:rPr lang="en-US" dirty="0"/>
              <a:t>Hit next </a:t>
            </a:r>
          </a:p>
          <a:p>
            <a:r>
              <a:rPr lang="en-US" dirty="0"/>
              <a:t>Check the box</a:t>
            </a:r>
          </a:p>
          <a:p>
            <a:r>
              <a:rPr lang="en-US" dirty="0"/>
              <a:t>Name the project</a:t>
            </a:r>
          </a:p>
          <a:p>
            <a:r>
              <a:rPr lang="en-US" dirty="0"/>
              <a:t>Leave base package blank (or don’t, its up to you)</a:t>
            </a:r>
          </a:p>
          <a:p>
            <a:r>
              <a:rPr lang="en-US" dirty="0"/>
              <a:t>Click finish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9B0D53-FB4D-4E67-9528-D9122939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40" y="540068"/>
            <a:ext cx="6115929" cy="57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684-C56C-4293-B9F5-54FEAEC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SDK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B308-E839-434D-A609-B6EAE30F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1" y="1825625"/>
            <a:ext cx="50419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creating new project press file then press project structure</a:t>
            </a:r>
          </a:p>
          <a:p>
            <a:r>
              <a:rPr lang="en-US" dirty="0"/>
              <a:t>Go to project SDK -&gt; add SDK -&gt; Download SDK and get the most recent one</a:t>
            </a:r>
          </a:p>
          <a:p>
            <a:r>
              <a:rPr lang="en-US" dirty="0"/>
              <a:t>Now we should be good for writing and testing</a:t>
            </a:r>
          </a:p>
          <a:p>
            <a:r>
              <a:rPr lang="en-US" dirty="0"/>
              <a:t>For Mac you have to download the SDK manually </a:t>
            </a:r>
          </a:p>
          <a:p>
            <a:r>
              <a:rPr lang="en-US" dirty="0">
                <a:hlinkClick r:id="rId2"/>
              </a:rPr>
              <a:t>https://www.oracle.com/java/technologies/javase-jdk15-downloads.html</a:t>
            </a:r>
            <a:r>
              <a:rPr lang="en-US" dirty="0"/>
              <a:t> (latest one)</a:t>
            </a:r>
          </a:p>
        </p:txBody>
      </p:sp>
      <p:pic>
        <p:nvPicPr>
          <p:cNvPr id="7" name="Picture 6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4A7F27A9-71AF-4BA8-ADDC-95FAB18211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8" t="11619" r="23713" b="11619"/>
          <a:stretch/>
        </p:blipFill>
        <p:spPr>
          <a:xfrm>
            <a:off x="5349603" y="825318"/>
            <a:ext cx="6746892" cy="55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9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7DC-4239-416D-84DB-9CAA87A0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BE9E-C83F-4592-95D9-F9DB1EEE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making the test files yourself it is important to include the following import statements to gain access to JUnit </a:t>
            </a:r>
            <a:r>
              <a:rPr lang="en-US" dirty="0" err="1"/>
              <a:t>api’s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picture containing text, screenshot, monitor, indoor&#10;&#10;Description automatically generated">
            <a:extLst>
              <a:ext uri="{FF2B5EF4-FFF2-40B4-BE49-F238E27FC236}">
                <a16:creationId xmlns:a16="http://schemas.microsoft.com/office/drawing/2014/main" id="{A72D235F-35E4-446A-AE06-75A41E4D5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7" t="9931" r="49000" b="81142"/>
          <a:stretch/>
        </p:blipFill>
        <p:spPr>
          <a:xfrm>
            <a:off x="1045027" y="3161212"/>
            <a:ext cx="8796615" cy="19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8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0B02-81A3-4690-A891-C5D645D7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9F3-0797-4E0F-9EDD-83FF64DE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Assertions are </a:t>
            </a:r>
            <a:r>
              <a:rPr lang="en-US" dirty="0" err="1"/>
              <a:t>api’s</a:t>
            </a:r>
            <a:r>
              <a:rPr lang="en-US" dirty="0"/>
              <a:t> that come from Junit to assert whether a desired answer is what the program produced</a:t>
            </a:r>
          </a:p>
          <a:p>
            <a:r>
              <a:rPr lang="en-US" dirty="0"/>
              <a:t>These are the most common way for testing, and they will most likely be all you need to test your assignments for this class. </a:t>
            </a:r>
          </a:p>
          <a:p>
            <a:r>
              <a:rPr lang="en-US" dirty="0"/>
              <a:t>Use them to test all kinds of inputs</a:t>
            </a:r>
          </a:p>
        </p:txBody>
      </p:sp>
    </p:spTree>
    <p:extLst>
      <p:ext uri="{BB962C8B-B14F-4D97-AF65-F5344CB8AC3E}">
        <p14:creationId xmlns:p14="http://schemas.microsoft.com/office/powerpoint/2010/main" val="347369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1005</Words>
  <Application>Microsoft Macintosh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JUnit Basics</vt:lpstr>
      <vt:lpstr>What Is JUnit?</vt:lpstr>
      <vt:lpstr>Why Use JUnit?</vt:lpstr>
      <vt:lpstr>Goals For This Recitation</vt:lpstr>
      <vt:lpstr>Step 1: Download IntelliJ</vt:lpstr>
      <vt:lpstr>Step 2: New Project</vt:lpstr>
      <vt:lpstr>Step 3: Add SDK </vt:lpstr>
      <vt:lpstr>Import Statements</vt:lpstr>
      <vt:lpstr>Assertions</vt:lpstr>
      <vt:lpstr>Assertions: Equals</vt:lpstr>
      <vt:lpstr>Assertions: True</vt:lpstr>
      <vt:lpstr>Assertions: False</vt:lpstr>
      <vt:lpstr>Example</vt:lpstr>
      <vt:lpstr>Example</vt:lpstr>
      <vt:lpstr>Creating Tests</vt:lpstr>
      <vt:lpstr>Creating Tests</vt:lpstr>
      <vt:lpstr>Running Tests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Basics</dc:title>
  <dc:creator>Dave Taveras</dc:creator>
  <cp:lastModifiedBy>Dave Taveras</cp:lastModifiedBy>
  <cp:revision>6</cp:revision>
  <dcterms:created xsi:type="dcterms:W3CDTF">2021-02-03T04:13:13Z</dcterms:created>
  <dcterms:modified xsi:type="dcterms:W3CDTF">2021-02-05T17:38:52Z</dcterms:modified>
</cp:coreProperties>
</file>