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59" r:id="rId3"/>
    <p:sldId id="293" r:id="rId4"/>
    <p:sldId id="291" r:id="rId5"/>
    <p:sldId id="290" r:id="rId6"/>
    <p:sldId id="288" r:id="rId7"/>
    <p:sldId id="295" r:id="rId8"/>
    <p:sldId id="292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D9BF7701-8F5A-4514-87B1-D6C9F2B4651E}">
          <p14:sldIdLst>
            <p14:sldId id="261"/>
            <p14:sldId id="259"/>
            <p14:sldId id="282"/>
            <p14:sldId id="271"/>
            <p14:sldId id="272"/>
            <p14:sldId id="260"/>
            <p14:sldId id="257"/>
            <p14:sldId id="265"/>
            <p14:sldId id="274"/>
            <p14:sldId id="267"/>
            <p14:sldId id="273"/>
            <p14:sldId id="262"/>
            <p14:sldId id="263"/>
            <p14:sldId id="275"/>
            <p14:sldId id="264"/>
            <p14:sldId id="276"/>
            <p14:sldId id="277"/>
            <p14:sldId id="278"/>
            <p14:sldId id="279"/>
            <p14:sldId id="280"/>
            <p14:sldId id="281"/>
            <p14:sldId id="284"/>
            <p14:sldId id="283"/>
            <p14:sldId id="285"/>
            <p14:sldId id="286"/>
            <p14:sldId id="268"/>
            <p14:sldId id="287"/>
          </p14:sldIdLst>
        </p14:section>
        <p14:section name="Untitled Section" id="{94469B78-09CB-495B-BD64-00EFF79424D5}">
          <p14:sldIdLst/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0000FF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55C3D8"/>
    <a:srgbClr val="FF00FF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9A040-877C-4A0D-A584-1E54C8126F75}" type="doc">
      <dgm:prSet loTypeId="urn:microsoft.com/office/officeart/2005/8/layout/process1" loCatId="process" qsTypeId="urn:microsoft.com/office/officeart/2005/8/quickstyle/simple1#15" qsCatId="simple" csTypeId="urn:microsoft.com/office/officeart/2005/8/colors/accent1_2#15" csCatId="accent1" phldr="1"/>
      <dgm:spPr/>
    </dgm:pt>
    <dgm:pt modelId="{79ED8238-78F3-4DE4-87D7-64531810D6E4}" type="pres">
      <dgm:prSet presAssocID="{2109A040-877C-4A0D-A584-1E54C8126F75}" presName="Name0" presStyleCnt="0">
        <dgm:presLayoutVars>
          <dgm:dir/>
          <dgm:resizeHandles val="exact"/>
        </dgm:presLayoutVars>
      </dgm:prSet>
      <dgm:spPr/>
    </dgm:pt>
  </dgm:ptLst>
  <dgm:cxnLst>
    <dgm:cxn modelId="{2446891B-6C0F-4EA2-ACA4-5D1C7D02820D}" type="presOf" srcId="{2109A040-877C-4A0D-A584-1E54C8126F75}" destId="{79ED8238-78F3-4DE4-87D7-64531810D6E4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print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48B8A-6AA7-4041-98DF-8D0E68925F31}" type="datetimeFigureOut">
              <a:rPr lang="en-US" smtClean="0"/>
              <a:pPr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5D68-4C8E-40AE-9860-2C06F54927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GlowEdges trans="15000"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2197" y="141504"/>
            <a:ext cx="11527605" cy="62364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509311" y="506775"/>
            <a:ext cx="15052260" cy="67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819274" y="2276155"/>
            <a:ext cx="7839075" cy="352745"/>
          </a:xfrm>
        </p:spPr>
        <p:txBody>
          <a:bodyPr>
            <a:normAutofit fontScale="25000" lnSpcReduction="20000"/>
          </a:bodyPr>
          <a:lstStyle/>
          <a:p>
            <a:pPr lvl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>
                <a:tab pos="3400425" algn="l"/>
              </a:tabLst>
            </a:pPr>
            <a:r>
              <a:rPr lang="en-US" altLang="en-US" sz="8800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en-US" altLang="en-US" sz="88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pperplate Gothic Bold" panose="020E0705020206020404" pitchFamily="34" charset="0"/>
              </a:rPr>
              <a:t>DEVI AHILYA VISHWAVIDYALAYA, INDORE</a:t>
            </a:r>
            <a:endParaRPr lang="en-US" altLang="en-US" sz="8800" dirty="0">
              <a:solidFill>
                <a:schemeClr val="bg1">
                  <a:lumMod val="95000"/>
                  <a:lumOff val="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0425" algn="l"/>
              </a:tabLst>
            </a:pPr>
            <a:r>
              <a:rPr lang="en-US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0425" algn="l"/>
              </a:tabLst>
            </a:pPr>
            <a:r>
              <a:rPr lang="en-US" alt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					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473824" y="308225"/>
            <a:ext cx="11064055" cy="1713448"/>
          </a:xfrm>
          <a:prstGeom prst="rect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SCHOOL OF COMPUTER  SCIENCE AND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3200" b="1" dirty="0">
                <a:ln>
                  <a:solidFill>
                    <a:sysClr val="windowText" lastClr="000000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INFORMATION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TECHNOLOGY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8"/>
          <p:cNvSpPr txBox="1">
            <a:spLocks/>
          </p:cNvSpPr>
          <p:nvPr/>
        </p:nvSpPr>
        <p:spPr>
          <a:xfrm>
            <a:off x="864350" y="4266880"/>
            <a:ext cx="4164850" cy="1752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2700" b="1" noProof="0" dirty="0" smtClean="0">
                <a:solidFill>
                  <a:schemeClr val="bg2">
                    <a:lumMod val="75000"/>
                  </a:schemeClr>
                </a:solidFill>
                <a:latin typeface="HelveticaNeueLT Std" panose="020B0804020202020204" pitchFamily="34" charset="0"/>
              </a:rPr>
              <a:t>Submitted to 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2700" b="1" noProof="0" dirty="0" smtClean="0">
                <a:solidFill>
                  <a:schemeClr val="bg2">
                    <a:lumMod val="75000"/>
                  </a:schemeClr>
                </a:solidFill>
                <a:latin typeface="HelveticaNeueLT Std" panose="020B0804020202020204" pitchFamily="34" charset="0"/>
              </a:rPr>
              <a:t>Dr.</a:t>
            </a:r>
            <a:r>
              <a:rPr lang="en-US" altLang="en-US" sz="2700" b="1" dirty="0" smtClean="0">
                <a:solidFill>
                  <a:schemeClr val="bg2">
                    <a:lumMod val="75000"/>
                  </a:schemeClr>
                </a:solidFill>
                <a:latin typeface="HelveticaNeueLT Std" panose="020B0804020202020204" pitchFamily="34" charset="0"/>
              </a:rPr>
              <a:t>S</a:t>
            </a:r>
            <a:r>
              <a:rPr lang="en-US" altLang="en-US" sz="2700" b="1" noProof="0" dirty="0" err="1" smtClean="0">
                <a:solidFill>
                  <a:schemeClr val="bg2">
                    <a:lumMod val="75000"/>
                  </a:schemeClr>
                </a:solidFill>
                <a:latin typeface="HelveticaNeueLT Std" panose="020B0804020202020204" pitchFamily="34" charset="0"/>
              </a:rPr>
              <a:t>hradda</a:t>
            </a:r>
            <a:r>
              <a:rPr lang="en-US" altLang="en-US" sz="2700" b="1" noProof="0" dirty="0" smtClean="0">
                <a:solidFill>
                  <a:schemeClr val="bg2">
                    <a:lumMod val="75000"/>
                  </a:schemeClr>
                </a:solidFill>
                <a:latin typeface="HelveticaNeueLT Std" panose="020B0804020202020204" pitchFamily="34" charset="0"/>
              </a:rPr>
              <a:t> </a:t>
            </a:r>
            <a:r>
              <a:rPr lang="en-US" altLang="en-US" sz="2700" b="1" dirty="0" smtClean="0">
                <a:solidFill>
                  <a:schemeClr val="bg2">
                    <a:lumMod val="75000"/>
                  </a:schemeClr>
                </a:solidFill>
                <a:latin typeface="HelveticaNeueLT Std" panose="020B0804020202020204" pitchFamily="34" charset="0"/>
              </a:rPr>
              <a:t>M</a:t>
            </a:r>
            <a:r>
              <a:rPr lang="en-US" altLang="en-US" sz="2700" b="1" noProof="0" dirty="0" err="1" smtClean="0">
                <a:solidFill>
                  <a:schemeClr val="bg2">
                    <a:lumMod val="75000"/>
                  </a:schemeClr>
                </a:solidFill>
                <a:latin typeface="HelveticaNeueLT Std" panose="020B0804020202020204" pitchFamily="34" charset="0"/>
              </a:rPr>
              <a:t>asih</a:t>
            </a:r>
            <a:r>
              <a:rPr lang="en-US" altLang="en-US" sz="2700" b="1" noProof="0" dirty="0" smtClean="0">
                <a:solidFill>
                  <a:schemeClr val="bg2">
                    <a:lumMod val="75000"/>
                  </a:schemeClr>
                </a:solidFill>
                <a:latin typeface="HelveticaNeueLT Std" panose="020B0804020202020204" pitchFamily="34" charset="0"/>
              </a:rPr>
              <a:t> </a:t>
            </a:r>
            <a:r>
              <a:rPr lang="en-US" altLang="en-US" sz="2700" b="1" noProof="0" dirty="0" err="1" smtClean="0">
                <a:solidFill>
                  <a:schemeClr val="bg2">
                    <a:lumMod val="75000"/>
                  </a:schemeClr>
                </a:solidFill>
                <a:latin typeface="HelveticaNeueLT Std" panose="020B0804020202020204" pitchFamily="34" charset="0"/>
              </a:rPr>
              <a:t>Mam</a:t>
            </a:r>
            <a:endParaRPr lang="en-US" altLang="en-US" sz="2700" b="1" noProof="0" dirty="0" smtClean="0">
              <a:solidFill>
                <a:schemeClr val="bg2">
                  <a:lumMod val="75000"/>
                </a:schemeClr>
              </a:solidFill>
              <a:latin typeface="HelveticaNeueLT Std" panose="020B08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kumimoji="0" lang="en-US" alt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8"/>
          <p:cNvSpPr txBox="1">
            <a:spLocks/>
          </p:cNvSpPr>
          <p:nvPr/>
        </p:nvSpPr>
        <p:spPr>
          <a:xfrm>
            <a:off x="6979398" y="4209731"/>
            <a:ext cx="4117227" cy="208629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Submitted by :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err="1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Palash</a:t>
            </a: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 </a:t>
            </a:r>
            <a:r>
              <a:rPr lang="en-US" altLang="en-US" sz="10000" b="1" dirty="0" err="1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Bajpai</a:t>
            </a:r>
            <a:endParaRPr lang="en-US" altLang="en-US" sz="10000" b="1" dirty="0" smtClean="0">
              <a:solidFill>
                <a:schemeClr val="bg2">
                  <a:lumMod val="50000"/>
                </a:schemeClr>
              </a:solidFill>
              <a:latin typeface="HelveticaNeueLT Std" panose="020B08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err="1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Bca</a:t>
            </a: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 batch ‘b’ 3</a:t>
            </a:r>
            <a:r>
              <a:rPr lang="en-US" altLang="en-US" sz="10000" b="1" baseline="30000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rd</a:t>
            </a: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 </a:t>
            </a:r>
            <a:r>
              <a:rPr lang="en-US" altLang="en-US" sz="10000" b="1" dirty="0" err="1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sem</a:t>
            </a:r>
            <a:endParaRPr lang="en-US" altLang="en-US" sz="10000" cap="all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endParaRPr lang="en-US" altLang="en-US" sz="10000" b="1" dirty="0" smtClean="0">
              <a:solidFill>
                <a:schemeClr val="bg2">
                  <a:lumMod val="50000"/>
                </a:schemeClr>
              </a:solidFill>
              <a:latin typeface="HelveticaNeueLT Std" panose="020B08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Roll no : 2011220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</a:pPr>
            <a:r>
              <a:rPr lang="en-US" altLang="en-US" sz="10000" b="1" dirty="0" smtClean="0">
                <a:solidFill>
                  <a:schemeClr val="bg2">
                    <a:lumMod val="50000"/>
                  </a:schemeClr>
                </a:solidFill>
                <a:latin typeface="HelveticaNeueLT Std" panose="020B0804020202020204" pitchFamily="34" charset="0"/>
              </a:rPr>
              <a:t>Enroll no : DX2000356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0425" algn="l"/>
              </a:tabLst>
              <a:defRPr/>
            </a:pPr>
            <a:endParaRPr lang="en-US" altLang="en-US" sz="2000" cap="all" dirty="0" smtClean="0">
              <a:solidFill>
                <a:schemeClr val="bg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400425" algn="l"/>
              </a:tabLst>
              <a:defRPr/>
            </a:pPr>
            <a:r>
              <a:rPr kumimoji="0" lang="en-US" altLang="en-US" sz="20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endParaRPr kumimoji="0" lang="en-US" sz="2000" b="0" i="0" u="none" strike="noStrike" kern="1200" cap="all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8"/>
          <p:cNvSpPr txBox="1">
            <a:spLocks/>
          </p:cNvSpPr>
          <p:nvPr/>
        </p:nvSpPr>
        <p:spPr>
          <a:xfrm>
            <a:off x="1257300" y="2866705"/>
            <a:ext cx="9705975" cy="78137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  <a:defRPr/>
            </a:pPr>
            <a:r>
              <a:rPr lang="en-US" altLang="en-US" sz="2200" cap="all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Object oriented programming through </a:t>
            </a:r>
            <a:r>
              <a:rPr lang="en-US" altLang="en-US" sz="2200" cap="all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c++</a:t>
            </a:r>
            <a:r>
              <a:rPr lang="en-US" altLang="en-US" sz="2200" cap="all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Cs-3207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00425" algn="l"/>
              </a:tabLst>
              <a:defRPr/>
            </a:pPr>
            <a:r>
              <a:rPr lang="en-US" altLang="en-US" sz="2200" cap="all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	project report  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433" y="421241"/>
            <a:ext cx="11309875" cy="6000107"/>
          </a:xfrm>
          <a:solidFill>
            <a:schemeClr val="bg2">
              <a:lumMod val="50000"/>
            </a:schemeClr>
          </a:solidFill>
          <a:ln w="3175" cmpd="sng">
            <a:solidFill>
              <a:schemeClr val="bg2"/>
            </a:solidFill>
            <a:prstDash val="solid"/>
          </a:ln>
          <a:effectLst/>
        </p:spPr>
        <p:txBody>
          <a:bodyPr>
            <a:normAutofit/>
          </a:bodyPr>
          <a:lstStyle/>
          <a:p>
            <a:pPr lvl="6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</a:t>
            </a:r>
          </a:p>
          <a:p>
            <a:pPr lvl="6" algn="l"/>
            <a:endParaRPr lang="en-US" sz="2000" b="1" dirty="0" smtClean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1.What is Framework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2.Qt Framework (which I’ve used for this project)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3.History of Qt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4.Why QT framework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5.Who uses QT</a:t>
            </a:r>
          </a:p>
          <a:p>
            <a:pPr lvl="6" algn="l"/>
            <a:r>
              <a:rPr lang="en-US" sz="20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   6.Things I’ve learn through this project</a:t>
            </a:r>
            <a:endParaRPr lang="en-US" sz="2000" dirty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6392" y="2340552"/>
            <a:ext cx="3116133" cy="411942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7699" y="572366"/>
            <a:ext cx="11049001" cy="12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6" algn="ctr"/>
            <a:r>
              <a:rPr lang="en-US" sz="2600" b="1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 Black" pitchFamily="34" charset="0"/>
              </a:rPr>
              <a:t>Project Report :</a:t>
            </a: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382" y="152881"/>
            <a:ext cx="11702473" cy="6552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5493" y="1662545"/>
            <a:ext cx="9076458" cy="484909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828" y="2707700"/>
            <a:ext cx="2915203" cy="360194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371476" y="295275"/>
            <a:ext cx="11410950" cy="124249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1.What is Framework</a:t>
            </a:r>
            <a:endParaRPr lang="en-US" sz="33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9817" y="2179782"/>
            <a:ext cx="804487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/>
              <a:t>A Basic structure / a structural frame</a:t>
            </a:r>
          </a:p>
          <a:p>
            <a:r>
              <a:rPr lang="en-US" sz="2600" dirty="0" smtClean="0"/>
              <a:t>Used for developing software application or we can say Framework is a foundation for developing applications</a:t>
            </a:r>
          </a:p>
          <a:p>
            <a:endParaRPr lang="en-US" sz="2600" dirty="0" smtClean="0"/>
          </a:p>
          <a:p>
            <a:r>
              <a:rPr lang="en-US" sz="2600" dirty="0" smtClean="0"/>
              <a:t>It is a software with conceptual and technological support structure with specific software artifacts and modules.</a:t>
            </a:r>
          </a:p>
          <a:p>
            <a:r>
              <a:rPr lang="en-US" sz="2600" dirty="0" smtClean="0"/>
              <a:t> </a:t>
            </a:r>
          </a:p>
          <a:p>
            <a:endParaRPr lang="en-US" sz="2600" dirty="0" smtClean="0"/>
          </a:p>
          <a:p>
            <a:endParaRPr lang="en-US" sz="35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382" y="152881"/>
            <a:ext cx="11702473" cy="6552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5492" y="1662545"/>
            <a:ext cx="8996217" cy="484909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828" y="2707700"/>
            <a:ext cx="2915203" cy="360194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0291" y="277091"/>
            <a:ext cx="11240653" cy="12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2.QT Framework</a:t>
            </a:r>
            <a:endParaRPr lang="en-US" sz="33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09817" y="2179781"/>
            <a:ext cx="8044873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rgbClr val="FFFF00"/>
                </a:solidFill>
              </a:rPr>
              <a:t>QT</a:t>
            </a:r>
            <a:r>
              <a:rPr lang="en-US" sz="3000" dirty="0" smtClean="0"/>
              <a:t> can also be pronounced as </a:t>
            </a:r>
            <a:r>
              <a:rPr lang="en-US" sz="3000" dirty="0" smtClean="0">
                <a:solidFill>
                  <a:srgbClr val="FFFF00"/>
                </a:solidFill>
              </a:rPr>
              <a:t>cute</a:t>
            </a:r>
            <a:r>
              <a:rPr lang="en-US" sz="3000" dirty="0" smtClean="0"/>
              <a:t> is a cross </a:t>
            </a:r>
            <a:r>
              <a:rPr lang="en-US" sz="3000" dirty="0" err="1" smtClean="0"/>
              <a:t>plateform</a:t>
            </a:r>
            <a:r>
              <a:rPr lang="en-US" sz="3000" dirty="0" smtClean="0"/>
              <a:t> application development framework which can be used on multiple operating system like </a:t>
            </a:r>
            <a:r>
              <a:rPr lang="en-US" sz="3000" dirty="0" err="1" smtClean="0"/>
              <a:t>mac,linux,windows</a:t>
            </a:r>
            <a:r>
              <a:rPr lang="en-US" sz="3000" dirty="0" smtClean="0"/>
              <a:t> .</a:t>
            </a:r>
          </a:p>
          <a:p>
            <a:endParaRPr lang="en-US" sz="2600" dirty="0" smtClean="0"/>
          </a:p>
          <a:p>
            <a:endParaRPr lang="en-US" sz="35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382" y="152881"/>
            <a:ext cx="11702473" cy="6552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5492" y="1662545"/>
            <a:ext cx="8996217" cy="484909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828" y="2707700"/>
            <a:ext cx="2915203" cy="360194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0291" y="277091"/>
            <a:ext cx="11240653" cy="12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3.History of QT Framework</a:t>
            </a:r>
            <a:endParaRPr lang="en-US" sz="33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9054" y="1745672"/>
            <a:ext cx="8044873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Qt was developed by two persons </a:t>
            </a:r>
            <a:r>
              <a:rPr lang="en-US" sz="2400" dirty="0" err="1" smtClean="0">
                <a:solidFill>
                  <a:srgbClr val="FFFF00"/>
                </a:solidFill>
              </a:rPr>
              <a:t>Haavard</a:t>
            </a:r>
            <a:r>
              <a:rPr lang="en-US" sz="2400" dirty="0" smtClean="0">
                <a:solidFill>
                  <a:srgbClr val="FFFF00"/>
                </a:solidFill>
              </a:rPr>
              <a:t> Nord and </a:t>
            </a:r>
            <a:r>
              <a:rPr lang="en-US" sz="2400" dirty="0" err="1" smtClean="0">
                <a:solidFill>
                  <a:srgbClr val="FFFF00"/>
                </a:solidFill>
              </a:rPr>
              <a:t>Eirik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err="1" smtClean="0">
                <a:solidFill>
                  <a:srgbClr val="FFFF00"/>
                </a:solidFill>
              </a:rPr>
              <a:t>Chambe</a:t>
            </a:r>
            <a:r>
              <a:rPr lang="en-US" sz="2400" dirty="0" smtClean="0">
                <a:solidFill>
                  <a:srgbClr val="FFFF00"/>
                </a:solidFill>
              </a:rPr>
              <a:t> in early 90s </a:t>
            </a:r>
            <a:r>
              <a:rPr lang="en-US" sz="2400" dirty="0" smtClean="0"/>
              <a:t>. They  both were graduated from Norwegian Institute of Technology in Computer Science.</a:t>
            </a:r>
          </a:p>
          <a:p>
            <a:r>
              <a:rPr lang="en-US" sz="2400" dirty="0" smtClean="0"/>
              <a:t>In 1995 they both formed a company </a:t>
            </a:r>
            <a:r>
              <a:rPr lang="en-US" sz="2400" dirty="0" err="1" smtClean="0">
                <a:solidFill>
                  <a:srgbClr val="FFFF00"/>
                </a:solidFill>
              </a:rPr>
              <a:t>Throlltech</a:t>
            </a:r>
            <a:r>
              <a:rPr lang="en-US" sz="2400" dirty="0" smtClean="0">
                <a:solidFill>
                  <a:srgbClr val="FFFF00"/>
                </a:solidFill>
              </a:rPr>
              <a:t> Inc.</a:t>
            </a:r>
          </a:p>
          <a:p>
            <a:endParaRPr lang="en-US" sz="2400" dirty="0" smtClean="0"/>
          </a:p>
          <a:p>
            <a:r>
              <a:rPr lang="en-US" sz="2400" dirty="0" smtClean="0"/>
              <a:t>In 2008 this company is acquired by Nokia and in 2012 it is acquired by </a:t>
            </a:r>
            <a:r>
              <a:rPr lang="en-US" sz="2400" dirty="0" err="1" smtClean="0"/>
              <a:t>digia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Nokia (1865) &amp; </a:t>
            </a:r>
            <a:r>
              <a:rPr lang="en-US" sz="2400" dirty="0" err="1" smtClean="0"/>
              <a:t>digia</a:t>
            </a:r>
            <a:r>
              <a:rPr lang="en-US" sz="2400" dirty="0" smtClean="0"/>
              <a:t>(1990) is a  </a:t>
            </a:r>
            <a:r>
              <a:rPr lang="en-US" sz="2400" dirty="0" smtClean="0">
                <a:solidFill>
                  <a:srgbClr val="FFFF00"/>
                </a:solidFill>
              </a:rPr>
              <a:t>Finns / Finnish company </a:t>
            </a:r>
            <a:r>
              <a:rPr lang="en-US" sz="2400" dirty="0" smtClean="0"/>
              <a:t>(Have great reputation to other part of world).</a:t>
            </a:r>
          </a:p>
          <a:p>
            <a:endParaRPr lang="en-US" sz="35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382" y="152881"/>
            <a:ext cx="11702473" cy="6552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5492" y="1662545"/>
            <a:ext cx="8996217" cy="484909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828" y="2707700"/>
            <a:ext cx="2915203" cy="360194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0291" y="277091"/>
            <a:ext cx="11240653" cy="12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4.Why QT Framework</a:t>
            </a:r>
            <a:endParaRPr lang="en-US" sz="33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9890" y="1745672"/>
            <a:ext cx="765694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/>
              <a:t>1.	Free open source framework  not only </a:t>
            </a:r>
            <a:r>
              <a:rPr lang="en-US" dirty="0" err="1" smtClean="0"/>
              <a:t>gui</a:t>
            </a:r>
            <a:r>
              <a:rPr lang="en-US" dirty="0" smtClean="0"/>
              <a:t> framework it comes along with different modules.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2.    </a:t>
            </a:r>
            <a:r>
              <a:rPr lang="en-US" dirty="0" smtClean="0">
                <a:solidFill>
                  <a:srgbClr val="FFFF00"/>
                </a:solidFill>
              </a:rPr>
              <a:t>Combination of multiple framework</a:t>
            </a:r>
            <a:r>
              <a:rPr lang="en-US" dirty="0" smtClean="0"/>
              <a:t>.</a:t>
            </a:r>
          </a:p>
          <a:p>
            <a:pPr marL="457200" indent="-457200"/>
            <a:endParaRPr lang="en-US" dirty="0" smtClean="0"/>
          </a:p>
          <a:p>
            <a:pPr marL="457200" indent="-457200"/>
            <a:r>
              <a:rPr lang="en-US" dirty="0" smtClean="0"/>
              <a:t>3.    Primarily qt is written in </a:t>
            </a:r>
            <a:r>
              <a:rPr lang="en-US" dirty="0" err="1" smtClean="0"/>
              <a:t>cpp</a:t>
            </a:r>
            <a:r>
              <a:rPr lang="en-US" dirty="0" smtClean="0"/>
              <a:t> but it can also be written in multiple language like python c sharp </a:t>
            </a:r>
            <a:r>
              <a:rPr lang="en-US" dirty="0" err="1" smtClean="0"/>
              <a:t>pascal</a:t>
            </a:r>
            <a:r>
              <a:rPr lang="en-US" dirty="0" smtClean="0"/>
              <a:t> ruby </a:t>
            </a:r>
            <a:r>
              <a:rPr lang="en-US" dirty="0" err="1" smtClean="0"/>
              <a:t>php</a:t>
            </a:r>
            <a:r>
              <a:rPr lang="en-US" dirty="0" smtClean="0"/>
              <a:t> pearl java.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/>
            <a:r>
              <a:rPr lang="en-US" dirty="0" smtClean="0"/>
              <a:t>4.    </a:t>
            </a:r>
            <a:r>
              <a:rPr lang="en-US" dirty="0" smtClean="0">
                <a:solidFill>
                  <a:srgbClr val="FFFF00"/>
                </a:solidFill>
                <a:latin typeface="Arial Rounded MT Bold" pitchFamily="34" charset="0"/>
              </a:rPr>
              <a:t>Lever</a:t>
            </a:r>
            <a:r>
              <a:rPr lang="en-US" dirty="0" smtClean="0"/>
              <a:t>age with CPP      </a:t>
            </a:r>
          </a:p>
          <a:p>
            <a:pPr marL="457200" indent="-457200"/>
            <a:r>
              <a:rPr lang="en-US" dirty="0" smtClean="0"/>
              <a:t>                                                ( Lever = Strategic advantage )</a:t>
            </a:r>
          </a:p>
          <a:p>
            <a:pPr marL="457200" indent="-457200"/>
            <a:r>
              <a:rPr lang="en-US" dirty="0" smtClean="0"/>
              <a:t> 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Less learning curve after </a:t>
            </a:r>
            <a:r>
              <a:rPr lang="en-US" dirty="0" err="1" smtClean="0"/>
              <a:t>cpp</a:t>
            </a:r>
            <a:r>
              <a:rPr lang="en-US" dirty="0" smtClean="0"/>
              <a:t>.</a:t>
            </a:r>
          </a:p>
          <a:p>
            <a:pPr marL="457200" indent="-457200">
              <a:buAutoNum type="arabicPeriod" startAt="5"/>
            </a:pPr>
            <a:endParaRPr lang="en-US" dirty="0" smtClean="0"/>
          </a:p>
          <a:p>
            <a:pPr marL="457200" indent="-457200">
              <a:buAutoNum type="arabicPeriod" startAt="5"/>
            </a:pPr>
            <a:r>
              <a:rPr lang="en-US" dirty="0" smtClean="0"/>
              <a:t>Can build </a:t>
            </a:r>
            <a:r>
              <a:rPr lang="en-US" dirty="0" smtClean="0">
                <a:solidFill>
                  <a:srgbClr val="FFFF00"/>
                </a:solidFill>
              </a:rPr>
              <a:t>high end applications </a:t>
            </a:r>
            <a:r>
              <a:rPr lang="en-US" dirty="0" smtClean="0"/>
              <a:t>supports 32 /64 bit computing.</a:t>
            </a:r>
          </a:p>
          <a:p>
            <a:pPr marL="457200" indent="-457200">
              <a:buAutoNum type="arabicPeriod" startAt="5"/>
            </a:pPr>
            <a:endParaRPr lang="en-US" sz="1600" dirty="0" smtClean="0"/>
          </a:p>
          <a:p>
            <a:pPr marL="457200" indent="-457200">
              <a:buAutoNum type="arabicPeriod" startAt="5"/>
            </a:pPr>
            <a:endParaRPr lang="en-US" sz="2200" dirty="0" smtClean="0"/>
          </a:p>
          <a:p>
            <a:pPr marL="457200" indent="-457200">
              <a:buAutoNum type="arabicPeriod" startAt="5"/>
            </a:pPr>
            <a:endParaRPr lang="en-US" sz="2200" dirty="0" smtClean="0"/>
          </a:p>
          <a:p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326909" y="4572000"/>
            <a:ext cx="4100945" cy="785091"/>
          </a:xfrm>
          <a:prstGeom prst="ellipse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49382" y="152881"/>
            <a:ext cx="11702473" cy="6552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6274" y="1707519"/>
            <a:ext cx="11009386" cy="484909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828" y="2707700"/>
            <a:ext cx="2915203" cy="360194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0291" y="277091"/>
            <a:ext cx="11240653" cy="12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4.Why QT Framework</a:t>
            </a:r>
            <a:endParaRPr lang="en-US" sz="33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9890" y="1745672"/>
            <a:ext cx="7656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dirty="0" smtClean="0"/>
              <a:t>7. Also support Html and </a:t>
            </a:r>
            <a:r>
              <a:rPr lang="en-US" dirty="0" err="1" smtClean="0"/>
              <a:t>stylesheet</a:t>
            </a:r>
            <a:r>
              <a:rPr lang="en-US" dirty="0" smtClean="0"/>
              <a:t> with qt widget </a:t>
            </a:r>
          </a:p>
          <a:p>
            <a:pPr marL="457200" indent="-457200"/>
            <a:r>
              <a:rPr lang="en-US" sz="1600" dirty="0" smtClean="0"/>
              <a:t>    windows are html aware</a:t>
            </a:r>
          </a:p>
          <a:p>
            <a:pPr marL="457200" indent="-457200">
              <a:buAutoNum type="arabicPeriod" startAt="5"/>
            </a:pPr>
            <a:r>
              <a:rPr lang="en-US" sz="2200" dirty="0" smtClean="0"/>
              <a:t>Abstract interface </a:t>
            </a:r>
            <a:r>
              <a:rPr lang="en-US" sz="2200" dirty="0" err="1" smtClean="0"/>
              <a:t>reusabilility</a:t>
            </a:r>
            <a:r>
              <a:rPr lang="en-US" sz="2200" dirty="0" smtClean="0"/>
              <a:t> for same functions</a:t>
            </a:r>
          </a:p>
          <a:p>
            <a:pPr marL="457200" indent="-457200">
              <a:buAutoNum type="arabicPeriod" startAt="5"/>
            </a:pPr>
            <a:endParaRPr lang="en-US" sz="2200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2797" y="1129085"/>
            <a:ext cx="9165203" cy="2380878"/>
          </a:xfrm>
        </p:spPr>
        <p:txBody>
          <a:bodyPr/>
          <a:lstStyle/>
          <a:p>
            <a:r>
              <a:rPr lang="en-US" dirty="0"/>
              <a:t>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9382" y="152881"/>
            <a:ext cx="11702473" cy="6552719"/>
          </a:xfrm>
          <a:prstGeom prst="rect">
            <a:avLst/>
          </a:prstGeom>
          <a:solidFill>
            <a:schemeClr val="bg2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15492" y="1662545"/>
            <a:ext cx="8996217" cy="4849092"/>
          </a:xfrm>
          <a:prstGeom prst="rect">
            <a:avLst/>
          </a:prstGeom>
          <a:solidFill>
            <a:srgbClr val="002060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2828" y="2707700"/>
            <a:ext cx="2915203" cy="3601941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80291" y="277091"/>
            <a:ext cx="11240653" cy="12606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atin typeface="Arial Black" pitchFamily="34" charset="0"/>
              </a:rPr>
              <a:t>5.Who uses QT (Name of companies)</a:t>
            </a:r>
            <a:endParaRPr lang="en-US" sz="3000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65237" y="2346036"/>
            <a:ext cx="332509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500" dirty="0" smtClean="0"/>
              <a:t>Google Earth</a:t>
            </a:r>
          </a:p>
          <a:p>
            <a:pPr marL="342900" indent="-342900">
              <a:buFontTx/>
              <a:buAutoNum type="arabicPeriod"/>
            </a:pPr>
            <a:r>
              <a:rPr lang="en-US" sz="2500" dirty="0" err="1" smtClean="0"/>
              <a:t>Navico</a:t>
            </a:r>
            <a:endParaRPr lang="en-US" sz="2500" dirty="0" smtClean="0"/>
          </a:p>
          <a:p>
            <a:pPr marL="342900" indent="-342900">
              <a:buFontTx/>
              <a:buAutoNum type="arabicPeriod"/>
            </a:pPr>
            <a:r>
              <a:rPr lang="en-US" sz="2500" dirty="0" smtClean="0"/>
              <a:t>ESA European space agency</a:t>
            </a:r>
          </a:p>
          <a:p>
            <a:pPr marL="342900" indent="-342900">
              <a:buAutoNum type="arabicPeriod"/>
            </a:pPr>
            <a:r>
              <a:rPr lang="en-US" sz="2500" dirty="0" smtClean="0"/>
              <a:t>Skype</a:t>
            </a:r>
          </a:p>
          <a:p>
            <a:pPr marL="342900" indent="-342900">
              <a:buFontTx/>
              <a:buAutoNum type="arabicPeriod"/>
            </a:pPr>
            <a:r>
              <a:rPr lang="en-US" sz="2500" dirty="0" smtClean="0"/>
              <a:t>Canon</a:t>
            </a:r>
          </a:p>
          <a:p>
            <a:pPr marL="342900" indent="-342900">
              <a:buAutoNum type="arabicPeriod"/>
            </a:pPr>
            <a:r>
              <a:rPr lang="en-US" sz="2500" dirty="0" err="1" smtClean="0"/>
              <a:t>Adope</a:t>
            </a:r>
            <a:r>
              <a:rPr lang="en-US" sz="2500" dirty="0" smtClean="0"/>
              <a:t> Photoshop</a:t>
            </a:r>
          </a:p>
          <a:p>
            <a:pPr marL="342900" indent="-342900">
              <a:buAutoNum type="arabicPeriod"/>
            </a:pPr>
            <a:r>
              <a:rPr lang="en-US" sz="2500" dirty="0" smtClean="0"/>
              <a:t>VLC media player</a:t>
            </a:r>
          </a:p>
          <a:p>
            <a:pPr marL="342900" indent="-342900">
              <a:buAutoNum type="arabicPeriod"/>
            </a:pPr>
            <a:r>
              <a:rPr lang="en-US" sz="2500" dirty="0" smtClean="0"/>
              <a:t>Intel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555345" y="2253673"/>
            <a:ext cx="322349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8"/>
            </a:pPr>
            <a:r>
              <a:rPr lang="en-US" sz="2600" dirty="0" smtClean="0"/>
              <a:t>AMD</a:t>
            </a:r>
          </a:p>
          <a:p>
            <a:pPr marL="342900" indent="-342900">
              <a:buAutoNum type="arabicPeriod" startAt="8"/>
            </a:pPr>
            <a:r>
              <a:rPr lang="en-US" sz="2600" dirty="0" smtClean="0"/>
              <a:t>HP</a:t>
            </a:r>
          </a:p>
          <a:p>
            <a:pPr marL="342900" indent="-342900">
              <a:buAutoNum type="arabicPeriod" startAt="8"/>
            </a:pPr>
            <a:r>
              <a:rPr lang="en-US" sz="2600" dirty="0" smtClean="0"/>
              <a:t> Samsung</a:t>
            </a:r>
          </a:p>
          <a:p>
            <a:pPr marL="342900" indent="-342900">
              <a:buAutoNum type="arabicPeriod" startAt="8"/>
            </a:pPr>
            <a:r>
              <a:rPr lang="en-US" sz="2600" dirty="0" smtClean="0"/>
              <a:t> Blackberry </a:t>
            </a:r>
          </a:p>
          <a:p>
            <a:pPr marL="342900" indent="-342900">
              <a:buAutoNum type="arabicPeriod" startAt="8"/>
            </a:pPr>
            <a:r>
              <a:rPr lang="en-US" sz="2600" dirty="0" smtClean="0"/>
              <a:t> Honda</a:t>
            </a:r>
          </a:p>
          <a:p>
            <a:pPr marL="342900" indent="-342900">
              <a:buAutoNum type="arabicPeriod" startAt="8"/>
            </a:pPr>
            <a:r>
              <a:rPr lang="en-US" sz="2600" dirty="0" smtClean="0"/>
              <a:t> Epson</a:t>
            </a:r>
          </a:p>
          <a:p>
            <a:pPr marL="342900" indent="-342900">
              <a:buAutoNum type="arabicPeriod" startAt="8"/>
            </a:pPr>
            <a:r>
              <a:rPr lang="en-US" sz="2600" dirty="0" smtClean="0"/>
              <a:t> Panasonic</a:t>
            </a:r>
          </a:p>
          <a:p>
            <a:pPr marL="342900" indent="-342900"/>
            <a:endParaRPr lang="en-US" dirty="0" smtClean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894" y="85726"/>
            <a:ext cx="10838212" cy="6516856"/>
          </a:xfrm>
          <a:prstGeom prst="rect">
            <a:avLst/>
          </a:prstGeom>
          <a:solidFill>
            <a:schemeClr val="tx2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dirty="0">
              <a:solidFill>
                <a:schemeClr val="bg1">
                  <a:lumMod val="95000"/>
                  <a:lumOff val="5000"/>
                </a:schemeClr>
              </a:solidFill>
              <a:latin typeface="njkAparajita"/>
              <a:cs typeface="Aparajita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87993" y="5465048"/>
          <a:ext cx="8506535" cy="89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1413" y="3445416"/>
            <a:ext cx="65" cy="4180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9828" rIns="0" bIns="69828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075784" y="354441"/>
            <a:ext cx="10358485" cy="604343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dirty="0">
              <a:ln>
                <a:solidFill>
                  <a:srgbClr val="002060"/>
                </a:solidFill>
              </a:ln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uFill>
                <a:solidFill>
                  <a:schemeClr val="bg2"/>
                </a:solidFill>
              </a:uFill>
              <a:latin typeface="Britannic Bold" panose="020B0903060703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6037" y="3654425"/>
            <a:ext cx="1817332" cy="2245443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123155" y="1635070"/>
            <a:ext cx="6263741" cy="30701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7620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ritannic Bold" panose="020B0903060703020204" pitchFamily="34" charset="0"/>
              </a:rPr>
              <a:t>Thanks for taking out your</a:t>
            </a:r>
          </a:p>
          <a:p>
            <a:pPr algn="ctr"/>
            <a:r>
              <a:rPr lang="en-US" sz="4000" dirty="0">
                <a:latin typeface="Britannic Bold" panose="020B0903060703020204" pitchFamily="34" charset="0"/>
              </a:rPr>
              <a:t>precious time.</a:t>
            </a:r>
          </a:p>
          <a:p>
            <a:pPr algn="ctr"/>
            <a:endParaRPr lang="en-US" sz="4000" dirty="0">
              <a:latin typeface="Impact" panose="020B0806030902050204" pitchFamily="34" charset="0"/>
            </a:endParaRPr>
          </a:p>
          <a:p>
            <a:pPr algn="ctr"/>
            <a:r>
              <a:rPr lang="en-US" sz="4000" dirty="0">
                <a:latin typeface="Impact" panose="020B0806030902050204" pitchFamily="34" charset="0"/>
              </a:rPr>
              <a:t>Have a</a:t>
            </a:r>
          </a:p>
          <a:p>
            <a:pPr algn="ctr"/>
            <a:r>
              <a:rPr lang="en-US" sz="4000" dirty="0">
                <a:latin typeface="Britannic Bold" panose="020B0903060703020204" pitchFamily="34" charset="0"/>
              </a:rPr>
              <a:t>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445" r="49020"/>
          <a:stretch>
            <a:fillRect/>
          </a:stretch>
        </p:blipFill>
        <p:spPr>
          <a:xfrm>
            <a:off x="7118443" y="3014498"/>
            <a:ext cx="1868559" cy="1606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1171</TotalTime>
  <Words>320</Words>
  <Application>Microsoft Office PowerPoint</Application>
  <PresentationFormat>Custom</PresentationFormat>
  <Paragraphs>93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Circuit</vt:lpstr>
      <vt:lpstr>Slide 1</vt:lpstr>
      <vt:lpstr>      </vt:lpstr>
      <vt:lpstr>      </vt:lpstr>
      <vt:lpstr>      </vt:lpstr>
      <vt:lpstr>      </vt:lpstr>
      <vt:lpstr>      </vt:lpstr>
      <vt:lpstr>      </vt:lpstr>
      <vt:lpstr>     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ASUS</cp:lastModifiedBy>
  <cp:revision>189</cp:revision>
  <dcterms:created xsi:type="dcterms:W3CDTF">2021-02-04T01:43:00Z</dcterms:created>
  <dcterms:modified xsi:type="dcterms:W3CDTF">2021-11-25T07:14:50Z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