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6" roundtripDataSignature="AMtx7mhLYYiqH5Q0iwdn0KuJmEb6WH4I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4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14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4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4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1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14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2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2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23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15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1" name="Google Shape;21;p1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1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8" name="Google Shape;28;p16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6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6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6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6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6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6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6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6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6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6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6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6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6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6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1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1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0" name="Google Shape;50;p1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1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17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18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8" name="Google Shape;58;p1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9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4" name="Google Shape;64;p1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19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19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2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20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0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0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0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0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0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0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0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0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0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0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0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0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0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0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0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0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20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21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3" name="Google Shape;93;p2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21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21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21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2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22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22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"/>
          <p:cNvSpPr txBox="1"/>
          <p:nvPr>
            <p:ph type="ctrTitle"/>
          </p:nvPr>
        </p:nvSpPr>
        <p:spPr>
          <a:xfrm>
            <a:off x="3537150" y="1578400"/>
            <a:ext cx="5017500" cy="19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1010"/>
              <a:buNone/>
            </a:pPr>
            <a:r>
              <a:rPr lang="es" sz="4400">
                <a:latin typeface="Arial"/>
                <a:ea typeface="Arial"/>
                <a:cs typeface="Arial"/>
                <a:sym typeface="Arial"/>
              </a:rPr>
              <a:t>Impacto de la Inteligencia Artificial en los Trabajos</a:t>
            </a:r>
            <a:endParaRPr/>
          </a:p>
        </p:txBody>
      </p:sp>
      <p:sp>
        <p:nvSpPr>
          <p:cNvPr id="135" name="Google Shape;135;p1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440"/>
              <a:buNone/>
            </a:pPr>
            <a:r>
              <a:rPr lang="es" sz="1679">
                <a:latin typeface="Arial"/>
                <a:ea typeface="Arial"/>
                <a:cs typeface="Arial"/>
                <a:sym typeface="Arial"/>
              </a:rPr>
              <a:t>Luis Manuel Blanco | 08/05/2025 | Ironhack</a:t>
            </a:r>
            <a:endParaRPr sz="1679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5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"/>
          <p:cNvSpPr txBox="1"/>
          <p:nvPr>
            <p:ph type="title"/>
          </p:nvPr>
        </p:nvSpPr>
        <p:spPr>
          <a:xfrm>
            <a:off x="1297500" y="36820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 sz="4200"/>
              <a:t>Conclusiones</a:t>
            </a:r>
            <a:endParaRPr sz="4200"/>
          </a:p>
        </p:txBody>
      </p:sp>
      <p:sp>
        <p:nvSpPr>
          <p:cNvPr id="196" name="Google Shape;196;p10"/>
          <p:cNvSpPr txBox="1"/>
          <p:nvPr>
            <p:ph idx="1" type="body"/>
          </p:nvPr>
        </p:nvSpPr>
        <p:spPr>
          <a:xfrm>
            <a:off x="1297500" y="1567550"/>
            <a:ext cx="26637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es"/>
              <a:t>Para concluir podríamos destacar la importancia de las habilidades tecnológicas hoy en día, ya que nos </a:t>
            </a:r>
            <a:r>
              <a:rPr lang="es"/>
              <a:t>encaminamos</a:t>
            </a:r>
            <a:r>
              <a:rPr lang="es"/>
              <a:t> hacia un mundo repleto de tecnología, dónde hay que adaptarse para no quedar atrás.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s"/>
              <a:t>Por otro lado, la IA nos da muchas facilidades en muchos campos de estudio y en nuestro día a día.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17647"/>
              <a:buNone/>
            </a:pPr>
            <a:r>
              <a:rPr lang="es"/>
              <a:t>Por último, y como era obvio, hay que estar preparado para </a:t>
            </a:r>
            <a:r>
              <a:rPr lang="es"/>
              <a:t>trabajar</a:t>
            </a:r>
            <a:r>
              <a:rPr lang="es"/>
              <a:t> con ella como apoyo y no verla como un posible reemplazo de nuestro trabajo. </a:t>
            </a:r>
            <a:endParaRPr/>
          </a:p>
        </p:txBody>
      </p:sp>
      <p:pic>
        <p:nvPicPr>
          <p:cNvPr descr="AI Learning and Artificial Intelligence Concept. (proporcionado por Getty Images)" id="197" name="Google Shape;19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4375" y="1412955"/>
            <a:ext cx="4222802" cy="2317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 sz="4800"/>
              <a:t>Próximos pasos</a:t>
            </a:r>
            <a:endParaRPr sz="4800"/>
          </a:p>
        </p:txBody>
      </p:sp>
      <p:sp>
        <p:nvSpPr>
          <p:cNvPr id="203" name="Google Shape;203;p11"/>
          <p:cNvSpPr txBox="1"/>
          <p:nvPr>
            <p:ph idx="1" type="body"/>
          </p:nvPr>
        </p:nvSpPr>
        <p:spPr>
          <a:xfrm>
            <a:off x="1297500" y="1567550"/>
            <a:ext cx="24231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Inversión en fuentes de datos de pago, como por ejemplo Statista.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Utilización de web scraping para sacar más datos y analizar más exhaustivamente cada sector.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Utilización de más APIs para la recopilación de datos.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Implementar estadísticas más complejas. </a:t>
            </a:r>
            <a:endParaRPr/>
          </a:p>
        </p:txBody>
      </p:sp>
      <p:pic>
        <p:nvPicPr>
          <p:cNvPr id="204" name="Google Shape;20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47400" y="1709525"/>
            <a:ext cx="2333625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"/>
          <p:cNvSpPr txBox="1"/>
          <p:nvPr>
            <p:ph type="ctrTitle"/>
          </p:nvPr>
        </p:nvSpPr>
        <p:spPr>
          <a:xfrm>
            <a:off x="3068450" y="17823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" sz="8900"/>
              <a:t>FIN</a:t>
            </a:r>
            <a:endParaRPr sz="8900"/>
          </a:p>
        </p:txBody>
      </p:sp>
      <p:sp>
        <p:nvSpPr>
          <p:cNvPr id="210" name="Google Shape;210;p1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 sz="2100"/>
              <a:t>Luis Manuel Blanco Abenza</a:t>
            </a:r>
            <a:endParaRPr sz="2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 sz="4900"/>
              <a:t>Índice</a:t>
            </a:r>
            <a:endParaRPr sz="4900"/>
          </a:p>
        </p:txBody>
      </p:sp>
      <p:sp>
        <p:nvSpPr>
          <p:cNvPr id="141" name="Google Shape;141;p2"/>
          <p:cNvSpPr txBox="1"/>
          <p:nvPr>
            <p:ph idx="1" type="body"/>
          </p:nvPr>
        </p:nvSpPr>
        <p:spPr>
          <a:xfrm>
            <a:off x="1297500" y="1482075"/>
            <a:ext cx="7038900" cy="39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-34302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 sz="3791">
                <a:latin typeface="Arial"/>
                <a:ea typeface="Arial"/>
                <a:cs typeface="Arial"/>
                <a:sym typeface="Arial"/>
              </a:rPr>
              <a:t>Distribución de empleos por industria.</a:t>
            </a:r>
            <a:endParaRPr sz="3791"/>
          </a:p>
          <a:p>
            <a:pPr indent="-34302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 sz="3791"/>
              <a:t>Habilidades requeridas en la era IA.</a:t>
            </a:r>
            <a:endParaRPr sz="3791"/>
          </a:p>
          <a:p>
            <a:pPr indent="-34302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 sz="3791"/>
              <a:t>Adopción de la IA y su distribución por industria.</a:t>
            </a:r>
            <a:endParaRPr sz="3791"/>
          </a:p>
          <a:p>
            <a:pPr indent="-34302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 sz="3791"/>
              <a:t>Impacto de la IA por sector.</a:t>
            </a:r>
            <a:endParaRPr sz="3791"/>
          </a:p>
          <a:p>
            <a:pPr indent="-34302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 sz="3791"/>
              <a:t>Automatización del trabajo.</a:t>
            </a:r>
            <a:endParaRPr sz="3791"/>
          </a:p>
          <a:p>
            <a:pPr indent="-34302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 sz="3791"/>
              <a:t>Salarios y adopción de la IA.</a:t>
            </a:r>
            <a:endParaRPr sz="3791"/>
          </a:p>
          <a:p>
            <a:pPr indent="-34302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 sz="3791"/>
              <a:t>Trabajo en remoto y retribución</a:t>
            </a:r>
            <a:endParaRPr sz="3791"/>
          </a:p>
          <a:p>
            <a:pPr indent="-34302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 sz="3791"/>
              <a:t>Demanda real del mercado laboral.</a:t>
            </a:r>
            <a:endParaRPr sz="3791"/>
          </a:p>
          <a:p>
            <a:pPr indent="-34302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 sz="3791"/>
              <a:t>Retos del proyecto</a:t>
            </a:r>
            <a:endParaRPr sz="3791"/>
          </a:p>
          <a:p>
            <a:pPr indent="-34302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 sz="3791"/>
              <a:t>Conclusiones</a:t>
            </a:r>
            <a:endParaRPr sz="3791"/>
          </a:p>
          <a:p>
            <a:pPr indent="-34302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 sz="3791"/>
              <a:t>Próximos pasos</a:t>
            </a:r>
            <a:endParaRPr sz="3791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210526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210526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160">
                <a:latin typeface="Arial"/>
                <a:ea typeface="Arial"/>
                <a:cs typeface="Arial"/>
                <a:sym typeface="Arial"/>
              </a:rPr>
              <a:t>Distribución de empleos por industria</a:t>
            </a:r>
            <a:endParaRPr sz="1360"/>
          </a:p>
        </p:txBody>
      </p:sp>
      <p:pic>
        <p:nvPicPr>
          <p:cNvPr id="147" name="Google Shape;14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9612" y="1250900"/>
            <a:ext cx="4944775" cy="36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259">
                <a:latin typeface="Arial"/>
                <a:ea typeface="Arial"/>
                <a:cs typeface="Arial"/>
                <a:sym typeface="Arial"/>
              </a:rPr>
              <a:t>Habilidades Requeridas en la Era IA</a:t>
            </a:r>
            <a:endParaRPr sz="1460"/>
          </a:p>
        </p:txBody>
      </p:sp>
      <p:pic>
        <p:nvPicPr>
          <p:cNvPr id="153" name="Google Shape;15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3464" y="1460250"/>
            <a:ext cx="4018137" cy="257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1460250"/>
            <a:ext cx="4419599" cy="262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660">
                <a:latin typeface="Arial"/>
                <a:ea typeface="Arial"/>
                <a:cs typeface="Arial"/>
                <a:sym typeface="Arial"/>
              </a:rPr>
              <a:t>Adopción de IA y su Distribución por Industria</a:t>
            </a:r>
            <a:endParaRPr sz="860"/>
          </a:p>
        </p:txBody>
      </p:sp>
      <p:pic>
        <p:nvPicPr>
          <p:cNvPr id="160" name="Google Shape;16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322" y="1662379"/>
            <a:ext cx="4497675" cy="2665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67932" y="1662375"/>
            <a:ext cx="3578618" cy="266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 sz="4400">
                <a:latin typeface="Arial"/>
                <a:ea typeface="Arial"/>
                <a:cs typeface="Arial"/>
                <a:sym typeface="Arial"/>
              </a:rPr>
              <a:t>Salarios y adopción de IA</a:t>
            </a:r>
            <a:endParaRPr/>
          </a:p>
        </p:txBody>
      </p:sp>
      <p:pic>
        <p:nvPicPr>
          <p:cNvPr id="167" name="Google Shape;16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525" y="2661450"/>
            <a:ext cx="2933400" cy="218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15813" y="1217325"/>
            <a:ext cx="2664601" cy="198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59301" y="2660338"/>
            <a:ext cx="2936400" cy="2186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0606"/>
              <a:buNone/>
            </a:pPr>
            <a:r>
              <a:rPr lang="es" sz="4400">
                <a:latin typeface="Arial"/>
                <a:ea typeface="Arial"/>
                <a:cs typeface="Arial"/>
                <a:sym typeface="Arial"/>
              </a:rPr>
              <a:t>Trabajo remoto y retribución</a:t>
            </a:r>
            <a:endParaRPr/>
          </a:p>
        </p:txBody>
      </p:sp>
      <p:pic>
        <p:nvPicPr>
          <p:cNvPr id="175" name="Google Shape;17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6975" y="1192700"/>
            <a:ext cx="3394500" cy="174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0800" y="2933250"/>
            <a:ext cx="3462925" cy="2055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935850"/>
            <a:ext cx="3459447" cy="2055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359">
                <a:latin typeface="Arial"/>
                <a:ea typeface="Arial"/>
                <a:cs typeface="Arial"/>
                <a:sym typeface="Arial"/>
              </a:rPr>
              <a:t>Demanda Real del Mercado Laboral</a:t>
            </a:r>
            <a:endParaRPr sz="1560"/>
          </a:p>
        </p:txBody>
      </p:sp>
      <p:pic>
        <p:nvPicPr>
          <p:cNvPr id="183" name="Google Shape;18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2350" y="1125100"/>
            <a:ext cx="5159300" cy="318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 sz="4800"/>
              <a:t>Retos del proyecto</a:t>
            </a:r>
            <a:endParaRPr sz="4800"/>
          </a:p>
        </p:txBody>
      </p:sp>
      <p:sp>
        <p:nvSpPr>
          <p:cNvPr id="189" name="Google Shape;189;p9"/>
          <p:cNvSpPr txBox="1"/>
          <p:nvPr>
            <p:ph idx="1" type="body"/>
          </p:nvPr>
        </p:nvSpPr>
        <p:spPr>
          <a:xfrm>
            <a:off x="5019525" y="1567550"/>
            <a:ext cx="33168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s" sz="1500"/>
              <a:t>En este proyecto, integre una API externa para recopilar datos actualizados sobre ofertas de empleo en los sectores analizados. A pesar de los desafíos técnicos que supuso vincular la información de la API con mi dataset, logré implementar con éxito esta funcionalidad, enriqueciendo así los resultados del estudio.</a:t>
            </a:r>
            <a:endParaRPr sz="1500"/>
          </a:p>
        </p:txBody>
      </p:sp>
      <p:pic>
        <p:nvPicPr>
          <p:cNvPr id="190" name="Google Shape;19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3950" y="1513900"/>
            <a:ext cx="3018500" cy="301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2025-05-08T10:01:42Z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baebe467-47d5-48b9-8830-0d54fa0099cf</vt:lpwstr>
  </property>
  <property fmtid="{D5CDD505-2E9C-101B-9397-08002B2CF9AE}" pid="7" name="MSIP_Label_defa4170-0d19-0005-0004-bc88714345d2_ActionId">
    <vt:lpwstr>f482558b-ab6e-425a-aaf3-992d1f74b758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