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5143500" type="screen16x9"/>
  <p:notesSz cx="6858000" cy="9144000"/>
  <p:embeddedFontLst>
    <p:embeddedFont>
      <p:font typeface="Lato" panose="020F0502020204030203" pitchFamily="34" charset="0"/>
      <p:regular r:id="rId15"/>
      <p:bold r:id="rId16"/>
      <p:italic r:id="rId17"/>
      <p:boldItalic r:id="rId18"/>
    </p:embeddedFont>
    <p:embeddedFont>
      <p:font typeface="Montserrat" panose="020F0502020204030204" pitchFamily="2" charset="0"/>
      <p:regular r:id="rId19"/>
      <p:bold r:id="rId20"/>
      <p:italic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39" d="100"/>
          <a:sy n="139" d="100"/>
        </p:scale>
        <p:origin x="804" y="12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35998ad506a_0_1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35998ad506a_0_1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35998ad506a_0_20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35998ad506a_0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35998ad506a_0_2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 name="Google Shape;207;g35998ad506a_0_2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35998ad506a_0_19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35998ad506a_0_1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35998ad506a_0_1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35998ad506a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35998ad506a_0_1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35998ad506a_0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35998ad506a_0_1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35998ad506a_0_1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35998ad506a_0_15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35998ad506a_0_1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35998ad506a_0_16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35998ad506a_0_1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35998ad506a_0_16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35998ad506a_0_1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35998ad506a_0_18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35998ad506a_0_1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17" name="Google Shape;17;p2"/>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18" name="Google Shape;18;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 name="Google Shape;125;p11"/>
          <p:cNvSpPr txBox="1">
            <a:spLocks noGrp="1"/>
          </p:cNvSpPr>
          <p:nvPr>
            <p:ph type="title" hasCustomPrompt="1"/>
          </p:nvPr>
        </p:nvSpPr>
        <p:spPr>
          <a:xfrm>
            <a:off x="823850" y="1284675"/>
            <a:ext cx="4776000" cy="1300800"/>
          </a:xfrm>
          <a:prstGeom prst="rect">
            <a:avLst/>
          </a:prstGeom>
        </p:spPr>
        <p:txBody>
          <a:bodyPr spcFirstLastPara="1" wrap="square" lIns="91425" tIns="91425" rIns="91425" bIns="91425" anchor="t" anchorCtr="0">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27" name="Google Shape;12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8"/>
        <p:cNvGrpSpPr/>
        <p:nvPr/>
      </p:nvGrpSpPr>
      <p:grpSpPr>
        <a:xfrm>
          <a:off x="0" y="0"/>
          <a:ext cx="0" cy="0"/>
          <a:chOff x="0" y="0"/>
          <a:chExt cx="0" cy="0"/>
        </a:xfrm>
      </p:grpSpPr>
      <p:sp>
        <p:nvSpPr>
          <p:cNvPr id="129" name="Google Shape;12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Google Shape;39;p3"/>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0" name="Google Shape;40;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53" name="Google Shape;53;p5"/>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5"/>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5" name="Google Shape;5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1" name="Google Shape;6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7"/>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7" name="Google Shape;67;p7"/>
          <p:cNvSpPr txBox="1">
            <a:spLocks noGrp="1"/>
          </p:cNvSpPr>
          <p:nvPr>
            <p:ph type="body" idx="1"/>
          </p:nvPr>
        </p:nvSpPr>
        <p:spPr>
          <a:xfrm>
            <a:off x="1297500" y="1972550"/>
            <a:ext cx="3798900" cy="2415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8" name="Google Shape;6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 name="Google Shape;89;p8"/>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0" name="Google Shape;9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9"/>
          <p:cNvSpPr txBox="1">
            <a:spLocks noGrp="1"/>
          </p:cNvSpPr>
          <p:nvPr>
            <p:ph type="title"/>
          </p:nvPr>
        </p:nvSpPr>
        <p:spPr>
          <a:xfrm>
            <a:off x="1297500" y="1658325"/>
            <a:ext cx="3036300" cy="17517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96" name="Google Shape;96;p9"/>
          <p:cNvSpPr txBox="1">
            <a:spLocks noGrp="1"/>
          </p:cNvSpPr>
          <p:nvPr>
            <p:ph type="subTitle" idx="1"/>
          </p:nvPr>
        </p:nvSpPr>
        <p:spPr>
          <a:xfrm>
            <a:off x="1297500" y="3538000"/>
            <a:ext cx="30363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97" name="Google Shape;97;p9"/>
          <p:cNvSpPr txBox="1">
            <a:spLocks noGrp="1"/>
          </p:cNvSpPr>
          <p:nvPr>
            <p:ph type="body" idx="2"/>
          </p:nvPr>
        </p:nvSpPr>
        <p:spPr>
          <a:xfrm>
            <a:off x="4648200" y="1696600"/>
            <a:ext cx="3676800" cy="234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8" name="Google Shape;9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10"/>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104" name="Google Shape;10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marL="914400" lvl="1"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marL="1371600" lvl="2"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marL="1828800" lvl="3"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marL="2286000" lvl="4"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marL="2743200" lvl="5"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marL="3200400" lvl="6"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marL="3657600" lvl="7"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marL="4114800" lvl="8"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s"/>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3.xml"/><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3"/>
          <p:cNvSpPr txBox="1">
            <a:spLocks noGrp="1"/>
          </p:cNvSpPr>
          <p:nvPr>
            <p:ph type="ctrTitle"/>
          </p:nvPr>
        </p:nvSpPr>
        <p:spPr>
          <a:xfrm>
            <a:off x="3537150" y="1578400"/>
            <a:ext cx="5017500" cy="1940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sz="4400">
                <a:latin typeface="Arial"/>
                <a:ea typeface="Arial"/>
                <a:cs typeface="Arial"/>
                <a:sym typeface="Arial"/>
              </a:rPr>
              <a:t>Impacto de la Inteligencia Artificial en los Trabajos</a:t>
            </a:r>
            <a:endParaRPr/>
          </a:p>
        </p:txBody>
      </p:sp>
      <p:sp>
        <p:nvSpPr>
          <p:cNvPr id="135" name="Google Shape;135;p13"/>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Autofit/>
          </a:bodyPr>
          <a:lstStyle/>
          <a:p>
            <a:pPr marL="0" lvl="0" indent="0" algn="ctr" rtl="0">
              <a:lnSpc>
                <a:spcPct val="115000"/>
              </a:lnSpc>
              <a:spcBef>
                <a:spcPts val="800"/>
              </a:spcBef>
              <a:spcAft>
                <a:spcPts val="0"/>
              </a:spcAft>
              <a:buSzPts val="440"/>
              <a:buNone/>
            </a:pPr>
            <a:r>
              <a:rPr lang="es" sz="1679">
                <a:latin typeface="Arial"/>
                <a:ea typeface="Arial"/>
                <a:cs typeface="Arial"/>
                <a:sym typeface="Arial"/>
              </a:rPr>
              <a:t>Luis Manuel Blanco | 08/05/2025 | Ironhack</a:t>
            </a:r>
            <a:endParaRPr sz="1679">
              <a:latin typeface="Arial"/>
              <a:ea typeface="Arial"/>
              <a:cs typeface="Arial"/>
              <a:sym typeface="Arial"/>
            </a:endParaRPr>
          </a:p>
          <a:p>
            <a:pPr marL="0" lvl="0" indent="0" algn="l" rtl="0">
              <a:spcBef>
                <a:spcPts val="0"/>
              </a:spcBef>
              <a:spcAft>
                <a:spcPts val="0"/>
              </a:spcAft>
              <a:buSzPts val="440"/>
              <a:buNone/>
            </a:pPr>
            <a:endParaRPr sz="52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22"/>
          <p:cNvSpPr txBox="1">
            <a:spLocks noGrp="1"/>
          </p:cNvSpPr>
          <p:nvPr>
            <p:ph type="title"/>
          </p:nvPr>
        </p:nvSpPr>
        <p:spPr>
          <a:xfrm>
            <a:off x="1297500" y="36820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 sz="4200"/>
              <a:t>Conclusiones</a:t>
            </a:r>
            <a:endParaRPr sz="4200"/>
          </a:p>
        </p:txBody>
      </p:sp>
      <p:sp>
        <p:nvSpPr>
          <p:cNvPr id="196" name="Google Shape;196;p22"/>
          <p:cNvSpPr txBox="1">
            <a:spLocks noGrp="1"/>
          </p:cNvSpPr>
          <p:nvPr>
            <p:ph type="body" idx="1"/>
          </p:nvPr>
        </p:nvSpPr>
        <p:spPr>
          <a:xfrm>
            <a:off x="1297500" y="1567550"/>
            <a:ext cx="2663700" cy="2911200"/>
          </a:xfrm>
          <a:prstGeom prst="rect">
            <a:avLst/>
          </a:prstGeom>
        </p:spPr>
        <p:txBody>
          <a:bodyPr spcFirstLastPara="1" wrap="square" lIns="91425" tIns="91425" rIns="91425" bIns="91425" anchor="t" anchorCtr="0">
            <a:normAutofit fontScale="85000" lnSpcReduction="20000"/>
          </a:bodyPr>
          <a:lstStyle/>
          <a:p>
            <a:pPr marL="0" lvl="0" indent="0" algn="l" rtl="0">
              <a:spcBef>
                <a:spcPts val="0"/>
              </a:spcBef>
              <a:spcAft>
                <a:spcPts val="0"/>
              </a:spcAft>
              <a:buNone/>
            </a:pPr>
            <a:r>
              <a:rPr lang="es" dirty="0"/>
              <a:t>Para concluir podríamos destacar la importancia de las habilidades tecnológicas hoy en día, ya que nos ecaminamos hacia un mundo repleto de tecnología, dónde hay que adaptarse para no quedar atrás.</a:t>
            </a:r>
            <a:endParaRPr dirty="0"/>
          </a:p>
          <a:p>
            <a:pPr marL="0" lvl="0" indent="0" algn="l" rtl="0">
              <a:spcBef>
                <a:spcPts val="1200"/>
              </a:spcBef>
              <a:spcAft>
                <a:spcPts val="0"/>
              </a:spcAft>
              <a:buNone/>
            </a:pPr>
            <a:r>
              <a:rPr lang="es" dirty="0"/>
              <a:t>Por otro lado, la IA nos da muchas facilidades en muchos campos de estudio y en nuestro día a día.</a:t>
            </a:r>
            <a:endParaRPr dirty="0"/>
          </a:p>
          <a:p>
            <a:pPr marL="0" lvl="0" indent="0" algn="l" rtl="0">
              <a:spcBef>
                <a:spcPts val="1200"/>
              </a:spcBef>
              <a:spcAft>
                <a:spcPts val="1200"/>
              </a:spcAft>
              <a:buNone/>
            </a:pPr>
            <a:r>
              <a:rPr lang="es" dirty="0"/>
              <a:t>Por último, y como era obvio, hay que estar preparado para trabjar con ella como apoyo y no verla como un posible reemplazo de nuestro trabajo. </a:t>
            </a:r>
            <a:endParaRPr dirty="0"/>
          </a:p>
        </p:txBody>
      </p:sp>
      <p:pic>
        <p:nvPicPr>
          <p:cNvPr id="197" name="Google Shape;197;p22" descr="AI Learning and Artificial Intelligence Concept. (proporcionado por Getty Images)"/>
          <p:cNvPicPr preferRelativeResize="0"/>
          <p:nvPr/>
        </p:nvPicPr>
        <p:blipFill>
          <a:blip r:embed="rId3">
            <a:alphaModFix/>
          </a:blip>
          <a:stretch>
            <a:fillRect/>
          </a:stretch>
        </p:blipFill>
        <p:spPr>
          <a:xfrm>
            <a:off x="4484375" y="1412955"/>
            <a:ext cx="4222802" cy="231758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23"/>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sz="4800"/>
              <a:t>Próximos pasos</a:t>
            </a:r>
            <a:endParaRPr sz="4800"/>
          </a:p>
        </p:txBody>
      </p:sp>
      <p:sp>
        <p:nvSpPr>
          <p:cNvPr id="203" name="Google Shape;203;p23"/>
          <p:cNvSpPr txBox="1">
            <a:spLocks noGrp="1"/>
          </p:cNvSpPr>
          <p:nvPr>
            <p:ph type="body" idx="1"/>
          </p:nvPr>
        </p:nvSpPr>
        <p:spPr>
          <a:xfrm>
            <a:off x="1297500" y="1567550"/>
            <a:ext cx="2423100" cy="2911200"/>
          </a:xfrm>
          <a:prstGeom prst="rect">
            <a:avLst/>
          </a:prstGeom>
        </p:spPr>
        <p:txBody>
          <a:bodyPr spcFirstLastPara="1" wrap="square" lIns="91425" tIns="91425" rIns="91425" bIns="91425" anchor="t" anchorCtr="0">
            <a:normAutofit lnSpcReduction="20000"/>
          </a:bodyPr>
          <a:lstStyle/>
          <a:p>
            <a:pPr marL="457200" lvl="0" indent="-311150" algn="l" rtl="0">
              <a:spcBef>
                <a:spcPts val="0"/>
              </a:spcBef>
              <a:spcAft>
                <a:spcPts val="0"/>
              </a:spcAft>
              <a:buSzPts val="1300"/>
              <a:buChar char="-"/>
            </a:pPr>
            <a:r>
              <a:rPr lang="es"/>
              <a:t>Inversión en fuentes de datos de pago, como por ejemplo Statista.</a:t>
            </a:r>
            <a:endParaRPr/>
          </a:p>
          <a:p>
            <a:pPr marL="457200" lvl="0" indent="-311150" algn="l" rtl="0">
              <a:spcBef>
                <a:spcPts val="0"/>
              </a:spcBef>
              <a:spcAft>
                <a:spcPts val="0"/>
              </a:spcAft>
              <a:buSzPts val="1300"/>
              <a:buChar char="-"/>
            </a:pPr>
            <a:r>
              <a:rPr lang="es"/>
              <a:t>Utilización de web scraping para sacar más datos y analizar más exhaustivamente cada sector.</a:t>
            </a:r>
            <a:endParaRPr/>
          </a:p>
          <a:p>
            <a:pPr marL="457200" lvl="0" indent="-311150" algn="l" rtl="0">
              <a:spcBef>
                <a:spcPts val="0"/>
              </a:spcBef>
              <a:spcAft>
                <a:spcPts val="0"/>
              </a:spcAft>
              <a:buSzPts val="1300"/>
              <a:buChar char="-"/>
            </a:pPr>
            <a:r>
              <a:rPr lang="es"/>
              <a:t>Utilización de más APIs para la recopilación de datos.</a:t>
            </a:r>
            <a:endParaRPr/>
          </a:p>
          <a:p>
            <a:pPr marL="457200" lvl="0" indent="-311150" algn="l" rtl="0">
              <a:spcBef>
                <a:spcPts val="0"/>
              </a:spcBef>
              <a:spcAft>
                <a:spcPts val="0"/>
              </a:spcAft>
              <a:buSzPts val="1300"/>
              <a:buChar char="-"/>
            </a:pPr>
            <a:r>
              <a:rPr lang="es"/>
              <a:t>Implementar estadísticas más complejas. </a:t>
            </a:r>
            <a:endParaRPr/>
          </a:p>
        </p:txBody>
      </p:sp>
      <p:pic>
        <p:nvPicPr>
          <p:cNvPr id="204" name="Google Shape;204;p23"/>
          <p:cNvPicPr preferRelativeResize="0"/>
          <p:nvPr/>
        </p:nvPicPr>
        <p:blipFill>
          <a:blip r:embed="rId3">
            <a:alphaModFix/>
          </a:blip>
          <a:stretch>
            <a:fillRect/>
          </a:stretch>
        </p:blipFill>
        <p:spPr>
          <a:xfrm>
            <a:off x="5247400" y="1709525"/>
            <a:ext cx="2333625" cy="19621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24"/>
          <p:cNvSpPr txBox="1">
            <a:spLocks noGrp="1"/>
          </p:cNvSpPr>
          <p:nvPr>
            <p:ph type="ctrTitle"/>
          </p:nvPr>
        </p:nvSpPr>
        <p:spPr>
          <a:xfrm>
            <a:off x="3068450" y="1782300"/>
            <a:ext cx="5017500" cy="1578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 sz="8900"/>
              <a:t>FIN</a:t>
            </a:r>
            <a:endParaRPr sz="8900"/>
          </a:p>
        </p:txBody>
      </p:sp>
      <p:sp>
        <p:nvSpPr>
          <p:cNvPr id="210" name="Google Shape;210;p24"/>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 sz="2100"/>
              <a:t>Luis Manuel Blanco Abenza</a:t>
            </a:r>
            <a:endParaRPr sz="21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sz="4900"/>
              <a:t>Índice</a:t>
            </a:r>
            <a:endParaRPr sz="4900"/>
          </a:p>
        </p:txBody>
      </p:sp>
      <p:sp>
        <p:nvSpPr>
          <p:cNvPr id="141" name="Google Shape;141;p14"/>
          <p:cNvSpPr txBox="1">
            <a:spLocks noGrp="1"/>
          </p:cNvSpPr>
          <p:nvPr>
            <p:ph type="body" idx="1"/>
          </p:nvPr>
        </p:nvSpPr>
        <p:spPr>
          <a:xfrm>
            <a:off x="1297500" y="1567550"/>
            <a:ext cx="7038900" cy="3966000"/>
          </a:xfrm>
          <a:prstGeom prst="rect">
            <a:avLst/>
          </a:prstGeom>
        </p:spPr>
        <p:txBody>
          <a:bodyPr spcFirstLastPara="1" wrap="square" lIns="91425" tIns="91425" rIns="91425" bIns="91425" anchor="t" anchorCtr="0">
            <a:normAutofit fontScale="47500" lnSpcReduction="10000"/>
          </a:bodyPr>
          <a:lstStyle/>
          <a:p>
            <a:pPr marL="457200" lvl="0" indent="-342974" algn="l" rtl="0">
              <a:lnSpc>
                <a:spcPct val="100000"/>
              </a:lnSpc>
              <a:spcBef>
                <a:spcPts val="0"/>
              </a:spcBef>
              <a:spcAft>
                <a:spcPts val="0"/>
              </a:spcAft>
              <a:buSzPct val="100000"/>
              <a:buChar char="-"/>
            </a:pPr>
            <a:r>
              <a:rPr lang="es" sz="3791">
                <a:latin typeface="Arial"/>
                <a:ea typeface="Arial"/>
                <a:cs typeface="Arial"/>
                <a:sym typeface="Arial"/>
              </a:rPr>
              <a:t>Distribución de empleos por industria.</a:t>
            </a:r>
            <a:endParaRPr sz="3791"/>
          </a:p>
          <a:p>
            <a:pPr marL="457200" lvl="0" indent="-342974" algn="l" rtl="0">
              <a:spcBef>
                <a:spcPts val="0"/>
              </a:spcBef>
              <a:spcAft>
                <a:spcPts val="0"/>
              </a:spcAft>
              <a:buSzPct val="100000"/>
              <a:buChar char="-"/>
            </a:pPr>
            <a:r>
              <a:rPr lang="es" sz="3791"/>
              <a:t>Habilidades requeridas en la era IA.</a:t>
            </a:r>
            <a:endParaRPr sz="3791"/>
          </a:p>
          <a:p>
            <a:pPr marL="457200" lvl="0" indent="-342974" algn="l" rtl="0">
              <a:spcBef>
                <a:spcPts val="0"/>
              </a:spcBef>
              <a:spcAft>
                <a:spcPts val="0"/>
              </a:spcAft>
              <a:buSzPct val="100000"/>
              <a:buChar char="-"/>
            </a:pPr>
            <a:r>
              <a:rPr lang="es" sz="3791"/>
              <a:t>Adopción de la IA y su distribución por industria.</a:t>
            </a:r>
            <a:endParaRPr sz="3791"/>
          </a:p>
          <a:p>
            <a:pPr marL="457200" lvl="0" indent="-342974" algn="l" rtl="0">
              <a:spcBef>
                <a:spcPts val="0"/>
              </a:spcBef>
              <a:spcAft>
                <a:spcPts val="0"/>
              </a:spcAft>
              <a:buSzPct val="100000"/>
              <a:buChar char="-"/>
            </a:pPr>
            <a:r>
              <a:rPr lang="es" sz="3791"/>
              <a:t>Impacto de la IA por sector.</a:t>
            </a:r>
            <a:endParaRPr sz="3791"/>
          </a:p>
          <a:p>
            <a:pPr marL="457200" lvl="0" indent="-342974" algn="l" rtl="0">
              <a:spcBef>
                <a:spcPts val="0"/>
              </a:spcBef>
              <a:spcAft>
                <a:spcPts val="0"/>
              </a:spcAft>
              <a:buSzPct val="100000"/>
              <a:buChar char="-"/>
            </a:pPr>
            <a:r>
              <a:rPr lang="es" sz="3791"/>
              <a:t>Automatización del trabajo.</a:t>
            </a:r>
            <a:endParaRPr sz="3791"/>
          </a:p>
          <a:p>
            <a:pPr marL="457200" lvl="0" indent="-342974" algn="l" rtl="0">
              <a:spcBef>
                <a:spcPts val="0"/>
              </a:spcBef>
              <a:spcAft>
                <a:spcPts val="0"/>
              </a:spcAft>
              <a:buSzPct val="100000"/>
              <a:buChar char="-"/>
            </a:pPr>
            <a:r>
              <a:rPr lang="es" sz="3791"/>
              <a:t>Salarios y adopción de la IA.</a:t>
            </a:r>
            <a:endParaRPr sz="3791"/>
          </a:p>
          <a:p>
            <a:pPr marL="457200" lvl="0" indent="-342974" algn="l" rtl="0">
              <a:spcBef>
                <a:spcPts val="0"/>
              </a:spcBef>
              <a:spcAft>
                <a:spcPts val="0"/>
              </a:spcAft>
              <a:buSzPct val="100000"/>
              <a:buChar char="-"/>
            </a:pPr>
            <a:r>
              <a:rPr lang="es" sz="3791"/>
              <a:t>Trabajo en remoto y retribución</a:t>
            </a:r>
            <a:endParaRPr sz="3791"/>
          </a:p>
          <a:p>
            <a:pPr marL="457200" lvl="0" indent="-342974" algn="l" rtl="0">
              <a:spcBef>
                <a:spcPts val="0"/>
              </a:spcBef>
              <a:spcAft>
                <a:spcPts val="0"/>
              </a:spcAft>
              <a:buSzPct val="100000"/>
              <a:buChar char="-"/>
            </a:pPr>
            <a:r>
              <a:rPr lang="es" sz="3791"/>
              <a:t>Demanda real del mercado laboral.</a:t>
            </a:r>
            <a:endParaRPr sz="3791"/>
          </a:p>
          <a:p>
            <a:pPr marL="457200" lvl="0" indent="-342974" algn="l" rtl="0">
              <a:spcBef>
                <a:spcPts val="0"/>
              </a:spcBef>
              <a:spcAft>
                <a:spcPts val="0"/>
              </a:spcAft>
              <a:buSzPct val="100000"/>
              <a:buChar char="-"/>
            </a:pPr>
            <a:r>
              <a:rPr lang="es" sz="3791"/>
              <a:t>Retos del proyecto</a:t>
            </a:r>
            <a:endParaRPr sz="3791"/>
          </a:p>
          <a:p>
            <a:pPr marL="457200" lvl="0" indent="-342974" algn="l" rtl="0">
              <a:spcBef>
                <a:spcPts val="0"/>
              </a:spcBef>
              <a:spcAft>
                <a:spcPts val="0"/>
              </a:spcAft>
              <a:buSzPct val="100000"/>
              <a:buChar char="-"/>
            </a:pPr>
            <a:r>
              <a:rPr lang="es" sz="3791"/>
              <a:t>Conclusiones</a:t>
            </a:r>
            <a:endParaRPr sz="3791"/>
          </a:p>
          <a:p>
            <a:pPr marL="457200" lvl="0" indent="-342974" algn="l" rtl="0">
              <a:spcBef>
                <a:spcPts val="0"/>
              </a:spcBef>
              <a:spcAft>
                <a:spcPts val="0"/>
              </a:spcAft>
              <a:buSzPct val="100000"/>
              <a:buChar char="-"/>
            </a:pPr>
            <a:r>
              <a:rPr lang="es" sz="3791"/>
              <a:t>Próximos pasos</a:t>
            </a:r>
            <a:endParaRPr sz="3791"/>
          </a:p>
          <a:p>
            <a:pPr marL="457200" lvl="0" indent="0" algn="l" rtl="0">
              <a:spcBef>
                <a:spcPts val="1200"/>
              </a:spcBef>
              <a:spcAft>
                <a:spcPts val="0"/>
              </a:spcAft>
              <a:buNone/>
            </a:pPr>
            <a:endParaRPr/>
          </a:p>
          <a:p>
            <a:pPr marL="457200" lvl="0" indent="0" algn="l" rtl="0">
              <a:spcBef>
                <a:spcPts val="1200"/>
              </a:spcBef>
              <a:spcAft>
                <a:spcPts val="120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s" sz="3160">
                <a:latin typeface="Arial"/>
                <a:ea typeface="Arial"/>
                <a:cs typeface="Arial"/>
                <a:sym typeface="Arial"/>
              </a:rPr>
              <a:t>Distribución de empleos por industria</a:t>
            </a:r>
            <a:endParaRPr sz="1360"/>
          </a:p>
        </p:txBody>
      </p:sp>
      <p:pic>
        <p:nvPicPr>
          <p:cNvPr id="147" name="Google Shape;147;p15"/>
          <p:cNvPicPr preferRelativeResize="0"/>
          <p:nvPr/>
        </p:nvPicPr>
        <p:blipFill>
          <a:blip r:embed="rId3">
            <a:alphaModFix/>
          </a:blip>
          <a:stretch>
            <a:fillRect/>
          </a:stretch>
        </p:blipFill>
        <p:spPr>
          <a:xfrm>
            <a:off x="2100037" y="1434725"/>
            <a:ext cx="4943925" cy="33549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1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s" sz="3259">
                <a:latin typeface="Arial"/>
                <a:ea typeface="Arial"/>
                <a:cs typeface="Arial"/>
                <a:sym typeface="Arial"/>
              </a:rPr>
              <a:t>Habilidades Requeridas en la Era IA</a:t>
            </a:r>
            <a:endParaRPr sz="1460"/>
          </a:p>
        </p:txBody>
      </p:sp>
      <p:pic>
        <p:nvPicPr>
          <p:cNvPr id="153" name="Google Shape;153;p16"/>
          <p:cNvPicPr preferRelativeResize="0"/>
          <p:nvPr/>
        </p:nvPicPr>
        <p:blipFill>
          <a:blip r:embed="rId3">
            <a:alphaModFix/>
          </a:blip>
          <a:stretch>
            <a:fillRect/>
          </a:stretch>
        </p:blipFill>
        <p:spPr>
          <a:xfrm>
            <a:off x="4973464" y="1460250"/>
            <a:ext cx="4018137" cy="2570325"/>
          </a:xfrm>
          <a:prstGeom prst="rect">
            <a:avLst/>
          </a:prstGeom>
          <a:noFill/>
          <a:ln>
            <a:noFill/>
          </a:ln>
        </p:spPr>
      </p:pic>
      <p:pic>
        <p:nvPicPr>
          <p:cNvPr id="154" name="Google Shape;154;p16"/>
          <p:cNvPicPr preferRelativeResize="0"/>
          <p:nvPr/>
        </p:nvPicPr>
        <p:blipFill>
          <a:blip r:embed="rId4">
            <a:alphaModFix/>
          </a:blip>
          <a:stretch>
            <a:fillRect/>
          </a:stretch>
        </p:blipFill>
        <p:spPr>
          <a:xfrm>
            <a:off x="152400" y="1460250"/>
            <a:ext cx="4419599" cy="262300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17"/>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s" sz="2660">
                <a:latin typeface="Arial"/>
                <a:ea typeface="Arial"/>
                <a:cs typeface="Arial"/>
                <a:sym typeface="Arial"/>
              </a:rPr>
              <a:t>Adopción de IA y su Distribución por Industria</a:t>
            </a:r>
            <a:endParaRPr sz="860"/>
          </a:p>
        </p:txBody>
      </p:sp>
      <p:pic>
        <p:nvPicPr>
          <p:cNvPr id="160" name="Google Shape;160;p17"/>
          <p:cNvPicPr preferRelativeResize="0"/>
          <p:nvPr/>
        </p:nvPicPr>
        <p:blipFill>
          <a:blip r:embed="rId3">
            <a:alphaModFix/>
          </a:blip>
          <a:stretch>
            <a:fillRect/>
          </a:stretch>
        </p:blipFill>
        <p:spPr>
          <a:xfrm>
            <a:off x="201322" y="1662379"/>
            <a:ext cx="4497675" cy="2665296"/>
          </a:xfrm>
          <a:prstGeom prst="rect">
            <a:avLst/>
          </a:prstGeom>
          <a:noFill/>
          <a:ln>
            <a:noFill/>
          </a:ln>
        </p:spPr>
      </p:pic>
      <p:pic>
        <p:nvPicPr>
          <p:cNvPr id="161" name="Google Shape;161;p17"/>
          <p:cNvPicPr preferRelativeResize="0"/>
          <p:nvPr/>
        </p:nvPicPr>
        <p:blipFill>
          <a:blip r:embed="rId4">
            <a:alphaModFix/>
          </a:blip>
          <a:stretch>
            <a:fillRect/>
          </a:stretch>
        </p:blipFill>
        <p:spPr>
          <a:xfrm>
            <a:off x="5367932" y="1662375"/>
            <a:ext cx="3578618" cy="26653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18"/>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 sz="4400">
                <a:latin typeface="Arial"/>
                <a:ea typeface="Arial"/>
                <a:cs typeface="Arial"/>
                <a:sym typeface="Arial"/>
              </a:rPr>
              <a:t>Salarios y adopción de IA</a:t>
            </a:r>
            <a:endParaRPr/>
          </a:p>
        </p:txBody>
      </p:sp>
      <p:pic>
        <p:nvPicPr>
          <p:cNvPr id="167" name="Google Shape;167;p18"/>
          <p:cNvPicPr preferRelativeResize="0"/>
          <p:nvPr/>
        </p:nvPicPr>
        <p:blipFill>
          <a:blip r:embed="rId3">
            <a:alphaModFix/>
          </a:blip>
          <a:stretch>
            <a:fillRect/>
          </a:stretch>
        </p:blipFill>
        <p:spPr>
          <a:xfrm>
            <a:off x="203525" y="2661450"/>
            <a:ext cx="2933400" cy="2184750"/>
          </a:xfrm>
          <a:prstGeom prst="rect">
            <a:avLst/>
          </a:prstGeom>
          <a:noFill/>
          <a:ln>
            <a:noFill/>
          </a:ln>
        </p:spPr>
      </p:pic>
      <p:pic>
        <p:nvPicPr>
          <p:cNvPr id="168" name="Google Shape;168;p18"/>
          <p:cNvPicPr preferRelativeResize="0"/>
          <p:nvPr/>
        </p:nvPicPr>
        <p:blipFill>
          <a:blip r:embed="rId4">
            <a:alphaModFix/>
          </a:blip>
          <a:stretch>
            <a:fillRect/>
          </a:stretch>
        </p:blipFill>
        <p:spPr>
          <a:xfrm>
            <a:off x="3215813" y="1217325"/>
            <a:ext cx="2664601" cy="1984550"/>
          </a:xfrm>
          <a:prstGeom prst="rect">
            <a:avLst/>
          </a:prstGeom>
          <a:noFill/>
          <a:ln>
            <a:noFill/>
          </a:ln>
        </p:spPr>
      </p:pic>
      <p:pic>
        <p:nvPicPr>
          <p:cNvPr id="169" name="Google Shape;169;p18"/>
          <p:cNvPicPr preferRelativeResize="0"/>
          <p:nvPr/>
        </p:nvPicPr>
        <p:blipFill>
          <a:blip r:embed="rId5">
            <a:alphaModFix/>
          </a:blip>
          <a:stretch>
            <a:fillRect/>
          </a:stretch>
        </p:blipFill>
        <p:spPr>
          <a:xfrm>
            <a:off x="5959301" y="2660338"/>
            <a:ext cx="2936400" cy="2186982"/>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19"/>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sz="4400">
                <a:latin typeface="Arial"/>
                <a:ea typeface="Arial"/>
                <a:cs typeface="Arial"/>
                <a:sym typeface="Arial"/>
              </a:rPr>
              <a:t>Trabajo remoto y retribución</a:t>
            </a:r>
            <a:endParaRPr/>
          </a:p>
        </p:txBody>
      </p:sp>
      <p:pic>
        <p:nvPicPr>
          <p:cNvPr id="175" name="Google Shape;175;p19"/>
          <p:cNvPicPr preferRelativeResize="0"/>
          <p:nvPr/>
        </p:nvPicPr>
        <p:blipFill>
          <a:blip r:embed="rId3">
            <a:alphaModFix/>
          </a:blip>
          <a:stretch>
            <a:fillRect/>
          </a:stretch>
        </p:blipFill>
        <p:spPr>
          <a:xfrm>
            <a:off x="5670250" y="2861925"/>
            <a:ext cx="3142875" cy="2142025"/>
          </a:xfrm>
          <a:prstGeom prst="rect">
            <a:avLst/>
          </a:prstGeom>
          <a:noFill/>
          <a:ln>
            <a:noFill/>
          </a:ln>
        </p:spPr>
      </p:pic>
      <p:pic>
        <p:nvPicPr>
          <p:cNvPr id="176" name="Google Shape;176;p19"/>
          <p:cNvPicPr preferRelativeResize="0"/>
          <p:nvPr/>
        </p:nvPicPr>
        <p:blipFill>
          <a:blip r:embed="rId4">
            <a:alphaModFix/>
          </a:blip>
          <a:stretch>
            <a:fillRect/>
          </a:stretch>
        </p:blipFill>
        <p:spPr>
          <a:xfrm>
            <a:off x="185600" y="2861925"/>
            <a:ext cx="3462925" cy="2142024"/>
          </a:xfrm>
          <a:prstGeom prst="rect">
            <a:avLst/>
          </a:prstGeom>
          <a:noFill/>
          <a:ln>
            <a:noFill/>
          </a:ln>
        </p:spPr>
      </p:pic>
      <p:pic>
        <p:nvPicPr>
          <p:cNvPr id="177" name="Google Shape;177;p19"/>
          <p:cNvPicPr preferRelativeResize="0"/>
          <p:nvPr/>
        </p:nvPicPr>
        <p:blipFill>
          <a:blip r:embed="rId5">
            <a:alphaModFix/>
          </a:blip>
          <a:stretch>
            <a:fillRect/>
          </a:stretch>
        </p:blipFill>
        <p:spPr>
          <a:xfrm>
            <a:off x="2946975" y="1192700"/>
            <a:ext cx="3394500" cy="17405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20"/>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s" sz="3359">
                <a:latin typeface="Arial"/>
                <a:ea typeface="Arial"/>
                <a:cs typeface="Arial"/>
                <a:sym typeface="Arial"/>
              </a:rPr>
              <a:t>Demanda Real del Mercado Laboral</a:t>
            </a:r>
            <a:endParaRPr sz="1560"/>
          </a:p>
        </p:txBody>
      </p:sp>
      <p:pic>
        <p:nvPicPr>
          <p:cNvPr id="183" name="Google Shape;183;p20"/>
          <p:cNvPicPr preferRelativeResize="0"/>
          <p:nvPr/>
        </p:nvPicPr>
        <p:blipFill>
          <a:blip r:embed="rId3">
            <a:alphaModFix/>
          </a:blip>
          <a:stretch>
            <a:fillRect/>
          </a:stretch>
        </p:blipFill>
        <p:spPr>
          <a:xfrm>
            <a:off x="1992350" y="1125100"/>
            <a:ext cx="5159300" cy="31835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21"/>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sz="4800"/>
              <a:t>Retos del proyecto</a:t>
            </a:r>
            <a:endParaRPr sz="4800"/>
          </a:p>
        </p:txBody>
      </p:sp>
      <p:sp>
        <p:nvSpPr>
          <p:cNvPr id="189" name="Google Shape;189;p21"/>
          <p:cNvSpPr txBox="1">
            <a:spLocks noGrp="1"/>
          </p:cNvSpPr>
          <p:nvPr>
            <p:ph type="body" idx="1"/>
          </p:nvPr>
        </p:nvSpPr>
        <p:spPr>
          <a:xfrm>
            <a:off x="5019525" y="1567550"/>
            <a:ext cx="3316800" cy="2911200"/>
          </a:xfrm>
          <a:prstGeom prst="rect">
            <a:avLst/>
          </a:prstGeom>
        </p:spPr>
        <p:txBody>
          <a:bodyPr spcFirstLastPara="1" wrap="square" lIns="90000" tIns="91425" rIns="91425" bIns="91425" anchor="t" anchorCtr="0">
            <a:normAutofit/>
          </a:bodyPr>
          <a:lstStyle/>
          <a:p>
            <a:pPr marL="0" lvl="0" indent="0" algn="l" rtl="0">
              <a:spcBef>
                <a:spcPts val="0"/>
              </a:spcBef>
              <a:spcAft>
                <a:spcPts val="1200"/>
              </a:spcAft>
              <a:buNone/>
            </a:pPr>
            <a:r>
              <a:rPr lang="es" sz="1500"/>
              <a:t>En este proyecto, integre una API externa para recopilar datos actualizados sobre ofertas de empleo en los sectores analizados. A pesar de los desafíos técnicos que supuso vincular la información de la API con mi dataset, logré implementar con éxito esta funcionalidad, enriqueciendo así los resultados del estudio.</a:t>
            </a:r>
            <a:endParaRPr sz="1500"/>
          </a:p>
        </p:txBody>
      </p:sp>
      <p:pic>
        <p:nvPicPr>
          <p:cNvPr id="190" name="Google Shape;190;p21"/>
          <p:cNvPicPr preferRelativeResize="0"/>
          <p:nvPr/>
        </p:nvPicPr>
        <p:blipFill>
          <a:blip r:embed="rId3">
            <a:alphaModFix/>
          </a:blip>
          <a:stretch>
            <a:fillRect/>
          </a:stretch>
        </p:blipFill>
        <p:spPr>
          <a:xfrm>
            <a:off x="983950" y="1513900"/>
            <a:ext cx="3018500" cy="3018500"/>
          </a:xfrm>
          <a:prstGeom prst="rect">
            <a:avLst/>
          </a:prstGeom>
          <a:noFill/>
          <a:ln>
            <a:noFill/>
          </a:ln>
        </p:spPr>
      </p:pic>
    </p:spTree>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299</Words>
  <Application>Microsoft Office PowerPoint</Application>
  <PresentationFormat>Presentación en pantalla (16:9)</PresentationFormat>
  <Paragraphs>33</Paragraphs>
  <Slides>12</Slides>
  <Notes>12</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12</vt:i4>
      </vt:variant>
    </vt:vector>
  </HeadingPairs>
  <TitlesOfParts>
    <vt:vector size="16" baseType="lpstr">
      <vt:lpstr>Arial</vt:lpstr>
      <vt:lpstr>Lato</vt:lpstr>
      <vt:lpstr>Montserrat</vt:lpstr>
      <vt:lpstr>Focus</vt:lpstr>
      <vt:lpstr>Impacto de la Inteligencia Artificial en los Trabajos</vt:lpstr>
      <vt:lpstr>Índice</vt:lpstr>
      <vt:lpstr>Distribución de empleos por industria</vt:lpstr>
      <vt:lpstr>Habilidades Requeridas en la Era IA</vt:lpstr>
      <vt:lpstr>Adopción de IA y su Distribución por Industria</vt:lpstr>
      <vt:lpstr>Salarios y adopción de IA</vt:lpstr>
      <vt:lpstr>Trabajo remoto y retribución</vt:lpstr>
      <vt:lpstr>Demanda Real del Mercado Laboral</vt:lpstr>
      <vt:lpstr>Retos del proyecto</vt:lpstr>
      <vt:lpstr>Conclusiones</vt:lpstr>
      <vt:lpstr>Próximos pasos</vt:lpstr>
      <vt:lpstr>FIN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LUIS MANUEL BLANCO ABENZA</cp:lastModifiedBy>
  <cp:revision>1</cp:revision>
  <dcterms:modified xsi:type="dcterms:W3CDTF">2025-05-08T10:01:43Z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2025-05-08T10:01:42Z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baebe467-47d5-48b9-8830-0d54fa0099cf</vt:lpwstr>
  </property>
  <property fmtid="{D5CDD505-2E9C-101B-9397-08002B2CF9AE}" pid="7" name="MSIP_Label_defa4170-0d19-0005-0004-bc88714345d2_ActionId">
    <vt:lpwstr>f482558b-ab6e-425a-aaf3-992d1f74b758</vt:lpwstr>
  </property>
  <property fmtid="{D5CDD505-2E9C-101B-9397-08002B2CF9AE}" pid="8" name="MSIP_Label_defa4170-0d19-0005-0004-bc88714345d2_ContentBits">
    <vt:lpwstr>0</vt:lpwstr>
  </property>
  <property fmtid="{D5CDD505-2E9C-101B-9397-08002B2CF9AE}" pid="9" name="MSIP_Label_defa4170-0d19-0005-0004-bc88714345d2_Tag">
    <vt:lpwstr>10, 3, 0, 1</vt:lpwstr>
  </property>
</Properties>
</file>