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jGpqDhUyq+sJQLcTYDDsInGONG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60f33dff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60f33dff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4"/>
          <p:cNvGrpSpPr/>
          <p:nvPr/>
        </p:nvGrpSpPr>
        <p:grpSpPr>
          <a:xfrm>
            <a:off x="0" y="490"/>
            <a:ext cx="5153705" cy="5134399"/>
            <a:chOff x="0" y="75"/>
            <a:chExt cx="5153705" cy="5152950"/>
          </a:xfrm>
        </p:grpSpPr>
        <p:sp>
          <p:nvSpPr>
            <p:cNvPr id="12" name="Google Shape;12;p14"/>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4"/>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4"/>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23"/>
          <p:cNvGrpSpPr/>
          <p:nvPr/>
        </p:nvGrpSpPr>
        <p:grpSpPr>
          <a:xfrm>
            <a:off x="4406400" y="0"/>
            <a:ext cx="4737600" cy="5143065"/>
            <a:chOff x="4406400" y="0"/>
            <a:chExt cx="4737600" cy="5143065"/>
          </a:xfrm>
        </p:grpSpPr>
        <p:sp>
          <p:nvSpPr>
            <p:cNvPr id="107" name="Google Shape;107;p23"/>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3"/>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3"/>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3"/>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3"/>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3"/>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23"/>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27" name="Google Shape;1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5"/>
          <p:cNvGrpSpPr/>
          <p:nvPr/>
        </p:nvGrpSpPr>
        <p:grpSpPr>
          <a:xfrm>
            <a:off x="0" y="381001"/>
            <a:ext cx="1037850" cy="1016288"/>
            <a:chOff x="0" y="381001"/>
            <a:chExt cx="1037850" cy="1016288"/>
          </a:xfrm>
        </p:grpSpPr>
        <p:sp>
          <p:nvSpPr>
            <p:cNvPr id="21" name="Google Shape;21;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5"/>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16"/>
          <p:cNvGrpSpPr/>
          <p:nvPr/>
        </p:nvGrpSpPr>
        <p:grpSpPr>
          <a:xfrm>
            <a:off x="4406400" y="0"/>
            <a:ext cx="4737600" cy="5143065"/>
            <a:chOff x="4406400" y="0"/>
            <a:chExt cx="4737600" cy="5143065"/>
          </a:xfrm>
        </p:grpSpPr>
        <p:sp>
          <p:nvSpPr>
            <p:cNvPr id="28" name="Google Shape;28;p1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6"/>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17"/>
          <p:cNvGrpSpPr/>
          <p:nvPr/>
        </p:nvGrpSpPr>
        <p:grpSpPr>
          <a:xfrm>
            <a:off x="0" y="381001"/>
            <a:ext cx="1037850" cy="1016288"/>
            <a:chOff x="0" y="381001"/>
            <a:chExt cx="1037850" cy="1016288"/>
          </a:xfrm>
        </p:grpSpPr>
        <p:sp>
          <p:nvSpPr>
            <p:cNvPr id="50" name="Google Shape;50;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18"/>
          <p:cNvGrpSpPr/>
          <p:nvPr/>
        </p:nvGrpSpPr>
        <p:grpSpPr>
          <a:xfrm>
            <a:off x="0" y="381001"/>
            <a:ext cx="1037850" cy="1016288"/>
            <a:chOff x="0" y="381001"/>
            <a:chExt cx="1037850" cy="1016288"/>
          </a:xfrm>
        </p:grpSpPr>
        <p:sp>
          <p:nvSpPr>
            <p:cNvPr id="58" name="Google Shape;58;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1" name="Google Shape;6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19"/>
          <p:cNvGrpSpPr/>
          <p:nvPr/>
        </p:nvGrpSpPr>
        <p:grpSpPr>
          <a:xfrm>
            <a:off x="0" y="381001"/>
            <a:ext cx="1037850" cy="1016288"/>
            <a:chOff x="0" y="381001"/>
            <a:chExt cx="1037850" cy="1016288"/>
          </a:xfrm>
        </p:grpSpPr>
        <p:sp>
          <p:nvSpPr>
            <p:cNvPr id="64" name="Google Shape;64;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9"/>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7" name="Google Shape;67;p19"/>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8" name="Google Shape;6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20"/>
          <p:cNvGrpSpPr/>
          <p:nvPr/>
        </p:nvGrpSpPr>
        <p:grpSpPr>
          <a:xfrm>
            <a:off x="4406400" y="0"/>
            <a:ext cx="4737600" cy="5143500"/>
            <a:chOff x="4406400" y="0"/>
            <a:chExt cx="4737600" cy="5143500"/>
          </a:xfrm>
        </p:grpSpPr>
        <p:sp>
          <p:nvSpPr>
            <p:cNvPr id="71" name="Google Shape;71;p20"/>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0"/>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0"/>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0"/>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0"/>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0"/>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0"/>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0"/>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0"/>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0"/>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20"/>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21"/>
          <p:cNvGrpSpPr/>
          <p:nvPr/>
        </p:nvGrpSpPr>
        <p:grpSpPr>
          <a:xfrm>
            <a:off x="0" y="381001"/>
            <a:ext cx="1037850" cy="1016288"/>
            <a:chOff x="0" y="381001"/>
            <a:chExt cx="1037850" cy="1016288"/>
          </a:xfrm>
        </p:grpSpPr>
        <p:sp>
          <p:nvSpPr>
            <p:cNvPr id="93" name="Google Shape;93;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1"/>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6" name="Google Shape;96;p21"/>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7" name="Google Shape;97;p21"/>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22"/>
          <p:cNvGrpSpPr/>
          <p:nvPr/>
        </p:nvGrpSpPr>
        <p:grpSpPr>
          <a:xfrm>
            <a:off x="0" y="4128572"/>
            <a:ext cx="698925" cy="684657"/>
            <a:chOff x="0" y="3785672"/>
            <a:chExt cx="698925" cy="684657"/>
          </a:xfrm>
        </p:grpSpPr>
        <p:sp>
          <p:nvSpPr>
            <p:cNvPr id="101" name="Google Shape;101;p22"/>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2"/>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2"/>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4" name="Google Shape;10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 Id="rId4" Type="http://schemas.openxmlformats.org/officeDocument/2006/relationships/image" Target="../media/image4.jpg"/><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940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1010"/>
              <a:buNone/>
            </a:pPr>
            <a:r>
              <a:rPr lang="es" sz="4400">
                <a:latin typeface="Arial"/>
                <a:ea typeface="Arial"/>
                <a:cs typeface="Arial"/>
                <a:sym typeface="Arial"/>
              </a:rPr>
              <a:t>Impacto de la Inteligencia Artificial en los Trabajos</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800"/>
              </a:spcBef>
              <a:spcAft>
                <a:spcPts val="0"/>
              </a:spcAft>
              <a:buSzPts val="440"/>
              <a:buNone/>
            </a:pPr>
            <a:r>
              <a:rPr lang="es" sz="1679">
                <a:latin typeface="Arial"/>
                <a:ea typeface="Arial"/>
                <a:cs typeface="Arial"/>
                <a:sym typeface="Arial"/>
              </a:rPr>
              <a:t>Luis Manuel Blanco | 08/05/2025 | Ironhack</a:t>
            </a:r>
            <a:endParaRPr sz="1679">
              <a:latin typeface="Arial"/>
              <a:ea typeface="Arial"/>
              <a:cs typeface="Arial"/>
              <a:sym typeface="Arial"/>
            </a:endParaRPr>
          </a:p>
          <a:p>
            <a:pPr indent="0" lvl="0" marL="0" rtl="0" algn="l">
              <a:lnSpc>
                <a:spcPct val="100000"/>
              </a:lnSpc>
              <a:spcBef>
                <a:spcPts val="0"/>
              </a:spcBef>
              <a:spcAft>
                <a:spcPts val="0"/>
              </a:spcAft>
              <a:buSzPts val="440"/>
              <a:buNone/>
            </a:pPr>
            <a:r>
              <a:t/>
            </a:r>
            <a:endParaRPr sz="5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800"/>
              <a:t>Retos del proyecto</a:t>
            </a:r>
            <a:endParaRPr sz="4800"/>
          </a:p>
        </p:txBody>
      </p:sp>
      <p:sp>
        <p:nvSpPr>
          <p:cNvPr id="197" name="Google Shape;197;p9"/>
          <p:cNvSpPr txBox="1"/>
          <p:nvPr>
            <p:ph idx="1" type="body"/>
          </p:nvPr>
        </p:nvSpPr>
        <p:spPr>
          <a:xfrm>
            <a:off x="5019525" y="1567550"/>
            <a:ext cx="3316800" cy="2911200"/>
          </a:xfrm>
          <a:prstGeom prst="rect">
            <a:avLst/>
          </a:prstGeom>
          <a:noFill/>
          <a:ln>
            <a:noFill/>
          </a:ln>
        </p:spPr>
        <p:txBody>
          <a:bodyPr anchorCtr="0" anchor="t" bIns="91425" lIns="90000" spcFirstLastPara="1" rIns="91425" wrap="square" tIns="91425">
            <a:normAutofit/>
          </a:bodyPr>
          <a:lstStyle/>
          <a:p>
            <a:pPr indent="0" lvl="0" marL="0" rtl="0" algn="l">
              <a:lnSpc>
                <a:spcPct val="115000"/>
              </a:lnSpc>
              <a:spcBef>
                <a:spcPts val="0"/>
              </a:spcBef>
              <a:spcAft>
                <a:spcPts val="1200"/>
              </a:spcAft>
              <a:buSzPts val="1300"/>
              <a:buNone/>
            </a:pPr>
            <a:r>
              <a:rPr lang="es" sz="1500"/>
              <a:t>En este proyecto, integre una API externa para recopilar datos actualizados sobre ofertas de empleo en los sectores analizados. A pesar de los desafíos técnicos que supuso vincular la información de la API con mi dataset, logré implementar con éxito esta funcionalidad, enriqueciendo así los resultados del estudio.</a:t>
            </a:r>
            <a:endParaRPr sz="1500"/>
          </a:p>
        </p:txBody>
      </p:sp>
      <p:pic>
        <p:nvPicPr>
          <p:cNvPr id="198" name="Google Shape;198;p9"/>
          <p:cNvPicPr preferRelativeResize="0"/>
          <p:nvPr/>
        </p:nvPicPr>
        <p:blipFill rotWithShape="1">
          <a:blip r:embed="rId3">
            <a:alphaModFix/>
          </a:blip>
          <a:srcRect b="0" l="0" r="0" t="0"/>
          <a:stretch/>
        </p:blipFill>
        <p:spPr>
          <a:xfrm>
            <a:off x="983950" y="1513900"/>
            <a:ext cx="3018500" cy="301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type="title"/>
          </p:nvPr>
        </p:nvSpPr>
        <p:spPr>
          <a:xfrm>
            <a:off x="1297500" y="3682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4200"/>
              <a:t>Conclusiones</a:t>
            </a:r>
            <a:endParaRPr sz="4200"/>
          </a:p>
        </p:txBody>
      </p:sp>
      <p:sp>
        <p:nvSpPr>
          <p:cNvPr id="204" name="Google Shape;204;p10"/>
          <p:cNvSpPr txBox="1"/>
          <p:nvPr>
            <p:ph idx="1" type="body"/>
          </p:nvPr>
        </p:nvSpPr>
        <p:spPr>
          <a:xfrm>
            <a:off x="1297500" y="1567550"/>
            <a:ext cx="2663700" cy="29112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lang="es"/>
              <a:t>Para concluir podríamos destacar la importancia de las habilidades tecnológicas hoy en día, ya que nos </a:t>
            </a:r>
            <a:r>
              <a:rPr lang="es"/>
              <a:t>encaminamos</a:t>
            </a:r>
            <a:r>
              <a:rPr lang="es"/>
              <a:t> hacia un mundo repleto de tecnología, dónde hay que adaptarse para no quedar atrás.</a:t>
            </a:r>
            <a:endParaRPr/>
          </a:p>
          <a:p>
            <a:pPr indent="0" lvl="0" marL="0" rtl="0" algn="l">
              <a:lnSpc>
                <a:spcPct val="115000"/>
              </a:lnSpc>
              <a:spcBef>
                <a:spcPts val="1200"/>
              </a:spcBef>
              <a:spcAft>
                <a:spcPts val="0"/>
              </a:spcAft>
              <a:buSzPct val="117647"/>
              <a:buNone/>
            </a:pPr>
            <a:r>
              <a:rPr lang="es"/>
              <a:t>Por otro lado, la IA nos da muchas facilidades en muchos campos de estudio y en nuestro día a día.</a:t>
            </a:r>
            <a:endParaRPr/>
          </a:p>
          <a:p>
            <a:pPr indent="0" lvl="0" marL="0" rtl="0" algn="l">
              <a:lnSpc>
                <a:spcPct val="115000"/>
              </a:lnSpc>
              <a:spcBef>
                <a:spcPts val="1200"/>
              </a:spcBef>
              <a:spcAft>
                <a:spcPts val="1200"/>
              </a:spcAft>
              <a:buSzPct val="117647"/>
              <a:buNone/>
            </a:pPr>
            <a:r>
              <a:rPr lang="es"/>
              <a:t>Por último, y como era obvio, hay que estar preparado para </a:t>
            </a:r>
            <a:r>
              <a:rPr lang="es"/>
              <a:t>trabajar</a:t>
            </a:r>
            <a:r>
              <a:rPr lang="es"/>
              <a:t> con ella como apoyo y no verla como un posible reemplazo de nuestro trabajo. </a:t>
            </a:r>
            <a:endParaRPr/>
          </a:p>
        </p:txBody>
      </p:sp>
      <p:pic>
        <p:nvPicPr>
          <p:cNvPr descr="AI Learning and Artificial Intelligence Concept. (proporcionado por Getty Images)" id="205" name="Google Shape;205;p10"/>
          <p:cNvPicPr preferRelativeResize="0"/>
          <p:nvPr/>
        </p:nvPicPr>
        <p:blipFill rotWithShape="1">
          <a:blip r:embed="rId3">
            <a:alphaModFix/>
          </a:blip>
          <a:srcRect b="0" l="0" r="0" t="0"/>
          <a:stretch/>
        </p:blipFill>
        <p:spPr>
          <a:xfrm>
            <a:off x="4484375" y="1412955"/>
            <a:ext cx="4222802" cy="23175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800"/>
              <a:t>Próximos pasos</a:t>
            </a:r>
            <a:endParaRPr sz="4800"/>
          </a:p>
        </p:txBody>
      </p:sp>
      <p:sp>
        <p:nvSpPr>
          <p:cNvPr id="211" name="Google Shape;211;p11"/>
          <p:cNvSpPr txBox="1"/>
          <p:nvPr>
            <p:ph idx="1" type="body"/>
          </p:nvPr>
        </p:nvSpPr>
        <p:spPr>
          <a:xfrm>
            <a:off x="1297500" y="1567550"/>
            <a:ext cx="2423100" cy="29112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SzPts val="1300"/>
              <a:buChar char="-"/>
            </a:pPr>
            <a:r>
              <a:rPr lang="es"/>
              <a:t>Inversión en fuentes de datos de pago, como por ejemplo Statista.</a:t>
            </a:r>
            <a:endParaRPr/>
          </a:p>
          <a:p>
            <a:pPr indent="-311150" lvl="0" marL="457200" rtl="0" algn="l">
              <a:lnSpc>
                <a:spcPct val="115000"/>
              </a:lnSpc>
              <a:spcBef>
                <a:spcPts val="0"/>
              </a:spcBef>
              <a:spcAft>
                <a:spcPts val="0"/>
              </a:spcAft>
              <a:buSzPts val="1300"/>
              <a:buChar char="-"/>
            </a:pPr>
            <a:r>
              <a:rPr lang="es"/>
              <a:t>Utilización de web scraping para sacar más datos y analizar más exhaustivamente cada sector.</a:t>
            </a:r>
            <a:endParaRPr/>
          </a:p>
          <a:p>
            <a:pPr indent="-311150" lvl="0" marL="457200" rtl="0" algn="l">
              <a:lnSpc>
                <a:spcPct val="115000"/>
              </a:lnSpc>
              <a:spcBef>
                <a:spcPts val="0"/>
              </a:spcBef>
              <a:spcAft>
                <a:spcPts val="0"/>
              </a:spcAft>
              <a:buSzPts val="1300"/>
              <a:buChar char="-"/>
            </a:pPr>
            <a:r>
              <a:rPr lang="es"/>
              <a:t>Utilización de más APIs para la recopilación de datos.</a:t>
            </a:r>
            <a:endParaRPr/>
          </a:p>
          <a:p>
            <a:pPr indent="-311150" lvl="0" marL="457200" rtl="0" algn="l">
              <a:lnSpc>
                <a:spcPct val="115000"/>
              </a:lnSpc>
              <a:spcBef>
                <a:spcPts val="0"/>
              </a:spcBef>
              <a:spcAft>
                <a:spcPts val="0"/>
              </a:spcAft>
              <a:buSzPts val="1300"/>
              <a:buChar char="-"/>
            </a:pPr>
            <a:r>
              <a:rPr lang="es"/>
              <a:t>Implementar estadísticas más complejas. </a:t>
            </a:r>
            <a:endParaRPr/>
          </a:p>
        </p:txBody>
      </p:sp>
      <p:pic>
        <p:nvPicPr>
          <p:cNvPr id="212" name="Google Shape;212;p11"/>
          <p:cNvPicPr preferRelativeResize="0"/>
          <p:nvPr/>
        </p:nvPicPr>
        <p:blipFill rotWithShape="1">
          <a:blip r:embed="rId3">
            <a:alphaModFix/>
          </a:blip>
          <a:srcRect b="0" l="0" r="0" t="0"/>
          <a:stretch/>
        </p:blipFill>
        <p:spPr>
          <a:xfrm>
            <a:off x="5247400" y="1709525"/>
            <a:ext cx="2333625" cy="1962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ctrTitle"/>
          </p:nvPr>
        </p:nvSpPr>
        <p:spPr>
          <a:xfrm>
            <a:off x="3068450" y="1782300"/>
            <a:ext cx="5017500" cy="15789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000"/>
              <a:buNone/>
            </a:pPr>
            <a:r>
              <a:rPr lang="es" sz="8900"/>
              <a:t>FIN</a:t>
            </a:r>
            <a:endParaRPr sz="8900"/>
          </a:p>
        </p:txBody>
      </p:sp>
      <p:sp>
        <p:nvSpPr>
          <p:cNvPr id="218" name="Google Shape;218;p1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sz="2100"/>
              <a:t>Luis Manuel Blanco Abenza</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 sz="4900"/>
              <a:t>Contexto</a:t>
            </a:r>
            <a:endParaRPr sz="4900"/>
          </a:p>
        </p:txBody>
      </p:sp>
      <p:pic>
        <p:nvPicPr>
          <p:cNvPr descr="Corporate worker in formal suit sits at desktop focused at laptop computer poses in office interior writes down information with pencil watches tutorial webinar browses website makes research (proporcionado por Getty Images)" id="141" name="Google Shape;141;p2"/>
          <p:cNvPicPr preferRelativeResize="0"/>
          <p:nvPr/>
        </p:nvPicPr>
        <p:blipFill>
          <a:blip r:embed="rId3">
            <a:alphaModFix/>
          </a:blip>
          <a:stretch>
            <a:fillRect/>
          </a:stretch>
        </p:blipFill>
        <p:spPr>
          <a:xfrm>
            <a:off x="588575" y="1575762"/>
            <a:ext cx="3711498" cy="2473725"/>
          </a:xfrm>
          <a:prstGeom prst="rect">
            <a:avLst/>
          </a:prstGeom>
          <a:noFill/>
          <a:ln>
            <a:noFill/>
          </a:ln>
        </p:spPr>
      </p:pic>
      <p:pic>
        <p:nvPicPr>
          <p:cNvPr descr="Future artificial intelligence robot and cyborg. (proporcionado por Getty Images)" id="142" name="Google Shape;142;p2"/>
          <p:cNvPicPr preferRelativeResize="0"/>
          <p:nvPr/>
        </p:nvPicPr>
        <p:blipFill>
          <a:blip r:embed="rId4">
            <a:alphaModFix/>
          </a:blip>
          <a:stretch>
            <a:fillRect/>
          </a:stretch>
        </p:blipFill>
        <p:spPr>
          <a:xfrm>
            <a:off x="5175050" y="173475"/>
            <a:ext cx="3059799" cy="2040876"/>
          </a:xfrm>
          <a:prstGeom prst="rect">
            <a:avLst/>
          </a:prstGeom>
          <a:noFill/>
          <a:ln>
            <a:noFill/>
          </a:ln>
        </p:spPr>
      </p:pic>
      <p:pic>
        <p:nvPicPr>
          <p:cNvPr descr="Mapa de estructura empresarial de IA Stock de Foto gratis - Public ..." id="143" name="Google Shape;143;p2"/>
          <p:cNvPicPr preferRelativeResize="0"/>
          <p:nvPr/>
        </p:nvPicPr>
        <p:blipFill>
          <a:blip r:embed="rId5">
            <a:alphaModFix/>
          </a:blip>
          <a:stretch>
            <a:fillRect/>
          </a:stretch>
        </p:blipFill>
        <p:spPr>
          <a:xfrm>
            <a:off x="5053950" y="2607450"/>
            <a:ext cx="3461575" cy="2307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160">
                <a:latin typeface="Arial"/>
                <a:ea typeface="Arial"/>
                <a:cs typeface="Arial"/>
                <a:sym typeface="Arial"/>
              </a:rPr>
              <a:t>Distribución de empleos por industria</a:t>
            </a:r>
            <a:endParaRPr sz="1360"/>
          </a:p>
        </p:txBody>
      </p:sp>
      <p:pic>
        <p:nvPicPr>
          <p:cNvPr id="149" name="Google Shape;149;p3"/>
          <p:cNvPicPr preferRelativeResize="0"/>
          <p:nvPr/>
        </p:nvPicPr>
        <p:blipFill>
          <a:blip r:embed="rId3">
            <a:alphaModFix/>
          </a:blip>
          <a:stretch>
            <a:fillRect/>
          </a:stretch>
        </p:blipFill>
        <p:spPr>
          <a:xfrm>
            <a:off x="2099612" y="1250900"/>
            <a:ext cx="4944775" cy="369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259">
                <a:latin typeface="Arial"/>
                <a:ea typeface="Arial"/>
                <a:cs typeface="Arial"/>
                <a:sym typeface="Arial"/>
              </a:rPr>
              <a:t>Habilidades Requeridas en la Era IA</a:t>
            </a:r>
            <a:endParaRPr sz="1460"/>
          </a:p>
        </p:txBody>
      </p:sp>
      <p:pic>
        <p:nvPicPr>
          <p:cNvPr id="155" name="Google Shape;155;p4"/>
          <p:cNvPicPr preferRelativeResize="0"/>
          <p:nvPr/>
        </p:nvPicPr>
        <p:blipFill rotWithShape="1">
          <a:blip r:embed="rId3">
            <a:alphaModFix/>
          </a:blip>
          <a:srcRect b="0" l="0" r="0" t="0"/>
          <a:stretch/>
        </p:blipFill>
        <p:spPr>
          <a:xfrm>
            <a:off x="4973464" y="1460250"/>
            <a:ext cx="4018137" cy="2570325"/>
          </a:xfrm>
          <a:prstGeom prst="rect">
            <a:avLst/>
          </a:prstGeom>
          <a:noFill/>
          <a:ln>
            <a:noFill/>
          </a:ln>
        </p:spPr>
      </p:pic>
      <p:pic>
        <p:nvPicPr>
          <p:cNvPr id="156" name="Google Shape;156;p4"/>
          <p:cNvPicPr preferRelativeResize="0"/>
          <p:nvPr/>
        </p:nvPicPr>
        <p:blipFill rotWithShape="1">
          <a:blip r:embed="rId4">
            <a:alphaModFix/>
          </a:blip>
          <a:srcRect b="0" l="0" r="0" t="0"/>
          <a:stretch/>
        </p:blipFill>
        <p:spPr>
          <a:xfrm>
            <a:off x="152400" y="1460250"/>
            <a:ext cx="4419599" cy="2623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660">
                <a:latin typeface="Arial"/>
                <a:ea typeface="Arial"/>
                <a:cs typeface="Arial"/>
                <a:sym typeface="Arial"/>
              </a:rPr>
              <a:t>Adopción de IA y su Distribución por Industria</a:t>
            </a:r>
            <a:endParaRPr sz="860"/>
          </a:p>
        </p:txBody>
      </p:sp>
      <p:pic>
        <p:nvPicPr>
          <p:cNvPr id="162" name="Google Shape;162;p5"/>
          <p:cNvPicPr preferRelativeResize="0"/>
          <p:nvPr/>
        </p:nvPicPr>
        <p:blipFill rotWithShape="1">
          <a:blip r:embed="rId3">
            <a:alphaModFix/>
          </a:blip>
          <a:srcRect b="0" l="0" r="0" t="0"/>
          <a:stretch/>
        </p:blipFill>
        <p:spPr>
          <a:xfrm>
            <a:off x="2315084" y="1227700"/>
            <a:ext cx="4513825" cy="336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sz="4400">
                <a:latin typeface="Arial"/>
                <a:ea typeface="Arial"/>
                <a:cs typeface="Arial"/>
                <a:sym typeface="Arial"/>
              </a:rPr>
              <a:t>Salarios y adopción de IA</a:t>
            </a:r>
            <a:endParaRPr/>
          </a:p>
        </p:txBody>
      </p:sp>
      <p:pic>
        <p:nvPicPr>
          <p:cNvPr id="168" name="Google Shape;168;p6"/>
          <p:cNvPicPr preferRelativeResize="0"/>
          <p:nvPr/>
        </p:nvPicPr>
        <p:blipFill rotWithShape="1">
          <a:blip r:embed="rId3">
            <a:alphaModFix/>
          </a:blip>
          <a:srcRect b="0" l="0" r="0" t="0"/>
          <a:stretch/>
        </p:blipFill>
        <p:spPr>
          <a:xfrm>
            <a:off x="203525" y="2661450"/>
            <a:ext cx="2933400" cy="2184750"/>
          </a:xfrm>
          <a:prstGeom prst="rect">
            <a:avLst/>
          </a:prstGeom>
          <a:noFill/>
          <a:ln>
            <a:noFill/>
          </a:ln>
        </p:spPr>
      </p:pic>
      <p:pic>
        <p:nvPicPr>
          <p:cNvPr id="169" name="Google Shape;169;p6"/>
          <p:cNvPicPr preferRelativeResize="0"/>
          <p:nvPr/>
        </p:nvPicPr>
        <p:blipFill rotWithShape="1">
          <a:blip r:embed="rId4">
            <a:alphaModFix/>
          </a:blip>
          <a:srcRect b="0" l="0" r="0" t="0"/>
          <a:stretch/>
        </p:blipFill>
        <p:spPr>
          <a:xfrm>
            <a:off x="3215813" y="1217325"/>
            <a:ext cx="2664601" cy="1984550"/>
          </a:xfrm>
          <a:prstGeom prst="rect">
            <a:avLst/>
          </a:prstGeom>
          <a:noFill/>
          <a:ln>
            <a:noFill/>
          </a:ln>
        </p:spPr>
      </p:pic>
      <p:pic>
        <p:nvPicPr>
          <p:cNvPr id="170" name="Google Shape;170;p6"/>
          <p:cNvPicPr preferRelativeResize="0"/>
          <p:nvPr/>
        </p:nvPicPr>
        <p:blipFill rotWithShape="1">
          <a:blip r:embed="rId5">
            <a:alphaModFix/>
          </a:blip>
          <a:srcRect b="0" l="0" r="0" t="0"/>
          <a:stretch/>
        </p:blipFill>
        <p:spPr>
          <a:xfrm>
            <a:off x="5959301" y="2660338"/>
            <a:ext cx="2936400" cy="2186982"/>
          </a:xfrm>
          <a:prstGeom prst="rect">
            <a:avLst/>
          </a:prstGeom>
          <a:noFill/>
          <a:ln>
            <a:noFill/>
          </a:ln>
        </p:spPr>
      </p:pic>
      <p:sp>
        <p:nvSpPr>
          <p:cNvPr id="171" name="Google Shape;171;p6"/>
          <p:cNvSpPr txBox="1"/>
          <p:nvPr/>
        </p:nvSpPr>
        <p:spPr>
          <a:xfrm>
            <a:off x="5880425" y="1217325"/>
            <a:ext cx="1885800" cy="5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chemeClr val="lt1"/>
                </a:solidFill>
                <a:latin typeface="Lato"/>
                <a:ea typeface="Lato"/>
                <a:cs typeface="Lato"/>
                <a:sym typeface="Lato"/>
              </a:rPr>
              <a:t>Outlier(Higher): 155209.82$</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Outlier(Medium: 35963,29$</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Outlier(Lower): 31969.52$</a:t>
            </a:r>
            <a:endParaRPr sz="900">
              <a:solidFill>
                <a:schemeClr val="lt1"/>
              </a:solidFill>
              <a:latin typeface="Lato"/>
              <a:ea typeface="Lato"/>
              <a:cs typeface="Lato"/>
              <a:sym typeface="Lato"/>
            </a:endParaRPr>
          </a:p>
        </p:txBody>
      </p:sp>
      <p:sp>
        <p:nvSpPr>
          <p:cNvPr id="172" name="Google Shape;172;p6"/>
          <p:cNvSpPr txBox="1"/>
          <p:nvPr/>
        </p:nvSpPr>
        <p:spPr>
          <a:xfrm>
            <a:off x="3136925" y="3795325"/>
            <a:ext cx="1534200" cy="9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900">
                <a:solidFill>
                  <a:schemeClr val="lt1"/>
                </a:solidFill>
                <a:latin typeface="Lato"/>
                <a:ea typeface="Lato"/>
                <a:cs typeface="Lato"/>
                <a:sym typeface="Lato"/>
              </a:rPr>
              <a:t>Outlier(YES REMOTE): 155209.82$</a:t>
            </a:r>
            <a:endParaRPr sz="900">
              <a:solidFill>
                <a:schemeClr val="lt1"/>
              </a:solidFill>
              <a:latin typeface="Lato"/>
              <a:ea typeface="Lato"/>
              <a:cs typeface="Lato"/>
              <a:sym typeface="Lato"/>
            </a:endParaRPr>
          </a:p>
          <a:p>
            <a:pPr indent="0" lvl="0" marL="0" rtl="0" algn="l">
              <a:spcBef>
                <a:spcPts val="0"/>
              </a:spcBef>
              <a:spcAft>
                <a:spcPts val="0"/>
              </a:spcAft>
              <a:buNone/>
            </a:pPr>
            <a:r>
              <a:rPr lang="es" sz="900">
                <a:solidFill>
                  <a:schemeClr val="lt1"/>
                </a:solidFill>
                <a:latin typeface="Lato"/>
                <a:ea typeface="Lato"/>
                <a:cs typeface="Lato"/>
                <a:sym typeface="Lato"/>
              </a:rPr>
              <a:t>Outlier(NO REMOTE: </a:t>
            </a:r>
            <a:r>
              <a:rPr lang="es" sz="1000">
                <a:solidFill>
                  <a:schemeClr val="lt1"/>
                </a:solidFill>
                <a:latin typeface="Lato"/>
                <a:ea typeface="Lato"/>
                <a:cs typeface="Lato"/>
                <a:sym typeface="Lato"/>
              </a:rPr>
              <a:t>33601.38</a:t>
            </a:r>
            <a:r>
              <a:rPr lang="es" sz="900">
                <a:solidFill>
                  <a:schemeClr val="lt1"/>
                </a:solidFill>
                <a:latin typeface="Lato"/>
                <a:ea typeface="Lato"/>
                <a:cs typeface="Lato"/>
                <a:sym typeface="Lato"/>
              </a:rPr>
              <a:t>$</a:t>
            </a:r>
            <a:endParaRPr sz="1000">
              <a:solidFill>
                <a:schemeClr val="lt1"/>
              </a:solidFill>
              <a:latin typeface="Lato"/>
              <a:ea typeface="Lato"/>
              <a:cs typeface="Lato"/>
              <a:sym typeface="Lato"/>
            </a:endParaRPr>
          </a:p>
          <a:p>
            <a:pPr indent="0" lvl="0" marL="0" rtl="0" algn="l">
              <a:spcBef>
                <a:spcPts val="0"/>
              </a:spcBef>
              <a:spcAft>
                <a:spcPts val="0"/>
              </a:spcAft>
              <a:buNone/>
            </a:pPr>
            <a:r>
              <a:t/>
            </a:r>
            <a:endParaRPr sz="10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0606"/>
              <a:buNone/>
            </a:pPr>
            <a:r>
              <a:rPr lang="es" sz="4400">
                <a:latin typeface="Arial"/>
                <a:ea typeface="Arial"/>
                <a:cs typeface="Arial"/>
                <a:sym typeface="Arial"/>
              </a:rPr>
              <a:t>Trabajo remoto y retribución</a:t>
            </a:r>
            <a:endParaRPr/>
          </a:p>
        </p:txBody>
      </p:sp>
      <p:pic>
        <p:nvPicPr>
          <p:cNvPr id="178" name="Google Shape;178;p7"/>
          <p:cNvPicPr preferRelativeResize="0"/>
          <p:nvPr/>
        </p:nvPicPr>
        <p:blipFill>
          <a:blip r:embed="rId3">
            <a:alphaModFix/>
          </a:blip>
          <a:stretch>
            <a:fillRect/>
          </a:stretch>
        </p:blipFill>
        <p:spPr>
          <a:xfrm>
            <a:off x="4825325" y="1717100"/>
            <a:ext cx="4268400" cy="2683525"/>
          </a:xfrm>
          <a:prstGeom prst="rect">
            <a:avLst/>
          </a:prstGeom>
          <a:noFill/>
          <a:ln>
            <a:noFill/>
          </a:ln>
        </p:spPr>
      </p:pic>
      <p:pic>
        <p:nvPicPr>
          <p:cNvPr id="179" name="Google Shape;179;p7"/>
          <p:cNvPicPr preferRelativeResize="0"/>
          <p:nvPr/>
        </p:nvPicPr>
        <p:blipFill>
          <a:blip r:embed="rId4">
            <a:alphaModFix/>
          </a:blip>
          <a:stretch>
            <a:fillRect/>
          </a:stretch>
        </p:blipFill>
        <p:spPr>
          <a:xfrm>
            <a:off x="253425" y="1717100"/>
            <a:ext cx="4516976" cy="268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560f33dff7_0_3"/>
          <p:cNvSpPr txBox="1"/>
          <p:nvPr>
            <p:ph type="title"/>
          </p:nvPr>
        </p:nvSpPr>
        <p:spPr>
          <a:xfrm>
            <a:off x="1297500" y="393750"/>
            <a:ext cx="7038900" cy="56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1860"/>
              <a:t>Proyección de crecimiento del trabajo remoto/presencial</a:t>
            </a:r>
            <a:endParaRPr sz="1860"/>
          </a:p>
        </p:txBody>
      </p:sp>
      <p:pic>
        <p:nvPicPr>
          <p:cNvPr id="185" name="Google Shape;185;g3560f33dff7_0_3"/>
          <p:cNvPicPr preferRelativeResize="0"/>
          <p:nvPr/>
        </p:nvPicPr>
        <p:blipFill rotWithShape="1">
          <a:blip r:embed="rId3">
            <a:alphaModFix/>
          </a:blip>
          <a:srcRect b="0" l="0" r="0" t="0"/>
          <a:stretch/>
        </p:blipFill>
        <p:spPr>
          <a:xfrm>
            <a:off x="1566700" y="1243125"/>
            <a:ext cx="6500499" cy="3333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3359">
                <a:latin typeface="Arial"/>
                <a:ea typeface="Arial"/>
                <a:cs typeface="Arial"/>
                <a:sym typeface="Arial"/>
              </a:rPr>
              <a:t>Demanda Real del Mercado Laboral</a:t>
            </a:r>
            <a:endParaRPr sz="1560"/>
          </a:p>
        </p:txBody>
      </p:sp>
      <p:pic>
        <p:nvPicPr>
          <p:cNvPr id="191" name="Google Shape;191;p8"/>
          <p:cNvPicPr preferRelativeResize="0"/>
          <p:nvPr/>
        </p:nvPicPr>
        <p:blipFill rotWithShape="1">
          <a:blip r:embed="rId3">
            <a:alphaModFix/>
          </a:blip>
          <a:srcRect b="0" l="0" r="0" t="0"/>
          <a:stretch/>
        </p:blipFill>
        <p:spPr>
          <a:xfrm>
            <a:off x="1992350" y="1125100"/>
            <a:ext cx="5159300" cy="3183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2025-05-08T10:01:42Z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baebe467-47d5-48b9-8830-0d54fa0099cf</vt:lpwstr>
  </property>
  <property fmtid="{D5CDD505-2E9C-101B-9397-08002B2CF9AE}" pid="7" name="MSIP_Label_defa4170-0d19-0005-0004-bc88714345d2_ActionId">
    <vt:lpwstr>f482558b-ab6e-425a-aaf3-992d1f74b758</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