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93" r:id="rId2"/>
    <p:sldId id="294" r:id="rId3"/>
    <p:sldId id="298" r:id="rId4"/>
    <p:sldId id="296" r:id="rId5"/>
    <p:sldId id="300" r:id="rId6"/>
    <p:sldId id="302" r:id="rId7"/>
    <p:sldId id="301" r:id="rId8"/>
    <p:sldId id="276" r:id="rId9"/>
    <p:sldId id="258" r:id="rId10"/>
    <p:sldId id="259"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8" r:id="rId27"/>
    <p:sldId id="280" r:id="rId28"/>
    <p:sldId id="281" r:id="rId29"/>
    <p:sldId id="286" r:id="rId30"/>
    <p:sldId id="288" r:id="rId31"/>
    <p:sldId id="285" r:id="rId32"/>
    <p:sldId id="282" r:id="rId33"/>
    <p:sldId id="290" r:id="rId34"/>
    <p:sldId id="297" r:id="rId35"/>
    <p:sldId id="303" r:id="rId36"/>
    <p:sldId id="27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5380" autoAdjust="0"/>
  </p:normalViewPr>
  <p:slideViewPr>
    <p:cSldViewPr snapToGrid="0">
      <p:cViewPr>
        <p:scale>
          <a:sx n="100" d="100"/>
          <a:sy n="100" d="100"/>
        </p:scale>
        <p:origin x="1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 agent uses STUN or TURN to obtain additional candidates. These come in two flavors: translated addresses on the public side of a NAT (server-reflexive candidates) and addresses on TURN servers (relayed candidates). When TURN servers are utilized, both types of candidates are obtained from the TURN server. If only STUN servers are utilized, only server-reflexive candidates are obtained from them</a:t>
            </a:r>
            <a:endParaRPr lang="zh-CN" altLang="en-US" dirty="0"/>
          </a:p>
        </p:txBody>
      </p:sp>
      <p:sp>
        <p:nvSpPr>
          <p:cNvPr id="5" name="Header Placeholder 4">
            <a:extLst>
              <a:ext uri="{FF2B5EF4-FFF2-40B4-BE49-F238E27FC236}">
                <a16:creationId xmlns:a16="http://schemas.microsoft.com/office/drawing/2014/main" id="{EEBFCC50-ECD3-4D3E-807C-8D5B5121C694}"/>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25698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49301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2018/10/8</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2018/10/8</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2018/10/8</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2018/10/8</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2018/10/8</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2018/10/8</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2018/10/8</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2018/10/8</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2018/10/8</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2018/10/8</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2018/10/8</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2018/10/8</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306570-91F8-4A9E-9201-EE170576359A}"/>
              </a:ext>
            </a:extLst>
          </p:cNvPr>
          <p:cNvSpPr/>
          <p:nvPr/>
        </p:nvSpPr>
        <p:spPr>
          <a:xfrm>
            <a:off x="2673824" y="423510"/>
            <a:ext cx="1318658"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CFileScanner</a:t>
            </a:r>
          </a:p>
        </p:txBody>
      </p:sp>
      <p:grpSp>
        <p:nvGrpSpPr>
          <p:cNvPr id="18" name="Group 17">
            <a:extLst>
              <a:ext uri="{FF2B5EF4-FFF2-40B4-BE49-F238E27FC236}">
                <a16:creationId xmlns:a16="http://schemas.microsoft.com/office/drawing/2014/main" id="{2302A8C3-4F92-4D78-BC09-8ED3A519505E}"/>
              </a:ext>
            </a:extLst>
          </p:cNvPr>
          <p:cNvGrpSpPr/>
          <p:nvPr/>
        </p:nvGrpSpPr>
        <p:grpSpPr>
          <a:xfrm>
            <a:off x="64177" y="1178687"/>
            <a:ext cx="6537952" cy="491691"/>
            <a:chOff x="2913254" y="1477070"/>
            <a:chExt cx="6537952" cy="491691"/>
          </a:xfrm>
        </p:grpSpPr>
        <p:sp>
          <p:nvSpPr>
            <p:cNvPr id="14" name="Rectangle 13">
              <a:extLst>
                <a:ext uri="{FF2B5EF4-FFF2-40B4-BE49-F238E27FC236}">
                  <a16:creationId xmlns:a16="http://schemas.microsoft.com/office/drawing/2014/main" id="{E2306432-C9EC-4F87-BAAB-32225DAF424D}"/>
                </a:ext>
              </a:extLst>
            </p:cNvPr>
            <p:cNvSpPr/>
            <p:nvPr/>
          </p:nvSpPr>
          <p:spPr>
            <a:xfrm>
              <a:off x="2913254" y="1477070"/>
              <a:ext cx="1318658"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ea typeface="PT Mono" panose="02060509020205020204" pitchFamily="50" charset="0"/>
                </a:rPr>
                <a:t>filter</a:t>
              </a:r>
              <a:endParaRPr lang="zh-CN" altLang="en-US" sz="1200" dirty="0">
                <a:solidFill>
                  <a:schemeClr val="accent4">
                    <a:lumMod val="75000"/>
                  </a:schemeClr>
                </a:solidFill>
                <a:latin typeface="PT Mono" panose="02060509020205020204" pitchFamily="50" charset="0"/>
              </a:endParaRPr>
            </a:p>
          </p:txBody>
        </p:sp>
        <p:sp>
          <p:nvSpPr>
            <p:cNvPr id="15" name="Rectangle 14">
              <a:extLst>
                <a:ext uri="{FF2B5EF4-FFF2-40B4-BE49-F238E27FC236}">
                  <a16:creationId xmlns:a16="http://schemas.microsoft.com/office/drawing/2014/main" id="{4DD59DDA-C6C2-4835-A64E-8609391DE4D1}"/>
                </a:ext>
              </a:extLst>
            </p:cNvPr>
            <p:cNvSpPr/>
            <p:nvPr/>
          </p:nvSpPr>
          <p:spPr>
            <a:xfrm>
              <a:off x="4426822" y="1477070"/>
              <a:ext cx="1387640"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Sub-dir</a:t>
              </a:r>
              <a:endParaRPr lang="zh-CN" altLang="en-US" sz="1200" dirty="0">
                <a:solidFill>
                  <a:schemeClr val="accent4">
                    <a:lumMod val="75000"/>
                  </a:schemeClr>
                </a:solidFill>
                <a:latin typeface="PT Mono" panose="02060509020205020204" pitchFamily="50" charset="0"/>
              </a:endParaRPr>
            </a:p>
          </p:txBody>
        </p:sp>
        <p:sp>
          <p:nvSpPr>
            <p:cNvPr id="16" name="Rectangle 15">
              <a:extLst>
                <a:ext uri="{FF2B5EF4-FFF2-40B4-BE49-F238E27FC236}">
                  <a16:creationId xmlns:a16="http://schemas.microsoft.com/office/drawing/2014/main" id="{EDA9EDED-6E1A-4C6F-A6B0-E7467EDA9A2C}"/>
                </a:ext>
              </a:extLst>
            </p:cNvPr>
            <p:cNvSpPr/>
            <p:nvPr/>
          </p:nvSpPr>
          <p:spPr>
            <a:xfrm>
              <a:off x="6009372" y="1477070"/>
              <a:ext cx="1663565"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file-container</a:t>
              </a:r>
              <a:endParaRPr lang="zh-CN" altLang="en-US" sz="1200" dirty="0">
                <a:solidFill>
                  <a:schemeClr val="accent4">
                    <a:lumMod val="75000"/>
                  </a:schemeClr>
                </a:solidFill>
                <a:latin typeface="PT Mono" panose="02060509020205020204" pitchFamily="50" charset="0"/>
              </a:endParaRPr>
            </a:p>
          </p:txBody>
        </p:sp>
        <p:sp>
          <p:nvSpPr>
            <p:cNvPr id="17" name="Rectangle 16">
              <a:extLst>
                <a:ext uri="{FF2B5EF4-FFF2-40B4-BE49-F238E27FC236}">
                  <a16:creationId xmlns:a16="http://schemas.microsoft.com/office/drawing/2014/main" id="{0009CE8E-5796-41CF-909B-B1C94608C429}"/>
                </a:ext>
              </a:extLst>
            </p:cNvPr>
            <p:cNvSpPr/>
            <p:nvPr/>
          </p:nvSpPr>
          <p:spPr>
            <a:xfrm>
              <a:off x="7787641" y="1477070"/>
              <a:ext cx="1663565"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folder-container</a:t>
              </a:r>
              <a:endParaRPr lang="zh-CN" altLang="en-US" sz="1200" dirty="0">
                <a:solidFill>
                  <a:schemeClr val="accent4">
                    <a:lumMod val="75000"/>
                  </a:schemeClr>
                </a:solidFill>
                <a:latin typeface="PT Mono" panose="02060509020205020204" pitchFamily="50" charset="0"/>
              </a:endParaRPr>
            </a:p>
          </p:txBody>
        </p:sp>
      </p:grpSp>
    </p:spTree>
    <p:extLst>
      <p:ext uri="{BB962C8B-B14F-4D97-AF65-F5344CB8AC3E}">
        <p14:creationId xmlns:p14="http://schemas.microsoft.com/office/powerpoint/2010/main" val="64498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9A0804-2713-453B-BEF2-217C28355AFD}"/>
              </a:ext>
            </a:extLst>
          </p:cNvPr>
          <p:cNvSpPr/>
          <p:nvPr/>
        </p:nvSpPr>
        <p:spPr>
          <a:xfrm>
            <a:off x="279134" y="892862"/>
            <a:ext cx="2598819"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Forming a Request </a:t>
            </a:r>
          </a:p>
        </p:txBody>
      </p:sp>
      <p:sp>
        <p:nvSpPr>
          <p:cNvPr id="7" name="Rectangle 6">
            <a:extLst>
              <a:ext uri="{FF2B5EF4-FFF2-40B4-BE49-F238E27FC236}">
                <a16:creationId xmlns:a16="http://schemas.microsoft.com/office/drawing/2014/main" id="{95D69203-0111-4EF4-A129-0E4579F9876D}"/>
              </a:ext>
            </a:extLst>
          </p:cNvPr>
          <p:cNvSpPr/>
          <p:nvPr/>
        </p:nvSpPr>
        <p:spPr>
          <a:xfrm>
            <a:off x="1066802" y="1505921"/>
            <a:ext cx="2677425" cy="252706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Subsequent Request </a:t>
            </a:r>
          </a:p>
        </p:txBody>
      </p:sp>
      <p:sp>
        <p:nvSpPr>
          <p:cNvPr id="8" name="Rectangle 7">
            <a:extLst>
              <a:ext uri="{FF2B5EF4-FFF2-40B4-BE49-F238E27FC236}">
                <a16:creationId xmlns:a16="http://schemas.microsoft.com/office/drawing/2014/main" id="{2E0750FF-F452-470D-A54B-A6DDEE3DC898}"/>
              </a:ext>
            </a:extLst>
          </p:cNvPr>
          <p:cNvSpPr/>
          <p:nvPr/>
        </p:nvSpPr>
        <p:spPr>
          <a:xfrm>
            <a:off x="1298610" y="2014524"/>
            <a:ext cx="1406090"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username</a:t>
            </a:r>
          </a:p>
        </p:txBody>
      </p:sp>
      <p:sp>
        <p:nvSpPr>
          <p:cNvPr id="9" name="Rectangle 8">
            <a:extLst>
              <a:ext uri="{FF2B5EF4-FFF2-40B4-BE49-F238E27FC236}">
                <a16:creationId xmlns:a16="http://schemas.microsoft.com/office/drawing/2014/main" id="{73C3AC21-1904-4A0D-A97E-BA9011EE48C3}"/>
              </a:ext>
            </a:extLst>
          </p:cNvPr>
          <p:cNvSpPr/>
          <p:nvPr/>
        </p:nvSpPr>
        <p:spPr>
          <a:xfrm>
            <a:off x="1471863" y="2329807"/>
            <a:ext cx="1406090"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password</a:t>
            </a:r>
          </a:p>
        </p:txBody>
      </p:sp>
      <p:sp>
        <p:nvSpPr>
          <p:cNvPr id="10" name="Rectangle 9">
            <a:extLst>
              <a:ext uri="{FF2B5EF4-FFF2-40B4-BE49-F238E27FC236}">
                <a16:creationId xmlns:a16="http://schemas.microsoft.com/office/drawing/2014/main" id="{97FA79B9-11AD-436A-B492-949DBC7AD37D}"/>
              </a:ext>
            </a:extLst>
          </p:cNvPr>
          <p:cNvSpPr/>
          <p:nvPr/>
        </p:nvSpPr>
        <p:spPr>
          <a:xfrm>
            <a:off x="1702469" y="2645090"/>
            <a:ext cx="1002231"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realm</a:t>
            </a:r>
          </a:p>
        </p:txBody>
      </p:sp>
      <p:sp>
        <p:nvSpPr>
          <p:cNvPr id="11" name="Rectangle 10">
            <a:extLst>
              <a:ext uri="{FF2B5EF4-FFF2-40B4-BE49-F238E27FC236}">
                <a16:creationId xmlns:a16="http://schemas.microsoft.com/office/drawing/2014/main" id="{5F92398B-F754-4C3C-8681-EA4EB53582A3}"/>
              </a:ext>
            </a:extLst>
          </p:cNvPr>
          <p:cNvSpPr/>
          <p:nvPr/>
        </p:nvSpPr>
        <p:spPr>
          <a:xfrm>
            <a:off x="1875722" y="2960589"/>
            <a:ext cx="1002231"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nonce</a:t>
            </a:r>
          </a:p>
        </p:txBody>
      </p:sp>
      <p:sp>
        <p:nvSpPr>
          <p:cNvPr id="12" name="Rectangle 11">
            <a:extLst>
              <a:ext uri="{FF2B5EF4-FFF2-40B4-BE49-F238E27FC236}">
                <a16:creationId xmlns:a16="http://schemas.microsoft.com/office/drawing/2014/main" id="{86AB4C52-3F9E-4836-8385-8DA824E6867F}"/>
              </a:ext>
            </a:extLst>
          </p:cNvPr>
          <p:cNvSpPr/>
          <p:nvPr/>
        </p:nvSpPr>
        <p:spPr>
          <a:xfrm>
            <a:off x="1066802" y="3587994"/>
            <a:ext cx="2677425"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MESSAGE-INTEGRITY</a:t>
            </a:r>
          </a:p>
        </p:txBody>
      </p:sp>
      <p:sp>
        <p:nvSpPr>
          <p:cNvPr id="3" name="Rectangle 2">
            <a:extLst>
              <a:ext uri="{FF2B5EF4-FFF2-40B4-BE49-F238E27FC236}">
                <a16:creationId xmlns:a16="http://schemas.microsoft.com/office/drawing/2014/main" id="{290154AA-6073-452A-A798-9925DDBDA569}"/>
              </a:ext>
            </a:extLst>
          </p:cNvPr>
          <p:cNvSpPr/>
          <p:nvPr/>
        </p:nvSpPr>
        <p:spPr>
          <a:xfrm>
            <a:off x="1066802" y="1934678"/>
            <a:ext cx="2677425" cy="2098307"/>
          </a:xfrm>
          <a:prstGeom prst="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2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6366DB-E39A-4A87-93F3-13F888D23A91}"/>
              </a:ext>
            </a:extLst>
          </p:cNvPr>
          <p:cNvSpPr/>
          <p:nvPr/>
        </p:nvSpPr>
        <p:spPr>
          <a:xfrm>
            <a:off x="6477791" y="2140129"/>
            <a:ext cx="2310071" cy="2211169"/>
          </a:xfrm>
          <a:prstGeom prst="rect">
            <a:avLst/>
          </a:prstGeom>
          <a:solidFill>
            <a:schemeClr val="accent6">
              <a:lumMod val="60000"/>
              <a:lumOff val="40000"/>
            </a:schemeClr>
          </a:solidFill>
          <a:ln cap="rnd">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600" dirty="0">
                <a:solidFill>
                  <a:schemeClr val="accent2"/>
                </a:solidFill>
                <a:highlight>
                  <a:srgbClr val="FFFF00"/>
                </a:highlight>
              </a:rPr>
              <a:t>CBaseStunMessage</a:t>
            </a:r>
            <a:endParaRPr lang="zh-CN" altLang="en-US" sz="1600" dirty="0">
              <a:solidFill>
                <a:schemeClr val="accent2"/>
              </a:solidFill>
              <a:highlight>
                <a:srgbClr val="FFFF00"/>
              </a:highlight>
            </a:endParaRPr>
          </a:p>
        </p:txBody>
      </p:sp>
      <p:grpSp>
        <p:nvGrpSpPr>
          <p:cNvPr id="22" name="Group 21">
            <a:extLst>
              <a:ext uri="{FF2B5EF4-FFF2-40B4-BE49-F238E27FC236}">
                <a16:creationId xmlns:a16="http://schemas.microsoft.com/office/drawing/2014/main" id="{E8E5FEAF-C7C0-4CE2-885C-B1908C4E0140}"/>
              </a:ext>
            </a:extLst>
          </p:cNvPr>
          <p:cNvGrpSpPr/>
          <p:nvPr/>
        </p:nvGrpSpPr>
        <p:grpSpPr>
          <a:xfrm>
            <a:off x="6477792" y="2506702"/>
            <a:ext cx="2310075" cy="1844596"/>
            <a:chOff x="2059792" y="710215"/>
            <a:chExt cx="2310075" cy="1844596"/>
          </a:xfrm>
        </p:grpSpPr>
        <p:grpSp>
          <p:nvGrpSpPr>
            <p:cNvPr id="19" name="Group 18">
              <a:extLst>
                <a:ext uri="{FF2B5EF4-FFF2-40B4-BE49-F238E27FC236}">
                  <a16:creationId xmlns:a16="http://schemas.microsoft.com/office/drawing/2014/main" id="{F4709D38-A790-404F-AD4D-657CCC8E03E8}"/>
                </a:ext>
              </a:extLst>
            </p:cNvPr>
            <p:cNvGrpSpPr/>
            <p:nvPr/>
          </p:nvGrpSpPr>
          <p:grpSpPr>
            <a:xfrm>
              <a:off x="2059793" y="710215"/>
              <a:ext cx="2310074" cy="1544038"/>
              <a:chOff x="5399766" y="2548642"/>
              <a:chExt cx="2098313" cy="1544038"/>
            </a:xfrm>
          </p:grpSpPr>
          <p:sp>
            <p:nvSpPr>
              <p:cNvPr id="6" name="Rectangle 5">
                <a:extLst>
                  <a:ext uri="{FF2B5EF4-FFF2-40B4-BE49-F238E27FC236}">
                    <a16:creationId xmlns:a16="http://schemas.microsoft.com/office/drawing/2014/main" id="{1931AB83-308A-49BE-A625-FFAD3608344D}"/>
                  </a:ext>
                </a:extLst>
              </p:cNvPr>
              <p:cNvSpPr/>
              <p:nvPr/>
            </p:nvSpPr>
            <p:spPr>
              <a:xfrm>
                <a:off x="5399769" y="2548642"/>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altLang="zh-CN" sz="1400" dirty="0">
                    <a:solidFill>
                      <a:schemeClr val="accent2"/>
                    </a:solidFill>
                  </a:rPr>
                  <a:t>#stun-header</a:t>
                </a:r>
                <a:endParaRPr lang="zh-CN" altLang="en-US" sz="1400" dirty="0">
                  <a:solidFill>
                    <a:schemeClr val="accent2"/>
                  </a:solidFill>
                </a:endParaRPr>
              </a:p>
            </p:txBody>
          </p:sp>
          <p:sp>
            <p:nvSpPr>
              <p:cNvPr id="13" name="Rectangle 12">
                <a:extLst>
                  <a:ext uri="{FF2B5EF4-FFF2-40B4-BE49-F238E27FC236}">
                    <a16:creationId xmlns:a16="http://schemas.microsoft.com/office/drawing/2014/main" id="{95DBCC93-C47D-4A9D-B774-16436D5DA8CE}"/>
                  </a:ext>
                </a:extLst>
              </p:cNvPr>
              <p:cNvSpPr/>
              <p:nvPr/>
            </p:nvSpPr>
            <p:spPr>
              <a:xfrm>
                <a:off x="5399769" y="2859171"/>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#stun-attributes</a:t>
                </a:r>
                <a:endParaRPr lang="zh-CN" altLang="en-US" sz="1400" dirty="0">
                  <a:solidFill>
                    <a:schemeClr val="accent2"/>
                  </a:solidFill>
                </a:endParaRPr>
              </a:p>
            </p:txBody>
          </p:sp>
          <p:sp>
            <p:nvSpPr>
              <p:cNvPr id="14" name="Rectangle 13">
                <a:extLst>
                  <a:ext uri="{FF2B5EF4-FFF2-40B4-BE49-F238E27FC236}">
                    <a16:creationId xmlns:a16="http://schemas.microsoft.com/office/drawing/2014/main" id="{E52387C0-956A-4825-8A32-B9113DF787C5}"/>
                  </a:ext>
                </a:extLst>
              </p:cNvPr>
              <p:cNvSpPr/>
              <p:nvPr/>
            </p:nvSpPr>
            <p:spPr>
              <a:xfrm>
                <a:off x="5399769" y="3164539"/>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+virtual decode() = 0</a:t>
                </a:r>
                <a:endParaRPr lang="zh-CN" altLang="en-US" sz="1400" dirty="0">
                  <a:solidFill>
                    <a:schemeClr val="accent2"/>
                  </a:solidFill>
                </a:endParaRPr>
              </a:p>
            </p:txBody>
          </p:sp>
          <p:sp>
            <p:nvSpPr>
              <p:cNvPr id="15" name="Rectangle 14">
                <a:extLst>
                  <a:ext uri="{FF2B5EF4-FFF2-40B4-BE49-F238E27FC236}">
                    <a16:creationId xmlns:a16="http://schemas.microsoft.com/office/drawing/2014/main" id="{805781F4-7860-4E99-B361-1DE2307B9B6F}"/>
                  </a:ext>
                </a:extLst>
              </p:cNvPr>
              <p:cNvSpPr/>
              <p:nvPr/>
            </p:nvSpPr>
            <p:spPr>
              <a:xfrm>
                <a:off x="5399768" y="3472316"/>
                <a:ext cx="2098311"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+virtual encode() = 0</a:t>
                </a:r>
                <a:endParaRPr lang="zh-CN" altLang="en-US" sz="1400" dirty="0">
                  <a:solidFill>
                    <a:schemeClr val="accent2"/>
                  </a:solidFill>
                </a:endParaRPr>
              </a:p>
            </p:txBody>
          </p:sp>
          <p:sp>
            <p:nvSpPr>
              <p:cNvPr id="16" name="Rectangle 15">
                <a:extLst>
                  <a:ext uri="{FF2B5EF4-FFF2-40B4-BE49-F238E27FC236}">
                    <a16:creationId xmlns:a16="http://schemas.microsoft.com/office/drawing/2014/main" id="{1B53C536-558D-4236-9728-DC4298B4D7F8}"/>
                  </a:ext>
                </a:extLst>
              </p:cNvPr>
              <p:cNvSpPr/>
              <p:nvPr/>
            </p:nvSpPr>
            <p:spPr>
              <a:xfrm>
                <a:off x="5399766" y="3784903"/>
                <a:ext cx="2098312"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altLang="zh-CN" sz="1400" dirty="0">
                    <a:solidFill>
                      <a:schemeClr val="accent2"/>
                    </a:solidFill>
                  </a:rPr>
                  <a:t>+virtual addattribute() = 0</a:t>
                </a:r>
                <a:endParaRPr lang="zh-CN" altLang="en-US" sz="1400" dirty="0">
                  <a:solidFill>
                    <a:schemeClr val="accent2"/>
                  </a:solidFill>
                </a:endParaRPr>
              </a:p>
            </p:txBody>
          </p:sp>
        </p:grpSp>
        <p:sp>
          <p:nvSpPr>
            <p:cNvPr id="20" name="Rectangle 19">
              <a:extLst>
                <a:ext uri="{FF2B5EF4-FFF2-40B4-BE49-F238E27FC236}">
                  <a16:creationId xmlns:a16="http://schemas.microsoft.com/office/drawing/2014/main" id="{0FB61D18-39A8-4FE1-BC22-CC1A14D70DD9}"/>
                </a:ext>
              </a:extLst>
            </p:cNvPr>
            <p:cNvSpPr/>
            <p:nvPr/>
          </p:nvSpPr>
          <p:spPr>
            <a:xfrm>
              <a:off x="2059792" y="2247034"/>
              <a:ext cx="2310073"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chemeClr val="accent2"/>
                  </a:solidFill>
                </a:rPr>
                <a:t>+virtual length() = 0</a:t>
              </a:r>
              <a:endParaRPr lang="zh-CN" altLang="en-US" sz="1400" dirty="0">
                <a:solidFill>
                  <a:schemeClr val="accent2"/>
                </a:solidFill>
              </a:endParaRPr>
            </a:p>
          </p:txBody>
        </p:sp>
      </p:grpSp>
    </p:spTree>
    <p:extLst>
      <p:ext uri="{BB962C8B-B14F-4D97-AF65-F5344CB8AC3E}">
        <p14:creationId xmlns:p14="http://schemas.microsoft.com/office/powerpoint/2010/main" val="696785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2CC5361-3AFC-4F7D-B78E-6AAD949B0554}"/>
              </a:ext>
            </a:extLst>
          </p:cNvPr>
          <p:cNvSpPr/>
          <p:nvPr/>
        </p:nvSpPr>
        <p:spPr>
          <a:xfrm>
            <a:off x="5986995" y="257727"/>
            <a:ext cx="1318662"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agent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F7F3D2EA-6D8C-4A89-A683-196E613705B3}"/>
              </a:ext>
            </a:extLst>
          </p:cNvPr>
          <p:cNvSpPr/>
          <p:nvPr/>
        </p:nvSpPr>
        <p:spPr>
          <a:xfrm>
            <a:off x="3001279" y="2412145"/>
            <a:ext cx="120476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DB2052CA-215E-432A-94D4-7F58A0A20753}"/>
              </a:ext>
            </a:extLst>
          </p:cNvPr>
          <p:cNvCxnSpPr>
            <a:cxnSpLocks/>
            <a:stCxn id="17" idx="0"/>
            <a:endCxn id="2" idx="2"/>
          </p:cNvCxnSpPr>
          <p:nvPr/>
        </p:nvCxnSpPr>
        <p:spPr>
          <a:xfrm flipV="1">
            <a:off x="3603660" y="652363"/>
            <a:ext cx="3042666" cy="1759782"/>
          </a:xfrm>
          <a:prstGeom prst="straightConnector1">
            <a:avLst/>
          </a:prstGeom>
          <a:ln w="25400">
            <a:solidFill>
              <a:schemeClr val="accent6"/>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E81FA9B-496D-49CF-898E-59DF4516F942}"/>
              </a:ext>
            </a:extLst>
          </p:cNvPr>
          <p:cNvSpPr/>
          <p:nvPr/>
        </p:nvSpPr>
        <p:spPr>
          <a:xfrm>
            <a:off x="2851490" y="4557779"/>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9" name="Rectangle: Rounded Corners 28">
            <a:extLst>
              <a:ext uri="{FF2B5EF4-FFF2-40B4-BE49-F238E27FC236}">
                <a16:creationId xmlns:a16="http://schemas.microsoft.com/office/drawing/2014/main" id="{1CDE0723-B4D6-4B68-BDC8-5DDB2AB431D3}"/>
              </a:ext>
            </a:extLst>
          </p:cNvPr>
          <p:cNvSpPr/>
          <p:nvPr/>
        </p:nvSpPr>
        <p:spPr>
          <a:xfrm>
            <a:off x="6047477" y="4557779"/>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30" name="Rectangle: Rounded Corners 29">
            <a:extLst>
              <a:ext uri="{FF2B5EF4-FFF2-40B4-BE49-F238E27FC236}">
                <a16:creationId xmlns:a16="http://schemas.microsoft.com/office/drawing/2014/main" id="{88F4C759-AE8D-4538-8F5C-5CA4C212E3FE}"/>
              </a:ext>
            </a:extLst>
          </p:cNvPr>
          <p:cNvSpPr/>
          <p:nvPr/>
        </p:nvSpPr>
        <p:spPr>
          <a:xfrm>
            <a:off x="894550" y="4557779"/>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32" name="Straight Arrow Connector 31">
            <a:extLst>
              <a:ext uri="{FF2B5EF4-FFF2-40B4-BE49-F238E27FC236}">
                <a16:creationId xmlns:a16="http://schemas.microsoft.com/office/drawing/2014/main" id="{F7FC3D2F-F32F-490E-B16A-74C5F6374DA6}"/>
              </a:ext>
            </a:extLst>
          </p:cNvPr>
          <p:cNvCxnSpPr>
            <a:stCxn id="30" idx="0"/>
            <a:endCxn id="17" idx="2"/>
          </p:cNvCxnSpPr>
          <p:nvPr/>
        </p:nvCxnSpPr>
        <p:spPr>
          <a:xfrm flipV="1">
            <a:off x="1814566" y="2806781"/>
            <a:ext cx="1789094"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5BF6E5-83B3-42F5-9E64-B3692B716CE7}"/>
              </a:ext>
            </a:extLst>
          </p:cNvPr>
          <p:cNvCxnSpPr>
            <a:cxnSpLocks/>
            <a:stCxn id="28" idx="0"/>
            <a:endCxn id="17" idx="2"/>
          </p:cNvCxnSpPr>
          <p:nvPr/>
        </p:nvCxnSpPr>
        <p:spPr>
          <a:xfrm flipH="1" flipV="1">
            <a:off x="3603660" y="2806781"/>
            <a:ext cx="787369"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1AD1E4-280A-4237-A11B-6C9D1388F233}"/>
              </a:ext>
            </a:extLst>
          </p:cNvPr>
          <p:cNvCxnSpPr>
            <a:cxnSpLocks/>
            <a:stCxn id="29" idx="0"/>
            <a:endCxn id="17" idx="2"/>
          </p:cNvCxnSpPr>
          <p:nvPr/>
        </p:nvCxnSpPr>
        <p:spPr>
          <a:xfrm flipH="1" flipV="1">
            <a:off x="3603660" y="2806781"/>
            <a:ext cx="3477127"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181451E3-7F95-4C17-AC15-CF02C05213D9}"/>
              </a:ext>
            </a:extLst>
          </p:cNvPr>
          <p:cNvSpPr/>
          <p:nvPr/>
        </p:nvSpPr>
        <p:spPr>
          <a:xfrm>
            <a:off x="4648933" y="2412145"/>
            <a:ext cx="256327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t>
            </a:r>
            <a:r>
              <a:rPr lang="en-US" altLang="zh-CN" sz="1400" dirty="0">
                <a:solidFill>
                  <a:srgbClr val="000000"/>
                </a:solidFill>
                <a:latin typeface="PT Mono" panose="02060509020205020204" pitchFamily="50" charset="0"/>
              </a:rPr>
              <a:t>controlling-</a:t>
            </a:r>
            <a:r>
              <a:rPr lang="zh-CN" altLang="zh-CN" sz="1400" dirty="0">
                <a:solidFill>
                  <a:srgbClr val="000000"/>
                </a:solidFill>
                <a:latin typeface="PT Mono" panose="02060509020205020204" pitchFamily="50" charset="0"/>
              </a:rPr>
              <a:t>agent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65" name="Rectangle: Rounded Corners 64">
            <a:extLst>
              <a:ext uri="{FF2B5EF4-FFF2-40B4-BE49-F238E27FC236}">
                <a16:creationId xmlns:a16="http://schemas.microsoft.com/office/drawing/2014/main" id="{33EFD3F4-73B6-4035-B90F-EE0B6B63DC3F}"/>
              </a:ext>
            </a:extLst>
          </p:cNvPr>
          <p:cNvSpPr/>
          <p:nvPr/>
        </p:nvSpPr>
        <p:spPr>
          <a:xfrm>
            <a:off x="7819652" y="2412145"/>
            <a:ext cx="2507689"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t>
            </a:r>
            <a:r>
              <a:rPr lang="en-US" altLang="zh-CN" sz="1400" dirty="0">
                <a:solidFill>
                  <a:srgbClr val="000000"/>
                </a:solidFill>
                <a:latin typeface="PT Mono" panose="02060509020205020204" pitchFamily="50" charset="0"/>
              </a:rPr>
              <a:t>controlled-</a:t>
            </a:r>
            <a:r>
              <a:rPr lang="zh-CN" altLang="zh-CN" sz="1400" dirty="0">
                <a:solidFill>
                  <a:srgbClr val="000000"/>
                </a:solidFill>
                <a:latin typeface="PT Mono" panose="02060509020205020204" pitchFamily="50" charset="0"/>
              </a:rPr>
              <a:t>agents</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67" name="Straight Arrow Connector 66">
            <a:extLst>
              <a:ext uri="{FF2B5EF4-FFF2-40B4-BE49-F238E27FC236}">
                <a16:creationId xmlns:a16="http://schemas.microsoft.com/office/drawing/2014/main" id="{459F2668-505E-47F6-9F49-02B1E293423C}"/>
              </a:ext>
            </a:extLst>
          </p:cNvPr>
          <p:cNvCxnSpPr>
            <a:cxnSpLocks/>
            <a:stCxn id="63" idx="0"/>
            <a:endCxn id="2" idx="2"/>
          </p:cNvCxnSpPr>
          <p:nvPr/>
        </p:nvCxnSpPr>
        <p:spPr>
          <a:xfrm flipV="1">
            <a:off x="5930568" y="652363"/>
            <a:ext cx="715758" cy="17597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D19786F-9E7A-43A0-860A-609B6C682337}"/>
              </a:ext>
            </a:extLst>
          </p:cNvPr>
          <p:cNvCxnSpPr>
            <a:cxnSpLocks/>
            <a:stCxn id="65" idx="0"/>
            <a:endCxn id="2" idx="2"/>
          </p:cNvCxnSpPr>
          <p:nvPr/>
        </p:nvCxnSpPr>
        <p:spPr>
          <a:xfrm flipH="1" flipV="1">
            <a:off x="6646326" y="652363"/>
            <a:ext cx="2427171" cy="17597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65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455014" cy="369332"/>
          </a:xfrm>
          <a:prstGeom prst="rect">
            <a:avLst/>
          </a:prstGeom>
          <a:noFill/>
        </p:spPr>
        <p:txBody>
          <a:bodyPr wrap="none" rtlCol="0">
            <a:spAutoFit/>
          </a:bodyPr>
          <a:lstStyle/>
          <a:p>
            <a:r>
              <a:rPr lang="en-US" altLang="zh-CN" dirty="0">
                <a:latin typeface="Clarendon Blk BT" panose="02040905050505020204" pitchFamily="18" charset="0"/>
              </a:rPr>
              <a:t>USE CASE</a:t>
            </a:r>
            <a:endParaRPr lang="zh-CN" altLang="en-US" dirty="0">
              <a:latin typeface="Clarendon Blk BT" panose="02040905050505020204" pitchFamily="18" charset="0"/>
            </a:endParaRPr>
          </a:p>
        </p:txBody>
      </p:sp>
      <p:pic>
        <p:nvPicPr>
          <p:cNvPr id="5" name="Graphic 4" descr="Man">
            <a:extLst>
              <a:ext uri="{FF2B5EF4-FFF2-40B4-BE49-F238E27FC236}">
                <a16:creationId xmlns:a16="http://schemas.microsoft.com/office/drawing/2014/main" id="{D848F7FB-5419-4F72-9683-1FF38376B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108" y="3130705"/>
            <a:ext cx="763406" cy="596590"/>
          </a:xfrm>
          <a:prstGeom prst="rect">
            <a:avLst/>
          </a:prstGeom>
        </p:spPr>
      </p:pic>
      <p:sp>
        <p:nvSpPr>
          <p:cNvPr id="6" name="Oval 5">
            <a:extLst>
              <a:ext uri="{FF2B5EF4-FFF2-40B4-BE49-F238E27FC236}">
                <a16:creationId xmlns:a16="http://schemas.microsoft.com/office/drawing/2014/main" id="{FCC38822-F571-475A-BEFB-55D75083AE59}"/>
              </a:ext>
            </a:extLst>
          </p:cNvPr>
          <p:cNvSpPr/>
          <p:nvPr/>
        </p:nvSpPr>
        <p:spPr>
          <a:xfrm>
            <a:off x="2284120" y="1616671"/>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ICE Agent</a:t>
            </a:r>
            <a:endParaRPr lang="zh-CN" altLang="en-US" sz="1400" dirty="0">
              <a:latin typeface="Tw Cen MT Condensed Extra Bold" panose="020B0803020202020204" pitchFamily="34" charset="0"/>
            </a:endParaRPr>
          </a:p>
        </p:txBody>
      </p:sp>
      <p:cxnSp>
        <p:nvCxnSpPr>
          <p:cNvPr id="9" name="Straight Connector 8">
            <a:extLst>
              <a:ext uri="{FF2B5EF4-FFF2-40B4-BE49-F238E27FC236}">
                <a16:creationId xmlns:a16="http://schemas.microsoft.com/office/drawing/2014/main" id="{9D5C4128-04AB-4936-B627-F36D97BAB950}"/>
              </a:ext>
            </a:extLst>
          </p:cNvPr>
          <p:cNvCxnSpPr>
            <a:cxnSpLocks/>
            <a:stCxn id="5" idx="3"/>
            <a:endCxn id="6" idx="2"/>
          </p:cNvCxnSpPr>
          <p:nvPr/>
        </p:nvCxnSpPr>
        <p:spPr>
          <a:xfrm flipV="1">
            <a:off x="1529514" y="1984662"/>
            <a:ext cx="754606" cy="1444338"/>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BA5AB10-7C7F-41D0-B3B5-B0F8E13F14F8}"/>
              </a:ext>
            </a:extLst>
          </p:cNvPr>
          <p:cNvSpPr/>
          <p:nvPr/>
        </p:nvSpPr>
        <p:spPr>
          <a:xfrm>
            <a:off x="4516298" y="1616672"/>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ICE Session</a:t>
            </a:r>
            <a:endParaRPr lang="zh-CN" altLang="en-US" sz="1400" dirty="0">
              <a:latin typeface="Tw Cen MT Condensed Extra Bold" panose="020B0803020202020204" pitchFamily="34" charset="0"/>
            </a:endParaRPr>
          </a:p>
        </p:txBody>
      </p:sp>
      <p:cxnSp>
        <p:nvCxnSpPr>
          <p:cNvPr id="15" name="Straight Connector 14">
            <a:extLst>
              <a:ext uri="{FF2B5EF4-FFF2-40B4-BE49-F238E27FC236}">
                <a16:creationId xmlns:a16="http://schemas.microsoft.com/office/drawing/2014/main" id="{CFE411C9-6B4E-42F2-BA5D-546B0EDD25C1}"/>
              </a:ext>
            </a:extLst>
          </p:cNvPr>
          <p:cNvCxnSpPr>
            <a:stCxn id="6" idx="6"/>
            <a:endCxn id="21" idx="2"/>
          </p:cNvCxnSpPr>
          <p:nvPr/>
        </p:nvCxnSpPr>
        <p:spPr>
          <a:xfrm>
            <a:off x="3607398" y="1984662"/>
            <a:ext cx="908900"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EE73963-99EC-4C18-8C09-57CFBCE0288A}"/>
              </a:ext>
            </a:extLst>
          </p:cNvPr>
          <p:cNvSpPr/>
          <p:nvPr/>
        </p:nvSpPr>
        <p:spPr>
          <a:xfrm>
            <a:off x="6889022" y="1167678"/>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Gather candidate</a:t>
            </a:r>
            <a:endParaRPr lang="zh-CN" altLang="en-US" sz="1400" dirty="0">
              <a:latin typeface="Tw Cen MT Condensed Extra Bold" panose="020B0803020202020204" pitchFamily="34" charset="0"/>
            </a:endParaRPr>
          </a:p>
        </p:txBody>
      </p:sp>
      <p:sp>
        <p:nvSpPr>
          <p:cNvPr id="27" name="Oval 26">
            <a:extLst>
              <a:ext uri="{FF2B5EF4-FFF2-40B4-BE49-F238E27FC236}">
                <a16:creationId xmlns:a16="http://schemas.microsoft.com/office/drawing/2014/main" id="{3D1076ED-7E62-471F-8C27-5BFECB926636}"/>
              </a:ext>
            </a:extLst>
          </p:cNvPr>
          <p:cNvSpPr/>
          <p:nvPr/>
        </p:nvSpPr>
        <p:spPr>
          <a:xfrm>
            <a:off x="6953022" y="2198563"/>
            <a:ext cx="1406891" cy="7824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Connectivity check</a:t>
            </a:r>
            <a:endParaRPr lang="zh-CN" altLang="en-US" sz="1400" dirty="0">
              <a:latin typeface="Tw Cen MT Condensed Extra Bold" panose="020B0803020202020204" pitchFamily="34" charset="0"/>
            </a:endParaRPr>
          </a:p>
        </p:txBody>
      </p:sp>
      <p:cxnSp>
        <p:nvCxnSpPr>
          <p:cNvPr id="29" name="Straight Connector 28">
            <a:extLst>
              <a:ext uri="{FF2B5EF4-FFF2-40B4-BE49-F238E27FC236}">
                <a16:creationId xmlns:a16="http://schemas.microsoft.com/office/drawing/2014/main" id="{628C368F-E933-49ED-9A9B-534184B1E67C}"/>
              </a:ext>
            </a:extLst>
          </p:cNvPr>
          <p:cNvCxnSpPr>
            <a:cxnSpLocks/>
            <a:stCxn id="21" idx="6"/>
            <a:endCxn id="26" idx="2"/>
          </p:cNvCxnSpPr>
          <p:nvPr/>
        </p:nvCxnSpPr>
        <p:spPr>
          <a:xfrm flipV="1">
            <a:off x="5839576" y="1535669"/>
            <a:ext cx="1049446" cy="448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DC5CC1-EA87-4BE3-BEE8-1FCCD80EC6D0}"/>
              </a:ext>
            </a:extLst>
          </p:cNvPr>
          <p:cNvCxnSpPr>
            <a:stCxn id="21" idx="6"/>
            <a:endCxn id="27" idx="2"/>
          </p:cNvCxnSpPr>
          <p:nvPr/>
        </p:nvCxnSpPr>
        <p:spPr>
          <a:xfrm>
            <a:off x="5839576" y="1984663"/>
            <a:ext cx="1113446" cy="60514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34B95DAA-C610-4403-A3B0-22F986974F8F}"/>
              </a:ext>
            </a:extLst>
          </p:cNvPr>
          <p:cNvSpPr/>
          <p:nvPr/>
        </p:nvSpPr>
        <p:spPr>
          <a:xfrm>
            <a:off x="1529514" y="4137357"/>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DNS-Resolver</a:t>
            </a:r>
            <a:endParaRPr lang="zh-CN" altLang="en-US" sz="1400" dirty="0">
              <a:latin typeface="Tw Cen MT Condensed Extra Bold" panose="020B0803020202020204" pitchFamily="34" charset="0"/>
            </a:endParaRPr>
          </a:p>
        </p:txBody>
      </p:sp>
      <p:sp>
        <p:nvSpPr>
          <p:cNvPr id="62" name="Oval 61">
            <a:extLst>
              <a:ext uri="{FF2B5EF4-FFF2-40B4-BE49-F238E27FC236}">
                <a16:creationId xmlns:a16="http://schemas.microsoft.com/office/drawing/2014/main" id="{C328884C-8970-49A3-A434-8C109B83D465}"/>
              </a:ext>
            </a:extLst>
          </p:cNvPr>
          <p:cNvSpPr/>
          <p:nvPr/>
        </p:nvSpPr>
        <p:spPr>
          <a:xfrm>
            <a:off x="3193020" y="4137357"/>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MakeOffer</a:t>
            </a:r>
            <a:endParaRPr lang="zh-CN" altLang="en-US" sz="1400" dirty="0">
              <a:latin typeface="Tw Cen MT Condensed Extra Bold" panose="020B0803020202020204" pitchFamily="34" charset="0"/>
            </a:endParaRPr>
          </a:p>
        </p:txBody>
      </p:sp>
      <p:cxnSp>
        <p:nvCxnSpPr>
          <p:cNvPr id="65" name="Straight Connector 64">
            <a:extLst>
              <a:ext uri="{FF2B5EF4-FFF2-40B4-BE49-F238E27FC236}">
                <a16:creationId xmlns:a16="http://schemas.microsoft.com/office/drawing/2014/main" id="{6B6C23B4-D631-45AB-AD84-F0FE576A0566}"/>
              </a:ext>
            </a:extLst>
          </p:cNvPr>
          <p:cNvCxnSpPr>
            <a:stCxn id="6" idx="4"/>
            <a:endCxn id="61" idx="0"/>
          </p:cNvCxnSpPr>
          <p:nvPr/>
        </p:nvCxnSpPr>
        <p:spPr>
          <a:xfrm flipH="1">
            <a:off x="2191153" y="2352652"/>
            <a:ext cx="754606" cy="178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E7FA6E3-06B8-43C9-81D3-79FEE703279A}"/>
              </a:ext>
            </a:extLst>
          </p:cNvPr>
          <p:cNvCxnSpPr>
            <a:stCxn id="6" idx="4"/>
            <a:endCxn id="62" idx="0"/>
          </p:cNvCxnSpPr>
          <p:nvPr/>
        </p:nvCxnSpPr>
        <p:spPr>
          <a:xfrm>
            <a:off x="2945759" y="2352652"/>
            <a:ext cx="908900" cy="17847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82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2929421"/>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096000" y="308623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20695</TotalTime>
  <Words>2218</Words>
  <Application>Microsoft Office PowerPoint</Application>
  <PresentationFormat>Widescreen</PresentationFormat>
  <Paragraphs>445</Paragraphs>
  <Slides>36</Slides>
  <Notes>27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Droid Sans Mono</vt:lpstr>
      <vt:lpstr>Unifont</vt:lpstr>
      <vt:lpstr>等线</vt:lpstr>
      <vt:lpstr>等线 Light</vt:lpstr>
      <vt:lpstr>Arial</vt:lpstr>
      <vt:lpstr>Arial Black</vt:lpstr>
      <vt:lpstr>Britannic Bold</vt:lpstr>
      <vt:lpstr>CentSchbkCyrill BT</vt:lpstr>
      <vt:lpstr>Clarendon Blk BT</vt:lpstr>
      <vt:lpstr>Cooper Black</vt:lpstr>
      <vt:lpstr>DigifaceWide</vt:lpstr>
      <vt:lpstr>PT Mono</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166</cp:revision>
  <dcterms:created xsi:type="dcterms:W3CDTF">2018-09-11T03:22:11Z</dcterms:created>
  <dcterms:modified xsi:type="dcterms:W3CDTF">2018-10-11T09:22:24Z</dcterms:modified>
</cp:coreProperties>
</file>