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handoutMasterIdLst>
    <p:handoutMasterId r:id="rId34"/>
  </p:handout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8" r:id="rId23"/>
    <p:sldId id="280" r:id="rId24"/>
    <p:sldId id="281" r:id="rId25"/>
    <p:sldId id="286" r:id="rId26"/>
    <p:sldId id="288" r:id="rId27"/>
    <p:sldId id="287" r:id="rId28"/>
    <p:sldId id="282" r:id="rId29"/>
    <p:sldId id="285" r:id="rId30"/>
    <p:sldId id="289" r:id="rId31"/>
    <p:sldId id="277"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iang, James" initials="JJ" lastIdx="3" clrIdx="0">
    <p:extLst>
      <p:ext uri="{19B8F6BF-5375-455C-9EA6-DF929625EA0E}">
        <p15:presenceInfo xmlns:p15="http://schemas.microsoft.com/office/powerpoint/2012/main" userId="S-1-5-21-842925246-2111687655-839522115-12799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306" autoAdjust="0"/>
    <p:restoredTop sz="89006" autoAdjust="0"/>
  </p:normalViewPr>
  <p:slideViewPr>
    <p:cSldViewPr snapToGrid="0">
      <p:cViewPr varScale="1">
        <p:scale>
          <a:sx n="102" d="100"/>
          <a:sy n="102" d="100"/>
        </p:scale>
        <p:origin x="12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B91E77-DD7A-43B0-A16E-A700715E22F8}" type="doc">
      <dgm:prSet loTypeId="urn:microsoft.com/office/officeart/2005/8/layout/radial5" loCatId="relationship" qsTypeId="urn:microsoft.com/office/officeart/2005/8/quickstyle/simple1" qsCatId="simple" csTypeId="urn:microsoft.com/office/officeart/2005/8/colors/accent1_2" csCatId="accent1" phldr="1"/>
      <dgm:spPr/>
      <dgm:t>
        <a:bodyPr/>
        <a:lstStyle/>
        <a:p>
          <a:endParaRPr lang="zh-CN" altLang="en-US"/>
        </a:p>
      </dgm:t>
    </dgm:pt>
    <dgm:pt modelId="{BC0E69B3-595F-4309-AA53-91F952B6A876}">
      <dgm:prSet phldrT="[Text]"/>
      <dgm:spPr>
        <a:scene3d>
          <a:camera prst="orthographicFront"/>
          <a:lightRig rig="threePt" dir="t"/>
        </a:scene3d>
        <a:sp3d>
          <a:bevelT/>
        </a:sp3d>
      </dgm:spPr>
      <dgm:t>
        <a:bodyPr/>
        <a:lstStyle/>
        <a:p>
          <a:r>
            <a:rPr lang="en-US" altLang="zh-CN" dirty="0"/>
            <a:t>ICE</a:t>
          </a:r>
          <a:endParaRPr lang="zh-CN" altLang="en-US" dirty="0"/>
        </a:p>
      </dgm:t>
    </dgm:pt>
    <dgm:pt modelId="{65336899-5AB5-421A-BDDA-4643207A4955}" type="parTrans" cxnId="{74554911-88A3-46E1-AFF4-ED8F49D73366}">
      <dgm:prSet/>
      <dgm:spPr/>
      <dgm:t>
        <a:bodyPr/>
        <a:lstStyle/>
        <a:p>
          <a:endParaRPr lang="zh-CN" altLang="en-US"/>
        </a:p>
      </dgm:t>
    </dgm:pt>
    <dgm:pt modelId="{C5969828-0431-48AC-A325-5915D5E16D83}" type="sibTrans" cxnId="{74554911-88A3-46E1-AFF4-ED8F49D73366}">
      <dgm:prSet/>
      <dgm:spPr/>
      <dgm:t>
        <a:bodyPr/>
        <a:lstStyle/>
        <a:p>
          <a:endParaRPr lang="zh-CN" altLang="en-US"/>
        </a:p>
      </dgm:t>
    </dgm:pt>
    <dgm:pt modelId="{BF7E29A1-20F4-4049-A607-359A72474B64}">
      <dgm:prSet phldrT="[Text]"/>
      <dgm:spPr/>
      <dgm:t>
        <a:bodyPr/>
        <a:lstStyle/>
        <a:p>
          <a:r>
            <a:rPr lang="en-US" altLang="zh-CN" dirty="0"/>
            <a:t>Gather candidates</a:t>
          </a:r>
          <a:endParaRPr lang="zh-CN" altLang="en-US" dirty="0"/>
        </a:p>
      </dgm:t>
    </dgm:pt>
    <dgm:pt modelId="{C2D2D16D-CD6C-4AE4-B37D-248DD0BE9C2A}" type="parTrans" cxnId="{AA933741-A64F-4E83-9EC5-06589D71C9EF}">
      <dgm:prSet/>
      <dgm:spPr/>
      <dgm:t>
        <a:bodyPr/>
        <a:lstStyle/>
        <a:p>
          <a:endParaRPr lang="zh-CN" altLang="en-US"/>
        </a:p>
      </dgm:t>
    </dgm:pt>
    <dgm:pt modelId="{0148C1F7-D96F-4BB2-A795-E7135CFB8A9A}" type="sibTrans" cxnId="{AA933741-A64F-4E83-9EC5-06589D71C9EF}">
      <dgm:prSet/>
      <dgm:spPr/>
      <dgm:t>
        <a:bodyPr/>
        <a:lstStyle/>
        <a:p>
          <a:endParaRPr lang="zh-CN" altLang="en-US"/>
        </a:p>
      </dgm:t>
    </dgm:pt>
    <dgm:pt modelId="{480A8C8F-750A-4FE2-901A-D8DDC0F3C31A}">
      <dgm:prSet phldrT="[Text]"/>
      <dgm:spPr/>
      <dgm:t>
        <a:bodyPr/>
        <a:lstStyle/>
        <a:p>
          <a:r>
            <a:rPr lang="en-US" altLang="zh-CN" dirty="0"/>
            <a:t>NAT Discovery</a:t>
          </a:r>
          <a:endParaRPr lang="zh-CN" altLang="en-US" dirty="0"/>
        </a:p>
      </dgm:t>
    </dgm:pt>
    <dgm:pt modelId="{C0AE796B-16CD-4758-AECD-4DE6D404071C}" type="parTrans" cxnId="{4A092285-44A4-486E-AC07-AB02A02ACCB2}">
      <dgm:prSet/>
      <dgm:spPr/>
      <dgm:t>
        <a:bodyPr/>
        <a:lstStyle/>
        <a:p>
          <a:endParaRPr lang="zh-CN" altLang="en-US"/>
        </a:p>
      </dgm:t>
    </dgm:pt>
    <dgm:pt modelId="{9154B381-6AC5-44F4-9BFD-FD768E94B5BF}" type="sibTrans" cxnId="{4A092285-44A4-486E-AC07-AB02A02ACCB2}">
      <dgm:prSet/>
      <dgm:spPr/>
      <dgm:t>
        <a:bodyPr/>
        <a:lstStyle/>
        <a:p>
          <a:endParaRPr lang="zh-CN" altLang="en-US"/>
        </a:p>
      </dgm:t>
    </dgm:pt>
    <dgm:pt modelId="{B730F925-6FCE-4FC6-88F1-7EF6C3C46A15}">
      <dgm:prSet phldrT="[Text]"/>
      <dgm:spPr/>
      <dgm:t>
        <a:bodyPr/>
        <a:lstStyle/>
        <a:p>
          <a:r>
            <a:rPr lang="en-US" altLang="zh-CN" dirty="0"/>
            <a:t>Connectivity Checks</a:t>
          </a:r>
          <a:endParaRPr lang="zh-CN" altLang="en-US" dirty="0"/>
        </a:p>
      </dgm:t>
    </dgm:pt>
    <dgm:pt modelId="{D7932772-53C1-48FD-8F17-B798F06C8AF8}" type="parTrans" cxnId="{2E7233AC-51A0-4943-BC96-750F65C4F3CF}">
      <dgm:prSet/>
      <dgm:spPr/>
      <dgm:t>
        <a:bodyPr/>
        <a:lstStyle/>
        <a:p>
          <a:endParaRPr lang="zh-CN" altLang="en-US"/>
        </a:p>
      </dgm:t>
    </dgm:pt>
    <dgm:pt modelId="{A7993D9D-E7B0-4A7C-BA1E-05C94F7F027C}" type="sibTrans" cxnId="{2E7233AC-51A0-4943-BC96-750F65C4F3CF}">
      <dgm:prSet/>
      <dgm:spPr/>
      <dgm:t>
        <a:bodyPr/>
        <a:lstStyle/>
        <a:p>
          <a:endParaRPr lang="zh-CN" altLang="en-US"/>
        </a:p>
      </dgm:t>
    </dgm:pt>
    <dgm:pt modelId="{FCBB99FE-F6A3-43FA-939F-32D105B5E651}">
      <dgm:prSet phldrT="[Text]"/>
      <dgm:spPr/>
      <dgm:t>
        <a:bodyPr/>
        <a:lstStyle/>
        <a:p>
          <a:r>
            <a:rPr lang="en-US" altLang="zh-CN" dirty="0"/>
            <a:t>STUN server</a:t>
          </a:r>
          <a:endParaRPr lang="zh-CN" altLang="en-US" dirty="0"/>
        </a:p>
      </dgm:t>
    </dgm:pt>
    <dgm:pt modelId="{96A170F5-5B01-4970-AD3C-0B50A2064157}" type="parTrans" cxnId="{AEAAA102-1561-47B0-9658-BD916C2BF237}">
      <dgm:prSet/>
      <dgm:spPr/>
      <dgm:t>
        <a:bodyPr/>
        <a:lstStyle/>
        <a:p>
          <a:endParaRPr lang="zh-CN" altLang="en-US"/>
        </a:p>
      </dgm:t>
    </dgm:pt>
    <dgm:pt modelId="{E6DC2461-EAA1-43DC-96B3-0468D8FACF64}" type="sibTrans" cxnId="{AEAAA102-1561-47B0-9658-BD916C2BF237}">
      <dgm:prSet/>
      <dgm:spPr/>
      <dgm:t>
        <a:bodyPr/>
        <a:lstStyle/>
        <a:p>
          <a:endParaRPr lang="zh-CN" altLang="en-US"/>
        </a:p>
      </dgm:t>
    </dgm:pt>
    <dgm:pt modelId="{B2A065E7-110F-49E7-A232-D9D960D618B2}">
      <dgm:prSet phldrT="[Text]"/>
      <dgm:spPr/>
      <dgm:t>
        <a:bodyPr/>
        <a:lstStyle/>
        <a:p>
          <a:r>
            <a:rPr lang="en-US" altLang="zh-CN" dirty="0"/>
            <a:t>TURN server</a:t>
          </a:r>
          <a:endParaRPr lang="zh-CN" altLang="en-US" dirty="0"/>
        </a:p>
      </dgm:t>
    </dgm:pt>
    <dgm:pt modelId="{3608B20F-1B88-40E9-B6CD-B45C8A5FC839}" type="parTrans" cxnId="{DB584FD8-2DB0-45FB-87B0-7F4F5D2A11CD}">
      <dgm:prSet/>
      <dgm:spPr/>
      <dgm:t>
        <a:bodyPr/>
        <a:lstStyle/>
        <a:p>
          <a:endParaRPr lang="zh-CN" altLang="en-US"/>
        </a:p>
      </dgm:t>
    </dgm:pt>
    <dgm:pt modelId="{E820806F-8229-4569-8A25-8049422BDBD6}" type="sibTrans" cxnId="{DB584FD8-2DB0-45FB-87B0-7F4F5D2A11CD}">
      <dgm:prSet/>
      <dgm:spPr/>
      <dgm:t>
        <a:bodyPr/>
        <a:lstStyle/>
        <a:p>
          <a:endParaRPr lang="zh-CN" altLang="en-US"/>
        </a:p>
      </dgm:t>
    </dgm:pt>
    <dgm:pt modelId="{82D22E65-6B5E-4464-80C6-2C38771534FF}" type="pres">
      <dgm:prSet presAssocID="{3CB91E77-DD7A-43B0-A16E-A700715E22F8}" presName="Name0" presStyleCnt="0">
        <dgm:presLayoutVars>
          <dgm:chMax val="1"/>
          <dgm:dir/>
          <dgm:animLvl val="ctr"/>
          <dgm:resizeHandles val="exact"/>
        </dgm:presLayoutVars>
      </dgm:prSet>
      <dgm:spPr/>
    </dgm:pt>
    <dgm:pt modelId="{AACA9C7A-6A18-46D1-9DAA-DA38DC55CAA0}" type="pres">
      <dgm:prSet presAssocID="{BC0E69B3-595F-4309-AA53-91F952B6A876}" presName="centerShape" presStyleLbl="node0" presStyleIdx="0" presStyleCnt="1"/>
      <dgm:spPr/>
    </dgm:pt>
    <dgm:pt modelId="{EE69388F-1E84-4910-994A-5752C9DB75A5}" type="pres">
      <dgm:prSet presAssocID="{C2D2D16D-CD6C-4AE4-B37D-248DD0BE9C2A}" presName="parTrans" presStyleLbl="sibTrans2D1" presStyleIdx="0" presStyleCnt="5"/>
      <dgm:spPr/>
    </dgm:pt>
    <dgm:pt modelId="{BC7D9C60-62C8-46A9-83FA-DD7C12E57543}" type="pres">
      <dgm:prSet presAssocID="{C2D2D16D-CD6C-4AE4-B37D-248DD0BE9C2A}" presName="connectorText" presStyleLbl="sibTrans2D1" presStyleIdx="0" presStyleCnt="5"/>
      <dgm:spPr/>
    </dgm:pt>
    <dgm:pt modelId="{759E25B2-2928-4EA9-A016-64364E5AF5B7}" type="pres">
      <dgm:prSet presAssocID="{BF7E29A1-20F4-4049-A607-359A72474B64}" presName="node" presStyleLbl="node1" presStyleIdx="0" presStyleCnt="5">
        <dgm:presLayoutVars>
          <dgm:bulletEnabled val="1"/>
        </dgm:presLayoutVars>
      </dgm:prSet>
      <dgm:spPr/>
    </dgm:pt>
    <dgm:pt modelId="{C4FCCB09-0FB8-4EA2-9962-CFB118E41926}" type="pres">
      <dgm:prSet presAssocID="{C0AE796B-16CD-4758-AECD-4DE6D404071C}" presName="parTrans" presStyleLbl="sibTrans2D1" presStyleIdx="1" presStyleCnt="5"/>
      <dgm:spPr/>
    </dgm:pt>
    <dgm:pt modelId="{B0E60A55-D2E9-46C7-9C5F-25FF7C67D9DE}" type="pres">
      <dgm:prSet presAssocID="{C0AE796B-16CD-4758-AECD-4DE6D404071C}" presName="connectorText" presStyleLbl="sibTrans2D1" presStyleIdx="1" presStyleCnt="5"/>
      <dgm:spPr/>
    </dgm:pt>
    <dgm:pt modelId="{DBE45CC5-E4B5-4AD0-8B65-EBA8F040FFDF}" type="pres">
      <dgm:prSet presAssocID="{480A8C8F-750A-4FE2-901A-D8DDC0F3C31A}" presName="node" presStyleLbl="node1" presStyleIdx="1" presStyleCnt="5">
        <dgm:presLayoutVars>
          <dgm:bulletEnabled val="1"/>
        </dgm:presLayoutVars>
      </dgm:prSet>
      <dgm:spPr/>
    </dgm:pt>
    <dgm:pt modelId="{CDD918F6-EB84-4956-A9EF-C7CCCD63572D}" type="pres">
      <dgm:prSet presAssocID="{D7932772-53C1-48FD-8F17-B798F06C8AF8}" presName="parTrans" presStyleLbl="sibTrans2D1" presStyleIdx="2" presStyleCnt="5"/>
      <dgm:spPr/>
    </dgm:pt>
    <dgm:pt modelId="{BF65555A-72EA-4791-A141-1550F3A0566F}" type="pres">
      <dgm:prSet presAssocID="{D7932772-53C1-48FD-8F17-B798F06C8AF8}" presName="connectorText" presStyleLbl="sibTrans2D1" presStyleIdx="2" presStyleCnt="5"/>
      <dgm:spPr/>
    </dgm:pt>
    <dgm:pt modelId="{EDBF39D1-A229-48CF-ADBD-A0A73B7F5F6D}" type="pres">
      <dgm:prSet presAssocID="{B730F925-6FCE-4FC6-88F1-7EF6C3C46A15}" presName="node" presStyleLbl="node1" presStyleIdx="2" presStyleCnt="5">
        <dgm:presLayoutVars>
          <dgm:bulletEnabled val="1"/>
        </dgm:presLayoutVars>
      </dgm:prSet>
      <dgm:spPr/>
    </dgm:pt>
    <dgm:pt modelId="{CDF13818-ABE1-47A9-9148-887F31835CE7}" type="pres">
      <dgm:prSet presAssocID="{96A170F5-5B01-4970-AD3C-0B50A2064157}" presName="parTrans" presStyleLbl="sibTrans2D1" presStyleIdx="3" presStyleCnt="5"/>
      <dgm:spPr/>
    </dgm:pt>
    <dgm:pt modelId="{27882FB6-0A2F-4122-99FB-D63A214E502B}" type="pres">
      <dgm:prSet presAssocID="{96A170F5-5B01-4970-AD3C-0B50A2064157}" presName="connectorText" presStyleLbl="sibTrans2D1" presStyleIdx="3" presStyleCnt="5"/>
      <dgm:spPr/>
    </dgm:pt>
    <dgm:pt modelId="{D4E1A877-5DB7-4A76-B508-A84B45CEEABF}" type="pres">
      <dgm:prSet presAssocID="{FCBB99FE-F6A3-43FA-939F-32D105B5E651}" presName="node" presStyleLbl="node1" presStyleIdx="3" presStyleCnt="5">
        <dgm:presLayoutVars>
          <dgm:bulletEnabled val="1"/>
        </dgm:presLayoutVars>
      </dgm:prSet>
      <dgm:spPr/>
    </dgm:pt>
    <dgm:pt modelId="{711CF5D6-68EA-4C52-A800-03490C501B66}" type="pres">
      <dgm:prSet presAssocID="{3608B20F-1B88-40E9-B6CD-B45C8A5FC839}" presName="parTrans" presStyleLbl="sibTrans2D1" presStyleIdx="4" presStyleCnt="5"/>
      <dgm:spPr/>
    </dgm:pt>
    <dgm:pt modelId="{64C6DCD4-8765-4F85-B60D-A49ED28C638B}" type="pres">
      <dgm:prSet presAssocID="{3608B20F-1B88-40E9-B6CD-B45C8A5FC839}" presName="connectorText" presStyleLbl="sibTrans2D1" presStyleIdx="4" presStyleCnt="5"/>
      <dgm:spPr/>
    </dgm:pt>
    <dgm:pt modelId="{BCC01CBC-EDB5-4C49-8292-5123BA689FFE}" type="pres">
      <dgm:prSet presAssocID="{B2A065E7-110F-49E7-A232-D9D960D618B2}" presName="node" presStyleLbl="node1" presStyleIdx="4" presStyleCnt="5">
        <dgm:presLayoutVars>
          <dgm:bulletEnabled val="1"/>
        </dgm:presLayoutVars>
      </dgm:prSet>
      <dgm:spPr/>
    </dgm:pt>
  </dgm:ptLst>
  <dgm:cxnLst>
    <dgm:cxn modelId="{AEAAA102-1561-47B0-9658-BD916C2BF237}" srcId="{BC0E69B3-595F-4309-AA53-91F952B6A876}" destId="{FCBB99FE-F6A3-43FA-939F-32D105B5E651}" srcOrd="3" destOrd="0" parTransId="{96A170F5-5B01-4970-AD3C-0B50A2064157}" sibTransId="{E6DC2461-EAA1-43DC-96B3-0468D8FACF64}"/>
    <dgm:cxn modelId="{E66E2F0D-082C-4364-8329-2B0D487ECF76}" type="presOf" srcId="{3608B20F-1B88-40E9-B6CD-B45C8A5FC839}" destId="{711CF5D6-68EA-4C52-A800-03490C501B66}" srcOrd="0" destOrd="0" presId="urn:microsoft.com/office/officeart/2005/8/layout/radial5"/>
    <dgm:cxn modelId="{48DF290E-1F03-4C02-ADBF-8E4633554EAB}" type="presOf" srcId="{B2A065E7-110F-49E7-A232-D9D960D618B2}" destId="{BCC01CBC-EDB5-4C49-8292-5123BA689FFE}" srcOrd="0" destOrd="0" presId="urn:microsoft.com/office/officeart/2005/8/layout/radial5"/>
    <dgm:cxn modelId="{74554911-88A3-46E1-AFF4-ED8F49D73366}" srcId="{3CB91E77-DD7A-43B0-A16E-A700715E22F8}" destId="{BC0E69B3-595F-4309-AA53-91F952B6A876}" srcOrd="0" destOrd="0" parTransId="{65336899-5AB5-421A-BDDA-4643207A4955}" sibTransId="{C5969828-0431-48AC-A325-5915D5E16D83}"/>
    <dgm:cxn modelId="{2E140B21-BBAB-4ECA-8069-402BBCE48ED5}" type="presOf" srcId="{C0AE796B-16CD-4758-AECD-4DE6D404071C}" destId="{B0E60A55-D2E9-46C7-9C5F-25FF7C67D9DE}" srcOrd="1" destOrd="0" presId="urn:microsoft.com/office/officeart/2005/8/layout/radial5"/>
    <dgm:cxn modelId="{AA933741-A64F-4E83-9EC5-06589D71C9EF}" srcId="{BC0E69B3-595F-4309-AA53-91F952B6A876}" destId="{BF7E29A1-20F4-4049-A607-359A72474B64}" srcOrd="0" destOrd="0" parTransId="{C2D2D16D-CD6C-4AE4-B37D-248DD0BE9C2A}" sibTransId="{0148C1F7-D96F-4BB2-A795-E7135CFB8A9A}"/>
    <dgm:cxn modelId="{7CFAAF4F-987C-4CA2-A075-004DC838BF7E}" type="presOf" srcId="{C2D2D16D-CD6C-4AE4-B37D-248DD0BE9C2A}" destId="{BC7D9C60-62C8-46A9-83FA-DD7C12E57543}" srcOrd="1" destOrd="0" presId="urn:microsoft.com/office/officeart/2005/8/layout/radial5"/>
    <dgm:cxn modelId="{22861C74-3556-49D6-8E45-90A809C808C3}" type="presOf" srcId="{C0AE796B-16CD-4758-AECD-4DE6D404071C}" destId="{C4FCCB09-0FB8-4EA2-9962-CFB118E41926}" srcOrd="0" destOrd="0" presId="urn:microsoft.com/office/officeart/2005/8/layout/radial5"/>
    <dgm:cxn modelId="{4A092285-44A4-486E-AC07-AB02A02ACCB2}" srcId="{BC0E69B3-595F-4309-AA53-91F952B6A876}" destId="{480A8C8F-750A-4FE2-901A-D8DDC0F3C31A}" srcOrd="1" destOrd="0" parTransId="{C0AE796B-16CD-4758-AECD-4DE6D404071C}" sibTransId="{9154B381-6AC5-44F4-9BFD-FD768E94B5BF}"/>
    <dgm:cxn modelId="{08B72491-8901-41FF-83C3-4966B328948E}" type="presOf" srcId="{D7932772-53C1-48FD-8F17-B798F06C8AF8}" destId="{BF65555A-72EA-4791-A141-1550F3A0566F}" srcOrd="1" destOrd="0" presId="urn:microsoft.com/office/officeart/2005/8/layout/radial5"/>
    <dgm:cxn modelId="{34F44C96-904B-4708-AB45-13E2434AD534}" type="presOf" srcId="{B730F925-6FCE-4FC6-88F1-7EF6C3C46A15}" destId="{EDBF39D1-A229-48CF-ADBD-A0A73B7F5F6D}" srcOrd="0" destOrd="0" presId="urn:microsoft.com/office/officeart/2005/8/layout/radial5"/>
    <dgm:cxn modelId="{6DE8E998-DDC9-4FF7-8F17-DBE13101508B}" type="presOf" srcId="{C2D2D16D-CD6C-4AE4-B37D-248DD0BE9C2A}" destId="{EE69388F-1E84-4910-994A-5752C9DB75A5}" srcOrd="0" destOrd="0" presId="urn:microsoft.com/office/officeart/2005/8/layout/radial5"/>
    <dgm:cxn modelId="{FA911FA3-A924-43B4-9347-CE4D0593A839}" type="presOf" srcId="{480A8C8F-750A-4FE2-901A-D8DDC0F3C31A}" destId="{DBE45CC5-E4B5-4AD0-8B65-EBA8F040FFDF}" srcOrd="0" destOrd="0" presId="urn:microsoft.com/office/officeart/2005/8/layout/radial5"/>
    <dgm:cxn modelId="{FC8A5FA6-43AD-4D49-9EBC-E38D7C7A398A}" type="presOf" srcId="{96A170F5-5B01-4970-AD3C-0B50A2064157}" destId="{27882FB6-0A2F-4122-99FB-D63A214E502B}" srcOrd="1" destOrd="0" presId="urn:microsoft.com/office/officeart/2005/8/layout/radial5"/>
    <dgm:cxn modelId="{736C60A6-B154-4DB1-91CE-EC6AA7F2EE60}" type="presOf" srcId="{3608B20F-1B88-40E9-B6CD-B45C8A5FC839}" destId="{64C6DCD4-8765-4F85-B60D-A49ED28C638B}" srcOrd="1" destOrd="0" presId="urn:microsoft.com/office/officeart/2005/8/layout/radial5"/>
    <dgm:cxn modelId="{2E7233AC-51A0-4943-BC96-750F65C4F3CF}" srcId="{BC0E69B3-595F-4309-AA53-91F952B6A876}" destId="{B730F925-6FCE-4FC6-88F1-7EF6C3C46A15}" srcOrd="2" destOrd="0" parTransId="{D7932772-53C1-48FD-8F17-B798F06C8AF8}" sibTransId="{A7993D9D-E7B0-4A7C-BA1E-05C94F7F027C}"/>
    <dgm:cxn modelId="{FFEE9DD5-EEB8-4FAB-8454-06833586BAF4}" type="presOf" srcId="{D7932772-53C1-48FD-8F17-B798F06C8AF8}" destId="{CDD918F6-EB84-4956-A9EF-C7CCCD63572D}" srcOrd="0" destOrd="0" presId="urn:microsoft.com/office/officeart/2005/8/layout/radial5"/>
    <dgm:cxn modelId="{DB584FD8-2DB0-45FB-87B0-7F4F5D2A11CD}" srcId="{BC0E69B3-595F-4309-AA53-91F952B6A876}" destId="{B2A065E7-110F-49E7-A232-D9D960D618B2}" srcOrd="4" destOrd="0" parTransId="{3608B20F-1B88-40E9-B6CD-B45C8A5FC839}" sibTransId="{E820806F-8229-4569-8A25-8049422BDBD6}"/>
    <dgm:cxn modelId="{AD6CECD8-2B01-4B9D-9A18-162C19F3CF79}" type="presOf" srcId="{3CB91E77-DD7A-43B0-A16E-A700715E22F8}" destId="{82D22E65-6B5E-4464-80C6-2C38771534FF}" srcOrd="0" destOrd="0" presId="urn:microsoft.com/office/officeart/2005/8/layout/radial5"/>
    <dgm:cxn modelId="{7F38CEDF-EE8F-4AB9-B799-555C49E35D91}" type="presOf" srcId="{96A170F5-5B01-4970-AD3C-0B50A2064157}" destId="{CDF13818-ABE1-47A9-9148-887F31835CE7}" srcOrd="0" destOrd="0" presId="urn:microsoft.com/office/officeart/2005/8/layout/radial5"/>
    <dgm:cxn modelId="{654315EF-F102-484E-B059-D3172F05F3F5}" type="presOf" srcId="{BC0E69B3-595F-4309-AA53-91F952B6A876}" destId="{AACA9C7A-6A18-46D1-9DAA-DA38DC55CAA0}" srcOrd="0" destOrd="0" presId="urn:microsoft.com/office/officeart/2005/8/layout/radial5"/>
    <dgm:cxn modelId="{AA0588F4-E287-46FD-919D-534707C31846}" type="presOf" srcId="{FCBB99FE-F6A3-43FA-939F-32D105B5E651}" destId="{D4E1A877-5DB7-4A76-B508-A84B45CEEABF}" srcOrd="0" destOrd="0" presId="urn:microsoft.com/office/officeart/2005/8/layout/radial5"/>
    <dgm:cxn modelId="{8A9903FC-17EC-4F08-A928-DCA5C1AE8BB0}" type="presOf" srcId="{BF7E29A1-20F4-4049-A607-359A72474B64}" destId="{759E25B2-2928-4EA9-A016-64364E5AF5B7}" srcOrd="0" destOrd="0" presId="urn:microsoft.com/office/officeart/2005/8/layout/radial5"/>
    <dgm:cxn modelId="{1571F3BF-3FEA-4EA1-9F37-B89B17DE9546}" type="presParOf" srcId="{82D22E65-6B5E-4464-80C6-2C38771534FF}" destId="{AACA9C7A-6A18-46D1-9DAA-DA38DC55CAA0}" srcOrd="0" destOrd="0" presId="urn:microsoft.com/office/officeart/2005/8/layout/radial5"/>
    <dgm:cxn modelId="{6AB8349D-656D-484A-A52E-E027CF46241C}" type="presParOf" srcId="{82D22E65-6B5E-4464-80C6-2C38771534FF}" destId="{EE69388F-1E84-4910-994A-5752C9DB75A5}" srcOrd="1" destOrd="0" presId="urn:microsoft.com/office/officeart/2005/8/layout/radial5"/>
    <dgm:cxn modelId="{30560D3F-DA3F-4399-ACB1-EE7CDB0F935F}" type="presParOf" srcId="{EE69388F-1E84-4910-994A-5752C9DB75A5}" destId="{BC7D9C60-62C8-46A9-83FA-DD7C12E57543}" srcOrd="0" destOrd="0" presId="urn:microsoft.com/office/officeart/2005/8/layout/radial5"/>
    <dgm:cxn modelId="{C83E5887-E725-4936-A62F-E275D289DCA0}" type="presParOf" srcId="{82D22E65-6B5E-4464-80C6-2C38771534FF}" destId="{759E25B2-2928-4EA9-A016-64364E5AF5B7}" srcOrd="2" destOrd="0" presId="urn:microsoft.com/office/officeart/2005/8/layout/radial5"/>
    <dgm:cxn modelId="{71208FF9-7C00-4C8E-98B6-E1EDACB248C3}" type="presParOf" srcId="{82D22E65-6B5E-4464-80C6-2C38771534FF}" destId="{C4FCCB09-0FB8-4EA2-9962-CFB118E41926}" srcOrd="3" destOrd="0" presId="urn:microsoft.com/office/officeart/2005/8/layout/radial5"/>
    <dgm:cxn modelId="{D4CE9AAF-87AA-4358-9E0D-8A9835489E49}" type="presParOf" srcId="{C4FCCB09-0FB8-4EA2-9962-CFB118E41926}" destId="{B0E60A55-D2E9-46C7-9C5F-25FF7C67D9DE}" srcOrd="0" destOrd="0" presId="urn:microsoft.com/office/officeart/2005/8/layout/radial5"/>
    <dgm:cxn modelId="{C514E410-C1BA-4EA3-A16E-E5399C0F7F50}" type="presParOf" srcId="{82D22E65-6B5E-4464-80C6-2C38771534FF}" destId="{DBE45CC5-E4B5-4AD0-8B65-EBA8F040FFDF}" srcOrd="4" destOrd="0" presId="urn:microsoft.com/office/officeart/2005/8/layout/radial5"/>
    <dgm:cxn modelId="{B9083914-129B-4125-A9F0-5D1A839E2029}" type="presParOf" srcId="{82D22E65-6B5E-4464-80C6-2C38771534FF}" destId="{CDD918F6-EB84-4956-A9EF-C7CCCD63572D}" srcOrd="5" destOrd="0" presId="urn:microsoft.com/office/officeart/2005/8/layout/radial5"/>
    <dgm:cxn modelId="{CA684684-4AB7-4CC7-A10E-A3BBBEB3834B}" type="presParOf" srcId="{CDD918F6-EB84-4956-A9EF-C7CCCD63572D}" destId="{BF65555A-72EA-4791-A141-1550F3A0566F}" srcOrd="0" destOrd="0" presId="urn:microsoft.com/office/officeart/2005/8/layout/radial5"/>
    <dgm:cxn modelId="{CA7FB7E4-8F55-4D6D-9008-7781B053839E}" type="presParOf" srcId="{82D22E65-6B5E-4464-80C6-2C38771534FF}" destId="{EDBF39D1-A229-48CF-ADBD-A0A73B7F5F6D}" srcOrd="6" destOrd="0" presId="urn:microsoft.com/office/officeart/2005/8/layout/radial5"/>
    <dgm:cxn modelId="{4DB4BAB8-BD93-4CF6-B666-25867BCE9454}" type="presParOf" srcId="{82D22E65-6B5E-4464-80C6-2C38771534FF}" destId="{CDF13818-ABE1-47A9-9148-887F31835CE7}" srcOrd="7" destOrd="0" presId="urn:microsoft.com/office/officeart/2005/8/layout/radial5"/>
    <dgm:cxn modelId="{4F258E1A-185E-42C4-A447-587CE7006F3F}" type="presParOf" srcId="{CDF13818-ABE1-47A9-9148-887F31835CE7}" destId="{27882FB6-0A2F-4122-99FB-D63A214E502B}" srcOrd="0" destOrd="0" presId="urn:microsoft.com/office/officeart/2005/8/layout/radial5"/>
    <dgm:cxn modelId="{7D4F5CD1-80C1-4485-816F-E352CF050630}" type="presParOf" srcId="{82D22E65-6B5E-4464-80C6-2C38771534FF}" destId="{D4E1A877-5DB7-4A76-B508-A84B45CEEABF}" srcOrd="8" destOrd="0" presId="urn:microsoft.com/office/officeart/2005/8/layout/radial5"/>
    <dgm:cxn modelId="{1D86193E-77BF-4A6F-A7AD-4F04A9F21452}" type="presParOf" srcId="{82D22E65-6B5E-4464-80C6-2C38771534FF}" destId="{711CF5D6-68EA-4C52-A800-03490C501B66}" srcOrd="9" destOrd="0" presId="urn:microsoft.com/office/officeart/2005/8/layout/radial5"/>
    <dgm:cxn modelId="{CBBA275A-E9B1-4299-AEED-1E7E10E57D7B}" type="presParOf" srcId="{711CF5D6-68EA-4C52-A800-03490C501B66}" destId="{64C6DCD4-8765-4F85-B60D-A49ED28C638B}" srcOrd="0" destOrd="0" presId="urn:microsoft.com/office/officeart/2005/8/layout/radial5"/>
    <dgm:cxn modelId="{40DF796D-1D0C-41A7-81DF-6C865565F440}" type="presParOf" srcId="{82D22E65-6B5E-4464-80C6-2C38771534FF}" destId="{BCC01CBC-EDB5-4C49-8292-5123BA689FFE}" srcOrd="10"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CA9C7A-6A18-46D1-9DAA-DA38DC55CAA0}">
      <dsp:nvSpPr>
        <dsp:cNvPr id="0" name=""/>
        <dsp:cNvSpPr/>
      </dsp:nvSpPr>
      <dsp:spPr>
        <a:xfrm>
          <a:off x="3298031" y="2148196"/>
          <a:ext cx="1531937" cy="153193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2400300">
            <a:lnSpc>
              <a:spcPct val="90000"/>
            </a:lnSpc>
            <a:spcBef>
              <a:spcPct val="0"/>
            </a:spcBef>
            <a:spcAft>
              <a:spcPct val="35000"/>
            </a:spcAft>
            <a:buNone/>
          </a:pPr>
          <a:r>
            <a:rPr lang="en-US" altLang="zh-CN" sz="5400" kern="1200" dirty="0"/>
            <a:t>ICE</a:t>
          </a:r>
          <a:endParaRPr lang="zh-CN" altLang="en-US" sz="5400" kern="1200" dirty="0"/>
        </a:p>
      </dsp:txBody>
      <dsp:txXfrm>
        <a:off x="3522378" y="2372543"/>
        <a:ext cx="1083243" cy="1083243"/>
      </dsp:txXfrm>
    </dsp:sp>
    <dsp:sp modelId="{EE69388F-1E84-4910-994A-5752C9DB75A5}">
      <dsp:nvSpPr>
        <dsp:cNvPr id="0" name=""/>
        <dsp:cNvSpPr/>
      </dsp:nvSpPr>
      <dsp:spPr>
        <a:xfrm rot="16200000">
          <a:off x="3901531" y="1590418"/>
          <a:ext cx="324937" cy="52085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zh-CN" altLang="en-US" sz="1500" kern="1200"/>
        </a:p>
      </dsp:txBody>
      <dsp:txXfrm>
        <a:off x="3950272" y="1743331"/>
        <a:ext cx="227456" cy="312514"/>
      </dsp:txXfrm>
    </dsp:sp>
    <dsp:sp modelId="{759E25B2-2928-4EA9-A016-64364E5AF5B7}">
      <dsp:nvSpPr>
        <dsp:cNvPr id="0" name=""/>
        <dsp:cNvSpPr/>
      </dsp:nvSpPr>
      <dsp:spPr>
        <a:xfrm>
          <a:off x="3298031" y="3169"/>
          <a:ext cx="1531937" cy="153193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altLang="zh-CN" sz="1500" kern="1200" dirty="0"/>
            <a:t>Gather candidates</a:t>
          </a:r>
          <a:endParaRPr lang="zh-CN" altLang="en-US" sz="1500" kern="1200" dirty="0"/>
        </a:p>
      </dsp:txBody>
      <dsp:txXfrm>
        <a:off x="3522378" y="227516"/>
        <a:ext cx="1083243" cy="1083243"/>
      </dsp:txXfrm>
    </dsp:sp>
    <dsp:sp modelId="{C4FCCB09-0FB8-4EA2-9962-CFB118E41926}">
      <dsp:nvSpPr>
        <dsp:cNvPr id="0" name=""/>
        <dsp:cNvSpPr/>
      </dsp:nvSpPr>
      <dsp:spPr>
        <a:xfrm rot="20520000">
          <a:off x="4912806" y="2325152"/>
          <a:ext cx="324937" cy="52085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zh-CN" altLang="en-US" sz="1500" kern="1200"/>
        </a:p>
      </dsp:txBody>
      <dsp:txXfrm>
        <a:off x="4915192" y="2444386"/>
        <a:ext cx="227456" cy="312514"/>
      </dsp:txXfrm>
    </dsp:sp>
    <dsp:sp modelId="{DBE45CC5-E4B5-4AD0-8B65-EBA8F040FFDF}">
      <dsp:nvSpPr>
        <dsp:cNvPr id="0" name=""/>
        <dsp:cNvSpPr/>
      </dsp:nvSpPr>
      <dsp:spPr>
        <a:xfrm>
          <a:off x="5338073" y="1485346"/>
          <a:ext cx="1531937" cy="153193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altLang="zh-CN" sz="1500" kern="1200" dirty="0"/>
            <a:t>NAT Discovery</a:t>
          </a:r>
          <a:endParaRPr lang="zh-CN" altLang="en-US" sz="1500" kern="1200" dirty="0"/>
        </a:p>
      </dsp:txBody>
      <dsp:txXfrm>
        <a:off x="5562420" y="1709693"/>
        <a:ext cx="1083243" cy="1083243"/>
      </dsp:txXfrm>
    </dsp:sp>
    <dsp:sp modelId="{CDD918F6-EB84-4956-A9EF-C7CCCD63572D}">
      <dsp:nvSpPr>
        <dsp:cNvPr id="0" name=""/>
        <dsp:cNvSpPr/>
      </dsp:nvSpPr>
      <dsp:spPr>
        <a:xfrm rot="3240000">
          <a:off x="4526533" y="3513977"/>
          <a:ext cx="324937" cy="52085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zh-CN" altLang="en-US" sz="1500" kern="1200"/>
        </a:p>
      </dsp:txBody>
      <dsp:txXfrm>
        <a:off x="4546625" y="3578717"/>
        <a:ext cx="227456" cy="312514"/>
      </dsp:txXfrm>
    </dsp:sp>
    <dsp:sp modelId="{EDBF39D1-A229-48CF-ADBD-A0A73B7F5F6D}">
      <dsp:nvSpPr>
        <dsp:cNvPr id="0" name=""/>
        <dsp:cNvSpPr/>
      </dsp:nvSpPr>
      <dsp:spPr>
        <a:xfrm>
          <a:off x="4558846" y="3883560"/>
          <a:ext cx="1531937" cy="153193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altLang="zh-CN" sz="1500" kern="1200" dirty="0"/>
            <a:t>Connectivity Checks</a:t>
          </a:r>
          <a:endParaRPr lang="zh-CN" altLang="en-US" sz="1500" kern="1200" dirty="0"/>
        </a:p>
      </dsp:txBody>
      <dsp:txXfrm>
        <a:off x="4783193" y="4107907"/>
        <a:ext cx="1083243" cy="1083243"/>
      </dsp:txXfrm>
    </dsp:sp>
    <dsp:sp modelId="{CDF13818-ABE1-47A9-9148-887F31835CE7}">
      <dsp:nvSpPr>
        <dsp:cNvPr id="0" name=""/>
        <dsp:cNvSpPr/>
      </dsp:nvSpPr>
      <dsp:spPr>
        <a:xfrm rot="7560000">
          <a:off x="3276528" y="3513977"/>
          <a:ext cx="324937" cy="52085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zh-CN" altLang="en-US" sz="1500" kern="1200"/>
        </a:p>
      </dsp:txBody>
      <dsp:txXfrm rot="10800000">
        <a:off x="3353917" y="3578717"/>
        <a:ext cx="227456" cy="312514"/>
      </dsp:txXfrm>
    </dsp:sp>
    <dsp:sp modelId="{D4E1A877-5DB7-4A76-B508-A84B45CEEABF}">
      <dsp:nvSpPr>
        <dsp:cNvPr id="0" name=""/>
        <dsp:cNvSpPr/>
      </dsp:nvSpPr>
      <dsp:spPr>
        <a:xfrm>
          <a:off x="2037215" y="3883560"/>
          <a:ext cx="1531937" cy="153193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altLang="zh-CN" sz="1500" kern="1200" dirty="0"/>
            <a:t>STUN server</a:t>
          </a:r>
          <a:endParaRPr lang="zh-CN" altLang="en-US" sz="1500" kern="1200" dirty="0"/>
        </a:p>
      </dsp:txBody>
      <dsp:txXfrm>
        <a:off x="2261562" y="4107907"/>
        <a:ext cx="1083243" cy="1083243"/>
      </dsp:txXfrm>
    </dsp:sp>
    <dsp:sp modelId="{711CF5D6-68EA-4C52-A800-03490C501B66}">
      <dsp:nvSpPr>
        <dsp:cNvPr id="0" name=""/>
        <dsp:cNvSpPr/>
      </dsp:nvSpPr>
      <dsp:spPr>
        <a:xfrm rot="11880000">
          <a:off x="2890256" y="2325152"/>
          <a:ext cx="324937" cy="52085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zh-CN" altLang="en-US" sz="1500" kern="1200"/>
        </a:p>
      </dsp:txBody>
      <dsp:txXfrm rot="10800000">
        <a:off x="2985351" y="2444386"/>
        <a:ext cx="227456" cy="312514"/>
      </dsp:txXfrm>
    </dsp:sp>
    <dsp:sp modelId="{BCC01CBC-EDB5-4C49-8292-5123BA689FFE}">
      <dsp:nvSpPr>
        <dsp:cNvPr id="0" name=""/>
        <dsp:cNvSpPr/>
      </dsp:nvSpPr>
      <dsp:spPr>
        <a:xfrm>
          <a:off x="1257988" y="1485346"/>
          <a:ext cx="1531937" cy="153193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altLang="zh-CN" sz="1500" kern="1200" dirty="0"/>
            <a:t>TURN server</a:t>
          </a:r>
          <a:endParaRPr lang="zh-CN" altLang="en-US" sz="1500" kern="1200" dirty="0"/>
        </a:p>
      </dsp:txBody>
      <dsp:txXfrm>
        <a:off x="1482335" y="1709693"/>
        <a:ext cx="1083243" cy="1083243"/>
      </dsp:txXfrm>
    </dsp:sp>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42DC2A0-06B4-4AB4-88AC-34BB1ADEA3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ltLang="zh-CN"/>
              <a:t>USE CASE</a:t>
            </a:r>
            <a:endParaRPr lang="zh-CN" altLang="en-US"/>
          </a:p>
        </p:txBody>
      </p:sp>
      <p:sp>
        <p:nvSpPr>
          <p:cNvPr id="3" name="Date Placeholder 2">
            <a:extLst>
              <a:ext uri="{FF2B5EF4-FFF2-40B4-BE49-F238E27FC236}">
                <a16:creationId xmlns:a16="http://schemas.microsoft.com/office/drawing/2014/main" id="{1E465B73-DF06-4719-A804-7E62B5CB858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r>
              <a:rPr lang="en-US" altLang="zh-CN"/>
              <a:t>2018/9/11</a:t>
            </a:r>
            <a:endParaRPr lang="zh-CN" altLang="en-US"/>
          </a:p>
        </p:txBody>
      </p:sp>
      <p:sp>
        <p:nvSpPr>
          <p:cNvPr id="4" name="Footer Placeholder 3">
            <a:extLst>
              <a:ext uri="{FF2B5EF4-FFF2-40B4-BE49-F238E27FC236}">
                <a16:creationId xmlns:a16="http://schemas.microsoft.com/office/drawing/2014/main" id="{0A95AEDE-A69A-4930-ADD0-38704C2BD7F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Slide Number Placeholder 4">
            <a:extLst>
              <a:ext uri="{FF2B5EF4-FFF2-40B4-BE49-F238E27FC236}">
                <a16:creationId xmlns:a16="http://schemas.microsoft.com/office/drawing/2014/main" id="{57BD52A0-A7FA-4C7F-ABF8-0AD717DB8E8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C817B3F-22C0-45CC-8B2D-361ADCFB136E}" type="slidenum">
              <a:rPr lang="zh-CN" altLang="en-US" smtClean="0"/>
              <a:t>‹#›</a:t>
            </a:fld>
            <a:endParaRPr lang="zh-CN" altLang="en-US"/>
          </a:p>
        </p:txBody>
      </p:sp>
    </p:spTree>
    <p:extLst>
      <p:ext uri="{BB962C8B-B14F-4D97-AF65-F5344CB8AC3E}">
        <p14:creationId xmlns:p14="http://schemas.microsoft.com/office/powerpoint/2010/main" val="899457350"/>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ltLang="zh-CN"/>
              <a:t>USE CASE</a:t>
            </a:r>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r>
              <a:rPr lang="en-US" altLang="zh-CN"/>
              <a:t>2018/9/11</a:t>
            </a:r>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AC7309-A654-46C4-819B-F88E8D55A978}" type="slidenum">
              <a:rPr lang="zh-CN" altLang="en-US" smtClean="0"/>
              <a:t>‹#›</a:t>
            </a:fld>
            <a:endParaRPr lang="zh-CN" altLang="en-US"/>
          </a:p>
        </p:txBody>
      </p:sp>
    </p:spTree>
    <p:extLst>
      <p:ext uri="{BB962C8B-B14F-4D97-AF65-F5344CB8AC3E}">
        <p14:creationId xmlns:p14="http://schemas.microsoft.com/office/powerpoint/2010/main" val="2112076530"/>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STUN messages are TLV (type-length-value) encoded using big endian (network ordered) binary</a:t>
            </a:r>
            <a:endParaRPr lang="zh-CN" altLang="en-US" dirty="0"/>
          </a:p>
        </p:txBody>
      </p:sp>
      <p:sp>
        <p:nvSpPr>
          <p:cNvPr id="5" name="Header Placeholder 4">
            <a:extLst>
              <a:ext uri="{FF2B5EF4-FFF2-40B4-BE49-F238E27FC236}">
                <a16:creationId xmlns:a16="http://schemas.microsoft.com/office/drawing/2014/main" id="{50C7A02F-C4B9-4149-A105-757E2391C21A}"/>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25956609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19965688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36602828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41398958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32587380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19035792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20284222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40245561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30175161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3426837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21964805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https://tools.ietf.org/html/rfc5389</a:t>
            </a:r>
          </a:p>
          <a:p>
            <a:r>
              <a:rPr lang="en-US" altLang="zh-CN" dirty="0"/>
              <a:t>https://tools.ietf.org/html/rfc3489</a:t>
            </a:r>
            <a:endParaRPr lang="zh-CN" altLang="en-US" dirty="0"/>
          </a:p>
        </p:txBody>
      </p:sp>
      <p:sp>
        <p:nvSpPr>
          <p:cNvPr id="5" name="Header Placeholder 4">
            <a:extLst>
              <a:ext uri="{FF2B5EF4-FFF2-40B4-BE49-F238E27FC236}">
                <a16:creationId xmlns:a16="http://schemas.microsoft.com/office/drawing/2014/main" id="{557F6018-4640-4D5E-857B-DE9053380A36}"/>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38301195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13836741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5" name="Header Placeholder 4">
            <a:extLst>
              <a:ext uri="{FF2B5EF4-FFF2-40B4-BE49-F238E27FC236}">
                <a16:creationId xmlns:a16="http://schemas.microsoft.com/office/drawing/2014/main" id="{766702D7-043D-438B-823C-5807F42541F5}"/>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8796858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(A1, P1) represent the primary address and port, and these are the ones obtained through the client discovery procedures below. </a:t>
            </a:r>
          </a:p>
          <a:p>
            <a:r>
              <a:rPr lang="en-US" altLang="zh-CN" dirty="0"/>
              <a:t>P1 will be port 3478, the default STUN port. </a:t>
            </a:r>
          </a:p>
          <a:p>
            <a:r>
              <a:rPr lang="en-US" altLang="zh-CN" dirty="0"/>
              <a:t>A2 and P2 are arbitrary. </a:t>
            </a:r>
          </a:p>
          <a:p>
            <a:r>
              <a:rPr lang="en-US" altLang="zh-CN" dirty="0"/>
              <a:t>A2 and P2 are advertised by the server through the CHANGED-ADDRESS attribute</a:t>
            </a:r>
            <a:endParaRPr lang="zh-CN" altLang="en-US" dirty="0"/>
          </a:p>
        </p:txBody>
      </p:sp>
      <p:sp>
        <p:nvSpPr>
          <p:cNvPr id="5" name="Header Placeholder 4">
            <a:extLst>
              <a:ext uri="{FF2B5EF4-FFF2-40B4-BE49-F238E27FC236}">
                <a16:creationId xmlns:a16="http://schemas.microsoft.com/office/drawing/2014/main" id="{041991C0-10F8-4B8F-87FD-B98E177FE683}"/>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37567534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he agent uses STUN or TURN to obtain additional candidates. These come in two flavors: translated addresses on the public side of a NAT (server-reflexive candidates) and addresses on TURN servers (relayed candidates). When TURN servers are utilized, both types of candidates are obtained from the TURN server. If only STUN servers are utilized, only server-reflexive candidates are obtained from them</a:t>
            </a:r>
            <a:endParaRPr lang="zh-CN" altLang="en-US" dirty="0"/>
          </a:p>
        </p:txBody>
      </p:sp>
      <p:sp>
        <p:nvSpPr>
          <p:cNvPr id="5" name="Header Placeholder 4">
            <a:extLst>
              <a:ext uri="{FF2B5EF4-FFF2-40B4-BE49-F238E27FC236}">
                <a16:creationId xmlns:a16="http://schemas.microsoft.com/office/drawing/2014/main" id="{EEBFCC50-ECD3-4D3E-807C-8D5B5121C694}"/>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1125698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schemeClr val="accent5"/>
                </a:solidFill>
                <a:latin typeface="PT Mono" panose="02060509020205020204" pitchFamily="50" charset="0"/>
              </a:rPr>
              <a:t>1. the gathering process is controlled using a timer, Ta. Every time Ta expires, the agent can generate another new STUN or TURN transaction. This transaction can be either a retry of a previous transaction that failed with a recoverable error (such as authentication failure) or a transaction for a new host candidate and STUN or TURN server pair. The agent SHOULD NOT generate transactions more frequently than once per each ta expiration. See Section 14 for guidance on how to set Ta and the STUN retransmit timer, RTO </a:t>
            </a:r>
          </a:p>
          <a:p>
            <a:r>
              <a:rPr lang="en-US" altLang="zh-CN" dirty="0"/>
              <a:t>2. The ICE agent assigns each candidate a foundation. Two candidates have the same foundation when all of the following are true: </a:t>
            </a:r>
          </a:p>
          <a:p>
            <a:r>
              <a:rPr lang="en-US" altLang="zh-CN" dirty="0"/>
              <a:t>	o They have the same type (host, relayed, server reflexive, or peer reflexive). </a:t>
            </a:r>
          </a:p>
          <a:p>
            <a:r>
              <a:rPr lang="en-US" altLang="zh-CN" dirty="0"/>
              <a:t>	o Their bases have the same IP address (the ports can be different). </a:t>
            </a:r>
          </a:p>
          <a:p>
            <a:r>
              <a:rPr lang="en-US" altLang="zh-CN" dirty="0"/>
              <a:t>	o For reflexive and relayed candidates, the STUN or TURN servers used to obtain them have the same IP address (the IP address used by the agent to contact the STUN or TURN server). </a:t>
            </a:r>
          </a:p>
          <a:p>
            <a:r>
              <a:rPr lang="en-US" altLang="zh-CN" dirty="0"/>
              <a:t>	o They were obtained using the same transport protocol (TCP, UDP). Similarly, two candidates have different foundations if their types are different, their bases have different IP addresses, the    STUN or TURN servers used to obtain them have different IP addresses (the IP addresses used by the agent to contact the STUN or TURN server), or their transport protocols are different.</a:t>
            </a:r>
          </a:p>
          <a:p>
            <a:endParaRPr lang="en-US" altLang="zh-CN" dirty="0"/>
          </a:p>
          <a:p>
            <a:r>
              <a:rPr lang="en-US" altLang="zh-CN" dirty="0"/>
              <a:t>3. </a:t>
            </a:r>
            <a:r>
              <a:rPr lang="en-US" altLang="zh-CN" dirty="0">
                <a:effectLst/>
              </a:rPr>
              <a:t>Prioritizing Recommended Formula</a:t>
            </a:r>
          </a:p>
          <a:p>
            <a:r>
              <a:rPr lang="en-US" altLang="zh-CN" dirty="0">
                <a:effectLst/>
              </a:rPr>
              <a:t>	</a:t>
            </a:r>
            <a:r>
              <a:rPr lang="en-US" altLang="zh-CN" dirty="0"/>
              <a:t>priority = (2^24)*(type preference) + (2^8)*(local preference) + (2^0)*(256 - component ID)</a:t>
            </a:r>
          </a:p>
          <a:p>
            <a:endParaRPr lang="en-US" altLang="zh-CN" dirty="0">
              <a:effectLst/>
            </a:endParaRPr>
          </a:p>
          <a:p>
            <a:r>
              <a:rPr lang="en-US" altLang="zh-CN" dirty="0">
                <a:effectLst/>
              </a:rPr>
              <a:t>4.</a:t>
            </a:r>
            <a:r>
              <a:rPr lang="en-US" altLang="zh-CN" dirty="0"/>
              <a:t> A connectivity check is considered a success if each of the following criteria is true: o The Binding request generated a success response; and o The source and destination transport addresses in the Binding request and response are symmetric.</a:t>
            </a:r>
          </a:p>
          <a:p>
            <a:endParaRPr lang="en-US" altLang="zh-CN" dirty="0"/>
          </a:p>
          <a:p>
            <a:r>
              <a:rPr lang="en-US" altLang="zh-CN" dirty="0"/>
              <a:t>5. </a:t>
            </a:r>
            <a:r>
              <a:rPr lang="en-US" altLang="zh-CN" dirty="0">
                <a:effectLst/>
              </a:rPr>
              <a:t>Detecting and Repairing Role Conflicts</a:t>
            </a:r>
          </a:p>
          <a:p>
            <a:r>
              <a:rPr lang="en-US" altLang="zh-CN" dirty="0"/>
              <a:t>An agent MUST examine the Binding request for either the ICE- CONTROLLING or ICE-CONTROLLED attribute. It MUST follow these procedures: </a:t>
            </a:r>
          </a:p>
          <a:p>
            <a:r>
              <a:rPr lang="en-US" altLang="zh-CN" dirty="0"/>
              <a:t>	o If the agent is in the controlling role, and the ICE-CONTROLLING attribute is present in the request: 	</a:t>
            </a:r>
          </a:p>
          <a:p>
            <a:r>
              <a:rPr lang="en-US" altLang="zh-CN" dirty="0"/>
              <a:t>		* If the agent's tiebreaker value is larger than or equal to the contents of the ICE-CONTROLLING attribute, the agent generates a Binding error response and includes an ERROR-CODE attribute with a value of 487 (Role Conflict) but retains its role. </a:t>
            </a:r>
          </a:p>
          <a:p>
            <a:r>
              <a:rPr lang="en-US" altLang="zh-CN" dirty="0"/>
              <a:t>		* If the agent's tiebreaker value is less than the contents of the ICE-CONTROLLING attribute, the agent switches to the controlled role. </a:t>
            </a:r>
          </a:p>
          <a:p>
            <a:r>
              <a:rPr lang="en-US" altLang="zh-CN" dirty="0"/>
              <a:t>	o If the agent is in the controlled role, and the ICE-CONTROLLED attribute is present in the request: </a:t>
            </a:r>
          </a:p>
          <a:p>
            <a:r>
              <a:rPr lang="en-US" altLang="zh-CN" dirty="0"/>
              <a:t>		* If the agent's tiebreaker value is larger than or equal to the contents of the ICE-CONTROLLED attribute, the agent switches to the controlling role. </a:t>
            </a:r>
          </a:p>
          <a:p>
            <a:r>
              <a:rPr lang="en-US" altLang="zh-CN" dirty="0"/>
              <a:t>		* If the agent's tiebreaker value is less than the contents of the ICE-CONTROLLED attribute, the agent generates a Binding error response and includes an ERROR-CODE attribute 			  with a value of 487 (Role Conflict) but retains its role. </a:t>
            </a:r>
          </a:p>
          <a:p>
            <a:r>
              <a:rPr lang="en-US" altLang="zh-CN" dirty="0"/>
              <a:t>	o If the agent is in the controlled role and the ICE-CONTROLLING attribute was present in the request, or if the agent was in the controlling role and the ICE-CONTROLLED attribute was present in the request, there is no conflict. A change in roles will require an agent to recompute pair priorities (Section 6.1.2.3), since those priorities are a function of role. The change in role will also impact whether the agent is responsible for selecting nominated pairs and initiating exchange with updated candidate information upon conclusion of ICE.</a:t>
            </a:r>
          </a:p>
        </p:txBody>
      </p:sp>
      <p:sp>
        <p:nvSpPr>
          <p:cNvPr id="5" name="Header Placeholder 4">
            <a:extLst>
              <a:ext uri="{FF2B5EF4-FFF2-40B4-BE49-F238E27FC236}">
                <a16:creationId xmlns:a16="http://schemas.microsoft.com/office/drawing/2014/main" id="{E22075D6-53D1-453E-9558-6D468DAD6BD3}"/>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25379332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BD28DD14-8A04-496E-9CB6-BF702B5F568F}"/>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36992044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F3DE2195-8FAD-4669-9ABA-307DA3DF943B}"/>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22866976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40493015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B2EE7-BC47-485A-86E7-7BE1DDEEBDB7}"/>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9F6F0C38-94CB-40D2-AA37-28C6C2A4E1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D6578BAB-44B2-4DA2-870C-ECE73117FEC1}"/>
              </a:ext>
            </a:extLst>
          </p:cNvPr>
          <p:cNvSpPr>
            <a:spLocks noGrp="1"/>
          </p:cNvSpPr>
          <p:nvPr>
            <p:ph type="dt" sz="half" idx="10"/>
          </p:nvPr>
        </p:nvSpPr>
        <p:spPr/>
        <p:txBody>
          <a:bodyPr/>
          <a:lstStyle/>
          <a:p>
            <a:fld id="{B2CAF260-C6E5-43C1-AB7D-1DDC31487812}" type="datetime1">
              <a:rPr lang="zh-CN" altLang="en-US" smtClean="0"/>
              <a:t>2018/10/6</a:t>
            </a:fld>
            <a:endParaRPr lang="zh-CN" altLang="en-US"/>
          </a:p>
        </p:txBody>
      </p:sp>
      <p:sp>
        <p:nvSpPr>
          <p:cNvPr id="5" name="Footer Placeholder 4">
            <a:extLst>
              <a:ext uri="{FF2B5EF4-FFF2-40B4-BE49-F238E27FC236}">
                <a16:creationId xmlns:a16="http://schemas.microsoft.com/office/drawing/2014/main" id="{523D09D8-ED45-46A2-AB6D-D27BB9EA53C7}"/>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A23873D2-057D-48A3-B61B-2E3387DAC80E}"/>
              </a:ext>
            </a:extLst>
          </p:cNvPr>
          <p:cNvSpPr>
            <a:spLocks noGrp="1"/>
          </p:cNvSpPr>
          <p:nvPr>
            <p:ph type="sldNum" sz="quarter" idx="12"/>
          </p:nvPr>
        </p:nvSpPr>
        <p:spPr/>
        <p:txBody>
          <a:body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2807877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CCB62-0FE8-4510-8A7D-2B0E8B34D02E}"/>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B047B96B-E149-413F-8875-97828399D45D}"/>
              </a:ext>
            </a:extLst>
          </p:cNvPr>
          <p:cNvSpPr>
            <a:spLocks noGrp="1"/>
          </p:cNvSpPr>
          <p:nvPr>
            <p:ph type="body" orient="vert" idx="1"/>
          </p:nvPr>
        </p:nvSpPr>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A7595C5E-E2C0-45C7-B10B-1DCDC727C63C}"/>
              </a:ext>
            </a:extLst>
          </p:cNvPr>
          <p:cNvSpPr>
            <a:spLocks noGrp="1"/>
          </p:cNvSpPr>
          <p:nvPr>
            <p:ph type="dt" sz="half" idx="10"/>
          </p:nvPr>
        </p:nvSpPr>
        <p:spPr/>
        <p:txBody>
          <a:bodyPr/>
          <a:lstStyle/>
          <a:p>
            <a:fld id="{E2FDE29B-B267-43B7-911F-8B7B5178DAAA}" type="datetime1">
              <a:rPr lang="zh-CN" altLang="en-US" smtClean="0"/>
              <a:t>2018/10/6</a:t>
            </a:fld>
            <a:endParaRPr lang="zh-CN" altLang="en-US"/>
          </a:p>
        </p:txBody>
      </p:sp>
      <p:sp>
        <p:nvSpPr>
          <p:cNvPr id="5" name="Footer Placeholder 4">
            <a:extLst>
              <a:ext uri="{FF2B5EF4-FFF2-40B4-BE49-F238E27FC236}">
                <a16:creationId xmlns:a16="http://schemas.microsoft.com/office/drawing/2014/main" id="{59FD86FC-26D1-438E-9A33-8BE18DF220A1}"/>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8DC79FE4-4BD6-4A8C-AA3E-2A807FF8E2E4}"/>
              </a:ext>
            </a:extLst>
          </p:cNvPr>
          <p:cNvSpPr>
            <a:spLocks noGrp="1"/>
          </p:cNvSpPr>
          <p:nvPr>
            <p:ph type="sldNum" sz="quarter" idx="12"/>
          </p:nvPr>
        </p:nvSpPr>
        <p:spPr/>
        <p:txBody>
          <a:body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2605626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1CD7B9-9368-464A-80A6-722B01FD6886}"/>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2EB3B1E4-4857-4378-A8C8-FBF07B977DCA}"/>
              </a:ext>
            </a:extLst>
          </p:cNvPr>
          <p:cNvSpPr>
            <a:spLocks noGrp="1"/>
          </p:cNvSpPr>
          <p:nvPr>
            <p:ph type="body" orient="vert" idx="1"/>
          </p:nvPr>
        </p:nvSpPr>
        <p:spPr>
          <a:xfrm>
            <a:off x="838200" y="365125"/>
            <a:ext cx="7734300" cy="5811838"/>
          </a:xfrm>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CD7F6AEE-76C2-4ADF-8FC9-6420C531986F}"/>
              </a:ext>
            </a:extLst>
          </p:cNvPr>
          <p:cNvSpPr>
            <a:spLocks noGrp="1"/>
          </p:cNvSpPr>
          <p:nvPr>
            <p:ph type="dt" sz="half" idx="10"/>
          </p:nvPr>
        </p:nvSpPr>
        <p:spPr/>
        <p:txBody>
          <a:bodyPr/>
          <a:lstStyle/>
          <a:p>
            <a:fld id="{58F69AEE-EBB5-4094-A036-258B6CD5A691}" type="datetime1">
              <a:rPr lang="zh-CN" altLang="en-US" smtClean="0"/>
              <a:t>2018/10/6</a:t>
            </a:fld>
            <a:endParaRPr lang="zh-CN" altLang="en-US"/>
          </a:p>
        </p:txBody>
      </p:sp>
      <p:sp>
        <p:nvSpPr>
          <p:cNvPr id="5" name="Footer Placeholder 4">
            <a:extLst>
              <a:ext uri="{FF2B5EF4-FFF2-40B4-BE49-F238E27FC236}">
                <a16:creationId xmlns:a16="http://schemas.microsoft.com/office/drawing/2014/main" id="{9E696859-C051-4827-8E23-F07F07BE4090}"/>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D71A4AC2-AE98-4D6B-86CA-272D50A7F916}"/>
              </a:ext>
            </a:extLst>
          </p:cNvPr>
          <p:cNvSpPr>
            <a:spLocks noGrp="1"/>
          </p:cNvSpPr>
          <p:nvPr>
            <p:ph type="sldNum" sz="quarter" idx="12"/>
          </p:nvPr>
        </p:nvSpPr>
        <p:spPr/>
        <p:txBody>
          <a:body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2534003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18238-09CC-4777-8379-92E72A8962D0}"/>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784E5195-7CF8-41B2-9CE8-FF1E77A36E7E}"/>
              </a:ext>
            </a:extLst>
          </p:cNvPr>
          <p:cNvSpPr>
            <a:spLocks noGrp="1"/>
          </p:cNvSpPr>
          <p:nvPr>
            <p:ph idx="1"/>
          </p:nvPr>
        </p:nvSpPr>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EA68D404-063B-4D1D-B86E-F56C5DA4923F}"/>
              </a:ext>
            </a:extLst>
          </p:cNvPr>
          <p:cNvSpPr>
            <a:spLocks noGrp="1"/>
          </p:cNvSpPr>
          <p:nvPr>
            <p:ph type="dt" sz="half" idx="10"/>
          </p:nvPr>
        </p:nvSpPr>
        <p:spPr/>
        <p:txBody>
          <a:bodyPr/>
          <a:lstStyle/>
          <a:p>
            <a:fld id="{EA0C55B6-15F8-47F2-BA17-6667D0884E94}" type="datetime1">
              <a:rPr lang="zh-CN" altLang="en-US" smtClean="0"/>
              <a:t>2018/10/6</a:t>
            </a:fld>
            <a:endParaRPr lang="zh-CN" altLang="en-US"/>
          </a:p>
        </p:txBody>
      </p:sp>
      <p:sp>
        <p:nvSpPr>
          <p:cNvPr id="5" name="Footer Placeholder 4">
            <a:extLst>
              <a:ext uri="{FF2B5EF4-FFF2-40B4-BE49-F238E27FC236}">
                <a16:creationId xmlns:a16="http://schemas.microsoft.com/office/drawing/2014/main" id="{A4E80B44-2F06-4A99-BA33-C1E882DA699C}"/>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9C7287F1-C073-4F0A-B97F-1403AC28C7A1}"/>
              </a:ext>
            </a:extLst>
          </p:cNvPr>
          <p:cNvSpPr>
            <a:spLocks noGrp="1"/>
          </p:cNvSpPr>
          <p:nvPr>
            <p:ph type="sldNum" sz="quarter" idx="12"/>
          </p:nvPr>
        </p:nvSpPr>
        <p:spPr/>
        <p:txBody>
          <a:body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4171008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E9EC0-D8C8-4174-9E59-3AB5E08BC5D3}"/>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2AD65905-4DA9-47E2-AABC-E8CAFAC6A1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Edit Master text styles</a:t>
            </a:r>
          </a:p>
        </p:txBody>
      </p:sp>
      <p:sp>
        <p:nvSpPr>
          <p:cNvPr id="4" name="Date Placeholder 3">
            <a:extLst>
              <a:ext uri="{FF2B5EF4-FFF2-40B4-BE49-F238E27FC236}">
                <a16:creationId xmlns:a16="http://schemas.microsoft.com/office/drawing/2014/main" id="{0BE49BF2-01A1-49FC-8FD6-A0247DCA0C8D}"/>
              </a:ext>
            </a:extLst>
          </p:cNvPr>
          <p:cNvSpPr>
            <a:spLocks noGrp="1"/>
          </p:cNvSpPr>
          <p:nvPr>
            <p:ph type="dt" sz="half" idx="10"/>
          </p:nvPr>
        </p:nvSpPr>
        <p:spPr/>
        <p:txBody>
          <a:bodyPr/>
          <a:lstStyle/>
          <a:p>
            <a:fld id="{E16475AB-DF1D-43B5-9314-A34969FDFCF1}" type="datetime1">
              <a:rPr lang="zh-CN" altLang="en-US" smtClean="0"/>
              <a:t>2018/10/6</a:t>
            </a:fld>
            <a:endParaRPr lang="zh-CN" altLang="en-US"/>
          </a:p>
        </p:txBody>
      </p:sp>
      <p:sp>
        <p:nvSpPr>
          <p:cNvPr id="5" name="Footer Placeholder 4">
            <a:extLst>
              <a:ext uri="{FF2B5EF4-FFF2-40B4-BE49-F238E27FC236}">
                <a16:creationId xmlns:a16="http://schemas.microsoft.com/office/drawing/2014/main" id="{94D266A9-303F-440B-9AF9-A6ACD3997DB9}"/>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80CE3B4D-5B4E-4F9F-B013-400BD2C44409}"/>
              </a:ext>
            </a:extLst>
          </p:cNvPr>
          <p:cNvSpPr>
            <a:spLocks noGrp="1"/>
          </p:cNvSpPr>
          <p:nvPr>
            <p:ph type="sldNum" sz="quarter" idx="12"/>
          </p:nvPr>
        </p:nvSpPr>
        <p:spPr/>
        <p:txBody>
          <a:body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1173578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67191-C925-4514-8E45-3B284C766316}"/>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1AC81144-3559-4CD8-B6E3-704396387E5A}"/>
              </a:ext>
            </a:extLst>
          </p:cNvPr>
          <p:cNvSpPr>
            <a:spLocks noGrp="1"/>
          </p:cNvSpPr>
          <p:nvPr>
            <p:ph sz="half" idx="1"/>
          </p:nvPr>
        </p:nvSpPr>
        <p:spPr>
          <a:xfrm>
            <a:off x="838200" y="1825625"/>
            <a:ext cx="5181600" cy="435133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DF01FF31-BE25-4719-9D21-77DD022988A4}"/>
              </a:ext>
            </a:extLst>
          </p:cNvPr>
          <p:cNvSpPr>
            <a:spLocks noGrp="1"/>
          </p:cNvSpPr>
          <p:nvPr>
            <p:ph sz="half" idx="2"/>
          </p:nvPr>
        </p:nvSpPr>
        <p:spPr>
          <a:xfrm>
            <a:off x="6172200" y="1825625"/>
            <a:ext cx="5181600" cy="435133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A3D5F883-7CEB-405D-912B-2435ECE1FD9B}"/>
              </a:ext>
            </a:extLst>
          </p:cNvPr>
          <p:cNvSpPr>
            <a:spLocks noGrp="1"/>
          </p:cNvSpPr>
          <p:nvPr>
            <p:ph type="dt" sz="half" idx="10"/>
          </p:nvPr>
        </p:nvSpPr>
        <p:spPr/>
        <p:txBody>
          <a:bodyPr/>
          <a:lstStyle/>
          <a:p>
            <a:fld id="{3767A592-7E27-4E7D-A9C7-3B15B36FAD3A}" type="datetime1">
              <a:rPr lang="zh-CN" altLang="en-US" smtClean="0"/>
              <a:t>2018/10/6</a:t>
            </a:fld>
            <a:endParaRPr lang="zh-CN" altLang="en-US"/>
          </a:p>
        </p:txBody>
      </p:sp>
      <p:sp>
        <p:nvSpPr>
          <p:cNvPr id="6" name="Footer Placeholder 5">
            <a:extLst>
              <a:ext uri="{FF2B5EF4-FFF2-40B4-BE49-F238E27FC236}">
                <a16:creationId xmlns:a16="http://schemas.microsoft.com/office/drawing/2014/main" id="{EA773591-8AF3-4B46-BF6F-646C3F5A2650}"/>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9B2B0BB4-0392-4287-A16F-FBEB0E95F25D}"/>
              </a:ext>
            </a:extLst>
          </p:cNvPr>
          <p:cNvSpPr>
            <a:spLocks noGrp="1"/>
          </p:cNvSpPr>
          <p:nvPr>
            <p:ph type="sldNum" sz="quarter" idx="12"/>
          </p:nvPr>
        </p:nvSpPr>
        <p:spPr/>
        <p:txBody>
          <a:body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9806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CC152-2FC1-486A-9BFF-A5C3D3C3A58A}"/>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792D209F-12CB-427E-8C83-B69DA74EB7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4" name="Content Placeholder 3">
            <a:extLst>
              <a:ext uri="{FF2B5EF4-FFF2-40B4-BE49-F238E27FC236}">
                <a16:creationId xmlns:a16="http://schemas.microsoft.com/office/drawing/2014/main" id="{C4160E0F-F72D-4C65-9C5E-6857FC64AADD}"/>
              </a:ext>
            </a:extLst>
          </p:cNvPr>
          <p:cNvSpPr>
            <a:spLocks noGrp="1"/>
          </p:cNvSpPr>
          <p:nvPr>
            <p:ph sz="half" idx="2"/>
          </p:nvPr>
        </p:nvSpPr>
        <p:spPr>
          <a:xfrm>
            <a:off x="839788" y="2505075"/>
            <a:ext cx="5157787" cy="368458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87D65382-1602-4DA2-883D-15C6492213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6" name="Content Placeholder 5">
            <a:extLst>
              <a:ext uri="{FF2B5EF4-FFF2-40B4-BE49-F238E27FC236}">
                <a16:creationId xmlns:a16="http://schemas.microsoft.com/office/drawing/2014/main" id="{98A3A1D2-97C5-472A-94E7-8CC7ECD4ACC3}"/>
              </a:ext>
            </a:extLst>
          </p:cNvPr>
          <p:cNvSpPr>
            <a:spLocks noGrp="1"/>
          </p:cNvSpPr>
          <p:nvPr>
            <p:ph sz="quarter" idx="4"/>
          </p:nvPr>
        </p:nvSpPr>
        <p:spPr>
          <a:xfrm>
            <a:off x="6172200" y="2505075"/>
            <a:ext cx="5183188" cy="368458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6F533B2F-EE77-49AE-A386-3F47BB394E9F}"/>
              </a:ext>
            </a:extLst>
          </p:cNvPr>
          <p:cNvSpPr>
            <a:spLocks noGrp="1"/>
          </p:cNvSpPr>
          <p:nvPr>
            <p:ph type="dt" sz="half" idx="10"/>
          </p:nvPr>
        </p:nvSpPr>
        <p:spPr/>
        <p:txBody>
          <a:bodyPr/>
          <a:lstStyle/>
          <a:p>
            <a:fld id="{7901F99E-C60E-4183-B8FD-840AF5CE3B57}" type="datetime1">
              <a:rPr lang="zh-CN" altLang="en-US" smtClean="0"/>
              <a:t>2018/10/6</a:t>
            </a:fld>
            <a:endParaRPr lang="zh-CN" altLang="en-US"/>
          </a:p>
        </p:txBody>
      </p:sp>
      <p:sp>
        <p:nvSpPr>
          <p:cNvPr id="8" name="Footer Placeholder 7">
            <a:extLst>
              <a:ext uri="{FF2B5EF4-FFF2-40B4-BE49-F238E27FC236}">
                <a16:creationId xmlns:a16="http://schemas.microsoft.com/office/drawing/2014/main" id="{34E71625-3AFD-4821-B23D-5248F7BFC65A}"/>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661FE56F-46B6-4EDB-8A15-53A3830213D5}"/>
              </a:ext>
            </a:extLst>
          </p:cNvPr>
          <p:cNvSpPr>
            <a:spLocks noGrp="1"/>
          </p:cNvSpPr>
          <p:nvPr>
            <p:ph type="sldNum" sz="quarter" idx="12"/>
          </p:nvPr>
        </p:nvSpPr>
        <p:spPr/>
        <p:txBody>
          <a:body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3617196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66B30-3686-4AE2-8DC4-98DEA9412C14}"/>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BDA4751B-FDF7-4130-9683-84839534067B}"/>
              </a:ext>
            </a:extLst>
          </p:cNvPr>
          <p:cNvSpPr>
            <a:spLocks noGrp="1"/>
          </p:cNvSpPr>
          <p:nvPr>
            <p:ph type="dt" sz="half" idx="10"/>
          </p:nvPr>
        </p:nvSpPr>
        <p:spPr/>
        <p:txBody>
          <a:bodyPr/>
          <a:lstStyle/>
          <a:p>
            <a:fld id="{7B195C80-D524-46BD-98B6-BA22A34855F7}" type="datetime1">
              <a:rPr lang="zh-CN" altLang="en-US" smtClean="0"/>
              <a:t>2018/10/6</a:t>
            </a:fld>
            <a:endParaRPr lang="zh-CN" altLang="en-US"/>
          </a:p>
        </p:txBody>
      </p:sp>
      <p:sp>
        <p:nvSpPr>
          <p:cNvPr id="4" name="Footer Placeholder 3">
            <a:extLst>
              <a:ext uri="{FF2B5EF4-FFF2-40B4-BE49-F238E27FC236}">
                <a16:creationId xmlns:a16="http://schemas.microsoft.com/office/drawing/2014/main" id="{E9C2C73A-641D-4394-B5E9-652FA5C6A28E}"/>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7BDA0DC6-5391-4FBE-9EAC-BE9647021108}"/>
              </a:ext>
            </a:extLst>
          </p:cNvPr>
          <p:cNvSpPr>
            <a:spLocks noGrp="1"/>
          </p:cNvSpPr>
          <p:nvPr>
            <p:ph type="sldNum" sz="quarter" idx="12"/>
          </p:nvPr>
        </p:nvSpPr>
        <p:spPr/>
        <p:txBody>
          <a:body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3785463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DE5F20-F1E4-4EEE-A5B1-B8EE8F77D1A5}"/>
              </a:ext>
            </a:extLst>
          </p:cNvPr>
          <p:cNvSpPr>
            <a:spLocks noGrp="1"/>
          </p:cNvSpPr>
          <p:nvPr>
            <p:ph type="dt" sz="half" idx="10"/>
          </p:nvPr>
        </p:nvSpPr>
        <p:spPr/>
        <p:txBody>
          <a:bodyPr/>
          <a:lstStyle/>
          <a:p>
            <a:fld id="{B58FE623-1036-4545-9983-CC7ABA14B150}" type="datetime1">
              <a:rPr lang="zh-CN" altLang="en-US" smtClean="0"/>
              <a:t>2018/10/6</a:t>
            </a:fld>
            <a:endParaRPr lang="zh-CN" altLang="en-US"/>
          </a:p>
        </p:txBody>
      </p:sp>
      <p:sp>
        <p:nvSpPr>
          <p:cNvPr id="3" name="Footer Placeholder 2">
            <a:extLst>
              <a:ext uri="{FF2B5EF4-FFF2-40B4-BE49-F238E27FC236}">
                <a16:creationId xmlns:a16="http://schemas.microsoft.com/office/drawing/2014/main" id="{E5364818-A06F-45C8-8352-0BF13A59729D}"/>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680B0865-3017-4B60-96F7-C23F5E0FBB5F}"/>
              </a:ext>
            </a:extLst>
          </p:cNvPr>
          <p:cNvSpPr>
            <a:spLocks noGrp="1"/>
          </p:cNvSpPr>
          <p:nvPr>
            <p:ph type="sldNum" sz="quarter" idx="12"/>
          </p:nvPr>
        </p:nvSpPr>
        <p:spPr/>
        <p:txBody>
          <a:body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5966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E187E-4E64-4726-AD42-FBD823A4F3EA}"/>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BD4CDBBC-CFD7-4DC1-9E95-0CE8BF4B51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9445B60C-60BB-4742-858F-D8DDC7F101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a:extLst>
              <a:ext uri="{FF2B5EF4-FFF2-40B4-BE49-F238E27FC236}">
                <a16:creationId xmlns:a16="http://schemas.microsoft.com/office/drawing/2014/main" id="{CE81C52B-2697-4CD8-9278-C147104D0369}"/>
              </a:ext>
            </a:extLst>
          </p:cNvPr>
          <p:cNvSpPr>
            <a:spLocks noGrp="1"/>
          </p:cNvSpPr>
          <p:nvPr>
            <p:ph type="dt" sz="half" idx="10"/>
          </p:nvPr>
        </p:nvSpPr>
        <p:spPr/>
        <p:txBody>
          <a:bodyPr/>
          <a:lstStyle/>
          <a:p>
            <a:fld id="{CA65BC31-ADFA-4939-ADF1-A57605AB2556}" type="datetime1">
              <a:rPr lang="zh-CN" altLang="en-US" smtClean="0"/>
              <a:t>2018/10/6</a:t>
            </a:fld>
            <a:endParaRPr lang="zh-CN" altLang="en-US"/>
          </a:p>
        </p:txBody>
      </p:sp>
      <p:sp>
        <p:nvSpPr>
          <p:cNvPr id="6" name="Footer Placeholder 5">
            <a:extLst>
              <a:ext uri="{FF2B5EF4-FFF2-40B4-BE49-F238E27FC236}">
                <a16:creationId xmlns:a16="http://schemas.microsoft.com/office/drawing/2014/main" id="{E035E178-197C-46EA-A20D-3A48A21C8922}"/>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A1599901-3BEC-4B50-8DAA-A6AA13E8BD5F}"/>
              </a:ext>
            </a:extLst>
          </p:cNvPr>
          <p:cNvSpPr>
            <a:spLocks noGrp="1"/>
          </p:cNvSpPr>
          <p:nvPr>
            <p:ph type="sldNum" sz="quarter" idx="12"/>
          </p:nvPr>
        </p:nvSpPr>
        <p:spPr/>
        <p:txBody>
          <a:body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3803124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D12A1-D4C8-4E0E-A9C4-4E4DCBE18863}"/>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7154EECD-F724-4BE9-BC24-C170969256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21560286-1428-4C34-A03C-02E8734123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a:extLst>
              <a:ext uri="{FF2B5EF4-FFF2-40B4-BE49-F238E27FC236}">
                <a16:creationId xmlns:a16="http://schemas.microsoft.com/office/drawing/2014/main" id="{651FC04A-AB0B-4533-94E7-305281AC934C}"/>
              </a:ext>
            </a:extLst>
          </p:cNvPr>
          <p:cNvSpPr>
            <a:spLocks noGrp="1"/>
          </p:cNvSpPr>
          <p:nvPr>
            <p:ph type="dt" sz="half" idx="10"/>
          </p:nvPr>
        </p:nvSpPr>
        <p:spPr/>
        <p:txBody>
          <a:bodyPr/>
          <a:lstStyle/>
          <a:p>
            <a:fld id="{40F03ED0-6E5F-48BB-90A8-AD1EC3E9AF09}" type="datetime1">
              <a:rPr lang="zh-CN" altLang="en-US" smtClean="0"/>
              <a:t>2018/10/6</a:t>
            </a:fld>
            <a:endParaRPr lang="zh-CN" altLang="en-US"/>
          </a:p>
        </p:txBody>
      </p:sp>
      <p:sp>
        <p:nvSpPr>
          <p:cNvPr id="6" name="Footer Placeholder 5">
            <a:extLst>
              <a:ext uri="{FF2B5EF4-FFF2-40B4-BE49-F238E27FC236}">
                <a16:creationId xmlns:a16="http://schemas.microsoft.com/office/drawing/2014/main" id="{119AA289-DAAF-4C89-B327-3E8150AED8E3}"/>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AFE89ACC-EA8B-4B26-8C35-74D9479A9F0C}"/>
              </a:ext>
            </a:extLst>
          </p:cNvPr>
          <p:cNvSpPr>
            <a:spLocks noGrp="1"/>
          </p:cNvSpPr>
          <p:nvPr>
            <p:ph type="sldNum" sz="quarter" idx="12"/>
          </p:nvPr>
        </p:nvSpPr>
        <p:spPr/>
        <p:txBody>
          <a:body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2384229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864283-3885-4CE5-BA36-AB07544F20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32215E94-63CC-4F16-893C-19545EEB00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CF61AD6B-71E1-4EFF-A0D6-F5A7A3F32E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E51BE7-2DB2-422B-A0F1-EEC574E16519}" type="datetime1">
              <a:rPr lang="zh-CN" altLang="en-US" smtClean="0"/>
              <a:t>2018/10/6</a:t>
            </a:fld>
            <a:endParaRPr lang="zh-CN" altLang="en-US"/>
          </a:p>
        </p:txBody>
      </p:sp>
      <p:sp>
        <p:nvSpPr>
          <p:cNvPr id="5" name="Footer Placeholder 4">
            <a:extLst>
              <a:ext uri="{FF2B5EF4-FFF2-40B4-BE49-F238E27FC236}">
                <a16:creationId xmlns:a16="http://schemas.microsoft.com/office/drawing/2014/main" id="{F518E7B6-8F56-46A6-944F-86624EFE1F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a:extLst>
              <a:ext uri="{FF2B5EF4-FFF2-40B4-BE49-F238E27FC236}">
                <a16:creationId xmlns:a16="http://schemas.microsoft.com/office/drawing/2014/main" id="{E0F79648-A8B5-4637-9344-656D620478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33040522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openxmlformats.org/officeDocument/2006/relationships/image" Target="../media/image3.sv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0.xml"/><Relationship Id="rId4" Type="http://schemas.openxmlformats.org/officeDocument/2006/relationships/image" Target="../media/image3.sv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A822C-DBAA-48A7-882E-4D6DB1566E5C}"/>
              </a:ext>
            </a:extLst>
          </p:cNvPr>
          <p:cNvSpPr>
            <a:spLocks noGrp="1"/>
          </p:cNvSpPr>
          <p:nvPr>
            <p:ph type="ctrTitle"/>
          </p:nvPr>
        </p:nvSpPr>
        <p:spPr/>
        <p:txBody>
          <a:bodyPr/>
          <a:lstStyle/>
          <a:p>
            <a:endParaRPr lang="zh-CN" altLang="en-US"/>
          </a:p>
        </p:txBody>
      </p:sp>
      <p:sp>
        <p:nvSpPr>
          <p:cNvPr id="3" name="Subtitle 2">
            <a:extLst>
              <a:ext uri="{FF2B5EF4-FFF2-40B4-BE49-F238E27FC236}">
                <a16:creationId xmlns:a16="http://schemas.microsoft.com/office/drawing/2014/main" id="{8410E093-A408-4509-938C-FFC142FCA0CC}"/>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3674089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1A0F53-5C29-4268-BEA6-8CE59420D36E}"/>
              </a:ext>
            </a:extLst>
          </p:cNvPr>
          <p:cNvSpPr/>
          <p:nvPr/>
        </p:nvSpPr>
        <p:spPr>
          <a:xfrm>
            <a:off x="288758" y="192506"/>
            <a:ext cx="4889567" cy="35479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eaLnBrk="0" fontAlgn="base" hangingPunct="0">
              <a:spcBef>
                <a:spcPct val="0"/>
              </a:spcBef>
              <a:spcAft>
                <a:spcPct val="0"/>
              </a:spcAft>
            </a:pPr>
            <a:r>
              <a:rPr lang="en-US" altLang="zh-CN" dirty="0">
                <a:solidFill>
                  <a:schemeClr val="accent5"/>
                </a:solidFill>
                <a:latin typeface="PT Mono" panose="02060509020205020204" pitchFamily="50" charset="0"/>
              </a:rPr>
              <a:t>DNS Discovery of a Server </a:t>
            </a:r>
          </a:p>
        </p:txBody>
      </p:sp>
      <p:sp>
        <p:nvSpPr>
          <p:cNvPr id="6" name="Rectangle 5">
            <a:extLst>
              <a:ext uri="{FF2B5EF4-FFF2-40B4-BE49-F238E27FC236}">
                <a16:creationId xmlns:a16="http://schemas.microsoft.com/office/drawing/2014/main" id="{F7B37245-2079-40FA-8B48-C46B2D171307}"/>
              </a:ext>
            </a:extLst>
          </p:cNvPr>
          <p:cNvSpPr/>
          <p:nvPr/>
        </p:nvSpPr>
        <p:spPr>
          <a:xfrm>
            <a:off x="3052816" y="1454075"/>
            <a:ext cx="8393232" cy="53835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The domain name is resolved to a transport address using the SRV procedures specified in </a:t>
            </a:r>
            <a:r>
              <a:rPr lang="en-US" altLang="zh-CN" sz="1200" b="1" dirty="0">
                <a:solidFill>
                  <a:schemeClr val="accent1"/>
                </a:solidFill>
                <a:latin typeface="PT Mono" panose="02060509020205020204" pitchFamily="50" charset="0"/>
              </a:rPr>
              <a:t>[RFC2782] </a:t>
            </a:r>
          </a:p>
        </p:txBody>
      </p:sp>
      <p:sp>
        <p:nvSpPr>
          <p:cNvPr id="10" name="Rectangle 9">
            <a:extLst>
              <a:ext uri="{FF2B5EF4-FFF2-40B4-BE49-F238E27FC236}">
                <a16:creationId xmlns:a16="http://schemas.microsoft.com/office/drawing/2014/main" id="{7D1C3F37-B0B4-4365-95A1-D85D6DEF395B}"/>
              </a:ext>
            </a:extLst>
          </p:cNvPr>
          <p:cNvSpPr/>
          <p:nvPr/>
        </p:nvSpPr>
        <p:spPr>
          <a:xfrm>
            <a:off x="3262963" y="2180240"/>
            <a:ext cx="3055841" cy="4572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The default port for STUN over TLS is 5349 </a:t>
            </a:r>
          </a:p>
        </p:txBody>
      </p:sp>
      <p:sp>
        <p:nvSpPr>
          <p:cNvPr id="9" name="Rectangle 6">
            <a:extLst>
              <a:ext uri="{FF2B5EF4-FFF2-40B4-BE49-F238E27FC236}">
                <a16:creationId xmlns:a16="http://schemas.microsoft.com/office/drawing/2014/main" id="{8583189E-8C42-4E95-8981-7186049C3D3D}"/>
              </a:ext>
            </a:extLst>
          </p:cNvPr>
          <p:cNvSpPr>
            <a:spLocks noChangeArrowheads="1"/>
          </p:cNvSpPr>
          <p:nvPr/>
        </p:nvSpPr>
        <p:spPr bwMode="auto">
          <a:xfrm>
            <a:off x="0" y="-246424"/>
            <a:ext cx="65" cy="950048"/>
          </a:xfrm>
          <a:prstGeom prst="rect">
            <a:avLst/>
          </a:prstGeom>
          <a:solidFill>
            <a:srgbClr val="FFFD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665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18910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1A0F53-5C29-4268-BEA6-8CE59420D36E}"/>
              </a:ext>
            </a:extLst>
          </p:cNvPr>
          <p:cNvSpPr/>
          <p:nvPr/>
        </p:nvSpPr>
        <p:spPr>
          <a:xfrm>
            <a:off x="856649" y="2134521"/>
            <a:ext cx="4889567" cy="35479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eaLnBrk="0" fontAlgn="base" hangingPunct="0">
              <a:spcBef>
                <a:spcPct val="0"/>
              </a:spcBef>
              <a:spcAft>
                <a:spcPct val="0"/>
              </a:spcAft>
            </a:pPr>
            <a:r>
              <a:rPr lang="en-US" altLang="zh-CN" dirty="0">
                <a:solidFill>
                  <a:schemeClr val="accent5"/>
                </a:solidFill>
                <a:latin typeface="PT Mono" panose="02060509020205020204" pitchFamily="50" charset="0"/>
              </a:rPr>
              <a:t>Short-Term Credential Mechanism </a:t>
            </a:r>
          </a:p>
        </p:txBody>
      </p:sp>
      <p:sp>
        <p:nvSpPr>
          <p:cNvPr id="6" name="Rectangle 5">
            <a:extLst>
              <a:ext uri="{FF2B5EF4-FFF2-40B4-BE49-F238E27FC236}">
                <a16:creationId xmlns:a16="http://schemas.microsoft.com/office/drawing/2014/main" id="{F7B37245-2079-40FA-8B48-C46B2D171307}"/>
              </a:ext>
            </a:extLst>
          </p:cNvPr>
          <p:cNvSpPr/>
          <p:nvPr/>
        </p:nvSpPr>
        <p:spPr>
          <a:xfrm>
            <a:off x="2456050" y="2890646"/>
            <a:ext cx="8393232" cy="53835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The short-term credential mechanism assumes that, prior to the STUN transaction, the client and server have used some other protocol to exchange a credential in the form of a username and password </a:t>
            </a:r>
          </a:p>
        </p:txBody>
      </p:sp>
    </p:spTree>
    <p:extLst>
      <p:ext uri="{BB962C8B-B14F-4D97-AF65-F5344CB8AC3E}">
        <p14:creationId xmlns:p14="http://schemas.microsoft.com/office/powerpoint/2010/main" val="3171728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1A0F53-5C29-4268-BEA6-8CE59420D36E}"/>
              </a:ext>
            </a:extLst>
          </p:cNvPr>
          <p:cNvSpPr/>
          <p:nvPr/>
        </p:nvSpPr>
        <p:spPr>
          <a:xfrm>
            <a:off x="856650" y="2134521"/>
            <a:ext cx="4379494" cy="35479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eaLnBrk="0" fontAlgn="base" hangingPunct="0">
              <a:spcBef>
                <a:spcPct val="0"/>
              </a:spcBef>
              <a:spcAft>
                <a:spcPct val="0"/>
              </a:spcAft>
            </a:pPr>
            <a:r>
              <a:rPr lang="en-US" altLang="zh-CN" dirty="0">
                <a:solidFill>
                  <a:schemeClr val="accent5"/>
                </a:solidFill>
                <a:latin typeface="PT Mono" panose="02060509020205020204" pitchFamily="50" charset="0"/>
              </a:rPr>
              <a:t>Long-Term Credential Mechanism </a:t>
            </a:r>
          </a:p>
        </p:txBody>
      </p:sp>
      <p:sp>
        <p:nvSpPr>
          <p:cNvPr id="6" name="Rectangle 5">
            <a:extLst>
              <a:ext uri="{FF2B5EF4-FFF2-40B4-BE49-F238E27FC236}">
                <a16:creationId xmlns:a16="http://schemas.microsoft.com/office/drawing/2014/main" id="{F7B37245-2079-40FA-8B48-C46B2D171307}"/>
              </a:ext>
            </a:extLst>
          </p:cNvPr>
          <p:cNvSpPr/>
          <p:nvPr/>
        </p:nvSpPr>
        <p:spPr>
          <a:xfrm>
            <a:off x="2456050" y="2890646"/>
            <a:ext cx="8393232" cy="53835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The short-term credential mechanism assumes that, prior to the STUN transaction, the client and server have used some other protocol to exchange a credential in the form of a username and password </a:t>
            </a:r>
          </a:p>
        </p:txBody>
      </p:sp>
    </p:spTree>
    <p:extLst>
      <p:ext uri="{BB962C8B-B14F-4D97-AF65-F5344CB8AC3E}">
        <p14:creationId xmlns:p14="http://schemas.microsoft.com/office/powerpoint/2010/main" val="36316175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9306570-91F8-4A9E-9201-EE170576359A}"/>
              </a:ext>
            </a:extLst>
          </p:cNvPr>
          <p:cNvSpPr/>
          <p:nvPr/>
        </p:nvSpPr>
        <p:spPr>
          <a:xfrm>
            <a:off x="2673824" y="423510"/>
            <a:ext cx="1318658" cy="491691"/>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CFileScanner</a:t>
            </a:r>
          </a:p>
        </p:txBody>
      </p:sp>
      <p:grpSp>
        <p:nvGrpSpPr>
          <p:cNvPr id="18" name="Group 17">
            <a:extLst>
              <a:ext uri="{FF2B5EF4-FFF2-40B4-BE49-F238E27FC236}">
                <a16:creationId xmlns:a16="http://schemas.microsoft.com/office/drawing/2014/main" id="{2302A8C3-4F92-4D78-BC09-8ED3A519505E}"/>
              </a:ext>
            </a:extLst>
          </p:cNvPr>
          <p:cNvGrpSpPr/>
          <p:nvPr/>
        </p:nvGrpSpPr>
        <p:grpSpPr>
          <a:xfrm>
            <a:off x="64177" y="1178687"/>
            <a:ext cx="6537952" cy="491691"/>
            <a:chOff x="2913254" y="1477070"/>
            <a:chExt cx="6537952" cy="491691"/>
          </a:xfrm>
        </p:grpSpPr>
        <p:sp>
          <p:nvSpPr>
            <p:cNvPr id="14" name="Rectangle 13">
              <a:extLst>
                <a:ext uri="{FF2B5EF4-FFF2-40B4-BE49-F238E27FC236}">
                  <a16:creationId xmlns:a16="http://schemas.microsoft.com/office/drawing/2014/main" id="{E2306432-C9EC-4F87-BAAB-32225DAF424D}"/>
                </a:ext>
              </a:extLst>
            </p:cNvPr>
            <p:cNvSpPr/>
            <p:nvPr/>
          </p:nvSpPr>
          <p:spPr>
            <a:xfrm>
              <a:off x="2913254" y="1477070"/>
              <a:ext cx="1318658" cy="491691"/>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eaLnBrk="0" fontAlgn="base" hangingPunct="0">
                <a:spcBef>
                  <a:spcPct val="0"/>
                </a:spcBef>
                <a:spcAft>
                  <a:spcPct val="0"/>
                </a:spcAft>
              </a:pPr>
              <a:r>
                <a:rPr lang="en-US" altLang="zh-CN" sz="1200" dirty="0">
                  <a:solidFill>
                    <a:schemeClr val="accent4">
                      <a:lumMod val="75000"/>
                    </a:schemeClr>
                  </a:solidFill>
                  <a:latin typeface="PT Mono" panose="02060509020205020204" pitchFamily="50" charset="0"/>
                  <a:ea typeface="PT Mono" panose="02060509020205020204" pitchFamily="50" charset="0"/>
                </a:rPr>
                <a:t>filter</a:t>
              </a:r>
              <a:endParaRPr lang="zh-CN" altLang="en-US" sz="1200" dirty="0">
                <a:solidFill>
                  <a:schemeClr val="accent4">
                    <a:lumMod val="75000"/>
                  </a:schemeClr>
                </a:solidFill>
                <a:latin typeface="PT Mono" panose="02060509020205020204" pitchFamily="50" charset="0"/>
              </a:endParaRPr>
            </a:p>
          </p:txBody>
        </p:sp>
        <p:sp>
          <p:nvSpPr>
            <p:cNvPr id="15" name="Rectangle 14">
              <a:extLst>
                <a:ext uri="{FF2B5EF4-FFF2-40B4-BE49-F238E27FC236}">
                  <a16:creationId xmlns:a16="http://schemas.microsoft.com/office/drawing/2014/main" id="{4DD59DDA-C6C2-4835-A64E-8609391DE4D1}"/>
                </a:ext>
              </a:extLst>
            </p:cNvPr>
            <p:cNvSpPr/>
            <p:nvPr/>
          </p:nvSpPr>
          <p:spPr>
            <a:xfrm>
              <a:off x="4426822" y="1477070"/>
              <a:ext cx="1387640" cy="491691"/>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eaLnBrk="0" fontAlgn="base" hangingPunct="0">
                <a:spcBef>
                  <a:spcPct val="0"/>
                </a:spcBef>
                <a:spcAft>
                  <a:spcPct val="0"/>
                </a:spcAft>
              </a:pPr>
              <a:r>
                <a:rPr lang="en-US" altLang="zh-CN" sz="1200" dirty="0">
                  <a:solidFill>
                    <a:schemeClr val="accent4">
                      <a:lumMod val="75000"/>
                    </a:schemeClr>
                  </a:solidFill>
                  <a:latin typeface="PT Mono" panose="02060509020205020204" pitchFamily="50" charset="0"/>
                </a:rPr>
                <a:t>Sub-dir</a:t>
              </a:r>
              <a:endParaRPr lang="zh-CN" altLang="en-US" sz="1200" dirty="0">
                <a:solidFill>
                  <a:schemeClr val="accent4">
                    <a:lumMod val="75000"/>
                  </a:schemeClr>
                </a:solidFill>
                <a:latin typeface="PT Mono" panose="02060509020205020204" pitchFamily="50" charset="0"/>
              </a:endParaRPr>
            </a:p>
          </p:txBody>
        </p:sp>
        <p:sp>
          <p:nvSpPr>
            <p:cNvPr id="16" name="Rectangle 15">
              <a:extLst>
                <a:ext uri="{FF2B5EF4-FFF2-40B4-BE49-F238E27FC236}">
                  <a16:creationId xmlns:a16="http://schemas.microsoft.com/office/drawing/2014/main" id="{EDA9EDED-6E1A-4C6F-A6B0-E7467EDA9A2C}"/>
                </a:ext>
              </a:extLst>
            </p:cNvPr>
            <p:cNvSpPr/>
            <p:nvPr/>
          </p:nvSpPr>
          <p:spPr>
            <a:xfrm>
              <a:off x="6009372" y="1477070"/>
              <a:ext cx="1663565" cy="491691"/>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eaLnBrk="0" fontAlgn="base" hangingPunct="0">
                <a:spcBef>
                  <a:spcPct val="0"/>
                </a:spcBef>
                <a:spcAft>
                  <a:spcPct val="0"/>
                </a:spcAft>
              </a:pPr>
              <a:r>
                <a:rPr lang="en-US" altLang="zh-CN" sz="1200" dirty="0">
                  <a:solidFill>
                    <a:schemeClr val="accent4">
                      <a:lumMod val="75000"/>
                    </a:schemeClr>
                  </a:solidFill>
                  <a:latin typeface="PT Mono" panose="02060509020205020204" pitchFamily="50" charset="0"/>
                </a:rPr>
                <a:t>file-container</a:t>
              </a:r>
              <a:endParaRPr lang="zh-CN" altLang="en-US" sz="1200" dirty="0">
                <a:solidFill>
                  <a:schemeClr val="accent4">
                    <a:lumMod val="75000"/>
                  </a:schemeClr>
                </a:solidFill>
                <a:latin typeface="PT Mono" panose="02060509020205020204" pitchFamily="50" charset="0"/>
              </a:endParaRPr>
            </a:p>
          </p:txBody>
        </p:sp>
        <p:sp>
          <p:nvSpPr>
            <p:cNvPr id="17" name="Rectangle 16">
              <a:extLst>
                <a:ext uri="{FF2B5EF4-FFF2-40B4-BE49-F238E27FC236}">
                  <a16:creationId xmlns:a16="http://schemas.microsoft.com/office/drawing/2014/main" id="{0009CE8E-5796-41CF-909B-B1C94608C429}"/>
                </a:ext>
              </a:extLst>
            </p:cNvPr>
            <p:cNvSpPr/>
            <p:nvPr/>
          </p:nvSpPr>
          <p:spPr>
            <a:xfrm>
              <a:off x="7787641" y="1477070"/>
              <a:ext cx="1663565" cy="491691"/>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eaLnBrk="0" fontAlgn="base" hangingPunct="0">
                <a:spcBef>
                  <a:spcPct val="0"/>
                </a:spcBef>
                <a:spcAft>
                  <a:spcPct val="0"/>
                </a:spcAft>
              </a:pPr>
              <a:r>
                <a:rPr lang="en-US" altLang="zh-CN" sz="1200" dirty="0">
                  <a:solidFill>
                    <a:schemeClr val="accent4">
                      <a:lumMod val="75000"/>
                    </a:schemeClr>
                  </a:solidFill>
                  <a:latin typeface="PT Mono" panose="02060509020205020204" pitchFamily="50" charset="0"/>
                </a:rPr>
                <a:t>folder-container</a:t>
              </a:r>
              <a:endParaRPr lang="zh-CN" altLang="en-US" sz="1200" dirty="0">
                <a:solidFill>
                  <a:schemeClr val="accent4">
                    <a:lumMod val="75000"/>
                  </a:schemeClr>
                </a:solidFill>
                <a:latin typeface="PT Mono" panose="02060509020205020204" pitchFamily="50" charset="0"/>
              </a:endParaRPr>
            </a:p>
          </p:txBody>
        </p:sp>
      </p:grpSp>
    </p:spTree>
    <p:extLst>
      <p:ext uri="{BB962C8B-B14F-4D97-AF65-F5344CB8AC3E}">
        <p14:creationId xmlns:p14="http://schemas.microsoft.com/office/powerpoint/2010/main" val="6449818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29A0804-2713-453B-BEF2-217C28355AFD}"/>
              </a:ext>
            </a:extLst>
          </p:cNvPr>
          <p:cNvSpPr/>
          <p:nvPr/>
        </p:nvSpPr>
        <p:spPr>
          <a:xfrm>
            <a:off x="279134" y="892862"/>
            <a:ext cx="2598819" cy="35479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eaLnBrk="0" fontAlgn="base" hangingPunct="0">
              <a:spcBef>
                <a:spcPct val="0"/>
              </a:spcBef>
              <a:spcAft>
                <a:spcPct val="0"/>
              </a:spcAft>
            </a:pPr>
            <a:r>
              <a:rPr lang="en-US" altLang="zh-CN" dirty="0">
                <a:solidFill>
                  <a:schemeClr val="accent5"/>
                </a:solidFill>
                <a:latin typeface="PT Mono" panose="02060509020205020204" pitchFamily="50" charset="0"/>
              </a:rPr>
              <a:t>Forming a Request </a:t>
            </a:r>
          </a:p>
        </p:txBody>
      </p:sp>
      <p:sp>
        <p:nvSpPr>
          <p:cNvPr id="7" name="Rectangle 6">
            <a:extLst>
              <a:ext uri="{FF2B5EF4-FFF2-40B4-BE49-F238E27FC236}">
                <a16:creationId xmlns:a16="http://schemas.microsoft.com/office/drawing/2014/main" id="{95D69203-0111-4EF4-A129-0E4579F9876D}"/>
              </a:ext>
            </a:extLst>
          </p:cNvPr>
          <p:cNvSpPr/>
          <p:nvPr/>
        </p:nvSpPr>
        <p:spPr>
          <a:xfrm>
            <a:off x="1066802" y="1505921"/>
            <a:ext cx="2677425" cy="252706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eaLnBrk="0" fontAlgn="base" hangingPunct="0">
              <a:spcBef>
                <a:spcPct val="0"/>
              </a:spcBef>
              <a:spcAft>
                <a:spcPct val="0"/>
              </a:spcAft>
            </a:pPr>
            <a:r>
              <a:rPr lang="en-US" altLang="zh-CN" dirty="0">
                <a:solidFill>
                  <a:schemeClr val="accent5"/>
                </a:solidFill>
                <a:latin typeface="PT Mono" panose="02060509020205020204" pitchFamily="50" charset="0"/>
              </a:rPr>
              <a:t>Subsequent Request </a:t>
            </a:r>
          </a:p>
        </p:txBody>
      </p:sp>
      <p:sp>
        <p:nvSpPr>
          <p:cNvPr id="8" name="Rectangle 7">
            <a:extLst>
              <a:ext uri="{FF2B5EF4-FFF2-40B4-BE49-F238E27FC236}">
                <a16:creationId xmlns:a16="http://schemas.microsoft.com/office/drawing/2014/main" id="{2E0750FF-F452-470D-A54B-A6DDEE3DC898}"/>
              </a:ext>
            </a:extLst>
          </p:cNvPr>
          <p:cNvSpPr/>
          <p:nvPr/>
        </p:nvSpPr>
        <p:spPr>
          <a:xfrm>
            <a:off x="1298610" y="2014524"/>
            <a:ext cx="1406090" cy="28185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lvl="0" eaLnBrk="0" fontAlgn="base" hangingPunct="0">
              <a:spcBef>
                <a:spcPct val="0"/>
              </a:spcBef>
              <a:spcAft>
                <a:spcPct val="0"/>
              </a:spcAft>
            </a:pPr>
            <a:r>
              <a:rPr lang="en-US" altLang="zh-CN" dirty="0">
                <a:solidFill>
                  <a:schemeClr val="accent5"/>
                </a:solidFill>
                <a:highlight>
                  <a:srgbClr val="FFFF00"/>
                </a:highlight>
                <a:latin typeface="PT Mono" panose="02060509020205020204" pitchFamily="50" charset="0"/>
              </a:rPr>
              <a:t>username</a:t>
            </a:r>
          </a:p>
        </p:txBody>
      </p:sp>
      <p:sp>
        <p:nvSpPr>
          <p:cNvPr id="9" name="Rectangle 8">
            <a:extLst>
              <a:ext uri="{FF2B5EF4-FFF2-40B4-BE49-F238E27FC236}">
                <a16:creationId xmlns:a16="http://schemas.microsoft.com/office/drawing/2014/main" id="{73C3AC21-1904-4A0D-A97E-BA9011EE48C3}"/>
              </a:ext>
            </a:extLst>
          </p:cNvPr>
          <p:cNvSpPr/>
          <p:nvPr/>
        </p:nvSpPr>
        <p:spPr>
          <a:xfrm>
            <a:off x="1471863" y="2329807"/>
            <a:ext cx="1406090" cy="28185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lvl="0" eaLnBrk="0" fontAlgn="base" hangingPunct="0">
              <a:spcBef>
                <a:spcPct val="0"/>
              </a:spcBef>
              <a:spcAft>
                <a:spcPct val="0"/>
              </a:spcAft>
            </a:pPr>
            <a:r>
              <a:rPr lang="en-US" altLang="zh-CN" dirty="0">
                <a:solidFill>
                  <a:schemeClr val="accent5"/>
                </a:solidFill>
                <a:highlight>
                  <a:srgbClr val="FFFF00"/>
                </a:highlight>
                <a:latin typeface="PT Mono" panose="02060509020205020204" pitchFamily="50" charset="0"/>
              </a:rPr>
              <a:t>password</a:t>
            </a:r>
          </a:p>
        </p:txBody>
      </p:sp>
      <p:sp>
        <p:nvSpPr>
          <p:cNvPr id="10" name="Rectangle 9">
            <a:extLst>
              <a:ext uri="{FF2B5EF4-FFF2-40B4-BE49-F238E27FC236}">
                <a16:creationId xmlns:a16="http://schemas.microsoft.com/office/drawing/2014/main" id="{97FA79B9-11AD-436A-B492-949DBC7AD37D}"/>
              </a:ext>
            </a:extLst>
          </p:cNvPr>
          <p:cNvSpPr/>
          <p:nvPr/>
        </p:nvSpPr>
        <p:spPr>
          <a:xfrm>
            <a:off x="1702469" y="2645090"/>
            <a:ext cx="1002231" cy="28185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lvl="0" eaLnBrk="0" fontAlgn="base" hangingPunct="0">
              <a:spcBef>
                <a:spcPct val="0"/>
              </a:spcBef>
              <a:spcAft>
                <a:spcPct val="0"/>
              </a:spcAft>
            </a:pPr>
            <a:r>
              <a:rPr lang="en-US" altLang="zh-CN" dirty="0">
                <a:solidFill>
                  <a:schemeClr val="accent5"/>
                </a:solidFill>
                <a:highlight>
                  <a:srgbClr val="FFFF00"/>
                </a:highlight>
                <a:latin typeface="PT Mono" panose="02060509020205020204" pitchFamily="50" charset="0"/>
              </a:rPr>
              <a:t>realm</a:t>
            </a:r>
          </a:p>
        </p:txBody>
      </p:sp>
      <p:sp>
        <p:nvSpPr>
          <p:cNvPr id="11" name="Rectangle 10">
            <a:extLst>
              <a:ext uri="{FF2B5EF4-FFF2-40B4-BE49-F238E27FC236}">
                <a16:creationId xmlns:a16="http://schemas.microsoft.com/office/drawing/2014/main" id="{5F92398B-F754-4C3C-8681-EA4EB53582A3}"/>
              </a:ext>
            </a:extLst>
          </p:cNvPr>
          <p:cNvSpPr/>
          <p:nvPr/>
        </p:nvSpPr>
        <p:spPr>
          <a:xfrm>
            <a:off x="1875722" y="2960589"/>
            <a:ext cx="1002231" cy="28185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lvl="0" eaLnBrk="0" fontAlgn="base" hangingPunct="0">
              <a:spcBef>
                <a:spcPct val="0"/>
              </a:spcBef>
              <a:spcAft>
                <a:spcPct val="0"/>
              </a:spcAft>
            </a:pPr>
            <a:r>
              <a:rPr lang="en-US" altLang="zh-CN" dirty="0">
                <a:solidFill>
                  <a:schemeClr val="accent5"/>
                </a:solidFill>
                <a:highlight>
                  <a:srgbClr val="FFFF00"/>
                </a:highlight>
                <a:latin typeface="PT Mono" panose="02060509020205020204" pitchFamily="50" charset="0"/>
              </a:rPr>
              <a:t>nonce</a:t>
            </a:r>
          </a:p>
        </p:txBody>
      </p:sp>
      <p:sp>
        <p:nvSpPr>
          <p:cNvPr id="12" name="Rectangle 11">
            <a:extLst>
              <a:ext uri="{FF2B5EF4-FFF2-40B4-BE49-F238E27FC236}">
                <a16:creationId xmlns:a16="http://schemas.microsoft.com/office/drawing/2014/main" id="{86AB4C52-3F9E-4836-8385-8DA824E6867F}"/>
              </a:ext>
            </a:extLst>
          </p:cNvPr>
          <p:cNvSpPr/>
          <p:nvPr/>
        </p:nvSpPr>
        <p:spPr>
          <a:xfrm>
            <a:off x="1066802" y="3587994"/>
            <a:ext cx="2677425" cy="28185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lvl="0" eaLnBrk="0" fontAlgn="base" hangingPunct="0">
              <a:spcBef>
                <a:spcPct val="0"/>
              </a:spcBef>
              <a:spcAft>
                <a:spcPct val="0"/>
              </a:spcAft>
            </a:pPr>
            <a:r>
              <a:rPr lang="en-US" altLang="zh-CN" dirty="0">
                <a:solidFill>
                  <a:schemeClr val="accent5"/>
                </a:solidFill>
                <a:latin typeface="PT Mono" panose="02060509020205020204" pitchFamily="50" charset="0"/>
              </a:rPr>
              <a:t>MESSAGE-INTEGRITY</a:t>
            </a:r>
          </a:p>
        </p:txBody>
      </p:sp>
      <p:sp>
        <p:nvSpPr>
          <p:cNvPr id="3" name="Rectangle 2">
            <a:extLst>
              <a:ext uri="{FF2B5EF4-FFF2-40B4-BE49-F238E27FC236}">
                <a16:creationId xmlns:a16="http://schemas.microsoft.com/office/drawing/2014/main" id="{290154AA-6073-452A-A798-9925DDBDA569}"/>
              </a:ext>
            </a:extLst>
          </p:cNvPr>
          <p:cNvSpPr/>
          <p:nvPr/>
        </p:nvSpPr>
        <p:spPr>
          <a:xfrm>
            <a:off x="1066802" y="1934678"/>
            <a:ext cx="2677425" cy="2098307"/>
          </a:xfrm>
          <a:prstGeom prst="rect">
            <a:avLst/>
          </a:prstGeom>
          <a:noFill/>
          <a:ln w="28575">
            <a:solidFill>
              <a:schemeClr val="accent4">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512587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A6366DB-E39A-4A87-93F3-13F888D23A91}"/>
              </a:ext>
            </a:extLst>
          </p:cNvPr>
          <p:cNvSpPr/>
          <p:nvPr/>
        </p:nvSpPr>
        <p:spPr>
          <a:xfrm>
            <a:off x="6477791" y="2140129"/>
            <a:ext cx="2310071" cy="2211169"/>
          </a:xfrm>
          <a:prstGeom prst="rect">
            <a:avLst/>
          </a:prstGeom>
          <a:solidFill>
            <a:schemeClr val="accent6">
              <a:lumMod val="60000"/>
              <a:lumOff val="40000"/>
            </a:schemeClr>
          </a:solidFill>
          <a:ln cap="rnd">
            <a:solidFill>
              <a:schemeClr val="accent1">
                <a:shade val="5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sz="1600" dirty="0">
                <a:solidFill>
                  <a:schemeClr val="accent2"/>
                </a:solidFill>
                <a:highlight>
                  <a:srgbClr val="FFFF00"/>
                </a:highlight>
              </a:rPr>
              <a:t>CBaseStunMessage</a:t>
            </a:r>
            <a:endParaRPr lang="zh-CN" altLang="en-US" sz="1600" dirty="0">
              <a:solidFill>
                <a:schemeClr val="accent2"/>
              </a:solidFill>
              <a:highlight>
                <a:srgbClr val="FFFF00"/>
              </a:highlight>
            </a:endParaRPr>
          </a:p>
        </p:txBody>
      </p:sp>
      <p:grpSp>
        <p:nvGrpSpPr>
          <p:cNvPr id="22" name="Group 21">
            <a:extLst>
              <a:ext uri="{FF2B5EF4-FFF2-40B4-BE49-F238E27FC236}">
                <a16:creationId xmlns:a16="http://schemas.microsoft.com/office/drawing/2014/main" id="{E8E5FEAF-C7C0-4CE2-885C-B1908C4E0140}"/>
              </a:ext>
            </a:extLst>
          </p:cNvPr>
          <p:cNvGrpSpPr/>
          <p:nvPr/>
        </p:nvGrpSpPr>
        <p:grpSpPr>
          <a:xfrm>
            <a:off x="6477792" y="2506702"/>
            <a:ext cx="2310075" cy="1844596"/>
            <a:chOff x="2059792" y="710215"/>
            <a:chExt cx="2310075" cy="1844596"/>
          </a:xfrm>
        </p:grpSpPr>
        <p:grpSp>
          <p:nvGrpSpPr>
            <p:cNvPr id="19" name="Group 18">
              <a:extLst>
                <a:ext uri="{FF2B5EF4-FFF2-40B4-BE49-F238E27FC236}">
                  <a16:creationId xmlns:a16="http://schemas.microsoft.com/office/drawing/2014/main" id="{F4709D38-A790-404F-AD4D-657CCC8E03E8}"/>
                </a:ext>
              </a:extLst>
            </p:cNvPr>
            <p:cNvGrpSpPr/>
            <p:nvPr/>
          </p:nvGrpSpPr>
          <p:grpSpPr>
            <a:xfrm>
              <a:off x="2059793" y="710215"/>
              <a:ext cx="2310074" cy="1544038"/>
              <a:chOff x="5399766" y="2548642"/>
              <a:chExt cx="2098313" cy="1544038"/>
            </a:xfrm>
          </p:grpSpPr>
          <p:sp>
            <p:nvSpPr>
              <p:cNvPr id="6" name="Rectangle 5">
                <a:extLst>
                  <a:ext uri="{FF2B5EF4-FFF2-40B4-BE49-F238E27FC236}">
                    <a16:creationId xmlns:a16="http://schemas.microsoft.com/office/drawing/2014/main" id="{1931AB83-308A-49BE-A625-FFAD3608344D}"/>
                  </a:ext>
                </a:extLst>
              </p:cNvPr>
              <p:cNvSpPr/>
              <p:nvPr/>
            </p:nvSpPr>
            <p:spPr>
              <a:xfrm>
                <a:off x="5399769" y="2548642"/>
                <a:ext cx="2098310" cy="307777"/>
              </a:xfrm>
              <a:prstGeom prst="rect">
                <a:avLst/>
              </a:prstGeom>
              <a:solidFill>
                <a:schemeClr val="accent6">
                  <a:lumMod val="60000"/>
                  <a:lumOff val="4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noAutofit/>
              </a:bodyPr>
              <a:lstStyle/>
              <a:p>
                <a:r>
                  <a:rPr lang="en-US" altLang="zh-CN" sz="1400" dirty="0">
                    <a:solidFill>
                      <a:schemeClr val="accent2"/>
                    </a:solidFill>
                  </a:rPr>
                  <a:t>#stun-header</a:t>
                </a:r>
                <a:endParaRPr lang="zh-CN" altLang="en-US" sz="1400" dirty="0">
                  <a:solidFill>
                    <a:schemeClr val="accent2"/>
                  </a:solidFill>
                </a:endParaRPr>
              </a:p>
            </p:txBody>
          </p:sp>
          <p:sp>
            <p:nvSpPr>
              <p:cNvPr id="13" name="Rectangle 12">
                <a:extLst>
                  <a:ext uri="{FF2B5EF4-FFF2-40B4-BE49-F238E27FC236}">
                    <a16:creationId xmlns:a16="http://schemas.microsoft.com/office/drawing/2014/main" id="{95DBCC93-C47D-4A9D-B774-16436D5DA8CE}"/>
                  </a:ext>
                </a:extLst>
              </p:cNvPr>
              <p:cNvSpPr/>
              <p:nvPr/>
            </p:nvSpPr>
            <p:spPr>
              <a:xfrm>
                <a:off x="5399769" y="2859171"/>
                <a:ext cx="2098310" cy="307777"/>
              </a:xfrm>
              <a:prstGeom prst="rect">
                <a:avLst/>
              </a:prstGeom>
              <a:solidFill>
                <a:schemeClr val="accent6">
                  <a:lumMod val="60000"/>
                  <a:lumOff val="4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r>
                  <a:rPr lang="en-US" altLang="zh-CN" sz="1400" dirty="0">
                    <a:solidFill>
                      <a:schemeClr val="accent2"/>
                    </a:solidFill>
                  </a:rPr>
                  <a:t>#stun-attributes</a:t>
                </a:r>
                <a:endParaRPr lang="zh-CN" altLang="en-US" sz="1400" dirty="0">
                  <a:solidFill>
                    <a:schemeClr val="accent2"/>
                  </a:solidFill>
                </a:endParaRPr>
              </a:p>
            </p:txBody>
          </p:sp>
          <p:sp>
            <p:nvSpPr>
              <p:cNvPr id="14" name="Rectangle 13">
                <a:extLst>
                  <a:ext uri="{FF2B5EF4-FFF2-40B4-BE49-F238E27FC236}">
                    <a16:creationId xmlns:a16="http://schemas.microsoft.com/office/drawing/2014/main" id="{E52387C0-956A-4825-8A32-B9113DF787C5}"/>
                  </a:ext>
                </a:extLst>
              </p:cNvPr>
              <p:cNvSpPr/>
              <p:nvPr/>
            </p:nvSpPr>
            <p:spPr>
              <a:xfrm>
                <a:off x="5399769" y="3164539"/>
                <a:ext cx="2098310" cy="307777"/>
              </a:xfrm>
              <a:prstGeom prst="rect">
                <a:avLst/>
              </a:prstGeom>
              <a:solidFill>
                <a:schemeClr val="accent6">
                  <a:lumMod val="60000"/>
                  <a:lumOff val="4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r>
                  <a:rPr lang="en-US" altLang="zh-CN" sz="1400" dirty="0">
                    <a:solidFill>
                      <a:schemeClr val="accent2"/>
                    </a:solidFill>
                  </a:rPr>
                  <a:t>+virtual decode() = 0</a:t>
                </a:r>
                <a:endParaRPr lang="zh-CN" altLang="en-US" sz="1400" dirty="0">
                  <a:solidFill>
                    <a:schemeClr val="accent2"/>
                  </a:solidFill>
                </a:endParaRPr>
              </a:p>
            </p:txBody>
          </p:sp>
          <p:sp>
            <p:nvSpPr>
              <p:cNvPr id="15" name="Rectangle 14">
                <a:extLst>
                  <a:ext uri="{FF2B5EF4-FFF2-40B4-BE49-F238E27FC236}">
                    <a16:creationId xmlns:a16="http://schemas.microsoft.com/office/drawing/2014/main" id="{805781F4-7860-4E99-B361-1DE2307B9B6F}"/>
                  </a:ext>
                </a:extLst>
              </p:cNvPr>
              <p:cNvSpPr/>
              <p:nvPr/>
            </p:nvSpPr>
            <p:spPr>
              <a:xfrm>
                <a:off x="5399768" y="3472316"/>
                <a:ext cx="2098311" cy="307777"/>
              </a:xfrm>
              <a:prstGeom prst="rect">
                <a:avLst/>
              </a:prstGeom>
              <a:solidFill>
                <a:schemeClr val="accent6">
                  <a:lumMod val="60000"/>
                  <a:lumOff val="4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r>
                  <a:rPr lang="en-US" altLang="zh-CN" sz="1400" dirty="0">
                    <a:solidFill>
                      <a:schemeClr val="accent2"/>
                    </a:solidFill>
                  </a:rPr>
                  <a:t>+virtual encode() = 0</a:t>
                </a:r>
                <a:endParaRPr lang="zh-CN" altLang="en-US" sz="1400" dirty="0">
                  <a:solidFill>
                    <a:schemeClr val="accent2"/>
                  </a:solidFill>
                </a:endParaRPr>
              </a:p>
            </p:txBody>
          </p:sp>
          <p:sp>
            <p:nvSpPr>
              <p:cNvPr id="16" name="Rectangle 15">
                <a:extLst>
                  <a:ext uri="{FF2B5EF4-FFF2-40B4-BE49-F238E27FC236}">
                    <a16:creationId xmlns:a16="http://schemas.microsoft.com/office/drawing/2014/main" id="{1B53C536-558D-4236-9728-DC4298B4D7F8}"/>
                  </a:ext>
                </a:extLst>
              </p:cNvPr>
              <p:cNvSpPr/>
              <p:nvPr/>
            </p:nvSpPr>
            <p:spPr>
              <a:xfrm>
                <a:off x="5399766" y="3784903"/>
                <a:ext cx="2098312" cy="307777"/>
              </a:xfrm>
              <a:prstGeom prst="rect">
                <a:avLst/>
              </a:prstGeom>
              <a:solidFill>
                <a:schemeClr val="accent6">
                  <a:lumMod val="60000"/>
                  <a:lumOff val="4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noAutofit/>
              </a:bodyPr>
              <a:lstStyle/>
              <a:p>
                <a:r>
                  <a:rPr lang="en-US" altLang="zh-CN" sz="1400" dirty="0">
                    <a:solidFill>
                      <a:schemeClr val="accent2"/>
                    </a:solidFill>
                  </a:rPr>
                  <a:t>+virtual addattribute() = 0</a:t>
                </a:r>
                <a:endParaRPr lang="zh-CN" altLang="en-US" sz="1400" dirty="0">
                  <a:solidFill>
                    <a:schemeClr val="accent2"/>
                  </a:solidFill>
                </a:endParaRPr>
              </a:p>
            </p:txBody>
          </p:sp>
        </p:grpSp>
        <p:sp>
          <p:nvSpPr>
            <p:cNvPr id="20" name="Rectangle 19">
              <a:extLst>
                <a:ext uri="{FF2B5EF4-FFF2-40B4-BE49-F238E27FC236}">
                  <a16:creationId xmlns:a16="http://schemas.microsoft.com/office/drawing/2014/main" id="{0FB61D18-39A8-4FE1-BC22-CC1A14D70DD9}"/>
                </a:ext>
              </a:extLst>
            </p:cNvPr>
            <p:cNvSpPr/>
            <p:nvPr/>
          </p:nvSpPr>
          <p:spPr>
            <a:xfrm>
              <a:off x="2059792" y="2247034"/>
              <a:ext cx="2310073" cy="307777"/>
            </a:xfrm>
            <a:prstGeom prst="rect">
              <a:avLst/>
            </a:prstGeom>
            <a:solidFill>
              <a:schemeClr val="accent6">
                <a:lumMod val="60000"/>
                <a:lumOff val="4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r>
                <a:rPr lang="en-US" altLang="zh-CN" sz="1400" dirty="0">
                  <a:solidFill>
                    <a:schemeClr val="accent2"/>
                  </a:solidFill>
                </a:rPr>
                <a:t>+virtual length() = 0</a:t>
              </a:r>
              <a:endParaRPr lang="zh-CN" altLang="en-US" sz="1400" dirty="0">
                <a:solidFill>
                  <a:schemeClr val="accent2"/>
                </a:solidFill>
              </a:endParaRPr>
            </a:p>
          </p:txBody>
        </p:sp>
      </p:grpSp>
    </p:spTree>
    <p:extLst>
      <p:ext uri="{BB962C8B-B14F-4D97-AF65-F5344CB8AC3E}">
        <p14:creationId xmlns:p14="http://schemas.microsoft.com/office/powerpoint/2010/main" val="6967854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72CC5361-3AFC-4F7D-B78E-6AAD949B0554}"/>
              </a:ext>
            </a:extLst>
          </p:cNvPr>
          <p:cNvSpPr/>
          <p:nvPr/>
        </p:nvSpPr>
        <p:spPr>
          <a:xfrm>
            <a:off x="5986995" y="257727"/>
            <a:ext cx="1318662" cy="394636"/>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zh-CN" altLang="zh-CN" sz="1400" dirty="0">
                <a:solidFill>
                  <a:srgbClr val="000000"/>
                </a:solidFill>
                <a:latin typeface="PT Mono" panose="02060509020205020204" pitchFamily="50" charset="0"/>
              </a:rPr>
              <a:t>ICE agent</a:t>
            </a:r>
            <a:r>
              <a:rPr kumimoji="0" lang="zh-CN" altLang="zh-CN" sz="1400" b="0" i="0" u="none" strike="noStrike" cap="none" normalizeH="0" baseline="0" dirty="0">
                <a:ln>
                  <a:noFill/>
                </a:ln>
                <a:solidFill>
                  <a:schemeClr val="tx1"/>
                </a:solidFill>
                <a:effectLst/>
              </a:rPr>
              <a:t> </a:t>
            </a:r>
            <a:endParaRPr kumimoji="0" lang="zh-CN" altLang="zh-CN" sz="1400" b="0" i="0" u="none" strike="noStrike" cap="none" normalizeH="0" baseline="0" dirty="0">
              <a:ln>
                <a:noFill/>
              </a:ln>
              <a:solidFill>
                <a:schemeClr val="tx1"/>
              </a:solidFill>
              <a:effectLst/>
              <a:latin typeface="Arial" panose="020B0604020202020204" pitchFamily="34" charset="0"/>
            </a:endParaRPr>
          </a:p>
        </p:txBody>
      </p:sp>
      <p:sp>
        <p:nvSpPr>
          <p:cNvPr id="17" name="Rectangle: Rounded Corners 16">
            <a:extLst>
              <a:ext uri="{FF2B5EF4-FFF2-40B4-BE49-F238E27FC236}">
                <a16:creationId xmlns:a16="http://schemas.microsoft.com/office/drawing/2014/main" id="{F7F3D2EA-6D8C-4A89-A683-196E613705B3}"/>
              </a:ext>
            </a:extLst>
          </p:cNvPr>
          <p:cNvSpPr/>
          <p:nvPr/>
        </p:nvSpPr>
        <p:spPr>
          <a:xfrm>
            <a:off x="3001279" y="2412145"/>
            <a:ext cx="1204761" cy="394636"/>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kumimoji="0" lang="zh-CN" altLang="zh-CN" sz="1400" b="0" i="0" u="none" strike="noStrike" cap="none" normalizeH="0" baseline="0" dirty="0">
                <a:ln>
                  <a:noFill/>
                </a:ln>
                <a:solidFill>
                  <a:srgbClr val="000000"/>
                </a:solidFill>
                <a:effectLst/>
                <a:latin typeface="PT Mono" panose="02060509020205020204" pitchFamily="50" charset="0"/>
              </a:rPr>
              <a:t>candidate </a:t>
            </a:r>
            <a:endParaRPr kumimoji="0" lang="zh-CN" altLang="zh-CN" sz="3200" b="0" i="0" u="none" strike="noStrike" cap="none" normalizeH="0" baseline="0" dirty="0">
              <a:ln>
                <a:noFill/>
              </a:ln>
              <a:solidFill>
                <a:schemeClr val="tx1"/>
              </a:solidFill>
              <a:effectLst/>
              <a:latin typeface="Arial" panose="020B0604020202020204" pitchFamily="34" charset="0"/>
            </a:endParaRPr>
          </a:p>
        </p:txBody>
      </p:sp>
      <p:cxnSp>
        <p:nvCxnSpPr>
          <p:cNvPr id="9" name="Straight Arrow Connector 8">
            <a:extLst>
              <a:ext uri="{FF2B5EF4-FFF2-40B4-BE49-F238E27FC236}">
                <a16:creationId xmlns:a16="http://schemas.microsoft.com/office/drawing/2014/main" id="{DB2052CA-215E-432A-94D4-7F58A0A20753}"/>
              </a:ext>
            </a:extLst>
          </p:cNvPr>
          <p:cNvCxnSpPr>
            <a:cxnSpLocks/>
            <a:stCxn id="17" idx="0"/>
            <a:endCxn id="2" idx="2"/>
          </p:cNvCxnSpPr>
          <p:nvPr/>
        </p:nvCxnSpPr>
        <p:spPr>
          <a:xfrm flipV="1">
            <a:off x="3603660" y="652363"/>
            <a:ext cx="3042666" cy="1759782"/>
          </a:xfrm>
          <a:prstGeom prst="straightConnector1">
            <a:avLst/>
          </a:prstGeom>
          <a:ln w="25400">
            <a:solidFill>
              <a:schemeClr val="accent6"/>
            </a:solidFill>
            <a:headEnd type="none"/>
            <a:tailEnd type="diamond" w="lg" len="lg"/>
          </a:ln>
        </p:spPr>
        <p:style>
          <a:lnRef idx="1">
            <a:schemeClr val="accent1"/>
          </a:lnRef>
          <a:fillRef idx="0">
            <a:schemeClr val="accent1"/>
          </a:fillRef>
          <a:effectRef idx="0">
            <a:schemeClr val="accent1"/>
          </a:effectRef>
          <a:fontRef idx="minor">
            <a:schemeClr val="tx1"/>
          </a:fontRef>
        </p:style>
      </p:cxnSp>
      <p:sp>
        <p:nvSpPr>
          <p:cNvPr id="28" name="Rectangle: Rounded Corners 27">
            <a:extLst>
              <a:ext uri="{FF2B5EF4-FFF2-40B4-BE49-F238E27FC236}">
                <a16:creationId xmlns:a16="http://schemas.microsoft.com/office/drawing/2014/main" id="{5E81FA9B-496D-49CF-898E-59DF4516F942}"/>
              </a:ext>
            </a:extLst>
          </p:cNvPr>
          <p:cNvSpPr/>
          <p:nvPr/>
        </p:nvSpPr>
        <p:spPr>
          <a:xfrm>
            <a:off x="2851490" y="4557779"/>
            <a:ext cx="3079078" cy="394636"/>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kumimoji="0" lang="en-US" altLang="zh-CN" sz="1400" b="0" i="0" u="none" strike="noStrike" cap="none" normalizeH="0" baseline="0" dirty="0">
                <a:ln>
                  <a:noFill/>
                </a:ln>
                <a:solidFill>
                  <a:srgbClr val="000000"/>
                </a:solidFill>
                <a:effectLst/>
                <a:latin typeface="PT Mono" panose="02060509020205020204" pitchFamily="50" charset="0"/>
              </a:rPr>
              <a:t>server-reflexive-</a:t>
            </a:r>
            <a:r>
              <a:rPr kumimoji="0" lang="zh-CN" altLang="zh-CN" sz="1400" b="0" i="0" u="none" strike="noStrike" cap="none" normalizeH="0" baseline="0" dirty="0">
                <a:ln>
                  <a:noFill/>
                </a:ln>
                <a:solidFill>
                  <a:srgbClr val="000000"/>
                </a:solidFill>
                <a:effectLst/>
                <a:latin typeface="PT Mono" panose="02060509020205020204" pitchFamily="50" charset="0"/>
              </a:rPr>
              <a:t>candidate </a:t>
            </a:r>
            <a:endParaRPr kumimoji="0" lang="zh-CN" altLang="zh-CN" sz="3200" b="0" i="0" u="none" strike="noStrike" cap="none" normalizeH="0" baseline="0" dirty="0">
              <a:ln>
                <a:noFill/>
              </a:ln>
              <a:solidFill>
                <a:schemeClr val="tx1"/>
              </a:solidFill>
              <a:effectLst/>
              <a:latin typeface="Arial" panose="020B0604020202020204" pitchFamily="34" charset="0"/>
            </a:endParaRPr>
          </a:p>
        </p:txBody>
      </p:sp>
      <p:sp>
        <p:nvSpPr>
          <p:cNvPr id="29" name="Rectangle: Rounded Corners 28">
            <a:extLst>
              <a:ext uri="{FF2B5EF4-FFF2-40B4-BE49-F238E27FC236}">
                <a16:creationId xmlns:a16="http://schemas.microsoft.com/office/drawing/2014/main" id="{1CDE0723-B4D6-4B68-BDC8-5DDB2AB431D3}"/>
              </a:ext>
            </a:extLst>
          </p:cNvPr>
          <p:cNvSpPr/>
          <p:nvPr/>
        </p:nvSpPr>
        <p:spPr>
          <a:xfrm>
            <a:off x="6047477" y="4557779"/>
            <a:ext cx="2066620" cy="394636"/>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kumimoji="0" lang="en-US" altLang="zh-CN" sz="1400" b="0" i="0" u="none" strike="noStrike" cap="none" normalizeH="0" baseline="0" dirty="0">
                <a:ln>
                  <a:noFill/>
                </a:ln>
                <a:solidFill>
                  <a:srgbClr val="000000"/>
                </a:solidFill>
                <a:effectLst/>
                <a:latin typeface="PT Mono" panose="02060509020205020204" pitchFamily="50" charset="0"/>
              </a:rPr>
              <a:t>relayed-</a:t>
            </a:r>
            <a:r>
              <a:rPr kumimoji="0" lang="zh-CN" altLang="zh-CN" sz="1400" b="0" i="0" u="none" strike="noStrike" cap="none" normalizeH="0" baseline="0" dirty="0">
                <a:ln>
                  <a:noFill/>
                </a:ln>
                <a:solidFill>
                  <a:srgbClr val="000000"/>
                </a:solidFill>
                <a:effectLst/>
                <a:latin typeface="PT Mono" panose="02060509020205020204" pitchFamily="50" charset="0"/>
              </a:rPr>
              <a:t>candidate </a:t>
            </a:r>
            <a:endParaRPr kumimoji="0" lang="zh-CN" altLang="zh-CN" sz="3200" b="0" i="0" u="none" strike="noStrike" cap="none" normalizeH="0" baseline="0" dirty="0">
              <a:ln>
                <a:noFill/>
              </a:ln>
              <a:solidFill>
                <a:schemeClr val="tx1"/>
              </a:solidFill>
              <a:effectLst/>
              <a:latin typeface="Arial" panose="020B0604020202020204" pitchFamily="34" charset="0"/>
            </a:endParaRPr>
          </a:p>
        </p:txBody>
      </p:sp>
      <p:sp>
        <p:nvSpPr>
          <p:cNvPr id="30" name="Rectangle: Rounded Corners 29">
            <a:extLst>
              <a:ext uri="{FF2B5EF4-FFF2-40B4-BE49-F238E27FC236}">
                <a16:creationId xmlns:a16="http://schemas.microsoft.com/office/drawing/2014/main" id="{88F4C759-AE8D-4538-8F5C-5CA4C212E3FE}"/>
              </a:ext>
            </a:extLst>
          </p:cNvPr>
          <p:cNvSpPr/>
          <p:nvPr/>
        </p:nvSpPr>
        <p:spPr>
          <a:xfrm>
            <a:off x="894550" y="4557779"/>
            <a:ext cx="1840031" cy="394636"/>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400" dirty="0">
                <a:solidFill>
                  <a:srgbClr val="000000"/>
                </a:solidFill>
                <a:latin typeface="PT Mono" panose="02060509020205020204" pitchFamily="50" charset="0"/>
              </a:rPr>
              <a:t>host</a:t>
            </a:r>
            <a:r>
              <a:rPr kumimoji="0" lang="en-US" altLang="zh-CN" sz="1400" b="0" i="0" u="none" strike="noStrike" cap="none" normalizeH="0" baseline="0" dirty="0">
                <a:ln>
                  <a:noFill/>
                </a:ln>
                <a:solidFill>
                  <a:srgbClr val="000000"/>
                </a:solidFill>
                <a:effectLst/>
                <a:latin typeface="PT Mono" panose="02060509020205020204" pitchFamily="50" charset="0"/>
              </a:rPr>
              <a:t>-</a:t>
            </a:r>
            <a:r>
              <a:rPr kumimoji="0" lang="zh-CN" altLang="zh-CN" sz="1400" b="0" i="0" u="none" strike="noStrike" cap="none" normalizeH="0" baseline="0" dirty="0">
                <a:ln>
                  <a:noFill/>
                </a:ln>
                <a:solidFill>
                  <a:srgbClr val="000000"/>
                </a:solidFill>
                <a:effectLst/>
                <a:latin typeface="PT Mono" panose="02060509020205020204" pitchFamily="50" charset="0"/>
              </a:rPr>
              <a:t>candidate </a:t>
            </a:r>
            <a:endParaRPr kumimoji="0" lang="zh-CN" altLang="zh-CN" sz="3200" b="0" i="0" u="none" strike="noStrike" cap="none" normalizeH="0" baseline="0" dirty="0">
              <a:ln>
                <a:noFill/>
              </a:ln>
              <a:solidFill>
                <a:schemeClr val="tx1"/>
              </a:solidFill>
              <a:effectLst/>
              <a:latin typeface="Arial" panose="020B0604020202020204" pitchFamily="34" charset="0"/>
            </a:endParaRPr>
          </a:p>
        </p:txBody>
      </p:sp>
      <p:cxnSp>
        <p:nvCxnSpPr>
          <p:cNvPr id="32" name="Straight Arrow Connector 31">
            <a:extLst>
              <a:ext uri="{FF2B5EF4-FFF2-40B4-BE49-F238E27FC236}">
                <a16:creationId xmlns:a16="http://schemas.microsoft.com/office/drawing/2014/main" id="{F7FC3D2F-F32F-490E-B16A-74C5F6374DA6}"/>
              </a:ext>
            </a:extLst>
          </p:cNvPr>
          <p:cNvCxnSpPr>
            <a:stCxn id="30" idx="0"/>
            <a:endCxn id="17" idx="2"/>
          </p:cNvCxnSpPr>
          <p:nvPr/>
        </p:nvCxnSpPr>
        <p:spPr>
          <a:xfrm flipV="1">
            <a:off x="1814566" y="2806781"/>
            <a:ext cx="1789094" cy="1750998"/>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E75BF6E5-83B3-42F5-9E64-B3692B716CE7}"/>
              </a:ext>
            </a:extLst>
          </p:cNvPr>
          <p:cNvCxnSpPr>
            <a:cxnSpLocks/>
            <a:stCxn id="28" idx="0"/>
            <a:endCxn id="17" idx="2"/>
          </p:cNvCxnSpPr>
          <p:nvPr/>
        </p:nvCxnSpPr>
        <p:spPr>
          <a:xfrm flipH="1" flipV="1">
            <a:off x="3603660" y="2806781"/>
            <a:ext cx="787369" cy="1750998"/>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F1AD1E4-280A-4237-A11B-6C9D1388F233}"/>
              </a:ext>
            </a:extLst>
          </p:cNvPr>
          <p:cNvCxnSpPr>
            <a:cxnSpLocks/>
            <a:stCxn id="29" idx="0"/>
            <a:endCxn id="17" idx="2"/>
          </p:cNvCxnSpPr>
          <p:nvPr/>
        </p:nvCxnSpPr>
        <p:spPr>
          <a:xfrm flipH="1" flipV="1">
            <a:off x="3603660" y="2806781"/>
            <a:ext cx="3477127" cy="1750998"/>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63" name="Rectangle: Rounded Corners 62">
            <a:extLst>
              <a:ext uri="{FF2B5EF4-FFF2-40B4-BE49-F238E27FC236}">
                <a16:creationId xmlns:a16="http://schemas.microsoft.com/office/drawing/2014/main" id="{181451E3-7F95-4C17-AC15-CF02C05213D9}"/>
              </a:ext>
            </a:extLst>
          </p:cNvPr>
          <p:cNvSpPr/>
          <p:nvPr/>
        </p:nvSpPr>
        <p:spPr>
          <a:xfrm>
            <a:off x="4648933" y="2412145"/>
            <a:ext cx="2563270" cy="394636"/>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zh-CN" altLang="zh-CN" sz="1400" dirty="0">
                <a:solidFill>
                  <a:srgbClr val="000000"/>
                </a:solidFill>
                <a:latin typeface="PT Mono" panose="02060509020205020204" pitchFamily="50" charset="0"/>
              </a:rPr>
              <a:t>ICE </a:t>
            </a:r>
            <a:r>
              <a:rPr lang="en-US" altLang="zh-CN" sz="1400" dirty="0">
                <a:solidFill>
                  <a:srgbClr val="000000"/>
                </a:solidFill>
                <a:latin typeface="PT Mono" panose="02060509020205020204" pitchFamily="50" charset="0"/>
              </a:rPr>
              <a:t>controlling-</a:t>
            </a:r>
            <a:r>
              <a:rPr lang="zh-CN" altLang="zh-CN" sz="1400" dirty="0">
                <a:solidFill>
                  <a:srgbClr val="000000"/>
                </a:solidFill>
                <a:latin typeface="PT Mono" panose="02060509020205020204" pitchFamily="50" charset="0"/>
              </a:rPr>
              <a:t>agent</a:t>
            </a:r>
            <a:r>
              <a:rPr kumimoji="0" lang="zh-CN" altLang="zh-CN" sz="1400" b="0" i="0" u="none" strike="noStrike" cap="none" normalizeH="0" baseline="0" dirty="0">
                <a:ln>
                  <a:noFill/>
                </a:ln>
                <a:solidFill>
                  <a:schemeClr val="tx1"/>
                </a:solidFill>
                <a:effectLst/>
              </a:rPr>
              <a:t> </a:t>
            </a:r>
            <a:endParaRPr kumimoji="0" lang="zh-CN" altLang="zh-CN" sz="1400" b="0" i="0" u="none" strike="noStrike" cap="none" normalizeH="0" baseline="0" dirty="0">
              <a:ln>
                <a:noFill/>
              </a:ln>
              <a:solidFill>
                <a:schemeClr val="tx1"/>
              </a:solidFill>
              <a:effectLst/>
              <a:latin typeface="Arial" panose="020B0604020202020204" pitchFamily="34" charset="0"/>
            </a:endParaRPr>
          </a:p>
        </p:txBody>
      </p:sp>
      <p:sp>
        <p:nvSpPr>
          <p:cNvPr id="65" name="Rectangle: Rounded Corners 64">
            <a:extLst>
              <a:ext uri="{FF2B5EF4-FFF2-40B4-BE49-F238E27FC236}">
                <a16:creationId xmlns:a16="http://schemas.microsoft.com/office/drawing/2014/main" id="{33EFD3F4-73B6-4035-B90F-EE0B6B63DC3F}"/>
              </a:ext>
            </a:extLst>
          </p:cNvPr>
          <p:cNvSpPr/>
          <p:nvPr/>
        </p:nvSpPr>
        <p:spPr>
          <a:xfrm>
            <a:off x="7819652" y="2412145"/>
            <a:ext cx="2507689" cy="394636"/>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zh-CN" altLang="zh-CN" sz="1400" dirty="0">
                <a:solidFill>
                  <a:srgbClr val="000000"/>
                </a:solidFill>
                <a:latin typeface="PT Mono" panose="02060509020205020204" pitchFamily="50" charset="0"/>
              </a:rPr>
              <a:t>ICE </a:t>
            </a:r>
            <a:r>
              <a:rPr lang="en-US" altLang="zh-CN" sz="1400" dirty="0">
                <a:solidFill>
                  <a:srgbClr val="000000"/>
                </a:solidFill>
                <a:latin typeface="PT Mono" panose="02060509020205020204" pitchFamily="50" charset="0"/>
              </a:rPr>
              <a:t>controlled-</a:t>
            </a:r>
            <a:r>
              <a:rPr lang="zh-CN" altLang="zh-CN" sz="1400" dirty="0">
                <a:solidFill>
                  <a:srgbClr val="000000"/>
                </a:solidFill>
                <a:latin typeface="PT Mono" panose="02060509020205020204" pitchFamily="50" charset="0"/>
              </a:rPr>
              <a:t>agents</a:t>
            </a:r>
            <a:r>
              <a:rPr kumimoji="0" lang="zh-CN" altLang="zh-CN" sz="1400" b="0" i="0" u="none" strike="noStrike" cap="none" normalizeH="0" baseline="0" dirty="0">
                <a:ln>
                  <a:noFill/>
                </a:ln>
                <a:solidFill>
                  <a:schemeClr val="tx1"/>
                </a:solidFill>
                <a:effectLst/>
              </a:rPr>
              <a:t> </a:t>
            </a:r>
            <a:endParaRPr kumimoji="0" lang="zh-CN" altLang="zh-CN" sz="1400" b="0" i="0" u="none" strike="noStrike" cap="none" normalizeH="0" baseline="0" dirty="0">
              <a:ln>
                <a:noFill/>
              </a:ln>
              <a:solidFill>
                <a:schemeClr val="tx1"/>
              </a:solidFill>
              <a:effectLst/>
              <a:latin typeface="Arial" panose="020B0604020202020204" pitchFamily="34" charset="0"/>
            </a:endParaRPr>
          </a:p>
        </p:txBody>
      </p:sp>
      <p:cxnSp>
        <p:nvCxnSpPr>
          <p:cNvPr id="67" name="Straight Arrow Connector 66">
            <a:extLst>
              <a:ext uri="{FF2B5EF4-FFF2-40B4-BE49-F238E27FC236}">
                <a16:creationId xmlns:a16="http://schemas.microsoft.com/office/drawing/2014/main" id="{459F2668-505E-47F6-9F49-02B1E293423C}"/>
              </a:ext>
            </a:extLst>
          </p:cNvPr>
          <p:cNvCxnSpPr>
            <a:cxnSpLocks/>
            <a:stCxn id="63" idx="0"/>
            <a:endCxn id="2" idx="2"/>
          </p:cNvCxnSpPr>
          <p:nvPr/>
        </p:nvCxnSpPr>
        <p:spPr>
          <a:xfrm flipV="1">
            <a:off x="5930568" y="652363"/>
            <a:ext cx="715758" cy="1759782"/>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BD19786F-9E7A-43A0-860A-609B6C682337}"/>
              </a:ext>
            </a:extLst>
          </p:cNvPr>
          <p:cNvCxnSpPr>
            <a:cxnSpLocks/>
            <a:stCxn id="65" idx="0"/>
            <a:endCxn id="2" idx="2"/>
          </p:cNvCxnSpPr>
          <p:nvPr/>
        </p:nvCxnSpPr>
        <p:spPr>
          <a:xfrm flipH="1" flipV="1">
            <a:off x="6646326" y="652363"/>
            <a:ext cx="2427171" cy="1759782"/>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84652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FA35957C-215F-4A86-9CB2-3C09D598A22D}"/>
              </a:ext>
            </a:extLst>
          </p:cNvPr>
          <p:cNvSpPr/>
          <p:nvPr/>
        </p:nvSpPr>
        <p:spPr>
          <a:xfrm>
            <a:off x="4550291" y="714980"/>
            <a:ext cx="3091407" cy="35479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eaLnBrk="0" fontAlgn="base" hangingPunct="0">
              <a:spcBef>
                <a:spcPct val="0"/>
              </a:spcBef>
              <a:spcAft>
                <a:spcPct val="0"/>
              </a:spcAft>
            </a:pPr>
            <a:r>
              <a:rPr lang="en-US" altLang="zh-CN" dirty="0">
                <a:solidFill>
                  <a:schemeClr val="accent5"/>
                </a:solidFill>
                <a:latin typeface="PT Mono" panose="02060509020205020204" pitchFamily="50" charset="0"/>
              </a:rPr>
              <a:t>Gathering Candidates </a:t>
            </a:r>
          </a:p>
        </p:txBody>
      </p:sp>
      <p:sp>
        <p:nvSpPr>
          <p:cNvPr id="21" name="Rectangle: Rounded Corners 20">
            <a:extLst>
              <a:ext uri="{FF2B5EF4-FFF2-40B4-BE49-F238E27FC236}">
                <a16:creationId xmlns:a16="http://schemas.microsoft.com/office/drawing/2014/main" id="{11EE35B4-1829-4D19-945E-B238F7F7E960}"/>
              </a:ext>
            </a:extLst>
          </p:cNvPr>
          <p:cNvSpPr/>
          <p:nvPr/>
        </p:nvSpPr>
        <p:spPr>
          <a:xfrm>
            <a:off x="4556455" y="2119496"/>
            <a:ext cx="3079078" cy="394636"/>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kumimoji="0" lang="en-US" altLang="zh-CN" sz="1400" b="0" i="0" u="none" strike="noStrike" cap="none" normalizeH="0" baseline="0" dirty="0">
                <a:ln>
                  <a:noFill/>
                </a:ln>
                <a:solidFill>
                  <a:srgbClr val="000000"/>
                </a:solidFill>
                <a:effectLst/>
                <a:latin typeface="PT Mono" panose="02060509020205020204" pitchFamily="50" charset="0"/>
              </a:rPr>
              <a:t>server-reflexive-</a:t>
            </a:r>
            <a:r>
              <a:rPr kumimoji="0" lang="zh-CN" altLang="zh-CN" sz="1400" b="0" i="0" u="none" strike="noStrike" cap="none" normalizeH="0" baseline="0" dirty="0">
                <a:ln>
                  <a:noFill/>
                </a:ln>
                <a:solidFill>
                  <a:srgbClr val="000000"/>
                </a:solidFill>
                <a:effectLst/>
                <a:latin typeface="PT Mono" panose="02060509020205020204" pitchFamily="50" charset="0"/>
              </a:rPr>
              <a:t>candidate </a:t>
            </a:r>
            <a:endParaRPr kumimoji="0" lang="zh-CN" altLang="zh-CN" sz="3200" b="0" i="0" u="none" strike="noStrike" cap="none" normalizeH="0" baseline="0" dirty="0">
              <a:ln>
                <a:noFill/>
              </a:ln>
              <a:solidFill>
                <a:schemeClr val="tx1"/>
              </a:solidFill>
              <a:effectLst/>
              <a:latin typeface="Arial" panose="020B0604020202020204" pitchFamily="34" charset="0"/>
            </a:endParaRPr>
          </a:p>
        </p:txBody>
      </p:sp>
      <p:sp>
        <p:nvSpPr>
          <p:cNvPr id="22" name="Rectangle: Rounded Corners 21">
            <a:extLst>
              <a:ext uri="{FF2B5EF4-FFF2-40B4-BE49-F238E27FC236}">
                <a16:creationId xmlns:a16="http://schemas.microsoft.com/office/drawing/2014/main" id="{3789DA59-7730-4204-9376-23AE1772AD44}"/>
              </a:ext>
            </a:extLst>
          </p:cNvPr>
          <p:cNvSpPr/>
          <p:nvPr/>
        </p:nvSpPr>
        <p:spPr>
          <a:xfrm>
            <a:off x="5062684" y="2795181"/>
            <a:ext cx="2066620" cy="394636"/>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kumimoji="0" lang="en-US" altLang="zh-CN" sz="1400" b="0" i="0" u="none" strike="noStrike" cap="none" normalizeH="0" baseline="0" dirty="0">
                <a:ln>
                  <a:noFill/>
                </a:ln>
                <a:solidFill>
                  <a:srgbClr val="000000"/>
                </a:solidFill>
                <a:effectLst/>
                <a:latin typeface="PT Mono" panose="02060509020205020204" pitchFamily="50" charset="0"/>
              </a:rPr>
              <a:t>relayed-</a:t>
            </a:r>
            <a:r>
              <a:rPr kumimoji="0" lang="zh-CN" altLang="zh-CN" sz="1400" b="0" i="0" u="none" strike="noStrike" cap="none" normalizeH="0" baseline="0" dirty="0">
                <a:ln>
                  <a:noFill/>
                </a:ln>
                <a:solidFill>
                  <a:srgbClr val="000000"/>
                </a:solidFill>
                <a:effectLst/>
                <a:latin typeface="PT Mono" panose="02060509020205020204" pitchFamily="50" charset="0"/>
              </a:rPr>
              <a:t>candidate </a:t>
            </a:r>
            <a:endParaRPr kumimoji="0" lang="zh-CN" altLang="zh-CN" sz="3200" b="0" i="0" u="none" strike="noStrike" cap="none" normalizeH="0" baseline="0" dirty="0">
              <a:ln>
                <a:noFill/>
              </a:ln>
              <a:solidFill>
                <a:schemeClr val="tx1"/>
              </a:solidFill>
              <a:effectLst/>
              <a:latin typeface="Arial" panose="020B0604020202020204" pitchFamily="34" charset="0"/>
            </a:endParaRPr>
          </a:p>
        </p:txBody>
      </p:sp>
      <p:sp>
        <p:nvSpPr>
          <p:cNvPr id="23" name="Rectangle: Rounded Corners 22">
            <a:extLst>
              <a:ext uri="{FF2B5EF4-FFF2-40B4-BE49-F238E27FC236}">
                <a16:creationId xmlns:a16="http://schemas.microsoft.com/office/drawing/2014/main" id="{C8D0FDD4-9BE5-495B-89B6-CC0A6616B688}"/>
              </a:ext>
            </a:extLst>
          </p:cNvPr>
          <p:cNvSpPr/>
          <p:nvPr/>
        </p:nvSpPr>
        <p:spPr>
          <a:xfrm>
            <a:off x="5175979" y="1397317"/>
            <a:ext cx="1840031" cy="394636"/>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400" dirty="0">
                <a:solidFill>
                  <a:srgbClr val="000000"/>
                </a:solidFill>
                <a:latin typeface="PT Mono" panose="02060509020205020204" pitchFamily="50" charset="0"/>
              </a:rPr>
              <a:t>host</a:t>
            </a:r>
            <a:r>
              <a:rPr kumimoji="0" lang="en-US" altLang="zh-CN" sz="1400" b="0" i="0" u="none" strike="noStrike" cap="none" normalizeH="0" baseline="0" dirty="0">
                <a:ln>
                  <a:noFill/>
                </a:ln>
                <a:solidFill>
                  <a:srgbClr val="000000"/>
                </a:solidFill>
                <a:effectLst/>
                <a:latin typeface="PT Mono" panose="02060509020205020204" pitchFamily="50" charset="0"/>
              </a:rPr>
              <a:t>-</a:t>
            </a:r>
            <a:r>
              <a:rPr kumimoji="0" lang="zh-CN" altLang="zh-CN" sz="1400" b="0" i="0" u="none" strike="noStrike" cap="none" normalizeH="0" baseline="0" dirty="0">
                <a:ln>
                  <a:noFill/>
                </a:ln>
                <a:solidFill>
                  <a:srgbClr val="000000"/>
                </a:solidFill>
                <a:effectLst/>
                <a:latin typeface="PT Mono" panose="02060509020205020204" pitchFamily="50" charset="0"/>
              </a:rPr>
              <a:t>candidate </a:t>
            </a:r>
            <a:endParaRPr kumimoji="0" lang="zh-CN" altLang="zh-CN" sz="3200" b="0" i="0" u="none" strike="noStrike" cap="none" normalizeH="0" baseline="0" dirty="0">
              <a:ln>
                <a:noFill/>
              </a:ln>
              <a:solidFill>
                <a:schemeClr val="tx1"/>
              </a:solidFill>
              <a:effectLst/>
              <a:latin typeface="Arial" panose="020B0604020202020204" pitchFamily="34" charset="0"/>
            </a:endParaRPr>
          </a:p>
        </p:txBody>
      </p:sp>
      <p:cxnSp>
        <p:nvCxnSpPr>
          <p:cNvPr id="8" name="Straight Arrow Connector 7">
            <a:extLst>
              <a:ext uri="{FF2B5EF4-FFF2-40B4-BE49-F238E27FC236}">
                <a16:creationId xmlns:a16="http://schemas.microsoft.com/office/drawing/2014/main" id="{75C58EA2-BE3A-44AC-AC7B-D8856F24F4B9}"/>
              </a:ext>
            </a:extLst>
          </p:cNvPr>
          <p:cNvCxnSpPr/>
          <p:nvPr/>
        </p:nvCxnSpPr>
        <p:spPr>
          <a:xfrm>
            <a:off x="6095993" y="1069774"/>
            <a:ext cx="2" cy="327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9514096-33F2-4D90-A77D-7D3929DC3B98}"/>
              </a:ext>
            </a:extLst>
          </p:cNvPr>
          <p:cNvCxnSpPr/>
          <p:nvPr/>
        </p:nvCxnSpPr>
        <p:spPr>
          <a:xfrm flipH="1">
            <a:off x="6095994" y="1791953"/>
            <a:ext cx="1" cy="327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DF23266-7080-4ED2-AA54-3F26A0B70B7E}"/>
              </a:ext>
            </a:extLst>
          </p:cNvPr>
          <p:cNvCxnSpPr/>
          <p:nvPr/>
        </p:nvCxnSpPr>
        <p:spPr>
          <a:xfrm>
            <a:off x="6095994" y="2514132"/>
            <a:ext cx="0" cy="2810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Cloud 19">
            <a:extLst>
              <a:ext uri="{FF2B5EF4-FFF2-40B4-BE49-F238E27FC236}">
                <a16:creationId xmlns:a16="http://schemas.microsoft.com/office/drawing/2014/main" id="{21F98DF6-5BD9-4202-8A48-161A3B2FE458}"/>
              </a:ext>
            </a:extLst>
          </p:cNvPr>
          <p:cNvSpPr/>
          <p:nvPr/>
        </p:nvSpPr>
        <p:spPr>
          <a:xfrm>
            <a:off x="2579883" y="864750"/>
            <a:ext cx="1075749" cy="892884"/>
          </a:xfrm>
          <a:prstGeom prst="cloud">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400" dirty="0"/>
              <a:t>stun1</a:t>
            </a:r>
            <a:endParaRPr lang="zh-CN" altLang="en-US" sz="1400" dirty="0"/>
          </a:p>
        </p:txBody>
      </p:sp>
      <p:sp>
        <p:nvSpPr>
          <p:cNvPr id="35" name="Cloud 34">
            <a:extLst>
              <a:ext uri="{FF2B5EF4-FFF2-40B4-BE49-F238E27FC236}">
                <a16:creationId xmlns:a16="http://schemas.microsoft.com/office/drawing/2014/main" id="{ED622E43-C91D-40F2-AD9D-E262DB72B2E5}"/>
              </a:ext>
            </a:extLst>
          </p:cNvPr>
          <p:cNvSpPr/>
          <p:nvPr/>
        </p:nvSpPr>
        <p:spPr>
          <a:xfrm>
            <a:off x="2579882" y="1867978"/>
            <a:ext cx="1075749" cy="892884"/>
          </a:xfrm>
          <a:prstGeom prst="cloud">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400" dirty="0"/>
              <a:t>stun2</a:t>
            </a:r>
            <a:endParaRPr lang="zh-CN" altLang="en-US" sz="1400" dirty="0"/>
          </a:p>
        </p:txBody>
      </p:sp>
      <p:sp>
        <p:nvSpPr>
          <p:cNvPr id="37" name="Cloud 36">
            <a:extLst>
              <a:ext uri="{FF2B5EF4-FFF2-40B4-BE49-F238E27FC236}">
                <a16:creationId xmlns:a16="http://schemas.microsoft.com/office/drawing/2014/main" id="{4AD8D990-A966-4885-AFCF-1F546B7DFC8F}"/>
              </a:ext>
            </a:extLst>
          </p:cNvPr>
          <p:cNvSpPr/>
          <p:nvPr/>
        </p:nvSpPr>
        <p:spPr>
          <a:xfrm>
            <a:off x="2579881" y="2871206"/>
            <a:ext cx="1075749" cy="892884"/>
          </a:xfrm>
          <a:prstGeom prst="cloud">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400" dirty="0"/>
              <a:t>stun3</a:t>
            </a:r>
            <a:endParaRPr lang="zh-CN" altLang="en-US" sz="1400" dirty="0"/>
          </a:p>
        </p:txBody>
      </p:sp>
      <p:sp>
        <p:nvSpPr>
          <p:cNvPr id="24" name="Cloud 23">
            <a:extLst>
              <a:ext uri="{FF2B5EF4-FFF2-40B4-BE49-F238E27FC236}">
                <a16:creationId xmlns:a16="http://schemas.microsoft.com/office/drawing/2014/main" id="{0F634FB7-3B48-4765-88E6-9B81FDBE918E}"/>
              </a:ext>
            </a:extLst>
          </p:cNvPr>
          <p:cNvSpPr/>
          <p:nvPr/>
        </p:nvSpPr>
        <p:spPr>
          <a:xfrm>
            <a:off x="8308253" y="1410778"/>
            <a:ext cx="914400" cy="914400"/>
          </a:xfrm>
          <a:prstGeom prst="cloud">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400" dirty="0"/>
              <a:t>turn1</a:t>
            </a:r>
            <a:endParaRPr lang="zh-CN" altLang="en-US" sz="1400" dirty="0"/>
          </a:p>
        </p:txBody>
      </p:sp>
      <p:sp>
        <p:nvSpPr>
          <p:cNvPr id="38" name="Cloud 37">
            <a:extLst>
              <a:ext uri="{FF2B5EF4-FFF2-40B4-BE49-F238E27FC236}">
                <a16:creationId xmlns:a16="http://schemas.microsoft.com/office/drawing/2014/main" id="{27C3EC9C-98F3-4969-AE47-7A63349EDB6D}"/>
              </a:ext>
            </a:extLst>
          </p:cNvPr>
          <p:cNvSpPr/>
          <p:nvPr/>
        </p:nvSpPr>
        <p:spPr>
          <a:xfrm>
            <a:off x="8319011" y="2468515"/>
            <a:ext cx="914400" cy="914400"/>
          </a:xfrm>
          <a:prstGeom prst="cloud">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400" dirty="0"/>
              <a:t>turn2</a:t>
            </a:r>
            <a:endParaRPr lang="zh-CN" altLang="en-US" sz="1400" dirty="0"/>
          </a:p>
        </p:txBody>
      </p:sp>
      <p:sp>
        <p:nvSpPr>
          <p:cNvPr id="39" name="Cloud 38">
            <a:extLst>
              <a:ext uri="{FF2B5EF4-FFF2-40B4-BE49-F238E27FC236}">
                <a16:creationId xmlns:a16="http://schemas.microsoft.com/office/drawing/2014/main" id="{24272B46-16A9-4BB4-AF50-2A4503F400AE}"/>
              </a:ext>
            </a:extLst>
          </p:cNvPr>
          <p:cNvSpPr/>
          <p:nvPr/>
        </p:nvSpPr>
        <p:spPr>
          <a:xfrm>
            <a:off x="8319011" y="3524771"/>
            <a:ext cx="914400" cy="914400"/>
          </a:xfrm>
          <a:prstGeom prst="cloud">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400" dirty="0"/>
              <a:t>turn3</a:t>
            </a:r>
            <a:endParaRPr lang="zh-CN" altLang="en-US" sz="1400" dirty="0"/>
          </a:p>
        </p:txBody>
      </p:sp>
      <p:sp>
        <p:nvSpPr>
          <p:cNvPr id="25" name="Right Brace 24">
            <a:extLst>
              <a:ext uri="{FF2B5EF4-FFF2-40B4-BE49-F238E27FC236}">
                <a16:creationId xmlns:a16="http://schemas.microsoft.com/office/drawing/2014/main" id="{35EF66E0-18E5-445E-A24B-105A41CF66DE}"/>
              </a:ext>
            </a:extLst>
          </p:cNvPr>
          <p:cNvSpPr/>
          <p:nvPr/>
        </p:nvSpPr>
        <p:spPr>
          <a:xfrm>
            <a:off x="3708817" y="1045126"/>
            <a:ext cx="702831" cy="2538587"/>
          </a:xfrm>
          <a:prstGeom prst="rightBrac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zh-CN" altLang="en-US"/>
          </a:p>
        </p:txBody>
      </p:sp>
      <p:sp>
        <p:nvSpPr>
          <p:cNvPr id="31" name="Left Brace 30">
            <a:extLst>
              <a:ext uri="{FF2B5EF4-FFF2-40B4-BE49-F238E27FC236}">
                <a16:creationId xmlns:a16="http://schemas.microsoft.com/office/drawing/2014/main" id="{C894CFC3-6EDC-4587-B5C2-A503A77661D6}"/>
              </a:ext>
            </a:extLst>
          </p:cNvPr>
          <p:cNvSpPr/>
          <p:nvPr/>
        </p:nvSpPr>
        <p:spPr>
          <a:xfrm>
            <a:off x="7820979" y="1842369"/>
            <a:ext cx="301833" cy="2379486"/>
          </a:xfrm>
          <a:prstGeom prst="leftBrace">
            <a:avLst>
              <a:gd name="adj1" fmla="val 8333"/>
              <a:gd name="adj2" fmla="val 48192"/>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zh-CN" altLang="en-US"/>
          </a:p>
        </p:txBody>
      </p:sp>
      <p:sp>
        <p:nvSpPr>
          <p:cNvPr id="33" name="Rectangle: Rounded Corners 32">
            <a:extLst>
              <a:ext uri="{FF2B5EF4-FFF2-40B4-BE49-F238E27FC236}">
                <a16:creationId xmlns:a16="http://schemas.microsoft.com/office/drawing/2014/main" id="{E23124E1-9763-41ED-A51E-205474CD8100}"/>
              </a:ext>
            </a:extLst>
          </p:cNvPr>
          <p:cNvSpPr/>
          <p:nvPr/>
        </p:nvSpPr>
        <p:spPr>
          <a:xfrm>
            <a:off x="4411648" y="1867978"/>
            <a:ext cx="3368693" cy="1514937"/>
          </a:xfrm>
          <a:prstGeom prst="roundRect">
            <a:avLst/>
          </a:prstGeom>
          <a:noFill/>
          <a:ln cap="sq">
            <a:solidFill>
              <a:schemeClr val="accent2">
                <a:lumMod val="75000"/>
              </a:schemeClr>
            </a:solidFill>
            <a:prstDash val="sysDash"/>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Rectangle: Top Corners One Rounded and One Snipped 39">
            <a:extLst>
              <a:ext uri="{FF2B5EF4-FFF2-40B4-BE49-F238E27FC236}">
                <a16:creationId xmlns:a16="http://schemas.microsoft.com/office/drawing/2014/main" id="{3721B1C2-78AB-4457-9DEB-AF08DBB5F62E}"/>
              </a:ext>
            </a:extLst>
          </p:cNvPr>
          <p:cNvSpPr/>
          <p:nvPr/>
        </p:nvSpPr>
        <p:spPr>
          <a:xfrm>
            <a:off x="4767643" y="3701698"/>
            <a:ext cx="2656703" cy="290393"/>
          </a:xfrm>
          <a:prstGeom prst="snipRoundRect">
            <a:avLst/>
          </a:prstGeom>
          <a:solidFill>
            <a:schemeClr val="accent2">
              <a:lumMod val="7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lvl="0" eaLnBrk="0" fontAlgn="base" hangingPunct="0">
              <a:spcBef>
                <a:spcPct val="0"/>
              </a:spcBef>
              <a:spcAft>
                <a:spcPct val="0"/>
              </a:spcAft>
            </a:pPr>
            <a:r>
              <a:rPr lang="en-US" altLang="zh-CN" sz="1200" dirty="0">
                <a:solidFill>
                  <a:srgbClr val="000000"/>
                </a:solidFill>
                <a:latin typeface="PT Mono" panose="02060509020205020204" pitchFamily="50" charset="0"/>
              </a:rPr>
              <a:t>   </a:t>
            </a:r>
            <a:r>
              <a:rPr lang="zh-CN" altLang="zh-CN" sz="1200" dirty="0">
                <a:solidFill>
                  <a:srgbClr val="000000"/>
                </a:solidFill>
                <a:latin typeface="PT Mono" panose="02060509020205020204" pitchFamily="50" charset="0"/>
              </a:rPr>
              <a:t>Computing Foundations</a:t>
            </a:r>
            <a:r>
              <a:rPr kumimoji="0" lang="zh-CN" altLang="zh-CN" sz="1200" b="0" i="0" u="none" strike="noStrike" cap="none" normalizeH="0" baseline="0" dirty="0">
                <a:ln>
                  <a:noFill/>
                </a:ln>
                <a:solidFill>
                  <a:schemeClr val="tx1"/>
                </a:solidFill>
                <a:effectLst/>
              </a:rPr>
              <a:t> </a:t>
            </a:r>
            <a:endParaRPr kumimoji="0" lang="zh-CN" altLang="zh-CN" sz="1200" b="0" i="0" u="none" strike="noStrike" cap="none" normalizeH="0" baseline="0" dirty="0">
              <a:ln>
                <a:noFill/>
              </a:ln>
              <a:solidFill>
                <a:schemeClr val="tx1"/>
              </a:solidFill>
              <a:effectLst/>
              <a:latin typeface="Arial" panose="020B0604020202020204" pitchFamily="34" charset="0"/>
            </a:endParaRPr>
          </a:p>
        </p:txBody>
      </p:sp>
      <p:cxnSp>
        <p:nvCxnSpPr>
          <p:cNvPr id="46" name="Straight Arrow Connector 45">
            <a:extLst>
              <a:ext uri="{FF2B5EF4-FFF2-40B4-BE49-F238E27FC236}">
                <a16:creationId xmlns:a16="http://schemas.microsoft.com/office/drawing/2014/main" id="{3E6AFE4B-A5D5-4F2A-ADB6-8541CB46107C}"/>
              </a:ext>
            </a:extLst>
          </p:cNvPr>
          <p:cNvCxnSpPr>
            <a:cxnSpLocks/>
          </p:cNvCxnSpPr>
          <p:nvPr/>
        </p:nvCxnSpPr>
        <p:spPr>
          <a:xfrm flipH="1">
            <a:off x="6095993" y="3382915"/>
            <a:ext cx="2" cy="3056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Rectangle: Top Corners One Rounded and One Snipped 47">
            <a:extLst>
              <a:ext uri="{FF2B5EF4-FFF2-40B4-BE49-F238E27FC236}">
                <a16:creationId xmlns:a16="http://schemas.microsoft.com/office/drawing/2014/main" id="{BC2937CE-D163-406C-89F5-7FB07124322B}"/>
              </a:ext>
            </a:extLst>
          </p:cNvPr>
          <p:cNvSpPr/>
          <p:nvPr/>
        </p:nvSpPr>
        <p:spPr>
          <a:xfrm>
            <a:off x="4767643" y="4307314"/>
            <a:ext cx="2656703" cy="290393"/>
          </a:xfrm>
          <a:prstGeom prst="snipRoundRect">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lvl="0" eaLnBrk="0" fontAlgn="base" hangingPunct="0">
              <a:spcBef>
                <a:spcPct val="0"/>
              </a:spcBef>
              <a:spcAft>
                <a:spcPct val="0"/>
              </a:spcAft>
            </a:pPr>
            <a:r>
              <a:rPr kumimoji="0" lang="zh-CN" altLang="zh-CN" sz="1200" b="0" i="0" u="none" strike="noStrike" cap="none" normalizeH="0" baseline="0" dirty="0">
                <a:ln>
                  <a:noFill/>
                </a:ln>
                <a:solidFill>
                  <a:srgbClr val="000000"/>
                </a:solidFill>
                <a:effectLst/>
                <a:latin typeface="PT Mono" panose="02060509020205020204" pitchFamily="50" charset="0"/>
              </a:rPr>
              <a:t>Keeping Candida</a:t>
            </a:r>
            <a:r>
              <a:rPr kumimoji="0" lang="en-US" altLang="zh-CN" sz="1200" b="0" i="0" u="none" strike="noStrike" cap="none" normalizeH="0" baseline="0" dirty="0">
                <a:ln>
                  <a:noFill/>
                </a:ln>
                <a:solidFill>
                  <a:srgbClr val="000000"/>
                </a:solidFill>
                <a:effectLst/>
                <a:latin typeface="PT Mono" panose="02060509020205020204" pitchFamily="50" charset="0"/>
              </a:rPr>
              <a:t>a</a:t>
            </a:r>
            <a:r>
              <a:rPr kumimoji="0" lang="zh-CN" altLang="zh-CN" sz="1200" b="0" i="0" u="none" strike="noStrike" cap="none" normalizeH="0" baseline="0" dirty="0">
                <a:ln>
                  <a:noFill/>
                </a:ln>
                <a:solidFill>
                  <a:srgbClr val="000000"/>
                </a:solidFill>
                <a:effectLst/>
                <a:latin typeface="PT Mono" panose="02060509020205020204" pitchFamily="50" charset="0"/>
              </a:rPr>
              <a:t>tes Alive</a:t>
            </a:r>
            <a:r>
              <a:rPr kumimoji="0" lang="zh-CN" altLang="zh-CN" sz="1050" b="0" i="0" u="none" strike="noStrike" cap="none" normalizeH="0" baseline="0" dirty="0">
                <a:ln>
                  <a:noFill/>
                </a:ln>
                <a:solidFill>
                  <a:schemeClr val="tx1"/>
                </a:solidFill>
                <a:effectLst/>
              </a:rPr>
              <a:t> </a:t>
            </a: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cxnSp>
        <p:nvCxnSpPr>
          <p:cNvPr id="45" name="Straight Arrow Connector 44">
            <a:extLst>
              <a:ext uri="{FF2B5EF4-FFF2-40B4-BE49-F238E27FC236}">
                <a16:creationId xmlns:a16="http://schemas.microsoft.com/office/drawing/2014/main" id="{0E64114E-86FD-418F-80ED-003949486D0A}"/>
              </a:ext>
            </a:extLst>
          </p:cNvPr>
          <p:cNvCxnSpPr/>
          <p:nvPr/>
        </p:nvCxnSpPr>
        <p:spPr>
          <a:xfrm>
            <a:off x="6095994" y="4597707"/>
            <a:ext cx="0" cy="315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Rectangle: Top Corners One Rounded and One Snipped 51">
            <a:extLst>
              <a:ext uri="{FF2B5EF4-FFF2-40B4-BE49-F238E27FC236}">
                <a16:creationId xmlns:a16="http://schemas.microsoft.com/office/drawing/2014/main" id="{416B14F4-26E2-46D6-A705-8CCE0069B673}"/>
              </a:ext>
            </a:extLst>
          </p:cNvPr>
          <p:cNvSpPr/>
          <p:nvPr/>
        </p:nvSpPr>
        <p:spPr>
          <a:xfrm>
            <a:off x="4767643" y="4914063"/>
            <a:ext cx="2656703" cy="290393"/>
          </a:xfrm>
          <a:prstGeom prst="snipRoundRect">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lvl="0" eaLnBrk="0" fontAlgn="base" hangingPunct="0">
              <a:spcBef>
                <a:spcPct val="0"/>
              </a:spcBef>
              <a:spcAft>
                <a:spcPct val="0"/>
              </a:spcAft>
            </a:pPr>
            <a:r>
              <a:rPr kumimoji="0" lang="zh-CN" altLang="zh-CN" sz="1200" b="0" i="0" u="none" strike="noStrike" cap="none" normalizeH="0" baseline="0" dirty="0">
                <a:ln>
                  <a:noFill/>
                </a:ln>
                <a:solidFill>
                  <a:srgbClr val="000000"/>
                </a:solidFill>
                <a:effectLst/>
                <a:latin typeface="PT Mono" panose="02060509020205020204" pitchFamily="50" charset="0"/>
              </a:rPr>
              <a:t>Prioritizing Candidates</a:t>
            </a:r>
            <a:r>
              <a:rPr kumimoji="0" lang="zh-CN" altLang="zh-CN" sz="1050" b="0" i="0" u="none" strike="noStrike" cap="none" normalizeH="0" baseline="0" dirty="0">
                <a:ln>
                  <a:noFill/>
                </a:ln>
                <a:solidFill>
                  <a:schemeClr val="tx1"/>
                </a:solidFill>
                <a:effectLst/>
              </a:rPr>
              <a:t> </a:t>
            </a: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cxnSp>
        <p:nvCxnSpPr>
          <p:cNvPr id="53" name="Straight Arrow Connector 52">
            <a:extLst>
              <a:ext uri="{FF2B5EF4-FFF2-40B4-BE49-F238E27FC236}">
                <a16:creationId xmlns:a16="http://schemas.microsoft.com/office/drawing/2014/main" id="{9DF83177-90F3-4192-A6FD-2FFB65B26FAD}"/>
              </a:ext>
            </a:extLst>
          </p:cNvPr>
          <p:cNvCxnSpPr/>
          <p:nvPr/>
        </p:nvCxnSpPr>
        <p:spPr>
          <a:xfrm>
            <a:off x="6095994" y="3992091"/>
            <a:ext cx="0" cy="315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Rectangle: Top Corners One Rounded and One Snipped 54">
            <a:extLst>
              <a:ext uri="{FF2B5EF4-FFF2-40B4-BE49-F238E27FC236}">
                <a16:creationId xmlns:a16="http://schemas.microsoft.com/office/drawing/2014/main" id="{6859D519-9B3D-4C5C-84E6-8753F494C556}"/>
              </a:ext>
            </a:extLst>
          </p:cNvPr>
          <p:cNvSpPr/>
          <p:nvPr/>
        </p:nvSpPr>
        <p:spPr>
          <a:xfrm>
            <a:off x="4507321" y="5519679"/>
            <a:ext cx="3177347" cy="290393"/>
          </a:xfrm>
          <a:prstGeom prst="snipRoundRect">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lvl="0" eaLnBrk="0" fontAlgn="base" hangingPunct="0">
              <a:spcBef>
                <a:spcPct val="0"/>
              </a:spcBef>
              <a:spcAft>
                <a:spcPct val="0"/>
              </a:spcAft>
            </a:pPr>
            <a:r>
              <a:rPr kumimoji="0" lang="zh-CN" altLang="zh-CN" sz="1200" b="0" i="0" u="none" strike="noStrike" cap="none" normalizeH="0" baseline="0" dirty="0">
                <a:ln>
                  <a:noFill/>
                </a:ln>
                <a:solidFill>
                  <a:srgbClr val="000000"/>
                </a:solidFill>
                <a:effectLst/>
                <a:latin typeface="PT Mono" panose="02060509020205020204" pitchFamily="50" charset="0"/>
              </a:rPr>
              <a:t>Eliminating Redundant</a:t>
            </a:r>
            <a:r>
              <a:rPr kumimoji="0" lang="en-US" altLang="zh-CN" sz="1200" b="0" i="0" u="none" strike="noStrike" cap="none" normalizeH="0" baseline="0" dirty="0">
                <a:ln>
                  <a:noFill/>
                </a:ln>
                <a:solidFill>
                  <a:srgbClr val="000000"/>
                </a:solidFill>
                <a:effectLst/>
                <a:latin typeface="PT Mono" panose="02060509020205020204" pitchFamily="50" charset="0"/>
              </a:rPr>
              <a:t> </a:t>
            </a:r>
            <a:r>
              <a:rPr kumimoji="0" lang="zh-CN" altLang="zh-CN" sz="1200" b="0" i="0" u="none" strike="noStrike" cap="none" normalizeH="0" baseline="0" dirty="0">
                <a:ln>
                  <a:noFill/>
                </a:ln>
                <a:solidFill>
                  <a:srgbClr val="000000"/>
                </a:solidFill>
                <a:effectLst/>
                <a:latin typeface="PT Mono" panose="02060509020205020204" pitchFamily="50" charset="0"/>
              </a:rPr>
              <a:t>Candidates</a:t>
            </a:r>
            <a:r>
              <a:rPr kumimoji="0" lang="zh-CN" altLang="zh-CN" sz="1050" b="0" i="0" u="none" strike="noStrike" cap="none" normalizeH="0" baseline="0" dirty="0">
                <a:ln>
                  <a:noFill/>
                </a:ln>
                <a:solidFill>
                  <a:schemeClr val="tx1"/>
                </a:solidFill>
                <a:effectLst/>
              </a:rPr>
              <a:t> </a:t>
            </a: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cxnSp>
        <p:nvCxnSpPr>
          <p:cNvPr id="57" name="Straight Arrow Connector 56">
            <a:extLst>
              <a:ext uri="{FF2B5EF4-FFF2-40B4-BE49-F238E27FC236}">
                <a16:creationId xmlns:a16="http://schemas.microsoft.com/office/drawing/2014/main" id="{92CBC140-7B15-4C62-B39A-5C13B84D1F9B}"/>
              </a:ext>
            </a:extLst>
          </p:cNvPr>
          <p:cNvCxnSpPr/>
          <p:nvPr/>
        </p:nvCxnSpPr>
        <p:spPr>
          <a:xfrm>
            <a:off x="6095994" y="5204456"/>
            <a:ext cx="0" cy="315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Rectangle: Top Corners One Rounded and One Snipped 57">
            <a:extLst>
              <a:ext uri="{FF2B5EF4-FFF2-40B4-BE49-F238E27FC236}">
                <a16:creationId xmlns:a16="http://schemas.microsoft.com/office/drawing/2014/main" id="{82BB6C44-9D71-4A84-ABA6-3F4A042C11E1}"/>
              </a:ext>
            </a:extLst>
          </p:cNvPr>
          <p:cNvSpPr/>
          <p:nvPr/>
        </p:nvSpPr>
        <p:spPr>
          <a:xfrm>
            <a:off x="5096081" y="6150125"/>
            <a:ext cx="1992724" cy="290393"/>
          </a:xfrm>
          <a:prstGeom prst="snipRoundRect">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lvl="0" eaLnBrk="0" fontAlgn="base" hangingPunct="0">
              <a:spcBef>
                <a:spcPct val="0"/>
              </a:spcBef>
              <a:spcAft>
                <a:spcPct val="0"/>
              </a:spcAft>
            </a:pPr>
            <a:r>
              <a:rPr kumimoji="0" lang="en-US" altLang="zh-CN" sz="1200" b="0" i="0" u="none" strike="noStrike" cap="none" normalizeH="0" baseline="0" dirty="0">
                <a:ln>
                  <a:noFill/>
                </a:ln>
                <a:solidFill>
                  <a:srgbClr val="000000"/>
                </a:solidFill>
                <a:effectLst/>
                <a:latin typeface="PT Mono" panose="02060509020205020204" pitchFamily="50" charset="0"/>
              </a:rPr>
              <a:t>connectivity check </a:t>
            </a: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cxnSp>
        <p:nvCxnSpPr>
          <p:cNvPr id="59" name="Straight Arrow Connector 58">
            <a:extLst>
              <a:ext uri="{FF2B5EF4-FFF2-40B4-BE49-F238E27FC236}">
                <a16:creationId xmlns:a16="http://schemas.microsoft.com/office/drawing/2014/main" id="{905D2EF9-3954-410E-BF5A-2BA9F52D8784}"/>
              </a:ext>
            </a:extLst>
          </p:cNvPr>
          <p:cNvCxnSpPr/>
          <p:nvPr/>
        </p:nvCxnSpPr>
        <p:spPr>
          <a:xfrm>
            <a:off x="6092443" y="5810071"/>
            <a:ext cx="0" cy="315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Rectangle: Diagonal Corners Rounded 49">
            <a:extLst>
              <a:ext uri="{FF2B5EF4-FFF2-40B4-BE49-F238E27FC236}">
                <a16:creationId xmlns:a16="http://schemas.microsoft.com/office/drawing/2014/main" id="{EFC6317E-386D-48C6-8619-F5F93A40CF05}"/>
              </a:ext>
            </a:extLst>
          </p:cNvPr>
          <p:cNvSpPr/>
          <p:nvPr/>
        </p:nvSpPr>
        <p:spPr>
          <a:xfrm>
            <a:off x="4210050" y="619730"/>
            <a:ext cx="3686167" cy="2903716"/>
          </a:xfrm>
          <a:prstGeom prst="round2DiagRect">
            <a:avLst/>
          </a:prstGeom>
          <a:noFill/>
          <a:ln w="19050">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Rectangle: Rounded Corners 50">
            <a:extLst>
              <a:ext uri="{FF2B5EF4-FFF2-40B4-BE49-F238E27FC236}">
                <a16:creationId xmlns:a16="http://schemas.microsoft.com/office/drawing/2014/main" id="{7BBE650F-8BD6-42D5-AB6E-AC8466AECF1C}"/>
              </a:ext>
            </a:extLst>
          </p:cNvPr>
          <p:cNvSpPr/>
          <p:nvPr/>
        </p:nvSpPr>
        <p:spPr>
          <a:xfrm>
            <a:off x="1459148" y="291830"/>
            <a:ext cx="9902758" cy="6274340"/>
          </a:xfrm>
          <a:prstGeom prst="roundRect">
            <a:avLst>
              <a:gd name="adj" fmla="val 3644"/>
            </a:avLst>
          </a:prstGeom>
          <a:noFill/>
          <a:ln w="25400" cmpd="thinThick">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eaLnBrk="0" fontAlgn="base" hangingPunct="0">
              <a:spcBef>
                <a:spcPct val="0"/>
              </a:spcBef>
              <a:spcAft>
                <a:spcPct val="0"/>
              </a:spcAft>
            </a:pPr>
            <a:r>
              <a:rPr lang="en-US" altLang="zh-CN" dirty="0">
                <a:solidFill>
                  <a:schemeClr val="accent5"/>
                </a:solidFill>
                <a:latin typeface="PT Mono" panose="02060509020205020204" pitchFamily="50" charset="0"/>
              </a:rPr>
              <a:t>ICE Session</a:t>
            </a:r>
          </a:p>
        </p:txBody>
      </p:sp>
    </p:spTree>
    <p:extLst>
      <p:ext uri="{BB962C8B-B14F-4D97-AF65-F5344CB8AC3E}">
        <p14:creationId xmlns:p14="http://schemas.microsoft.com/office/powerpoint/2010/main" val="23495322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A7EE73E3-3F20-4EB0-AA14-F808EB8F6385}"/>
              </a:ext>
            </a:extLst>
          </p:cNvPr>
          <p:cNvSpPr/>
          <p:nvPr/>
        </p:nvSpPr>
        <p:spPr>
          <a:xfrm>
            <a:off x="1200149" y="66675"/>
            <a:ext cx="1343026" cy="1343026"/>
          </a:xfrm>
          <a:prstGeom prst="ellipse">
            <a:avLst/>
          </a:prstGeom>
          <a:ln/>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lvl="0" eaLnBrk="0" fontAlgn="base" hangingPunct="0">
              <a:spcBef>
                <a:spcPct val="0"/>
              </a:spcBef>
              <a:spcAft>
                <a:spcPct val="0"/>
              </a:spcAft>
            </a:pPr>
            <a:r>
              <a:rPr lang="zh-CN" altLang="zh-CN" sz="1000" dirty="0">
                <a:ln w="0"/>
                <a:solidFill>
                  <a:schemeClr val="tx1"/>
                </a:solidFill>
                <a:effectLst>
                  <a:outerShdw blurRad="38100" dist="19050" dir="2700000" algn="tl" rotWithShape="0">
                    <a:schemeClr val="dk1">
                      <a:alpha val="40000"/>
                    </a:schemeClr>
                  </a:outerShdw>
                </a:effectLst>
                <a:latin typeface="PT Mono" panose="02060509020205020204" pitchFamily="50" charset="0"/>
              </a:rPr>
              <a:t>Frozen</a:t>
            </a:r>
            <a:r>
              <a:rPr kumimoji="0" lang="zh-CN" altLang="zh-CN" sz="1000" i="0" u="none" strike="noStrike" normalizeH="0" baseline="0" dirty="0">
                <a:ln w="0"/>
                <a:solidFill>
                  <a:schemeClr val="tx1"/>
                </a:solidFill>
                <a:effectLst>
                  <a:outerShdw blurRad="38100" dist="19050" dir="2700000" algn="tl" rotWithShape="0">
                    <a:schemeClr val="dk1">
                      <a:alpha val="40000"/>
                    </a:schemeClr>
                  </a:outerShdw>
                </a:effectLst>
              </a:rPr>
              <a:t> </a:t>
            </a:r>
            <a:endParaRPr kumimoji="0" lang="zh-CN" altLang="zh-CN" sz="1000" i="0" u="none" strike="noStrike" normalizeH="0" baseline="0" dirty="0">
              <a:ln w="0"/>
              <a:solidFill>
                <a:schemeClr val="tx1"/>
              </a:solidFill>
              <a:effectLst>
                <a:outerShdw blurRad="38100" dist="19050" dir="2700000" algn="tl" rotWithShape="0">
                  <a:schemeClr val="dk1">
                    <a:alpha val="40000"/>
                  </a:schemeClr>
                </a:outerShdw>
              </a:effectLst>
              <a:latin typeface="Arial" panose="020B0604020202020204" pitchFamily="34" charset="0"/>
            </a:endParaRPr>
          </a:p>
        </p:txBody>
      </p:sp>
      <p:sp>
        <p:nvSpPr>
          <p:cNvPr id="34" name="Oval 33">
            <a:extLst>
              <a:ext uri="{FF2B5EF4-FFF2-40B4-BE49-F238E27FC236}">
                <a16:creationId xmlns:a16="http://schemas.microsoft.com/office/drawing/2014/main" id="{3C4BFC1C-3DFC-486C-942A-06CA068BB7D7}"/>
              </a:ext>
            </a:extLst>
          </p:cNvPr>
          <p:cNvSpPr/>
          <p:nvPr/>
        </p:nvSpPr>
        <p:spPr>
          <a:xfrm>
            <a:off x="1200149" y="2409823"/>
            <a:ext cx="1343026" cy="1343026"/>
          </a:xfrm>
          <a:prstGeom prst="ellipse">
            <a:avLst/>
          </a:prstGeom>
          <a:ln/>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lvl="0" eaLnBrk="0" fontAlgn="base" hangingPunct="0">
              <a:spcBef>
                <a:spcPct val="0"/>
              </a:spcBef>
              <a:spcAft>
                <a:spcPct val="0"/>
              </a:spcAft>
            </a:pPr>
            <a:r>
              <a:rPr kumimoji="0" lang="zh-CN" altLang="zh-CN" sz="1000" b="0" i="0" u="none" strike="noStrike" cap="none" normalizeH="0" baseline="0" dirty="0">
                <a:ln>
                  <a:noFill/>
                </a:ln>
                <a:solidFill>
                  <a:srgbClr val="000000"/>
                </a:solidFill>
                <a:effectLst/>
                <a:latin typeface="PT Mono" panose="02060509020205020204" pitchFamily="50" charset="0"/>
              </a:rPr>
              <a:t>Waiting</a:t>
            </a:r>
            <a:endParaRPr lang="zh-CN" altLang="zh-CN" dirty="0">
              <a:solidFill>
                <a:schemeClr val="tx1"/>
              </a:solidFill>
              <a:latin typeface="Arial" panose="020B0604020202020204" pitchFamily="34" charset="0"/>
            </a:endParaRPr>
          </a:p>
        </p:txBody>
      </p:sp>
      <p:sp>
        <p:nvSpPr>
          <p:cNvPr id="36" name="Oval 35">
            <a:extLst>
              <a:ext uri="{FF2B5EF4-FFF2-40B4-BE49-F238E27FC236}">
                <a16:creationId xmlns:a16="http://schemas.microsoft.com/office/drawing/2014/main" id="{6D5E1C11-A1D5-4331-B6BF-73D80328D34F}"/>
              </a:ext>
            </a:extLst>
          </p:cNvPr>
          <p:cNvSpPr/>
          <p:nvPr/>
        </p:nvSpPr>
        <p:spPr>
          <a:xfrm>
            <a:off x="4814884" y="2343149"/>
            <a:ext cx="1476375" cy="1476375"/>
          </a:xfrm>
          <a:prstGeom prst="ellipse">
            <a:avLst/>
          </a:prstGeom>
          <a:ln/>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lvl="0" eaLnBrk="0" fontAlgn="base" hangingPunct="0">
              <a:spcBef>
                <a:spcPct val="0"/>
              </a:spcBef>
              <a:spcAft>
                <a:spcPct val="0"/>
              </a:spcAft>
            </a:pPr>
            <a:r>
              <a:rPr kumimoji="0" lang="zh-CN" altLang="zh-CN" sz="1000" b="0" i="0" u="none" strike="noStrike" cap="none" normalizeH="0" baseline="0" dirty="0">
                <a:ln>
                  <a:noFill/>
                </a:ln>
                <a:solidFill>
                  <a:srgbClr val="000000"/>
                </a:solidFill>
                <a:effectLst/>
                <a:latin typeface="PT Mono" panose="02060509020205020204" pitchFamily="50" charset="0"/>
              </a:rPr>
              <a:t>In-Progress</a:t>
            </a:r>
            <a:r>
              <a:rPr kumimoji="0" lang="zh-CN" altLang="zh-CN" sz="800" b="0" i="0" u="none" strike="noStrike" cap="none" normalizeH="0" baseline="0" dirty="0">
                <a:ln>
                  <a:noFill/>
                </a:ln>
                <a:solidFill>
                  <a:schemeClr val="tx1"/>
                </a:solidFill>
                <a:effectLst/>
              </a:rPr>
              <a:t> </a:t>
            </a:r>
            <a:endParaRPr lang="zh-CN" altLang="zh-CN" dirty="0">
              <a:solidFill>
                <a:schemeClr val="tx1"/>
              </a:solidFill>
              <a:latin typeface="Arial" panose="020B0604020202020204" pitchFamily="34" charset="0"/>
            </a:endParaRPr>
          </a:p>
        </p:txBody>
      </p:sp>
      <p:sp>
        <p:nvSpPr>
          <p:cNvPr id="41" name="Oval 40">
            <a:extLst>
              <a:ext uri="{FF2B5EF4-FFF2-40B4-BE49-F238E27FC236}">
                <a16:creationId xmlns:a16="http://schemas.microsoft.com/office/drawing/2014/main" id="{50264918-CBFD-4CFD-9FAA-59D60AA919FE}"/>
              </a:ext>
            </a:extLst>
          </p:cNvPr>
          <p:cNvSpPr/>
          <p:nvPr/>
        </p:nvSpPr>
        <p:spPr>
          <a:xfrm>
            <a:off x="2666999" y="4676774"/>
            <a:ext cx="1343026" cy="1343026"/>
          </a:xfrm>
          <a:prstGeom prst="ellipse">
            <a:avLst/>
          </a:prstGeom>
          <a:ln/>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lvl="0" eaLnBrk="0" fontAlgn="base" hangingPunct="0">
              <a:spcBef>
                <a:spcPct val="0"/>
              </a:spcBef>
              <a:spcAft>
                <a:spcPct val="0"/>
              </a:spcAft>
            </a:pPr>
            <a:r>
              <a:rPr kumimoji="0" lang="en-US" altLang="zh-CN" sz="1000" b="0" i="0" u="none" strike="noStrike" cap="none" normalizeH="0" baseline="0" dirty="0">
                <a:ln>
                  <a:noFill/>
                </a:ln>
                <a:solidFill>
                  <a:srgbClr val="000000"/>
                </a:solidFill>
                <a:effectLst/>
                <a:latin typeface="PT Mono" panose="02060509020205020204" pitchFamily="50" charset="0"/>
              </a:rPr>
              <a:t>Failed</a:t>
            </a:r>
            <a:endParaRPr lang="zh-CN" altLang="zh-CN" dirty="0">
              <a:solidFill>
                <a:schemeClr val="tx1"/>
              </a:solidFill>
              <a:latin typeface="Arial" panose="020B0604020202020204" pitchFamily="34" charset="0"/>
            </a:endParaRPr>
          </a:p>
        </p:txBody>
      </p:sp>
      <p:sp>
        <p:nvSpPr>
          <p:cNvPr id="42" name="Oval 41">
            <a:extLst>
              <a:ext uri="{FF2B5EF4-FFF2-40B4-BE49-F238E27FC236}">
                <a16:creationId xmlns:a16="http://schemas.microsoft.com/office/drawing/2014/main" id="{6256F1C4-5C04-4ED0-B7DF-9B4CB1E4FCAE}"/>
              </a:ext>
            </a:extLst>
          </p:cNvPr>
          <p:cNvSpPr/>
          <p:nvPr/>
        </p:nvSpPr>
        <p:spPr>
          <a:xfrm>
            <a:off x="6276973" y="4676774"/>
            <a:ext cx="1343026" cy="1343026"/>
          </a:xfrm>
          <a:prstGeom prst="ellipse">
            <a:avLst/>
          </a:prstGeom>
          <a:ln/>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lvl="0" eaLnBrk="0" fontAlgn="base" hangingPunct="0">
              <a:spcBef>
                <a:spcPct val="0"/>
              </a:spcBef>
              <a:spcAft>
                <a:spcPct val="0"/>
              </a:spcAft>
            </a:pPr>
            <a:r>
              <a:rPr kumimoji="0" lang="en-US" altLang="zh-CN" sz="1000" b="0" i="0" u="none" strike="noStrike" cap="none" normalizeH="0" baseline="0" dirty="0">
                <a:ln>
                  <a:noFill/>
                </a:ln>
                <a:solidFill>
                  <a:srgbClr val="000000"/>
                </a:solidFill>
                <a:effectLst/>
                <a:latin typeface="PT Mono" panose="02060509020205020204" pitchFamily="50" charset="0"/>
              </a:rPr>
              <a:t>Succeeded</a:t>
            </a:r>
            <a:endParaRPr lang="zh-CN" altLang="zh-CN" dirty="0">
              <a:solidFill>
                <a:schemeClr val="tx1"/>
              </a:solidFill>
              <a:latin typeface="Arial" panose="020B0604020202020204" pitchFamily="34" charset="0"/>
            </a:endParaRPr>
          </a:p>
        </p:txBody>
      </p:sp>
      <p:sp>
        <p:nvSpPr>
          <p:cNvPr id="7" name="Arrow: Down 6">
            <a:extLst>
              <a:ext uri="{FF2B5EF4-FFF2-40B4-BE49-F238E27FC236}">
                <a16:creationId xmlns:a16="http://schemas.microsoft.com/office/drawing/2014/main" id="{F91CF281-66A4-49CD-82EC-210B6B984BE7}"/>
              </a:ext>
            </a:extLst>
          </p:cNvPr>
          <p:cNvSpPr/>
          <p:nvPr/>
        </p:nvSpPr>
        <p:spPr>
          <a:xfrm>
            <a:off x="1595437" y="1562099"/>
            <a:ext cx="552450" cy="695325"/>
          </a:xfrm>
          <a:prstGeom prst="downArrow">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zh-CN" altLang="en-US"/>
          </a:p>
        </p:txBody>
      </p:sp>
      <p:sp>
        <p:nvSpPr>
          <p:cNvPr id="9" name="Arrow: Right 8">
            <a:extLst>
              <a:ext uri="{FF2B5EF4-FFF2-40B4-BE49-F238E27FC236}">
                <a16:creationId xmlns:a16="http://schemas.microsoft.com/office/drawing/2014/main" id="{1B62086B-01A8-4052-A26C-E0E1ED906B27}"/>
              </a:ext>
            </a:extLst>
          </p:cNvPr>
          <p:cNvSpPr/>
          <p:nvPr/>
        </p:nvSpPr>
        <p:spPr>
          <a:xfrm>
            <a:off x="2771775" y="2752723"/>
            <a:ext cx="1819275" cy="657225"/>
          </a:xfrm>
          <a:prstGeom prst="rightArrow">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zh-CN" altLang="en-US"/>
          </a:p>
        </p:txBody>
      </p:sp>
      <p:sp>
        <p:nvSpPr>
          <p:cNvPr id="10" name="Arrow: Down 9">
            <a:extLst>
              <a:ext uri="{FF2B5EF4-FFF2-40B4-BE49-F238E27FC236}">
                <a16:creationId xmlns:a16="http://schemas.microsoft.com/office/drawing/2014/main" id="{47487C98-DF0D-4694-9664-EA3FEA237D41}"/>
              </a:ext>
            </a:extLst>
          </p:cNvPr>
          <p:cNvSpPr/>
          <p:nvPr/>
        </p:nvSpPr>
        <p:spPr>
          <a:xfrm rot="3108481">
            <a:off x="4084662" y="3506551"/>
            <a:ext cx="619873" cy="1517943"/>
          </a:xfrm>
          <a:prstGeom prst="downArrow">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zh-CN" altLang="en-US" dirty="0"/>
          </a:p>
        </p:txBody>
      </p:sp>
      <p:sp>
        <p:nvSpPr>
          <p:cNvPr id="43" name="Arrow: Down 42">
            <a:extLst>
              <a:ext uri="{FF2B5EF4-FFF2-40B4-BE49-F238E27FC236}">
                <a16:creationId xmlns:a16="http://schemas.microsoft.com/office/drawing/2014/main" id="{456265A6-5A4B-4FE8-ABA7-BD942273E532}"/>
              </a:ext>
            </a:extLst>
          </p:cNvPr>
          <p:cNvSpPr/>
          <p:nvPr/>
        </p:nvSpPr>
        <p:spPr>
          <a:xfrm rot="19217053">
            <a:off x="5936085" y="3849514"/>
            <a:ext cx="619873" cy="1052247"/>
          </a:xfrm>
          <a:prstGeom prst="downArrow">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zh-CN" altLang="en-US"/>
          </a:p>
        </p:txBody>
      </p:sp>
    </p:spTree>
    <p:extLst>
      <p:ext uri="{BB962C8B-B14F-4D97-AF65-F5344CB8AC3E}">
        <p14:creationId xmlns:p14="http://schemas.microsoft.com/office/powerpoint/2010/main" val="5818592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761179B2-75A2-4BEF-BDE7-C9243E72F66A}"/>
              </a:ext>
            </a:extLst>
          </p:cNvPr>
          <p:cNvSpPr/>
          <p:nvPr/>
        </p:nvSpPr>
        <p:spPr>
          <a:xfrm>
            <a:off x="932030" y="511309"/>
            <a:ext cx="2886075"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b="1" dirty="0">
                <a:solidFill>
                  <a:srgbClr val="000000"/>
                </a:solidFill>
                <a:latin typeface="PT Mono" panose="02060509020205020204" pitchFamily="50" charset="0"/>
              </a:rPr>
              <a:t>Ta</a:t>
            </a:r>
            <a:r>
              <a:rPr lang="en-US" altLang="zh-CN" b="1" dirty="0">
                <a:solidFill>
                  <a:srgbClr val="000000"/>
                </a:solidFill>
                <a:latin typeface="PT Mono" panose="02060509020205020204" pitchFamily="50" charset="0"/>
              </a:rPr>
              <a:t> (default 50ms)</a:t>
            </a:r>
            <a:endParaRPr lang="zh-CN" altLang="en-US" dirty="0"/>
          </a:p>
        </p:txBody>
      </p:sp>
      <p:sp>
        <p:nvSpPr>
          <p:cNvPr id="13" name="Rectangle: Rounded Corners 12">
            <a:extLst>
              <a:ext uri="{FF2B5EF4-FFF2-40B4-BE49-F238E27FC236}">
                <a16:creationId xmlns:a16="http://schemas.microsoft.com/office/drawing/2014/main" id="{E9EFC8AD-E9EC-45D3-8D9A-FF35C4A59D9C}"/>
              </a:ext>
            </a:extLst>
          </p:cNvPr>
          <p:cNvSpPr/>
          <p:nvPr/>
        </p:nvSpPr>
        <p:spPr>
          <a:xfrm>
            <a:off x="932030" y="2302009"/>
            <a:ext cx="5448301"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000000"/>
                </a:solidFill>
                <a:latin typeface="PT Mono" panose="02060509020205020204" pitchFamily="50" charset="0"/>
              </a:rPr>
              <a:t>RTO = </a:t>
            </a:r>
            <a:r>
              <a:rPr lang="zh-CN" altLang="zh-CN" dirty="0">
                <a:solidFill>
                  <a:srgbClr val="000000"/>
                </a:solidFill>
                <a:latin typeface="PT Mono" panose="02060509020205020204" pitchFamily="50" charset="0"/>
              </a:rPr>
              <a:t>MAX (500ms, Ta * (Num-Of-Cands))</a:t>
            </a:r>
            <a:r>
              <a:rPr kumimoji="0" lang="zh-CN" altLang="zh-CN" sz="1400" b="0" i="0" u="none" strike="noStrike" cap="none" normalizeH="0" baseline="0" dirty="0">
                <a:ln>
                  <a:noFill/>
                </a:ln>
                <a:solidFill>
                  <a:schemeClr val="tx1"/>
                </a:solidFill>
                <a:effectLst/>
              </a:rPr>
              <a:t> </a:t>
            </a:r>
            <a:endParaRPr kumimoji="0" lang="zh-CN" altLang="zh-CN" sz="4000" b="0" i="0" u="none" strike="noStrike" cap="none" normalizeH="0" baseline="0" dirty="0">
              <a:ln>
                <a:noFill/>
              </a:ln>
              <a:solidFill>
                <a:schemeClr val="tx1"/>
              </a:solidFill>
              <a:effectLst/>
              <a:latin typeface="Arial" panose="020B0604020202020204" pitchFamily="34" charset="0"/>
            </a:endParaRPr>
          </a:p>
        </p:txBody>
      </p:sp>
      <p:sp>
        <p:nvSpPr>
          <p:cNvPr id="8" name="Rectangle: Diagonal Corners Rounded 7">
            <a:extLst>
              <a:ext uri="{FF2B5EF4-FFF2-40B4-BE49-F238E27FC236}">
                <a16:creationId xmlns:a16="http://schemas.microsoft.com/office/drawing/2014/main" id="{8C35BEC9-C3AF-49B9-8AE3-B9531B86F9B9}"/>
              </a:ext>
            </a:extLst>
          </p:cNvPr>
          <p:cNvSpPr/>
          <p:nvPr/>
        </p:nvSpPr>
        <p:spPr>
          <a:xfrm>
            <a:off x="865355" y="1720984"/>
            <a:ext cx="6048375" cy="1590675"/>
          </a:xfrm>
          <a:prstGeom prst="round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eaLnBrk="0" fontAlgn="base" hangingPunct="0">
              <a:spcBef>
                <a:spcPct val="0"/>
              </a:spcBef>
              <a:spcAft>
                <a:spcPct val="0"/>
              </a:spcAft>
            </a:pPr>
            <a:r>
              <a:rPr lang="zh-CN" altLang="zh-CN">
                <a:solidFill>
                  <a:srgbClr val="000000"/>
                </a:solidFill>
                <a:latin typeface="PT Mono" panose="02060509020205020204" pitchFamily="50" charset="0"/>
              </a:rPr>
              <a:t>During the ICE gathering phase</a:t>
            </a:r>
            <a:r>
              <a:rPr kumimoji="0" lang="zh-CN" altLang="zh-CN" sz="1400" b="0" i="0" u="none" strike="noStrike" cap="none" normalizeH="0" baseline="0">
                <a:ln>
                  <a:noFill/>
                </a:ln>
                <a:solidFill>
                  <a:schemeClr val="tx1"/>
                </a:solidFill>
                <a:effectLst/>
              </a:rPr>
              <a:t> </a:t>
            </a:r>
            <a:endParaRPr kumimoji="0" lang="zh-CN" altLang="zh-CN" sz="4000" b="0" i="0" u="none" strike="noStrike" cap="none" normalizeH="0" baseline="0" dirty="0">
              <a:ln>
                <a:noFill/>
              </a:ln>
              <a:solidFill>
                <a:schemeClr val="tx1"/>
              </a:solidFill>
              <a:effectLst/>
              <a:latin typeface="Arial" panose="020B0604020202020204" pitchFamily="34" charset="0"/>
            </a:endParaRPr>
          </a:p>
        </p:txBody>
      </p:sp>
      <p:sp>
        <p:nvSpPr>
          <p:cNvPr id="18" name="Rectangle: Rounded Corners 17">
            <a:extLst>
              <a:ext uri="{FF2B5EF4-FFF2-40B4-BE49-F238E27FC236}">
                <a16:creationId xmlns:a16="http://schemas.microsoft.com/office/drawing/2014/main" id="{3615CD54-DADE-4309-9D93-3BC13156367B}"/>
              </a:ext>
            </a:extLst>
          </p:cNvPr>
          <p:cNvSpPr/>
          <p:nvPr/>
        </p:nvSpPr>
        <p:spPr>
          <a:xfrm>
            <a:off x="903455" y="4073659"/>
            <a:ext cx="558165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000000"/>
                </a:solidFill>
                <a:latin typeface="PT Mono" panose="02060509020205020204" pitchFamily="50" charset="0"/>
              </a:rPr>
              <a:t>RTO = </a:t>
            </a:r>
            <a:r>
              <a:rPr lang="zh-CN" altLang="zh-CN" dirty="0">
                <a:solidFill>
                  <a:srgbClr val="000000"/>
                </a:solidFill>
                <a:latin typeface="PT Mono" panose="02060509020205020204" pitchFamily="50" charset="0"/>
              </a:rPr>
              <a:t>MAX (500ms, Ta * N * (Num-Waiting + Num-In-Progress))</a:t>
            </a:r>
            <a:r>
              <a:rPr kumimoji="0" lang="zh-CN" altLang="zh-CN" sz="1400" b="0" i="0" u="none" strike="noStrike" cap="none" normalizeH="0" baseline="0" dirty="0">
                <a:ln>
                  <a:noFill/>
                </a:ln>
                <a:solidFill>
                  <a:schemeClr val="tx1"/>
                </a:solidFill>
                <a:effectLst/>
              </a:rPr>
              <a:t> </a:t>
            </a:r>
            <a:endParaRPr kumimoji="0" lang="zh-CN" altLang="zh-CN" sz="4000" b="0" i="0" u="none" strike="noStrike" cap="none" normalizeH="0" baseline="0" dirty="0">
              <a:ln>
                <a:noFill/>
              </a:ln>
              <a:solidFill>
                <a:schemeClr val="tx1"/>
              </a:solidFill>
              <a:effectLst/>
              <a:latin typeface="Arial" panose="020B0604020202020204" pitchFamily="34" charset="0"/>
            </a:endParaRPr>
          </a:p>
          <a:p>
            <a:pPr algn="ctr"/>
            <a:r>
              <a:rPr kumimoji="0" lang="zh-CN" altLang="zh-CN" sz="1400" b="0" i="0" u="none" strike="noStrike" cap="none" normalizeH="0" baseline="0" dirty="0">
                <a:ln>
                  <a:noFill/>
                </a:ln>
                <a:solidFill>
                  <a:schemeClr val="tx1"/>
                </a:solidFill>
                <a:effectLst/>
              </a:rPr>
              <a:t> </a:t>
            </a:r>
            <a:endParaRPr kumimoji="0" lang="zh-CN" altLang="zh-CN" sz="4000" b="0" i="0" u="none" strike="noStrike" cap="none" normalizeH="0" baseline="0" dirty="0">
              <a:ln>
                <a:noFill/>
              </a:ln>
              <a:solidFill>
                <a:schemeClr val="tx1"/>
              </a:solidFill>
              <a:effectLst/>
              <a:latin typeface="Arial" panose="020B0604020202020204" pitchFamily="34" charset="0"/>
            </a:endParaRPr>
          </a:p>
        </p:txBody>
      </p:sp>
      <p:sp>
        <p:nvSpPr>
          <p:cNvPr id="19" name="Rectangle: Diagonal Corners Rounded 18">
            <a:extLst>
              <a:ext uri="{FF2B5EF4-FFF2-40B4-BE49-F238E27FC236}">
                <a16:creationId xmlns:a16="http://schemas.microsoft.com/office/drawing/2014/main" id="{92257A58-002D-4749-A149-08FEB638F40A}"/>
              </a:ext>
            </a:extLst>
          </p:cNvPr>
          <p:cNvSpPr/>
          <p:nvPr/>
        </p:nvSpPr>
        <p:spPr>
          <a:xfrm>
            <a:off x="836780" y="3492634"/>
            <a:ext cx="6076949" cy="1590675"/>
          </a:xfrm>
          <a:prstGeom prst="round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eaLnBrk="0" fontAlgn="base" hangingPunct="0">
              <a:spcBef>
                <a:spcPct val="0"/>
              </a:spcBef>
              <a:spcAft>
                <a:spcPct val="0"/>
              </a:spcAft>
            </a:pPr>
            <a:r>
              <a:rPr lang="zh-CN" altLang="zh-CN" dirty="0">
                <a:solidFill>
                  <a:srgbClr val="000000"/>
                </a:solidFill>
                <a:latin typeface="PT Mono" panose="02060509020205020204" pitchFamily="50" charset="0"/>
              </a:rPr>
              <a:t>During connectivity</a:t>
            </a:r>
            <a:r>
              <a:rPr lang="en-US" altLang="zh-CN" dirty="0">
                <a:solidFill>
                  <a:srgbClr val="000000"/>
                </a:solidFill>
                <a:latin typeface="PT Mono" panose="02060509020205020204" pitchFamily="50" charset="0"/>
              </a:rPr>
              <a:t> </a:t>
            </a:r>
            <a:r>
              <a:rPr lang="zh-CN" altLang="zh-CN" dirty="0">
                <a:solidFill>
                  <a:srgbClr val="000000"/>
                </a:solidFill>
                <a:latin typeface="PT Mono" panose="02060509020205020204" pitchFamily="50" charset="0"/>
              </a:rPr>
              <a:t>checks</a:t>
            </a:r>
            <a:r>
              <a:rPr kumimoji="0" lang="zh-CN" altLang="zh-CN" sz="1400" b="0" i="0" u="none" strike="noStrike" cap="none" normalizeH="0" baseline="0" dirty="0">
                <a:ln>
                  <a:noFill/>
                </a:ln>
                <a:solidFill>
                  <a:schemeClr val="tx1"/>
                </a:solidFill>
                <a:effectLst/>
              </a:rPr>
              <a:t> </a:t>
            </a:r>
            <a:r>
              <a:rPr lang="zh-CN" altLang="zh-CN" dirty="0">
                <a:solidFill>
                  <a:srgbClr val="000000"/>
                </a:solidFill>
                <a:latin typeface="PT Mono" panose="02060509020205020204" pitchFamily="50" charset="0"/>
              </a:rPr>
              <a:t>phase</a:t>
            </a:r>
            <a:r>
              <a:rPr kumimoji="0" lang="zh-CN" altLang="zh-CN" sz="1400" b="0" i="0" u="none" strike="noStrike" cap="none" normalizeH="0" baseline="0" dirty="0">
                <a:ln>
                  <a:noFill/>
                </a:ln>
                <a:solidFill>
                  <a:schemeClr val="tx1"/>
                </a:solidFill>
                <a:effectLst/>
              </a:rPr>
              <a:t> </a:t>
            </a:r>
            <a:endParaRPr kumimoji="0" lang="zh-CN" altLang="zh-CN" sz="4000" b="0" i="0" u="none" strike="noStrike" cap="none" normalizeH="0" baseline="0" dirty="0">
              <a:ln>
                <a:noFill/>
              </a:ln>
              <a:solidFill>
                <a:schemeClr val="tx1"/>
              </a:solidFill>
              <a:effectLst/>
              <a:latin typeface="Arial" panose="020B0604020202020204" pitchFamily="34" charset="0"/>
            </a:endParaRPr>
          </a:p>
        </p:txBody>
      </p:sp>
      <p:sp>
        <p:nvSpPr>
          <p:cNvPr id="16" name="Callout: Line 15">
            <a:extLst>
              <a:ext uri="{FF2B5EF4-FFF2-40B4-BE49-F238E27FC236}">
                <a16:creationId xmlns:a16="http://schemas.microsoft.com/office/drawing/2014/main" id="{E0300165-8F5D-48EC-A848-8957A478E218}"/>
              </a:ext>
            </a:extLst>
          </p:cNvPr>
          <p:cNvSpPr/>
          <p:nvPr/>
        </p:nvSpPr>
        <p:spPr>
          <a:xfrm>
            <a:off x="7821036" y="4470661"/>
            <a:ext cx="2996120" cy="612648"/>
          </a:xfrm>
          <a:prstGeom prst="borderCallout1">
            <a:avLst>
              <a:gd name="adj1" fmla="val 18750"/>
              <a:gd name="adj2" fmla="val -8333"/>
              <a:gd name="adj3" fmla="val -33579"/>
              <a:gd name="adj4" fmla="val -118647"/>
            </a:avLst>
          </a:prstGeom>
          <a:solidFill>
            <a:schemeClr val="tx2">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zh-CN" altLang="zh-CN" sz="1000" dirty="0">
                <a:solidFill>
                  <a:srgbClr val="000000"/>
                </a:solidFill>
                <a:latin typeface="PT Mono" panose="02060509020205020204" pitchFamily="50" charset="0"/>
              </a:rPr>
              <a:t>N: the total number of connectivity checks to be performed</a:t>
            </a:r>
            <a:r>
              <a:rPr kumimoji="0" lang="zh-CN" altLang="zh-CN" sz="1000" b="0" i="0" u="none" strike="noStrike" cap="none" normalizeH="0" baseline="0" dirty="0">
                <a:ln>
                  <a:noFill/>
                </a:ln>
                <a:solidFill>
                  <a:schemeClr val="tx1"/>
                </a:solidFill>
                <a:effectLst/>
              </a:rPr>
              <a:t> </a:t>
            </a:r>
            <a:endParaRPr kumimoji="0" lang="zh-CN" altLang="zh-CN" sz="1000" b="0" i="0" u="none" strike="noStrike" cap="none" normalizeH="0" baseline="0" dirty="0">
              <a:ln>
                <a:noFill/>
              </a:ln>
              <a:solidFill>
                <a:schemeClr val="tx1"/>
              </a:solidFill>
              <a:effectLst/>
              <a:latin typeface="Arial" panose="020B0604020202020204" pitchFamily="34" charset="0"/>
            </a:endParaRPr>
          </a:p>
        </p:txBody>
      </p:sp>
      <p:sp>
        <p:nvSpPr>
          <p:cNvPr id="20" name="Rectangle: Rounded Corners 19">
            <a:extLst>
              <a:ext uri="{FF2B5EF4-FFF2-40B4-BE49-F238E27FC236}">
                <a16:creationId xmlns:a16="http://schemas.microsoft.com/office/drawing/2014/main" id="{2FFA33C9-14CE-4C9B-A63E-79E43170918A}"/>
              </a:ext>
            </a:extLst>
          </p:cNvPr>
          <p:cNvSpPr/>
          <p:nvPr/>
        </p:nvSpPr>
        <p:spPr>
          <a:xfrm>
            <a:off x="7821036" y="3380556"/>
            <a:ext cx="2704289" cy="720657"/>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zh-CN" altLang="zh-CN" sz="1200" dirty="0">
                <a:solidFill>
                  <a:srgbClr val="FF0000"/>
                </a:solidFill>
                <a:latin typeface="PT Mono" panose="02060509020205020204" pitchFamily="50" charset="0"/>
              </a:rPr>
              <a:t>Agents MUST NOT use an RTO value smaller than 500 ms</a:t>
            </a:r>
            <a:r>
              <a:rPr kumimoji="0" lang="zh-CN" altLang="zh-CN" sz="1200" b="0" i="0" u="none" strike="noStrike" cap="none" normalizeH="0" baseline="0" dirty="0">
                <a:ln>
                  <a:noFill/>
                </a:ln>
                <a:solidFill>
                  <a:srgbClr val="FF0000"/>
                </a:solidFill>
                <a:effectLst/>
              </a:rPr>
              <a:t> </a:t>
            </a:r>
            <a:endParaRPr kumimoji="0" lang="zh-CN" altLang="zh-CN" sz="1200" b="0" i="0" u="none" strike="noStrike" cap="none" normalizeH="0" baseline="0" dirty="0">
              <a:ln>
                <a:noFill/>
              </a:ln>
              <a:solidFill>
                <a:srgbClr val="FF0000"/>
              </a:solidFill>
              <a:effectLst/>
              <a:latin typeface="Arial" panose="020B0604020202020204" pitchFamily="34" charset="0"/>
            </a:endParaRPr>
          </a:p>
        </p:txBody>
      </p:sp>
    </p:spTree>
    <p:extLst>
      <p:ext uri="{BB962C8B-B14F-4D97-AF65-F5344CB8AC3E}">
        <p14:creationId xmlns:p14="http://schemas.microsoft.com/office/powerpoint/2010/main" val="1231230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E380EEA9-443F-48F3-AF38-3653440AA4A6}"/>
              </a:ext>
            </a:extLst>
          </p:cNvPr>
          <p:cNvSpPr/>
          <p:nvPr/>
        </p:nvSpPr>
        <p:spPr>
          <a:xfrm>
            <a:off x="819236" y="172685"/>
            <a:ext cx="1975449" cy="845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NATs</a:t>
            </a:r>
            <a:endParaRPr lang="zh-CN" altLang="en-US" dirty="0"/>
          </a:p>
        </p:txBody>
      </p:sp>
      <p:sp>
        <p:nvSpPr>
          <p:cNvPr id="5" name="Rectangle: Rounded Corners 4">
            <a:extLst>
              <a:ext uri="{FF2B5EF4-FFF2-40B4-BE49-F238E27FC236}">
                <a16:creationId xmlns:a16="http://schemas.microsoft.com/office/drawing/2014/main" id="{0A49A6D7-F9C4-4ABA-92CE-B9B5461E4D6F}"/>
              </a:ext>
            </a:extLst>
          </p:cNvPr>
          <p:cNvSpPr/>
          <p:nvPr/>
        </p:nvSpPr>
        <p:spPr>
          <a:xfrm>
            <a:off x="9054588" y="172685"/>
            <a:ext cx="1975449" cy="845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SDP</a:t>
            </a:r>
            <a:endParaRPr lang="zh-CN" altLang="en-US" dirty="0"/>
          </a:p>
        </p:txBody>
      </p:sp>
      <p:grpSp>
        <p:nvGrpSpPr>
          <p:cNvPr id="29" name="Group 28">
            <a:extLst>
              <a:ext uri="{FF2B5EF4-FFF2-40B4-BE49-F238E27FC236}">
                <a16:creationId xmlns:a16="http://schemas.microsoft.com/office/drawing/2014/main" id="{7045FC44-8F09-4D41-B074-E02BA35DB21F}"/>
              </a:ext>
            </a:extLst>
          </p:cNvPr>
          <p:cNvGrpSpPr/>
          <p:nvPr/>
        </p:nvGrpSpPr>
        <p:grpSpPr>
          <a:xfrm>
            <a:off x="3066355" y="172685"/>
            <a:ext cx="4998541" cy="3419715"/>
            <a:chOff x="4288765" y="28306"/>
            <a:chExt cx="4998541" cy="3419715"/>
          </a:xfrm>
        </p:grpSpPr>
        <p:sp>
          <p:nvSpPr>
            <p:cNvPr id="13" name="Cloud 12">
              <a:extLst>
                <a:ext uri="{FF2B5EF4-FFF2-40B4-BE49-F238E27FC236}">
                  <a16:creationId xmlns:a16="http://schemas.microsoft.com/office/drawing/2014/main" id="{D6AEA42D-1FE6-471E-8D6C-186F3A507CD1}"/>
                </a:ext>
              </a:extLst>
            </p:cNvPr>
            <p:cNvSpPr/>
            <p:nvPr/>
          </p:nvSpPr>
          <p:spPr>
            <a:xfrm>
              <a:off x="7941584" y="2324820"/>
              <a:ext cx="1345722" cy="1123201"/>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send stun response</a:t>
              </a:r>
              <a:endParaRPr lang="zh-CN" altLang="en-US" sz="1200" dirty="0"/>
            </a:p>
          </p:txBody>
        </p:sp>
        <p:grpSp>
          <p:nvGrpSpPr>
            <p:cNvPr id="28" name="Group 27">
              <a:extLst>
                <a:ext uri="{FF2B5EF4-FFF2-40B4-BE49-F238E27FC236}">
                  <a16:creationId xmlns:a16="http://schemas.microsoft.com/office/drawing/2014/main" id="{429725E9-E5A9-425B-918E-B52751CADFF5}"/>
                </a:ext>
              </a:extLst>
            </p:cNvPr>
            <p:cNvGrpSpPr/>
            <p:nvPr/>
          </p:nvGrpSpPr>
          <p:grpSpPr>
            <a:xfrm>
              <a:off x="4288765" y="28306"/>
              <a:ext cx="4325680" cy="3419715"/>
              <a:chOff x="4288765" y="28306"/>
              <a:chExt cx="4325680" cy="3419715"/>
            </a:xfrm>
          </p:grpSpPr>
          <p:sp>
            <p:nvSpPr>
              <p:cNvPr id="6" name="Rectangle: Rounded Corners 5">
                <a:extLst>
                  <a:ext uri="{FF2B5EF4-FFF2-40B4-BE49-F238E27FC236}">
                    <a16:creationId xmlns:a16="http://schemas.microsoft.com/office/drawing/2014/main" id="{7A10F712-4E5C-4346-9A2A-92BE95201770}"/>
                  </a:ext>
                </a:extLst>
              </p:cNvPr>
              <p:cNvSpPr/>
              <p:nvPr/>
            </p:nvSpPr>
            <p:spPr>
              <a:xfrm>
                <a:off x="5579913" y="28306"/>
                <a:ext cx="1975449" cy="845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STUN</a:t>
                </a:r>
                <a:endParaRPr lang="zh-CN" altLang="en-US" dirty="0"/>
              </a:p>
            </p:txBody>
          </p:sp>
          <p:sp>
            <p:nvSpPr>
              <p:cNvPr id="7" name="Rectangle: Rounded Corners 6">
                <a:extLst>
                  <a:ext uri="{FF2B5EF4-FFF2-40B4-BE49-F238E27FC236}">
                    <a16:creationId xmlns:a16="http://schemas.microsoft.com/office/drawing/2014/main" id="{A089E017-2025-4ADD-85B1-6B3FE823C8C3}"/>
                  </a:ext>
                </a:extLst>
              </p:cNvPr>
              <p:cNvSpPr/>
              <p:nvPr/>
            </p:nvSpPr>
            <p:spPr>
              <a:xfrm>
                <a:off x="4449792" y="1468287"/>
                <a:ext cx="1266645" cy="464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stun client</a:t>
                </a:r>
                <a:endParaRPr lang="zh-CN" altLang="en-US" sz="1400" dirty="0"/>
              </a:p>
            </p:txBody>
          </p:sp>
          <p:sp>
            <p:nvSpPr>
              <p:cNvPr id="9" name="Rectangle: Rounded Corners 8">
                <a:extLst>
                  <a:ext uri="{FF2B5EF4-FFF2-40B4-BE49-F238E27FC236}">
                    <a16:creationId xmlns:a16="http://schemas.microsoft.com/office/drawing/2014/main" id="{640A58DF-CDC0-471B-A306-10FC04E119B7}"/>
                  </a:ext>
                </a:extLst>
              </p:cNvPr>
              <p:cNvSpPr/>
              <p:nvPr/>
            </p:nvSpPr>
            <p:spPr>
              <a:xfrm>
                <a:off x="7120136" y="1468287"/>
                <a:ext cx="1266645" cy="464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stun server</a:t>
                </a:r>
                <a:endParaRPr lang="zh-CN" altLang="en-US" sz="1400" dirty="0"/>
              </a:p>
            </p:txBody>
          </p:sp>
          <p:sp>
            <p:nvSpPr>
              <p:cNvPr id="10" name="Cloud 9">
                <a:extLst>
                  <a:ext uri="{FF2B5EF4-FFF2-40B4-BE49-F238E27FC236}">
                    <a16:creationId xmlns:a16="http://schemas.microsoft.com/office/drawing/2014/main" id="{C040D408-B9C9-41F8-9EBD-1BFC3CE5B517}"/>
                  </a:ext>
                </a:extLst>
              </p:cNvPr>
              <p:cNvSpPr/>
              <p:nvPr/>
            </p:nvSpPr>
            <p:spPr>
              <a:xfrm>
                <a:off x="4288765" y="2324820"/>
                <a:ext cx="1345722" cy="1123201"/>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generate stun request</a:t>
                </a:r>
                <a:endParaRPr lang="zh-CN" altLang="en-US" sz="1200" dirty="0"/>
              </a:p>
            </p:txBody>
          </p:sp>
          <p:sp>
            <p:nvSpPr>
              <p:cNvPr id="12" name="Cloud 11">
                <a:extLst>
                  <a:ext uri="{FF2B5EF4-FFF2-40B4-BE49-F238E27FC236}">
                    <a16:creationId xmlns:a16="http://schemas.microsoft.com/office/drawing/2014/main" id="{474B687D-7467-4F01-AE1F-F8A21B7378DD}"/>
                  </a:ext>
                </a:extLst>
              </p:cNvPr>
              <p:cNvSpPr/>
              <p:nvPr/>
            </p:nvSpPr>
            <p:spPr>
              <a:xfrm>
                <a:off x="6451605" y="2324820"/>
                <a:ext cx="1345722" cy="1123201"/>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receive stun request</a:t>
                </a:r>
                <a:endParaRPr lang="zh-CN" altLang="en-US" sz="1200" dirty="0"/>
              </a:p>
            </p:txBody>
          </p:sp>
          <p:cxnSp>
            <p:nvCxnSpPr>
              <p:cNvPr id="17" name="Straight Connector 16">
                <a:extLst>
                  <a:ext uri="{FF2B5EF4-FFF2-40B4-BE49-F238E27FC236}">
                    <a16:creationId xmlns:a16="http://schemas.microsoft.com/office/drawing/2014/main" id="{C2D74683-65FF-424D-8099-973B2B397100}"/>
                  </a:ext>
                </a:extLst>
              </p:cNvPr>
              <p:cNvCxnSpPr>
                <a:cxnSpLocks/>
                <a:stCxn id="6" idx="2"/>
                <a:endCxn id="7" idx="0"/>
              </p:cNvCxnSpPr>
              <p:nvPr/>
            </p:nvCxnSpPr>
            <p:spPr>
              <a:xfrm flipH="1">
                <a:off x="5083115" y="873695"/>
                <a:ext cx="1484523" cy="594592"/>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D4587A5-539D-47A2-B7C0-6049B35B0F94}"/>
                  </a:ext>
                </a:extLst>
              </p:cNvPr>
              <p:cNvCxnSpPr>
                <a:stCxn id="6" idx="2"/>
                <a:endCxn id="9" idx="0"/>
              </p:cNvCxnSpPr>
              <p:nvPr/>
            </p:nvCxnSpPr>
            <p:spPr>
              <a:xfrm>
                <a:off x="6567638" y="873695"/>
                <a:ext cx="1185821" cy="594592"/>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3F7097D-82E1-40F7-B78E-B3FB27873223}"/>
                  </a:ext>
                </a:extLst>
              </p:cNvPr>
              <p:cNvCxnSpPr>
                <a:stCxn id="7" idx="2"/>
                <a:endCxn id="10" idx="3"/>
              </p:cNvCxnSpPr>
              <p:nvPr/>
            </p:nvCxnSpPr>
            <p:spPr>
              <a:xfrm flipH="1">
                <a:off x="4961626" y="1932676"/>
                <a:ext cx="121489" cy="456364"/>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D71D8BF-9B1B-487C-9642-4ABACA1E5CBF}"/>
                  </a:ext>
                </a:extLst>
              </p:cNvPr>
              <p:cNvCxnSpPr>
                <a:stCxn id="9" idx="2"/>
                <a:endCxn id="12" idx="3"/>
              </p:cNvCxnSpPr>
              <p:nvPr/>
            </p:nvCxnSpPr>
            <p:spPr>
              <a:xfrm flipH="1">
                <a:off x="7124466" y="1932676"/>
                <a:ext cx="628993" cy="456364"/>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F96A9F5-D2EC-43F8-8153-B641D594192E}"/>
                  </a:ext>
                </a:extLst>
              </p:cNvPr>
              <p:cNvCxnSpPr>
                <a:stCxn id="9" idx="2"/>
                <a:endCxn id="13" idx="3"/>
              </p:cNvCxnSpPr>
              <p:nvPr/>
            </p:nvCxnSpPr>
            <p:spPr>
              <a:xfrm>
                <a:off x="7753459" y="1932676"/>
                <a:ext cx="860986" cy="456364"/>
              </a:xfrm>
              <a:prstGeom prst="line">
                <a:avLst/>
              </a:prstGeom>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5927037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562708" y="432079"/>
            <a:ext cx="1455014" cy="369332"/>
          </a:xfrm>
          <a:prstGeom prst="rect">
            <a:avLst/>
          </a:prstGeom>
          <a:noFill/>
        </p:spPr>
        <p:txBody>
          <a:bodyPr wrap="none" rtlCol="0">
            <a:spAutoFit/>
          </a:bodyPr>
          <a:lstStyle/>
          <a:p>
            <a:r>
              <a:rPr lang="en-US" altLang="zh-CN" dirty="0">
                <a:latin typeface="Clarendon Blk BT" panose="02040905050505020204" pitchFamily="18" charset="0"/>
              </a:rPr>
              <a:t>USE CASE</a:t>
            </a:r>
            <a:endParaRPr lang="zh-CN" altLang="en-US" dirty="0">
              <a:latin typeface="Clarendon Blk BT" panose="02040905050505020204" pitchFamily="18" charset="0"/>
            </a:endParaRPr>
          </a:p>
        </p:txBody>
      </p:sp>
      <p:pic>
        <p:nvPicPr>
          <p:cNvPr id="5" name="Graphic 4" descr="Man">
            <a:extLst>
              <a:ext uri="{FF2B5EF4-FFF2-40B4-BE49-F238E27FC236}">
                <a16:creationId xmlns:a16="http://schemas.microsoft.com/office/drawing/2014/main" id="{D848F7FB-5419-4F72-9683-1FF38376B3C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6108" y="3130705"/>
            <a:ext cx="763406" cy="596590"/>
          </a:xfrm>
          <a:prstGeom prst="rect">
            <a:avLst/>
          </a:prstGeom>
        </p:spPr>
      </p:pic>
      <p:sp>
        <p:nvSpPr>
          <p:cNvPr id="6" name="Oval 5">
            <a:extLst>
              <a:ext uri="{FF2B5EF4-FFF2-40B4-BE49-F238E27FC236}">
                <a16:creationId xmlns:a16="http://schemas.microsoft.com/office/drawing/2014/main" id="{FCC38822-F571-475A-BEFB-55D75083AE59}"/>
              </a:ext>
            </a:extLst>
          </p:cNvPr>
          <p:cNvSpPr/>
          <p:nvPr/>
        </p:nvSpPr>
        <p:spPr>
          <a:xfrm>
            <a:off x="2284120" y="1616671"/>
            <a:ext cx="1323278" cy="7359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Tw Cen MT Condensed Extra Bold" panose="020B0803020202020204" pitchFamily="34" charset="0"/>
              </a:rPr>
              <a:t>ICE Agent</a:t>
            </a:r>
            <a:endParaRPr lang="zh-CN" altLang="en-US" sz="1400" dirty="0">
              <a:latin typeface="Tw Cen MT Condensed Extra Bold" panose="020B0803020202020204" pitchFamily="34" charset="0"/>
            </a:endParaRPr>
          </a:p>
        </p:txBody>
      </p:sp>
      <p:cxnSp>
        <p:nvCxnSpPr>
          <p:cNvPr id="9" name="Straight Connector 8">
            <a:extLst>
              <a:ext uri="{FF2B5EF4-FFF2-40B4-BE49-F238E27FC236}">
                <a16:creationId xmlns:a16="http://schemas.microsoft.com/office/drawing/2014/main" id="{9D5C4128-04AB-4936-B627-F36D97BAB950}"/>
              </a:ext>
            </a:extLst>
          </p:cNvPr>
          <p:cNvCxnSpPr>
            <a:cxnSpLocks/>
            <a:stCxn id="5" idx="3"/>
            <a:endCxn id="6" idx="2"/>
          </p:cNvCxnSpPr>
          <p:nvPr/>
        </p:nvCxnSpPr>
        <p:spPr>
          <a:xfrm flipV="1">
            <a:off x="1529514" y="1984662"/>
            <a:ext cx="754606" cy="1444338"/>
          </a:xfrm>
          <a:prstGeom prst="line">
            <a:avLst/>
          </a:prstGeom>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ABA5AB10-7C7F-41D0-B3B5-B0F8E13F14F8}"/>
              </a:ext>
            </a:extLst>
          </p:cNvPr>
          <p:cNvSpPr/>
          <p:nvPr/>
        </p:nvSpPr>
        <p:spPr>
          <a:xfrm>
            <a:off x="4516298" y="1616672"/>
            <a:ext cx="1323278" cy="7359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Tw Cen MT Condensed Extra Bold" panose="020B0803020202020204" pitchFamily="34" charset="0"/>
              </a:rPr>
              <a:t>ICE Session</a:t>
            </a:r>
            <a:endParaRPr lang="zh-CN" altLang="en-US" sz="1400" dirty="0">
              <a:latin typeface="Tw Cen MT Condensed Extra Bold" panose="020B0803020202020204" pitchFamily="34" charset="0"/>
            </a:endParaRPr>
          </a:p>
        </p:txBody>
      </p:sp>
      <p:cxnSp>
        <p:nvCxnSpPr>
          <p:cNvPr id="15" name="Straight Connector 14">
            <a:extLst>
              <a:ext uri="{FF2B5EF4-FFF2-40B4-BE49-F238E27FC236}">
                <a16:creationId xmlns:a16="http://schemas.microsoft.com/office/drawing/2014/main" id="{CFE411C9-6B4E-42F2-BA5D-546B0EDD25C1}"/>
              </a:ext>
            </a:extLst>
          </p:cNvPr>
          <p:cNvCxnSpPr>
            <a:stCxn id="6" idx="6"/>
            <a:endCxn id="21" idx="2"/>
          </p:cNvCxnSpPr>
          <p:nvPr/>
        </p:nvCxnSpPr>
        <p:spPr>
          <a:xfrm>
            <a:off x="3607398" y="1984662"/>
            <a:ext cx="908900" cy="1"/>
          </a:xfrm>
          <a:prstGeom prst="line">
            <a:avLst/>
          </a:prstGeom>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FEE73963-99EC-4C18-8C09-57CFBCE0288A}"/>
              </a:ext>
            </a:extLst>
          </p:cNvPr>
          <p:cNvSpPr/>
          <p:nvPr/>
        </p:nvSpPr>
        <p:spPr>
          <a:xfrm>
            <a:off x="6889022" y="1167678"/>
            <a:ext cx="1323278" cy="7359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Tw Cen MT Condensed Extra Bold" panose="020B0803020202020204" pitchFamily="34" charset="0"/>
              </a:rPr>
              <a:t>Gather candidate</a:t>
            </a:r>
            <a:endParaRPr lang="zh-CN" altLang="en-US" sz="1400" dirty="0">
              <a:latin typeface="Tw Cen MT Condensed Extra Bold" panose="020B0803020202020204" pitchFamily="34" charset="0"/>
            </a:endParaRPr>
          </a:p>
        </p:txBody>
      </p:sp>
      <p:sp>
        <p:nvSpPr>
          <p:cNvPr id="27" name="Oval 26">
            <a:extLst>
              <a:ext uri="{FF2B5EF4-FFF2-40B4-BE49-F238E27FC236}">
                <a16:creationId xmlns:a16="http://schemas.microsoft.com/office/drawing/2014/main" id="{3D1076ED-7E62-471F-8C27-5BFECB926636}"/>
              </a:ext>
            </a:extLst>
          </p:cNvPr>
          <p:cNvSpPr/>
          <p:nvPr/>
        </p:nvSpPr>
        <p:spPr>
          <a:xfrm>
            <a:off x="6953022" y="2198563"/>
            <a:ext cx="1406891" cy="7824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Tw Cen MT Condensed Extra Bold" panose="020B0803020202020204" pitchFamily="34" charset="0"/>
              </a:rPr>
              <a:t>Connectivity check</a:t>
            </a:r>
            <a:endParaRPr lang="zh-CN" altLang="en-US" sz="1400" dirty="0">
              <a:latin typeface="Tw Cen MT Condensed Extra Bold" panose="020B0803020202020204" pitchFamily="34" charset="0"/>
            </a:endParaRPr>
          </a:p>
        </p:txBody>
      </p:sp>
      <p:cxnSp>
        <p:nvCxnSpPr>
          <p:cNvPr id="29" name="Straight Connector 28">
            <a:extLst>
              <a:ext uri="{FF2B5EF4-FFF2-40B4-BE49-F238E27FC236}">
                <a16:creationId xmlns:a16="http://schemas.microsoft.com/office/drawing/2014/main" id="{628C368F-E933-49ED-9A9B-534184B1E67C}"/>
              </a:ext>
            </a:extLst>
          </p:cNvPr>
          <p:cNvCxnSpPr>
            <a:cxnSpLocks/>
            <a:stCxn id="21" idx="6"/>
            <a:endCxn id="26" idx="2"/>
          </p:cNvCxnSpPr>
          <p:nvPr/>
        </p:nvCxnSpPr>
        <p:spPr>
          <a:xfrm flipV="1">
            <a:off x="5839576" y="1535669"/>
            <a:ext cx="1049446" cy="4489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C9DC5CC1-EA87-4BE3-BEE8-1FCCD80EC6D0}"/>
              </a:ext>
            </a:extLst>
          </p:cNvPr>
          <p:cNvCxnSpPr>
            <a:stCxn id="21" idx="6"/>
            <a:endCxn id="27" idx="2"/>
          </p:cNvCxnSpPr>
          <p:nvPr/>
        </p:nvCxnSpPr>
        <p:spPr>
          <a:xfrm>
            <a:off x="5839576" y="1984663"/>
            <a:ext cx="1113446" cy="605143"/>
          </a:xfrm>
          <a:prstGeom prst="line">
            <a:avLst/>
          </a:prstGeom>
        </p:spPr>
        <p:style>
          <a:lnRef idx="1">
            <a:schemeClr val="accent1"/>
          </a:lnRef>
          <a:fillRef idx="0">
            <a:schemeClr val="accent1"/>
          </a:fillRef>
          <a:effectRef idx="0">
            <a:schemeClr val="accent1"/>
          </a:effectRef>
          <a:fontRef idx="minor">
            <a:schemeClr val="tx1"/>
          </a:fontRef>
        </p:style>
      </p:cxnSp>
      <p:sp>
        <p:nvSpPr>
          <p:cNvPr id="61" name="Oval 60">
            <a:extLst>
              <a:ext uri="{FF2B5EF4-FFF2-40B4-BE49-F238E27FC236}">
                <a16:creationId xmlns:a16="http://schemas.microsoft.com/office/drawing/2014/main" id="{34B95DAA-C610-4403-A3B0-22F986974F8F}"/>
              </a:ext>
            </a:extLst>
          </p:cNvPr>
          <p:cNvSpPr/>
          <p:nvPr/>
        </p:nvSpPr>
        <p:spPr>
          <a:xfrm>
            <a:off x="1529514" y="4137357"/>
            <a:ext cx="1323278" cy="7359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Tw Cen MT Condensed Extra Bold" panose="020B0803020202020204" pitchFamily="34" charset="0"/>
              </a:rPr>
              <a:t>DNS-Resolver</a:t>
            </a:r>
            <a:endParaRPr lang="zh-CN" altLang="en-US" sz="1400" dirty="0">
              <a:latin typeface="Tw Cen MT Condensed Extra Bold" panose="020B0803020202020204" pitchFamily="34" charset="0"/>
            </a:endParaRPr>
          </a:p>
        </p:txBody>
      </p:sp>
      <p:sp>
        <p:nvSpPr>
          <p:cNvPr id="62" name="Oval 61">
            <a:extLst>
              <a:ext uri="{FF2B5EF4-FFF2-40B4-BE49-F238E27FC236}">
                <a16:creationId xmlns:a16="http://schemas.microsoft.com/office/drawing/2014/main" id="{C328884C-8970-49A3-A434-8C109B83D465}"/>
              </a:ext>
            </a:extLst>
          </p:cNvPr>
          <p:cNvSpPr/>
          <p:nvPr/>
        </p:nvSpPr>
        <p:spPr>
          <a:xfrm>
            <a:off x="3193020" y="4137357"/>
            <a:ext cx="1323278" cy="7359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Tw Cen MT Condensed Extra Bold" panose="020B0803020202020204" pitchFamily="34" charset="0"/>
              </a:rPr>
              <a:t>MakeOffer</a:t>
            </a:r>
            <a:endParaRPr lang="zh-CN" altLang="en-US" sz="1400" dirty="0">
              <a:latin typeface="Tw Cen MT Condensed Extra Bold" panose="020B0803020202020204" pitchFamily="34" charset="0"/>
            </a:endParaRPr>
          </a:p>
        </p:txBody>
      </p:sp>
      <p:cxnSp>
        <p:nvCxnSpPr>
          <p:cNvPr id="65" name="Straight Connector 64">
            <a:extLst>
              <a:ext uri="{FF2B5EF4-FFF2-40B4-BE49-F238E27FC236}">
                <a16:creationId xmlns:a16="http://schemas.microsoft.com/office/drawing/2014/main" id="{6B6C23B4-D631-45AB-AD84-F0FE576A0566}"/>
              </a:ext>
            </a:extLst>
          </p:cNvPr>
          <p:cNvCxnSpPr>
            <a:stCxn id="6" idx="4"/>
            <a:endCxn id="61" idx="0"/>
          </p:cNvCxnSpPr>
          <p:nvPr/>
        </p:nvCxnSpPr>
        <p:spPr>
          <a:xfrm flipH="1">
            <a:off x="2191153" y="2352652"/>
            <a:ext cx="754606" cy="1784705"/>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E7FA6E3-06B8-43C9-81D3-79FEE703279A}"/>
              </a:ext>
            </a:extLst>
          </p:cNvPr>
          <p:cNvCxnSpPr>
            <a:stCxn id="6" idx="4"/>
            <a:endCxn id="62" idx="0"/>
          </p:cNvCxnSpPr>
          <p:nvPr/>
        </p:nvCxnSpPr>
        <p:spPr>
          <a:xfrm>
            <a:off x="2945759" y="2352652"/>
            <a:ext cx="908900" cy="178470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95827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562708" y="432079"/>
            <a:ext cx="1973617" cy="369332"/>
          </a:xfrm>
          <a:prstGeom prst="rect">
            <a:avLst/>
          </a:prstGeom>
          <a:noFill/>
        </p:spPr>
        <p:txBody>
          <a:bodyPr wrap="none" rtlCol="0">
            <a:spAutoFit/>
          </a:bodyPr>
          <a:lstStyle/>
          <a:p>
            <a:r>
              <a:rPr lang="en-US" altLang="zh-CN" dirty="0">
                <a:latin typeface="Clarendon Blk BT" panose="02040905050505020204" pitchFamily="18" charset="0"/>
              </a:rPr>
              <a:t>Class Diagram</a:t>
            </a:r>
            <a:endParaRPr lang="zh-CN" altLang="en-US" dirty="0">
              <a:latin typeface="Clarendon Blk BT" panose="02040905050505020204" pitchFamily="18" charset="0"/>
            </a:endParaRPr>
          </a:p>
        </p:txBody>
      </p:sp>
      <p:sp>
        <p:nvSpPr>
          <p:cNvPr id="3" name="Rectangle: Diagonal Corners Rounded 2">
            <a:extLst>
              <a:ext uri="{FF2B5EF4-FFF2-40B4-BE49-F238E27FC236}">
                <a16:creationId xmlns:a16="http://schemas.microsoft.com/office/drawing/2014/main" id="{A85DB6B1-B651-484D-AFFB-99053BC3180E}"/>
              </a:ext>
            </a:extLst>
          </p:cNvPr>
          <p:cNvSpPr/>
          <p:nvPr/>
        </p:nvSpPr>
        <p:spPr>
          <a:xfrm>
            <a:off x="2682905" y="801411"/>
            <a:ext cx="1446963" cy="47227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ICEAgent</a:t>
            </a:r>
            <a:endParaRPr lang="zh-CN" altLang="en-US" dirty="0">
              <a:latin typeface="Britannic Bold" panose="020B0903060703020204" pitchFamily="34" charset="0"/>
            </a:endParaRPr>
          </a:p>
        </p:txBody>
      </p:sp>
      <p:sp>
        <p:nvSpPr>
          <p:cNvPr id="13" name="Rectangle: Diagonal Corners Rounded 12">
            <a:extLst>
              <a:ext uri="{FF2B5EF4-FFF2-40B4-BE49-F238E27FC236}">
                <a16:creationId xmlns:a16="http://schemas.microsoft.com/office/drawing/2014/main" id="{191DAA63-800D-4E3E-82EB-C04C0132A58D}"/>
              </a:ext>
            </a:extLst>
          </p:cNvPr>
          <p:cNvSpPr/>
          <p:nvPr/>
        </p:nvSpPr>
        <p:spPr>
          <a:xfrm>
            <a:off x="2682904" y="1667825"/>
            <a:ext cx="1446963" cy="47227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ICESession</a:t>
            </a:r>
            <a:endParaRPr lang="zh-CN" altLang="en-US" dirty="0">
              <a:latin typeface="Britannic Bold" panose="020B0903060703020204" pitchFamily="34" charset="0"/>
            </a:endParaRPr>
          </a:p>
        </p:txBody>
      </p:sp>
      <p:sp>
        <p:nvSpPr>
          <p:cNvPr id="14" name="Rectangle: Diagonal Corners Rounded 13">
            <a:extLst>
              <a:ext uri="{FF2B5EF4-FFF2-40B4-BE49-F238E27FC236}">
                <a16:creationId xmlns:a16="http://schemas.microsoft.com/office/drawing/2014/main" id="{BF2DEAD2-7E13-4F75-BD5D-A0042E064AC0}"/>
              </a:ext>
            </a:extLst>
          </p:cNvPr>
          <p:cNvSpPr/>
          <p:nvPr/>
        </p:nvSpPr>
        <p:spPr>
          <a:xfrm>
            <a:off x="2583716" y="3868839"/>
            <a:ext cx="1637883" cy="47227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ICECandidate</a:t>
            </a:r>
            <a:endParaRPr lang="zh-CN" altLang="en-US" dirty="0">
              <a:latin typeface="Britannic Bold" panose="020B0903060703020204" pitchFamily="34" charset="0"/>
            </a:endParaRPr>
          </a:p>
        </p:txBody>
      </p:sp>
      <p:cxnSp>
        <p:nvCxnSpPr>
          <p:cNvPr id="7" name="Straight Arrow Connector 6">
            <a:extLst>
              <a:ext uri="{FF2B5EF4-FFF2-40B4-BE49-F238E27FC236}">
                <a16:creationId xmlns:a16="http://schemas.microsoft.com/office/drawing/2014/main" id="{694C3E33-1554-4718-BBC1-9525CCBB1494}"/>
              </a:ext>
            </a:extLst>
          </p:cNvPr>
          <p:cNvCxnSpPr>
            <a:cxnSpLocks/>
            <a:stCxn id="13" idx="3"/>
            <a:endCxn id="3" idx="1"/>
          </p:cNvCxnSpPr>
          <p:nvPr/>
        </p:nvCxnSpPr>
        <p:spPr>
          <a:xfrm flipV="1">
            <a:off x="3406386" y="1273683"/>
            <a:ext cx="1" cy="394142"/>
          </a:xfrm>
          <a:prstGeom prst="straightConnector1">
            <a:avLst/>
          </a:prstGeom>
          <a:ln>
            <a:solidFill>
              <a:srgbClr val="7030A0"/>
            </a:solidFill>
            <a:headEnd type="none"/>
            <a:tailEnd type="diamond" w="lg" len="lg"/>
          </a:ln>
        </p:spPr>
        <p:style>
          <a:lnRef idx="1">
            <a:schemeClr val="accent1"/>
          </a:lnRef>
          <a:fillRef idx="0">
            <a:schemeClr val="accent1"/>
          </a:fillRef>
          <a:effectRef idx="0">
            <a:schemeClr val="accent1"/>
          </a:effectRef>
          <a:fontRef idx="minor">
            <a:schemeClr val="tx1"/>
          </a:fontRef>
        </p:style>
      </p:cxnSp>
      <p:sp>
        <p:nvSpPr>
          <p:cNvPr id="28" name="Rectangle: Diagonal Corners Rounded 27">
            <a:extLst>
              <a:ext uri="{FF2B5EF4-FFF2-40B4-BE49-F238E27FC236}">
                <a16:creationId xmlns:a16="http://schemas.microsoft.com/office/drawing/2014/main" id="{1B2B6532-FD75-4F28-929B-0631192258F3}"/>
              </a:ext>
            </a:extLst>
          </p:cNvPr>
          <p:cNvSpPr/>
          <p:nvPr/>
        </p:nvSpPr>
        <p:spPr>
          <a:xfrm>
            <a:off x="2635279" y="5322836"/>
            <a:ext cx="1542421" cy="472272"/>
          </a:xfrm>
          <a:prstGeom prst="round2DiagRect">
            <a:avLst/>
          </a:prstGeom>
          <a:solidFill>
            <a:schemeClr val="accent1">
              <a:lumMod val="60000"/>
              <a:lumOff val="4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boostSocket</a:t>
            </a:r>
            <a:endParaRPr lang="zh-CN" altLang="en-US" dirty="0">
              <a:latin typeface="Britannic Bold" panose="020B0903060703020204" pitchFamily="34" charset="0"/>
            </a:endParaRPr>
          </a:p>
        </p:txBody>
      </p:sp>
      <p:sp>
        <p:nvSpPr>
          <p:cNvPr id="30" name="Rectangle: Diagonal Corners Rounded 29">
            <a:extLst>
              <a:ext uri="{FF2B5EF4-FFF2-40B4-BE49-F238E27FC236}">
                <a16:creationId xmlns:a16="http://schemas.microsoft.com/office/drawing/2014/main" id="{5FF2766B-15E2-4F5C-B6EC-B4D4FD4F52A1}"/>
              </a:ext>
            </a:extLst>
          </p:cNvPr>
          <p:cNvSpPr/>
          <p:nvPr/>
        </p:nvSpPr>
        <p:spPr>
          <a:xfrm>
            <a:off x="4853349" y="801411"/>
            <a:ext cx="1947707" cy="472272"/>
          </a:xfrm>
          <a:prstGeom prst="round2DiagRect">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ICEAgentConfig</a:t>
            </a:r>
            <a:endParaRPr lang="zh-CN" altLang="en-US" dirty="0">
              <a:latin typeface="Britannic Bold" panose="020B0903060703020204" pitchFamily="34" charset="0"/>
            </a:endParaRPr>
          </a:p>
        </p:txBody>
      </p:sp>
      <p:sp>
        <p:nvSpPr>
          <p:cNvPr id="31" name="Rectangle: Diagonal Corners Rounded 30">
            <a:extLst>
              <a:ext uri="{FF2B5EF4-FFF2-40B4-BE49-F238E27FC236}">
                <a16:creationId xmlns:a16="http://schemas.microsoft.com/office/drawing/2014/main" id="{844A6F81-89F9-4DA1-8EC4-3087C60C1EB8}"/>
              </a:ext>
            </a:extLst>
          </p:cNvPr>
          <p:cNvSpPr/>
          <p:nvPr/>
        </p:nvSpPr>
        <p:spPr>
          <a:xfrm>
            <a:off x="2596648" y="6022960"/>
            <a:ext cx="1619469" cy="47227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StunMessage</a:t>
            </a:r>
            <a:endParaRPr lang="zh-CN" altLang="en-US" dirty="0">
              <a:latin typeface="Britannic Bold" panose="020B0903060703020204" pitchFamily="34" charset="0"/>
            </a:endParaRPr>
          </a:p>
        </p:txBody>
      </p:sp>
      <p:cxnSp>
        <p:nvCxnSpPr>
          <p:cNvPr id="34" name="Straight Arrow Connector 33">
            <a:extLst>
              <a:ext uri="{FF2B5EF4-FFF2-40B4-BE49-F238E27FC236}">
                <a16:creationId xmlns:a16="http://schemas.microsoft.com/office/drawing/2014/main" id="{918E2700-C76F-4DA5-A7FB-11D8B07A6A37}"/>
              </a:ext>
            </a:extLst>
          </p:cNvPr>
          <p:cNvCxnSpPr>
            <a:cxnSpLocks/>
            <a:stCxn id="30" idx="2"/>
            <a:endCxn id="3" idx="0"/>
          </p:cNvCxnSpPr>
          <p:nvPr/>
        </p:nvCxnSpPr>
        <p:spPr>
          <a:xfrm flipH="1">
            <a:off x="4129868" y="1037547"/>
            <a:ext cx="723481" cy="0"/>
          </a:xfrm>
          <a:prstGeom prst="straightConnector1">
            <a:avLst/>
          </a:prstGeom>
          <a:ln>
            <a:solidFill>
              <a:srgbClr val="7030A0"/>
            </a:solidFill>
            <a:headEnd type="none"/>
            <a:tailEnd type="diamond" w="lg" len="lg"/>
          </a:ln>
        </p:spPr>
        <p:style>
          <a:lnRef idx="1">
            <a:schemeClr val="accent1"/>
          </a:lnRef>
          <a:fillRef idx="0">
            <a:schemeClr val="accent1"/>
          </a:fillRef>
          <a:effectRef idx="0">
            <a:schemeClr val="accent1"/>
          </a:effectRef>
          <a:fontRef idx="minor">
            <a:schemeClr val="tx1"/>
          </a:fontRef>
        </p:style>
      </p:cxnSp>
      <p:sp>
        <p:nvSpPr>
          <p:cNvPr id="36" name="Rectangle: Diagonal Corners Rounded 35">
            <a:extLst>
              <a:ext uri="{FF2B5EF4-FFF2-40B4-BE49-F238E27FC236}">
                <a16:creationId xmlns:a16="http://schemas.microsoft.com/office/drawing/2014/main" id="{50B63591-A58A-4F5A-BC88-F769D2D5AAD5}"/>
              </a:ext>
            </a:extLst>
          </p:cNvPr>
          <p:cNvSpPr/>
          <p:nvPr/>
        </p:nvSpPr>
        <p:spPr>
          <a:xfrm>
            <a:off x="2587442" y="3168715"/>
            <a:ext cx="1637883" cy="47227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ICEPeer</a:t>
            </a:r>
            <a:endParaRPr lang="zh-CN" altLang="en-US" dirty="0">
              <a:latin typeface="Britannic Bold" panose="020B0903060703020204" pitchFamily="34" charset="0"/>
            </a:endParaRPr>
          </a:p>
        </p:txBody>
      </p:sp>
      <p:sp>
        <p:nvSpPr>
          <p:cNvPr id="49" name="Rectangle: Diagonal Corners Rounded 48">
            <a:extLst>
              <a:ext uri="{FF2B5EF4-FFF2-40B4-BE49-F238E27FC236}">
                <a16:creationId xmlns:a16="http://schemas.microsoft.com/office/drawing/2014/main" id="{A3C1255F-8631-474F-B970-6C70E5D23E68}"/>
              </a:ext>
            </a:extLst>
          </p:cNvPr>
          <p:cNvSpPr/>
          <p:nvPr/>
        </p:nvSpPr>
        <p:spPr>
          <a:xfrm>
            <a:off x="2682904" y="2400889"/>
            <a:ext cx="1446963" cy="472272"/>
          </a:xfrm>
          <a:prstGeom prst="round2DiagRect">
            <a:avLst/>
          </a:prstGeom>
          <a:solidFill>
            <a:schemeClr val="accent1">
              <a:lumMod val="60000"/>
              <a:lumOff val="4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ICEMedia</a:t>
            </a:r>
            <a:endParaRPr lang="zh-CN" altLang="en-US" dirty="0">
              <a:latin typeface="Britannic Bold" panose="020B0903060703020204" pitchFamily="34" charset="0"/>
            </a:endParaRPr>
          </a:p>
        </p:txBody>
      </p:sp>
      <p:cxnSp>
        <p:nvCxnSpPr>
          <p:cNvPr id="54" name="Straight Arrow Connector 53">
            <a:extLst>
              <a:ext uri="{FF2B5EF4-FFF2-40B4-BE49-F238E27FC236}">
                <a16:creationId xmlns:a16="http://schemas.microsoft.com/office/drawing/2014/main" id="{8A88BAC7-1C73-48E6-91A3-5F3CC2AD0C13}"/>
              </a:ext>
            </a:extLst>
          </p:cNvPr>
          <p:cNvCxnSpPr>
            <a:cxnSpLocks/>
            <a:stCxn id="49" idx="3"/>
            <a:endCxn id="13" idx="1"/>
          </p:cNvCxnSpPr>
          <p:nvPr/>
        </p:nvCxnSpPr>
        <p:spPr>
          <a:xfrm flipV="1">
            <a:off x="3406386" y="2140097"/>
            <a:ext cx="0" cy="260792"/>
          </a:xfrm>
          <a:prstGeom prst="straightConnector1">
            <a:avLst/>
          </a:prstGeom>
          <a:ln>
            <a:solidFill>
              <a:srgbClr val="7030A0"/>
            </a:solidFill>
            <a:headEnd type="none"/>
            <a:tailEnd type="diamond" w="lg" len="lg"/>
          </a:ln>
        </p:spPr>
        <p:style>
          <a:lnRef idx="1">
            <a:schemeClr val="accent1"/>
          </a:lnRef>
          <a:fillRef idx="0">
            <a:schemeClr val="accent1"/>
          </a:fillRef>
          <a:effectRef idx="0">
            <a:schemeClr val="accent1"/>
          </a:effectRef>
          <a:fontRef idx="minor">
            <a:schemeClr val="tx1"/>
          </a:fontRef>
        </p:style>
      </p:cxnSp>
      <p:sp>
        <p:nvSpPr>
          <p:cNvPr id="64" name="Rectangle: Diagonal Corners Rounded 63">
            <a:extLst>
              <a:ext uri="{FF2B5EF4-FFF2-40B4-BE49-F238E27FC236}">
                <a16:creationId xmlns:a16="http://schemas.microsoft.com/office/drawing/2014/main" id="{7DF417E3-A3B8-4A60-88C1-A2F7067F55A7}"/>
              </a:ext>
            </a:extLst>
          </p:cNvPr>
          <p:cNvSpPr/>
          <p:nvPr/>
        </p:nvSpPr>
        <p:spPr>
          <a:xfrm>
            <a:off x="2587442" y="4596781"/>
            <a:ext cx="1637883" cy="47227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ICEChannel</a:t>
            </a:r>
            <a:endParaRPr lang="zh-CN" altLang="en-US" dirty="0">
              <a:latin typeface="Britannic Bold" panose="020B0903060703020204" pitchFamily="34" charset="0"/>
            </a:endParaRPr>
          </a:p>
        </p:txBody>
      </p:sp>
      <p:cxnSp>
        <p:nvCxnSpPr>
          <p:cNvPr id="50" name="Straight Arrow Connector 49">
            <a:extLst>
              <a:ext uri="{FF2B5EF4-FFF2-40B4-BE49-F238E27FC236}">
                <a16:creationId xmlns:a16="http://schemas.microsoft.com/office/drawing/2014/main" id="{A0135DE4-6971-4F23-A363-4A23498CA1B1}"/>
              </a:ext>
            </a:extLst>
          </p:cNvPr>
          <p:cNvCxnSpPr>
            <a:cxnSpLocks/>
            <a:stCxn id="36" idx="3"/>
            <a:endCxn id="49" idx="1"/>
          </p:cNvCxnSpPr>
          <p:nvPr/>
        </p:nvCxnSpPr>
        <p:spPr>
          <a:xfrm flipV="1">
            <a:off x="3406384" y="2873161"/>
            <a:ext cx="2" cy="295554"/>
          </a:xfrm>
          <a:prstGeom prst="straightConnector1">
            <a:avLst/>
          </a:prstGeom>
          <a:ln>
            <a:solidFill>
              <a:srgbClr val="7030A0"/>
            </a:solidFill>
            <a:headEnd type="none"/>
            <a:tailEnd type="diamond" w="lg" len="lg"/>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F1C20878-B7E7-499F-B50A-3F74F23EB465}"/>
              </a:ext>
            </a:extLst>
          </p:cNvPr>
          <p:cNvCxnSpPr>
            <a:cxnSpLocks/>
            <a:stCxn id="64" idx="3"/>
            <a:endCxn id="14" idx="1"/>
          </p:cNvCxnSpPr>
          <p:nvPr/>
        </p:nvCxnSpPr>
        <p:spPr>
          <a:xfrm flipH="1" flipV="1">
            <a:off x="3402658" y="4341111"/>
            <a:ext cx="3726" cy="255670"/>
          </a:xfrm>
          <a:prstGeom prst="straightConnector1">
            <a:avLst/>
          </a:prstGeom>
          <a:ln>
            <a:solidFill>
              <a:srgbClr val="7030A0"/>
            </a:solidFill>
            <a:headEnd type="none"/>
            <a:tailEnd type="diamond" w="lg" len="lg"/>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41476DD9-04E4-4C03-A4C2-09F8A33766CB}"/>
              </a:ext>
            </a:extLst>
          </p:cNvPr>
          <p:cNvCxnSpPr>
            <a:cxnSpLocks/>
            <a:stCxn id="28" idx="3"/>
            <a:endCxn id="64" idx="1"/>
          </p:cNvCxnSpPr>
          <p:nvPr/>
        </p:nvCxnSpPr>
        <p:spPr>
          <a:xfrm flipH="1" flipV="1">
            <a:off x="3406384" y="5069053"/>
            <a:ext cx="106" cy="253783"/>
          </a:xfrm>
          <a:prstGeom prst="straightConnector1">
            <a:avLst/>
          </a:prstGeom>
          <a:ln>
            <a:solidFill>
              <a:srgbClr val="7030A0"/>
            </a:solidFill>
            <a:headEnd type="none"/>
            <a:tailEnd type="diamond"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823AE2F-52D5-49FF-9A30-655881C85C9C}"/>
              </a:ext>
            </a:extLst>
          </p:cNvPr>
          <p:cNvCxnSpPr>
            <a:cxnSpLocks/>
            <a:stCxn id="14" idx="3"/>
            <a:endCxn id="36" idx="1"/>
          </p:cNvCxnSpPr>
          <p:nvPr/>
        </p:nvCxnSpPr>
        <p:spPr>
          <a:xfrm flipV="1">
            <a:off x="3402658" y="3640987"/>
            <a:ext cx="3726" cy="227852"/>
          </a:xfrm>
          <a:prstGeom prst="straightConnector1">
            <a:avLst/>
          </a:prstGeom>
          <a:ln>
            <a:solidFill>
              <a:srgbClr val="7030A0"/>
            </a:solidFill>
            <a:headEnd type="none"/>
            <a:tailEnd type="diamond" w="lg" len="lg"/>
          </a:ln>
        </p:spPr>
        <p:style>
          <a:lnRef idx="1">
            <a:schemeClr val="accent1"/>
          </a:lnRef>
          <a:fillRef idx="0">
            <a:schemeClr val="accent1"/>
          </a:fillRef>
          <a:effectRef idx="0">
            <a:schemeClr val="accent1"/>
          </a:effectRef>
          <a:fontRef idx="minor">
            <a:schemeClr val="tx1"/>
          </a:fontRef>
        </p:style>
      </p:cxnSp>
      <p:sp>
        <p:nvSpPr>
          <p:cNvPr id="136" name="Rectangle: Diagonal Corners Rounded 135">
            <a:extLst>
              <a:ext uri="{FF2B5EF4-FFF2-40B4-BE49-F238E27FC236}">
                <a16:creationId xmlns:a16="http://schemas.microsoft.com/office/drawing/2014/main" id="{0A5DCB70-88CE-44C1-9D15-60D9AD472A14}"/>
              </a:ext>
            </a:extLst>
          </p:cNvPr>
          <p:cNvSpPr/>
          <p:nvPr/>
        </p:nvSpPr>
        <p:spPr>
          <a:xfrm>
            <a:off x="4863645" y="2400889"/>
            <a:ext cx="1937411" cy="472272"/>
          </a:xfrm>
          <a:prstGeom prst="round2DiagRect">
            <a:avLst/>
          </a:prstGeom>
          <a:solidFill>
            <a:schemeClr val="accent1">
              <a:lumMod val="60000"/>
              <a:lumOff val="4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ICEMediaConfig</a:t>
            </a:r>
            <a:endParaRPr lang="zh-CN" altLang="en-US" dirty="0">
              <a:latin typeface="Britannic Bold" panose="020B0903060703020204" pitchFamily="34" charset="0"/>
            </a:endParaRPr>
          </a:p>
        </p:txBody>
      </p:sp>
      <p:cxnSp>
        <p:nvCxnSpPr>
          <p:cNvPr id="137" name="Straight Arrow Connector 136">
            <a:extLst>
              <a:ext uri="{FF2B5EF4-FFF2-40B4-BE49-F238E27FC236}">
                <a16:creationId xmlns:a16="http://schemas.microsoft.com/office/drawing/2014/main" id="{8658AAF4-FE82-4B7A-9A44-E636FFC0BD5E}"/>
              </a:ext>
            </a:extLst>
          </p:cNvPr>
          <p:cNvCxnSpPr>
            <a:cxnSpLocks/>
            <a:stCxn id="136" idx="2"/>
            <a:endCxn id="49" idx="0"/>
          </p:cNvCxnSpPr>
          <p:nvPr/>
        </p:nvCxnSpPr>
        <p:spPr>
          <a:xfrm flipH="1">
            <a:off x="4129867" y="2637025"/>
            <a:ext cx="733778" cy="0"/>
          </a:xfrm>
          <a:prstGeom prst="straightConnector1">
            <a:avLst/>
          </a:prstGeom>
          <a:ln>
            <a:solidFill>
              <a:srgbClr val="7030A0"/>
            </a:solidFill>
            <a:headEnd type="none"/>
            <a:tailEnd type="diamond" w="lg" len="lg"/>
          </a:ln>
        </p:spPr>
        <p:style>
          <a:lnRef idx="1">
            <a:schemeClr val="accent1"/>
          </a:lnRef>
          <a:fillRef idx="0">
            <a:schemeClr val="accent1"/>
          </a:fillRef>
          <a:effectRef idx="0">
            <a:schemeClr val="accent1"/>
          </a:effectRef>
          <a:fontRef idx="minor">
            <a:schemeClr val="tx1"/>
          </a:fontRef>
        </p:style>
      </p:cxnSp>
      <p:sp>
        <p:nvSpPr>
          <p:cNvPr id="149" name="Isosceles Triangle 148">
            <a:extLst>
              <a:ext uri="{FF2B5EF4-FFF2-40B4-BE49-F238E27FC236}">
                <a16:creationId xmlns:a16="http://schemas.microsoft.com/office/drawing/2014/main" id="{0D56AE5F-C3DE-46A2-9C8D-5DFA4B53310D}"/>
              </a:ext>
            </a:extLst>
          </p:cNvPr>
          <p:cNvSpPr/>
          <p:nvPr/>
        </p:nvSpPr>
        <p:spPr>
          <a:xfrm rot="16200000">
            <a:off x="4260636" y="4002708"/>
            <a:ext cx="133912" cy="20453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1" name="Straight Connector 150">
            <a:extLst>
              <a:ext uri="{FF2B5EF4-FFF2-40B4-BE49-F238E27FC236}">
                <a16:creationId xmlns:a16="http://schemas.microsoft.com/office/drawing/2014/main" id="{9B0CED8B-3599-4C24-B321-219EE053E3AF}"/>
              </a:ext>
            </a:extLst>
          </p:cNvPr>
          <p:cNvCxnSpPr>
            <a:cxnSpLocks/>
            <a:stCxn id="149" idx="3"/>
            <a:endCxn id="156" idx="3"/>
          </p:cNvCxnSpPr>
          <p:nvPr/>
        </p:nvCxnSpPr>
        <p:spPr>
          <a:xfrm>
            <a:off x="4429859" y="4104975"/>
            <a:ext cx="3536818" cy="366501"/>
          </a:xfrm>
          <a:prstGeom prst="curvedConnector2">
            <a:avLst/>
          </a:prstGeom>
        </p:spPr>
        <p:style>
          <a:lnRef idx="1">
            <a:schemeClr val="accent1"/>
          </a:lnRef>
          <a:fillRef idx="0">
            <a:schemeClr val="accent1"/>
          </a:fillRef>
          <a:effectRef idx="0">
            <a:schemeClr val="accent1"/>
          </a:effectRef>
          <a:fontRef idx="minor">
            <a:schemeClr val="tx1"/>
          </a:fontRef>
        </p:style>
      </p:cxnSp>
      <p:sp>
        <p:nvSpPr>
          <p:cNvPr id="156" name="Rectangle: Diagonal Corners Rounded 155">
            <a:extLst>
              <a:ext uri="{FF2B5EF4-FFF2-40B4-BE49-F238E27FC236}">
                <a16:creationId xmlns:a16="http://schemas.microsoft.com/office/drawing/2014/main" id="{19669702-B3A1-4441-B8A5-8EFEB873BB43}"/>
              </a:ext>
            </a:extLst>
          </p:cNvPr>
          <p:cNvSpPr/>
          <p:nvPr/>
        </p:nvSpPr>
        <p:spPr>
          <a:xfrm>
            <a:off x="7088282" y="4471476"/>
            <a:ext cx="1756789" cy="47227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HostCandidate</a:t>
            </a:r>
            <a:endParaRPr lang="zh-CN" altLang="en-US" dirty="0">
              <a:latin typeface="Britannic Bold" panose="020B0903060703020204" pitchFamily="34" charset="0"/>
            </a:endParaRPr>
          </a:p>
        </p:txBody>
      </p:sp>
      <p:sp>
        <p:nvSpPr>
          <p:cNvPr id="158" name="Rectangle: Diagonal Corners Rounded 157">
            <a:extLst>
              <a:ext uri="{FF2B5EF4-FFF2-40B4-BE49-F238E27FC236}">
                <a16:creationId xmlns:a16="http://schemas.microsoft.com/office/drawing/2014/main" id="{05EF054B-E2F3-4692-B4A2-6C676B9D07A4}"/>
              </a:ext>
            </a:extLst>
          </p:cNvPr>
          <p:cNvSpPr/>
          <p:nvPr/>
        </p:nvSpPr>
        <p:spPr>
          <a:xfrm>
            <a:off x="9207144" y="4325288"/>
            <a:ext cx="2056595" cy="47227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RelayedCandidate</a:t>
            </a:r>
            <a:endParaRPr lang="zh-CN" altLang="en-US" dirty="0">
              <a:latin typeface="Britannic Bold" panose="020B0903060703020204" pitchFamily="34" charset="0"/>
            </a:endParaRPr>
          </a:p>
        </p:txBody>
      </p:sp>
      <p:cxnSp>
        <p:nvCxnSpPr>
          <p:cNvPr id="160" name="Straight Connector 159">
            <a:extLst>
              <a:ext uri="{FF2B5EF4-FFF2-40B4-BE49-F238E27FC236}">
                <a16:creationId xmlns:a16="http://schemas.microsoft.com/office/drawing/2014/main" id="{89B05047-1756-4D40-A01B-EB7FC755B874}"/>
              </a:ext>
            </a:extLst>
          </p:cNvPr>
          <p:cNvCxnSpPr>
            <a:cxnSpLocks/>
            <a:stCxn id="149" idx="3"/>
            <a:endCxn id="158" idx="3"/>
          </p:cNvCxnSpPr>
          <p:nvPr/>
        </p:nvCxnSpPr>
        <p:spPr>
          <a:xfrm>
            <a:off x="4429859" y="4104975"/>
            <a:ext cx="5805583" cy="220313"/>
          </a:xfrm>
          <a:prstGeom prst="curvedConnector2">
            <a:avLst/>
          </a:prstGeom>
        </p:spPr>
        <p:style>
          <a:lnRef idx="1">
            <a:schemeClr val="accent1"/>
          </a:lnRef>
          <a:fillRef idx="0">
            <a:schemeClr val="accent1"/>
          </a:fillRef>
          <a:effectRef idx="0">
            <a:schemeClr val="accent1"/>
          </a:effectRef>
          <a:fontRef idx="minor">
            <a:schemeClr val="tx1"/>
          </a:fontRef>
        </p:style>
      </p:cxnSp>
      <p:sp>
        <p:nvSpPr>
          <p:cNvPr id="166" name="Rectangle: Diagonal Corners Rounded 165">
            <a:extLst>
              <a:ext uri="{FF2B5EF4-FFF2-40B4-BE49-F238E27FC236}">
                <a16:creationId xmlns:a16="http://schemas.microsoft.com/office/drawing/2014/main" id="{A2A538C2-08A9-4A09-AC90-09C713481C54}"/>
              </a:ext>
            </a:extLst>
          </p:cNvPr>
          <p:cNvSpPr/>
          <p:nvPr/>
        </p:nvSpPr>
        <p:spPr>
          <a:xfrm>
            <a:off x="9746087" y="3565746"/>
            <a:ext cx="2155768" cy="47227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reflexiveCandidate</a:t>
            </a:r>
            <a:endParaRPr lang="zh-CN" altLang="en-US" dirty="0">
              <a:latin typeface="Britannic Bold" panose="020B0903060703020204" pitchFamily="34" charset="0"/>
            </a:endParaRPr>
          </a:p>
        </p:txBody>
      </p:sp>
      <p:cxnSp>
        <p:nvCxnSpPr>
          <p:cNvPr id="167" name="Straight Connector 159">
            <a:extLst>
              <a:ext uri="{FF2B5EF4-FFF2-40B4-BE49-F238E27FC236}">
                <a16:creationId xmlns:a16="http://schemas.microsoft.com/office/drawing/2014/main" id="{9CCFE121-66B1-4E87-BDF6-22E1A18866E8}"/>
              </a:ext>
            </a:extLst>
          </p:cNvPr>
          <p:cNvCxnSpPr>
            <a:cxnSpLocks/>
            <a:stCxn id="149" idx="3"/>
            <a:endCxn id="166" idx="3"/>
          </p:cNvCxnSpPr>
          <p:nvPr/>
        </p:nvCxnSpPr>
        <p:spPr>
          <a:xfrm flipV="1">
            <a:off x="4429859" y="3565746"/>
            <a:ext cx="6394112" cy="539229"/>
          </a:xfrm>
          <a:prstGeom prst="curvedConnector4">
            <a:avLst>
              <a:gd name="adj1" fmla="val 41847"/>
              <a:gd name="adj2" fmla="val 142394"/>
            </a:avLst>
          </a:prstGeom>
        </p:spPr>
        <p:style>
          <a:lnRef idx="1">
            <a:schemeClr val="accent1"/>
          </a:lnRef>
          <a:fillRef idx="0">
            <a:schemeClr val="accent1"/>
          </a:fillRef>
          <a:effectRef idx="0">
            <a:schemeClr val="accent1"/>
          </a:effectRef>
          <a:fontRef idx="minor">
            <a:schemeClr val="tx1"/>
          </a:fontRef>
        </p:style>
      </p:cxnSp>
      <p:sp>
        <p:nvSpPr>
          <p:cNvPr id="192" name="Rectangle: Diagonal Corners Rounded 191">
            <a:extLst>
              <a:ext uri="{FF2B5EF4-FFF2-40B4-BE49-F238E27FC236}">
                <a16:creationId xmlns:a16="http://schemas.microsoft.com/office/drawing/2014/main" id="{DB72F21D-2AC3-4A79-9EEE-07925F719063}"/>
              </a:ext>
            </a:extLst>
          </p:cNvPr>
          <p:cNvSpPr/>
          <p:nvPr/>
        </p:nvSpPr>
        <p:spPr>
          <a:xfrm>
            <a:off x="4853348" y="1692479"/>
            <a:ext cx="1947707" cy="472272"/>
          </a:xfrm>
          <a:prstGeom prst="round2DiagRect">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ICESDP</a:t>
            </a:r>
            <a:endParaRPr lang="zh-CN" altLang="en-US" dirty="0">
              <a:latin typeface="Britannic Bold" panose="020B0903060703020204" pitchFamily="34" charset="0"/>
            </a:endParaRPr>
          </a:p>
        </p:txBody>
      </p:sp>
      <p:sp>
        <p:nvSpPr>
          <p:cNvPr id="32" name="Rectangle: Diagonal Corners Rounded 31">
            <a:extLst>
              <a:ext uri="{FF2B5EF4-FFF2-40B4-BE49-F238E27FC236}">
                <a16:creationId xmlns:a16="http://schemas.microsoft.com/office/drawing/2014/main" id="{1CE54A77-CF6B-4DBC-A27F-A0F3FA512B1E}"/>
              </a:ext>
            </a:extLst>
          </p:cNvPr>
          <p:cNvSpPr/>
          <p:nvPr/>
        </p:nvSpPr>
        <p:spPr>
          <a:xfrm>
            <a:off x="5044266" y="5843366"/>
            <a:ext cx="1756789" cy="47227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TCPChannel</a:t>
            </a:r>
            <a:endParaRPr lang="zh-CN" altLang="en-US" dirty="0">
              <a:latin typeface="Britannic Bold" panose="020B0903060703020204" pitchFamily="34" charset="0"/>
            </a:endParaRPr>
          </a:p>
        </p:txBody>
      </p:sp>
      <p:sp>
        <p:nvSpPr>
          <p:cNvPr id="33" name="Rectangle: Diagonal Corners Rounded 32">
            <a:extLst>
              <a:ext uri="{FF2B5EF4-FFF2-40B4-BE49-F238E27FC236}">
                <a16:creationId xmlns:a16="http://schemas.microsoft.com/office/drawing/2014/main" id="{CD5E05AB-5BD4-4C5A-9FBA-3C4E3AC2812C}"/>
              </a:ext>
            </a:extLst>
          </p:cNvPr>
          <p:cNvSpPr/>
          <p:nvPr/>
        </p:nvSpPr>
        <p:spPr>
          <a:xfrm>
            <a:off x="7150549" y="6002835"/>
            <a:ext cx="2056595" cy="47227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UDPChannel</a:t>
            </a:r>
            <a:endParaRPr lang="zh-CN" altLang="en-US" dirty="0">
              <a:latin typeface="Britannic Bold" panose="020B0903060703020204" pitchFamily="34" charset="0"/>
            </a:endParaRPr>
          </a:p>
        </p:txBody>
      </p:sp>
      <p:cxnSp>
        <p:nvCxnSpPr>
          <p:cNvPr id="35" name="Straight Connector 150">
            <a:extLst>
              <a:ext uri="{FF2B5EF4-FFF2-40B4-BE49-F238E27FC236}">
                <a16:creationId xmlns:a16="http://schemas.microsoft.com/office/drawing/2014/main" id="{381E3153-2223-42B5-8563-669E23ABC669}"/>
              </a:ext>
            </a:extLst>
          </p:cNvPr>
          <p:cNvCxnSpPr>
            <a:cxnSpLocks/>
            <a:stCxn id="39" idx="2"/>
            <a:endCxn id="32" idx="2"/>
          </p:cNvCxnSpPr>
          <p:nvPr/>
        </p:nvCxnSpPr>
        <p:spPr>
          <a:xfrm>
            <a:off x="4446499" y="4913225"/>
            <a:ext cx="597767" cy="1166277"/>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39" name="Isosceles Triangle 38">
            <a:extLst>
              <a:ext uri="{FF2B5EF4-FFF2-40B4-BE49-F238E27FC236}">
                <a16:creationId xmlns:a16="http://schemas.microsoft.com/office/drawing/2014/main" id="{098A8730-25D7-497A-864E-AE14AFCE832F}"/>
              </a:ext>
            </a:extLst>
          </p:cNvPr>
          <p:cNvSpPr/>
          <p:nvPr/>
        </p:nvSpPr>
        <p:spPr>
          <a:xfrm rot="16200000">
            <a:off x="4277276" y="4744002"/>
            <a:ext cx="133912" cy="20453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Straight Connector 150">
            <a:extLst>
              <a:ext uri="{FF2B5EF4-FFF2-40B4-BE49-F238E27FC236}">
                <a16:creationId xmlns:a16="http://schemas.microsoft.com/office/drawing/2014/main" id="{006889EB-0DFF-4F39-8E51-3C6F76C30914}"/>
              </a:ext>
            </a:extLst>
          </p:cNvPr>
          <p:cNvCxnSpPr>
            <a:cxnSpLocks/>
            <a:stCxn id="39" idx="3"/>
            <a:endCxn id="33" idx="3"/>
          </p:cNvCxnSpPr>
          <p:nvPr/>
        </p:nvCxnSpPr>
        <p:spPr>
          <a:xfrm>
            <a:off x="4446499" y="4846269"/>
            <a:ext cx="3732348" cy="1156566"/>
          </a:xfrm>
          <a:prstGeom prst="curvedConnector2">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75169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562708" y="432079"/>
            <a:ext cx="2133918" cy="369332"/>
          </a:xfrm>
          <a:prstGeom prst="rect">
            <a:avLst/>
          </a:prstGeom>
          <a:noFill/>
        </p:spPr>
        <p:txBody>
          <a:bodyPr wrap="none" rtlCol="0">
            <a:spAutoFit/>
          </a:bodyPr>
          <a:lstStyle/>
          <a:p>
            <a:r>
              <a:rPr lang="en-US" altLang="zh-CN" dirty="0">
                <a:latin typeface="Clarendon Blk BT" panose="02040905050505020204" pitchFamily="18" charset="0"/>
              </a:rPr>
              <a:t>ICEAgentConfig</a:t>
            </a:r>
            <a:endParaRPr lang="zh-CN" altLang="en-US" dirty="0">
              <a:latin typeface="Clarendon Blk BT" panose="02040905050505020204" pitchFamily="18" charset="0"/>
            </a:endParaRPr>
          </a:p>
        </p:txBody>
      </p:sp>
      <p:grpSp>
        <p:nvGrpSpPr>
          <p:cNvPr id="5" name="Group 4">
            <a:extLst>
              <a:ext uri="{FF2B5EF4-FFF2-40B4-BE49-F238E27FC236}">
                <a16:creationId xmlns:a16="http://schemas.microsoft.com/office/drawing/2014/main" id="{1E4DF8A4-20B2-4A80-BEBE-D120869B1CC1}"/>
              </a:ext>
            </a:extLst>
          </p:cNvPr>
          <p:cNvGrpSpPr/>
          <p:nvPr/>
        </p:nvGrpSpPr>
        <p:grpSpPr>
          <a:xfrm>
            <a:off x="836105" y="927717"/>
            <a:ext cx="3223959" cy="3532771"/>
            <a:chOff x="1438271" y="1052182"/>
            <a:chExt cx="3223959" cy="3894985"/>
          </a:xfrm>
        </p:grpSpPr>
        <p:sp>
          <p:nvSpPr>
            <p:cNvPr id="20" name="Rectangle: Diagonal Corners Rounded 19">
              <a:extLst>
                <a:ext uri="{FF2B5EF4-FFF2-40B4-BE49-F238E27FC236}">
                  <a16:creationId xmlns:a16="http://schemas.microsoft.com/office/drawing/2014/main" id="{56D5BA8E-739B-4034-BFE6-0ACBB3A95E60}"/>
                </a:ext>
              </a:extLst>
            </p:cNvPr>
            <p:cNvSpPr/>
            <p:nvPr/>
          </p:nvSpPr>
          <p:spPr>
            <a:xfrm>
              <a:off x="1438275" y="1052182"/>
              <a:ext cx="3223951" cy="3894985"/>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dirty="0">
                  <a:latin typeface="Britannic Bold" panose="020B0903060703020204" pitchFamily="34" charset="0"/>
                </a:rPr>
                <a:t>ICEAgentConfig</a:t>
              </a:r>
              <a:endParaRPr lang="zh-CN" altLang="en-US" dirty="0">
                <a:latin typeface="Britannic Bold" panose="020B0903060703020204" pitchFamily="34" charset="0"/>
              </a:endParaRPr>
            </a:p>
          </p:txBody>
        </p:sp>
        <p:sp>
          <p:nvSpPr>
            <p:cNvPr id="4" name="Rectangle: Rounded Corners 3">
              <a:extLst>
                <a:ext uri="{FF2B5EF4-FFF2-40B4-BE49-F238E27FC236}">
                  <a16:creationId xmlns:a16="http://schemas.microsoft.com/office/drawing/2014/main" id="{084B9823-A6D4-474B-8CF1-174B88F66AAC}"/>
                </a:ext>
              </a:extLst>
            </p:cNvPr>
            <p:cNvSpPr/>
            <p:nvPr/>
          </p:nvSpPr>
          <p:spPr>
            <a:xfrm>
              <a:off x="1438275" y="1541503"/>
              <a:ext cx="3223952" cy="36933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stunserver</a:t>
              </a:r>
              <a:endParaRPr lang="zh-CN" altLang="en-US" sz="1400" dirty="0">
                <a:latin typeface="Arial Black" panose="020B0A04020102020204" pitchFamily="34" charset="0"/>
              </a:endParaRPr>
            </a:p>
          </p:txBody>
        </p:sp>
        <p:sp>
          <p:nvSpPr>
            <p:cNvPr id="24" name="Rectangle: Rounded Corners 23">
              <a:extLst>
                <a:ext uri="{FF2B5EF4-FFF2-40B4-BE49-F238E27FC236}">
                  <a16:creationId xmlns:a16="http://schemas.microsoft.com/office/drawing/2014/main" id="{4A01D26B-B28A-40C5-A116-0FA476E0B6C8}"/>
                </a:ext>
              </a:extLst>
            </p:cNvPr>
            <p:cNvSpPr/>
            <p:nvPr/>
          </p:nvSpPr>
          <p:spPr>
            <a:xfrm>
              <a:off x="1438275" y="1910834"/>
              <a:ext cx="3223953" cy="369332"/>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turnserver</a:t>
              </a:r>
              <a:endParaRPr lang="zh-CN" altLang="en-US" sz="1400" dirty="0">
                <a:latin typeface="Arial Black" panose="020B0A04020102020204" pitchFamily="34" charset="0"/>
              </a:endParaRPr>
            </a:p>
          </p:txBody>
        </p:sp>
        <p:sp>
          <p:nvSpPr>
            <p:cNvPr id="25" name="Rectangle: Rounded Corners 24">
              <a:extLst>
                <a:ext uri="{FF2B5EF4-FFF2-40B4-BE49-F238E27FC236}">
                  <a16:creationId xmlns:a16="http://schemas.microsoft.com/office/drawing/2014/main" id="{76EF72C1-C5A4-45D0-A282-0137B3738E87}"/>
                </a:ext>
              </a:extLst>
            </p:cNvPr>
            <p:cNvSpPr/>
            <p:nvPr/>
          </p:nvSpPr>
          <p:spPr>
            <a:xfrm>
              <a:off x="1438275" y="3393395"/>
              <a:ext cx="3223954" cy="369332"/>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RTO</a:t>
              </a:r>
              <a:endParaRPr lang="zh-CN" altLang="en-US" sz="1400" dirty="0">
                <a:latin typeface="Arial Black" panose="020B0A04020102020204" pitchFamily="34" charset="0"/>
              </a:endParaRPr>
            </a:p>
          </p:txBody>
        </p:sp>
        <p:sp>
          <p:nvSpPr>
            <p:cNvPr id="27" name="Rectangle: Rounded Corners 26">
              <a:extLst>
                <a:ext uri="{FF2B5EF4-FFF2-40B4-BE49-F238E27FC236}">
                  <a16:creationId xmlns:a16="http://schemas.microsoft.com/office/drawing/2014/main" id="{5BD0C29C-8E11-4820-8B1D-3B4D4F699EC5}"/>
                </a:ext>
              </a:extLst>
            </p:cNvPr>
            <p:cNvSpPr/>
            <p:nvPr/>
          </p:nvSpPr>
          <p:spPr>
            <a:xfrm>
              <a:off x="1438275" y="2280167"/>
              <a:ext cx="3223955" cy="369333"/>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max-connectivity-check(100)</a:t>
              </a:r>
              <a:endParaRPr lang="zh-CN" altLang="en-US" sz="1400" dirty="0">
                <a:latin typeface="Arial Black" panose="020B0A04020102020204" pitchFamily="34" charset="0"/>
              </a:endParaRPr>
            </a:p>
          </p:txBody>
        </p:sp>
        <p:sp>
          <p:nvSpPr>
            <p:cNvPr id="29" name="Rectangle: Rounded Corners 28">
              <a:extLst>
                <a:ext uri="{FF2B5EF4-FFF2-40B4-BE49-F238E27FC236}">
                  <a16:creationId xmlns:a16="http://schemas.microsoft.com/office/drawing/2014/main" id="{A37A16C8-9197-4D5A-A4E0-2888DB995FB0}"/>
                </a:ext>
              </a:extLst>
            </p:cNvPr>
            <p:cNvSpPr/>
            <p:nvPr/>
          </p:nvSpPr>
          <p:spPr>
            <a:xfrm>
              <a:off x="1438275" y="2654735"/>
              <a:ext cx="3223951" cy="36933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Tr (15s)</a:t>
              </a:r>
              <a:endParaRPr lang="zh-CN" altLang="en-US" sz="1400" dirty="0">
                <a:latin typeface="Arial Black" panose="020B0A04020102020204" pitchFamily="34" charset="0"/>
              </a:endParaRPr>
            </a:p>
          </p:txBody>
        </p:sp>
        <p:sp>
          <p:nvSpPr>
            <p:cNvPr id="32" name="Rectangle: Rounded Corners 31">
              <a:extLst>
                <a:ext uri="{FF2B5EF4-FFF2-40B4-BE49-F238E27FC236}">
                  <a16:creationId xmlns:a16="http://schemas.microsoft.com/office/drawing/2014/main" id="{71CD909C-96E0-4E10-80E1-8F5498BF3381}"/>
                </a:ext>
              </a:extLst>
            </p:cNvPr>
            <p:cNvSpPr/>
            <p:nvPr/>
          </p:nvSpPr>
          <p:spPr>
            <a:xfrm>
              <a:off x="1438275" y="3024065"/>
              <a:ext cx="3223951" cy="36933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Ta (15s)</a:t>
              </a:r>
              <a:endParaRPr lang="zh-CN" altLang="en-US" sz="1400" dirty="0">
                <a:latin typeface="Arial Black" panose="020B0A04020102020204" pitchFamily="34" charset="0"/>
              </a:endParaRPr>
            </a:p>
          </p:txBody>
        </p:sp>
        <p:sp>
          <p:nvSpPr>
            <p:cNvPr id="35" name="Rectangle: Rounded Corners 34">
              <a:extLst>
                <a:ext uri="{FF2B5EF4-FFF2-40B4-BE49-F238E27FC236}">
                  <a16:creationId xmlns:a16="http://schemas.microsoft.com/office/drawing/2014/main" id="{1922A8B9-CF39-4037-9812-D6F8379CBB46}"/>
                </a:ext>
              </a:extLst>
            </p:cNvPr>
            <p:cNvSpPr/>
            <p:nvPr/>
          </p:nvSpPr>
          <p:spPr>
            <a:xfrm>
              <a:off x="1438271" y="3773692"/>
              <a:ext cx="3223954" cy="369332"/>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AddStunServer</a:t>
              </a:r>
              <a:endParaRPr lang="zh-CN" altLang="en-US" sz="1400" dirty="0">
                <a:latin typeface="Arial Black" panose="020B0A04020102020204" pitchFamily="34" charset="0"/>
              </a:endParaRPr>
            </a:p>
          </p:txBody>
        </p:sp>
        <p:sp>
          <p:nvSpPr>
            <p:cNvPr id="38" name="Rectangle: Rounded Corners 37">
              <a:extLst>
                <a:ext uri="{FF2B5EF4-FFF2-40B4-BE49-F238E27FC236}">
                  <a16:creationId xmlns:a16="http://schemas.microsoft.com/office/drawing/2014/main" id="{451A277C-DB62-4C4B-815C-A278AEA0414F}"/>
                </a:ext>
              </a:extLst>
            </p:cNvPr>
            <p:cNvSpPr/>
            <p:nvPr/>
          </p:nvSpPr>
          <p:spPr>
            <a:xfrm>
              <a:off x="1438271" y="4143024"/>
              <a:ext cx="3223954" cy="369332"/>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AddTurnServer</a:t>
              </a:r>
              <a:endParaRPr lang="zh-CN" altLang="en-US" sz="1400" dirty="0">
                <a:latin typeface="Arial Black" panose="020B0A04020102020204" pitchFamily="34" charset="0"/>
              </a:endParaRPr>
            </a:p>
          </p:txBody>
        </p:sp>
      </p:grpSp>
      <p:sp>
        <p:nvSpPr>
          <p:cNvPr id="40" name="TextBox 39">
            <a:extLst>
              <a:ext uri="{FF2B5EF4-FFF2-40B4-BE49-F238E27FC236}">
                <a16:creationId xmlns:a16="http://schemas.microsoft.com/office/drawing/2014/main" id="{36B920F5-9563-4C3F-9AC0-3A7BF23A330D}"/>
              </a:ext>
            </a:extLst>
          </p:cNvPr>
          <p:cNvSpPr txBox="1"/>
          <p:nvPr/>
        </p:nvSpPr>
        <p:spPr>
          <a:xfrm>
            <a:off x="4198006" y="409777"/>
            <a:ext cx="1340432" cy="369332"/>
          </a:xfrm>
          <a:prstGeom prst="rect">
            <a:avLst/>
          </a:prstGeom>
          <a:noFill/>
        </p:spPr>
        <p:txBody>
          <a:bodyPr wrap="none" rtlCol="0">
            <a:spAutoFit/>
          </a:bodyPr>
          <a:lstStyle/>
          <a:p>
            <a:r>
              <a:rPr lang="en-US" altLang="zh-CN" dirty="0">
                <a:latin typeface="Clarendon Blk BT" panose="02040905050505020204" pitchFamily="18" charset="0"/>
              </a:rPr>
              <a:t>ICEAgent</a:t>
            </a:r>
            <a:endParaRPr lang="zh-CN" altLang="en-US" dirty="0">
              <a:latin typeface="Clarendon Blk BT" panose="02040905050505020204" pitchFamily="18" charset="0"/>
            </a:endParaRPr>
          </a:p>
        </p:txBody>
      </p:sp>
      <p:sp>
        <p:nvSpPr>
          <p:cNvPr id="43" name="Rectangle: Diagonal Corners Rounded 42">
            <a:extLst>
              <a:ext uri="{FF2B5EF4-FFF2-40B4-BE49-F238E27FC236}">
                <a16:creationId xmlns:a16="http://schemas.microsoft.com/office/drawing/2014/main" id="{D42683DB-B390-472C-9A5F-446E312831C5}"/>
              </a:ext>
            </a:extLst>
          </p:cNvPr>
          <p:cNvSpPr/>
          <p:nvPr/>
        </p:nvSpPr>
        <p:spPr>
          <a:xfrm>
            <a:off x="4365275" y="905415"/>
            <a:ext cx="3223951" cy="4768022"/>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dirty="0">
                <a:latin typeface="Britannic Bold" panose="020B0903060703020204" pitchFamily="34" charset="0"/>
              </a:rPr>
              <a:t>ICEAgent</a:t>
            </a:r>
            <a:endParaRPr lang="zh-CN" altLang="en-US" dirty="0">
              <a:latin typeface="Britannic Bold" panose="020B0903060703020204" pitchFamily="34" charset="0"/>
            </a:endParaRPr>
          </a:p>
        </p:txBody>
      </p:sp>
      <p:sp>
        <p:nvSpPr>
          <p:cNvPr id="44" name="Rectangle: Rounded Corners 43">
            <a:extLst>
              <a:ext uri="{FF2B5EF4-FFF2-40B4-BE49-F238E27FC236}">
                <a16:creationId xmlns:a16="http://schemas.microsoft.com/office/drawing/2014/main" id="{FBCC767A-E5A6-483B-8FD8-7A05E47E420C}"/>
              </a:ext>
            </a:extLst>
          </p:cNvPr>
          <p:cNvSpPr/>
          <p:nvPr/>
        </p:nvSpPr>
        <p:spPr>
          <a:xfrm>
            <a:off x="4365275" y="1416318"/>
            <a:ext cx="3223954" cy="38188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Clarendon Blk BT" panose="02040905050505020204" pitchFamily="18" charset="0"/>
              </a:rPr>
              <a:t>ICEAgentConfig</a:t>
            </a:r>
            <a:endParaRPr lang="zh-CN" altLang="en-US" sz="1400" dirty="0">
              <a:latin typeface="Clarendon Blk BT" panose="02040905050505020204" pitchFamily="18" charset="0"/>
            </a:endParaRPr>
          </a:p>
        </p:txBody>
      </p:sp>
      <p:sp>
        <p:nvSpPr>
          <p:cNvPr id="45" name="Rectangle: Rounded Corners 44">
            <a:extLst>
              <a:ext uri="{FF2B5EF4-FFF2-40B4-BE49-F238E27FC236}">
                <a16:creationId xmlns:a16="http://schemas.microsoft.com/office/drawing/2014/main" id="{EA9D45A9-AD36-42DF-8797-7C2BC093EC40}"/>
              </a:ext>
            </a:extLst>
          </p:cNvPr>
          <p:cNvSpPr/>
          <p:nvPr/>
        </p:nvSpPr>
        <p:spPr>
          <a:xfrm>
            <a:off x="4365274" y="2816888"/>
            <a:ext cx="3223954" cy="381881"/>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SetConfiguration()</a:t>
            </a:r>
            <a:endParaRPr lang="zh-CN" altLang="en-US" sz="1400" dirty="0">
              <a:latin typeface="Arial Black" panose="020B0A04020102020204" pitchFamily="34" charset="0"/>
            </a:endParaRPr>
          </a:p>
        </p:txBody>
      </p:sp>
      <p:sp>
        <p:nvSpPr>
          <p:cNvPr id="46" name="Rectangle: Rounded Corners 45">
            <a:extLst>
              <a:ext uri="{FF2B5EF4-FFF2-40B4-BE49-F238E27FC236}">
                <a16:creationId xmlns:a16="http://schemas.microsoft.com/office/drawing/2014/main" id="{04CB43DE-2A6E-4ACB-AB29-0459703C99E2}"/>
              </a:ext>
            </a:extLst>
          </p:cNvPr>
          <p:cNvSpPr/>
          <p:nvPr/>
        </p:nvSpPr>
        <p:spPr>
          <a:xfrm>
            <a:off x="4365274" y="3209921"/>
            <a:ext cx="3223954" cy="381881"/>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CreateSession()</a:t>
            </a:r>
            <a:endParaRPr lang="zh-CN" altLang="en-US" sz="1400" dirty="0">
              <a:latin typeface="Arial Black" panose="020B0A04020102020204" pitchFamily="34" charset="0"/>
            </a:endParaRPr>
          </a:p>
        </p:txBody>
      </p:sp>
      <p:sp>
        <p:nvSpPr>
          <p:cNvPr id="47" name="Rectangle: Rounded Corners 46">
            <a:extLst>
              <a:ext uri="{FF2B5EF4-FFF2-40B4-BE49-F238E27FC236}">
                <a16:creationId xmlns:a16="http://schemas.microsoft.com/office/drawing/2014/main" id="{2CED33E1-9047-470D-B0DE-30A3C5E2D123}"/>
              </a:ext>
            </a:extLst>
          </p:cNvPr>
          <p:cNvSpPr/>
          <p:nvPr/>
        </p:nvSpPr>
        <p:spPr>
          <a:xfrm>
            <a:off x="4365274" y="3602950"/>
            <a:ext cx="3223954" cy="381881"/>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NATDetect()</a:t>
            </a:r>
            <a:endParaRPr lang="zh-CN" altLang="en-US" sz="1400" dirty="0">
              <a:latin typeface="Arial Black" panose="020B0A04020102020204" pitchFamily="34" charset="0"/>
            </a:endParaRPr>
          </a:p>
        </p:txBody>
      </p:sp>
      <p:sp>
        <p:nvSpPr>
          <p:cNvPr id="48" name="Rectangle: Rounded Corners 47">
            <a:extLst>
              <a:ext uri="{FF2B5EF4-FFF2-40B4-BE49-F238E27FC236}">
                <a16:creationId xmlns:a16="http://schemas.microsoft.com/office/drawing/2014/main" id="{46ED7A06-1B3F-440B-8E42-9545246DE028}"/>
              </a:ext>
            </a:extLst>
          </p:cNvPr>
          <p:cNvSpPr/>
          <p:nvPr/>
        </p:nvSpPr>
        <p:spPr>
          <a:xfrm>
            <a:off x="4365274" y="3995982"/>
            <a:ext cx="3223954" cy="381881"/>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GatherCandidate()</a:t>
            </a:r>
            <a:endParaRPr lang="zh-CN" altLang="en-US" sz="1400" dirty="0">
              <a:latin typeface="Arial Black" panose="020B0A04020102020204" pitchFamily="34" charset="0"/>
            </a:endParaRPr>
          </a:p>
        </p:txBody>
      </p:sp>
      <p:sp>
        <p:nvSpPr>
          <p:cNvPr id="51" name="Rectangle: Rounded Corners 50">
            <a:extLst>
              <a:ext uri="{FF2B5EF4-FFF2-40B4-BE49-F238E27FC236}">
                <a16:creationId xmlns:a16="http://schemas.microsoft.com/office/drawing/2014/main" id="{AE4905D6-5D0A-4771-8915-B6147C73ECCB}"/>
              </a:ext>
            </a:extLst>
          </p:cNvPr>
          <p:cNvSpPr/>
          <p:nvPr/>
        </p:nvSpPr>
        <p:spPr>
          <a:xfrm>
            <a:off x="4365274" y="4395025"/>
            <a:ext cx="3223954" cy="381881"/>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DNSResolver()</a:t>
            </a:r>
            <a:endParaRPr lang="zh-CN" altLang="en-US" sz="1400" dirty="0">
              <a:latin typeface="Arial Black" panose="020B0A04020102020204" pitchFamily="34" charset="0"/>
            </a:endParaRPr>
          </a:p>
        </p:txBody>
      </p:sp>
      <p:sp>
        <p:nvSpPr>
          <p:cNvPr id="52" name="Rectangle: Rounded Corners 51">
            <a:extLst>
              <a:ext uri="{FF2B5EF4-FFF2-40B4-BE49-F238E27FC236}">
                <a16:creationId xmlns:a16="http://schemas.microsoft.com/office/drawing/2014/main" id="{895EA538-D3BC-45D0-AFDC-434E592E8CFD}"/>
              </a:ext>
            </a:extLst>
          </p:cNvPr>
          <p:cNvSpPr/>
          <p:nvPr/>
        </p:nvSpPr>
        <p:spPr>
          <a:xfrm>
            <a:off x="4365275" y="1814837"/>
            <a:ext cx="3223954" cy="38188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Clarendon Blk BT" panose="02040905050505020204" pitchFamily="18" charset="0"/>
              </a:rPr>
              <a:t>server-list</a:t>
            </a:r>
            <a:endParaRPr lang="zh-CN" altLang="en-US" sz="1400" dirty="0">
              <a:latin typeface="Clarendon Blk BT" panose="02040905050505020204" pitchFamily="18" charset="0"/>
            </a:endParaRPr>
          </a:p>
        </p:txBody>
      </p:sp>
      <p:sp>
        <p:nvSpPr>
          <p:cNvPr id="53" name="Rectangle: Rounded Corners 52">
            <a:extLst>
              <a:ext uri="{FF2B5EF4-FFF2-40B4-BE49-F238E27FC236}">
                <a16:creationId xmlns:a16="http://schemas.microsoft.com/office/drawing/2014/main" id="{6749386F-EDCE-4E3F-9E22-957CF5868D29}"/>
              </a:ext>
            </a:extLst>
          </p:cNvPr>
          <p:cNvSpPr/>
          <p:nvPr/>
        </p:nvSpPr>
        <p:spPr>
          <a:xfrm>
            <a:off x="4365271" y="2212702"/>
            <a:ext cx="3223954" cy="38188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Clarendon Blk BT" panose="02040905050505020204" pitchFamily="18" charset="0"/>
              </a:rPr>
              <a:t>session-list</a:t>
            </a:r>
            <a:endParaRPr lang="zh-CN" altLang="en-US" sz="1400" dirty="0">
              <a:latin typeface="Clarendon Blk BT" panose="02040905050505020204" pitchFamily="18" charset="0"/>
            </a:endParaRPr>
          </a:p>
        </p:txBody>
      </p:sp>
      <p:sp>
        <p:nvSpPr>
          <p:cNvPr id="55" name="Rectangle: Rounded Corners 54">
            <a:extLst>
              <a:ext uri="{FF2B5EF4-FFF2-40B4-BE49-F238E27FC236}">
                <a16:creationId xmlns:a16="http://schemas.microsoft.com/office/drawing/2014/main" id="{E2CC7159-566B-4318-80D2-A5984D4233AB}"/>
              </a:ext>
            </a:extLst>
          </p:cNvPr>
          <p:cNvSpPr/>
          <p:nvPr/>
        </p:nvSpPr>
        <p:spPr>
          <a:xfrm>
            <a:off x="4365271" y="4794068"/>
            <a:ext cx="3223954" cy="381881"/>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MakeOffer()</a:t>
            </a:r>
            <a:endParaRPr lang="zh-CN" altLang="en-US" sz="1400" dirty="0">
              <a:latin typeface="Arial Black" panose="020B0A04020102020204" pitchFamily="34" charset="0"/>
            </a:endParaRPr>
          </a:p>
        </p:txBody>
      </p:sp>
      <p:sp>
        <p:nvSpPr>
          <p:cNvPr id="56" name="Rectangle: Rounded Corners 55">
            <a:extLst>
              <a:ext uri="{FF2B5EF4-FFF2-40B4-BE49-F238E27FC236}">
                <a16:creationId xmlns:a16="http://schemas.microsoft.com/office/drawing/2014/main" id="{E70201FE-8EF8-4CA2-8DA6-490CBBEECE03}"/>
              </a:ext>
            </a:extLst>
          </p:cNvPr>
          <p:cNvSpPr/>
          <p:nvPr/>
        </p:nvSpPr>
        <p:spPr>
          <a:xfrm>
            <a:off x="4365271" y="5175949"/>
            <a:ext cx="3223954" cy="381881"/>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MakeAnswer()</a:t>
            </a:r>
            <a:endParaRPr lang="zh-CN" altLang="en-US" sz="1400" dirty="0">
              <a:latin typeface="Arial Black" panose="020B0A04020102020204" pitchFamily="34" charset="0"/>
            </a:endParaRPr>
          </a:p>
        </p:txBody>
      </p:sp>
    </p:spTree>
    <p:extLst>
      <p:ext uri="{BB962C8B-B14F-4D97-AF65-F5344CB8AC3E}">
        <p14:creationId xmlns:p14="http://schemas.microsoft.com/office/powerpoint/2010/main" val="24018551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84726" y="109958"/>
            <a:ext cx="1622560" cy="369332"/>
          </a:xfrm>
          <a:prstGeom prst="rect">
            <a:avLst/>
          </a:prstGeom>
          <a:noFill/>
        </p:spPr>
        <p:txBody>
          <a:bodyPr wrap="none" rtlCol="0">
            <a:spAutoFit/>
          </a:bodyPr>
          <a:lstStyle/>
          <a:p>
            <a:r>
              <a:rPr lang="en-US" altLang="zh-CN" dirty="0">
                <a:latin typeface="Clarendon Blk BT" panose="02040905050505020204" pitchFamily="18" charset="0"/>
              </a:rPr>
              <a:t>ICESession</a:t>
            </a:r>
            <a:endParaRPr lang="zh-CN" altLang="en-US" dirty="0">
              <a:latin typeface="Clarendon Blk BT" panose="02040905050505020204" pitchFamily="18" charset="0"/>
            </a:endParaRPr>
          </a:p>
        </p:txBody>
      </p:sp>
      <p:sp>
        <p:nvSpPr>
          <p:cNvPr id="20" name="Rectangle: Diagonal Corners Rounded 19">
            <a:extLst>
              <a:ext uri="{FF2B5EF4-FFF2-40B4-BE49-F238E27FC236}">
                <a16:creationId xmlns:a16="http://schemas.microsoft.com/office/drawing/2014/main" id="{56D5BA8E-739B-4034-BFE6-0ACBB3A95E60}"/>
              </a:ext>
            </a:extLst>
          </p:cNvPr>
          <p:cNvSpPr/>
          <p:nvPr/>
        </p:nvSpPr>
        <p:spPr>
          <a:xfrm>
            <a:off x="179707" y="505559"/>
            <a:ext cx="3223951" cy="4590335"/>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dirty="0">
                <a:latin typeface="Britannic Bold" panose="020B0903060703020204" pitchFamily="34" charset="0"/>
              </a:rPr>
              <a:t>ICESession</a:t>
            </a:r>
            <a:endParaRPr lang="zh-CN" altLang="en-US" dirty="0">
              <a:latin typeface="Britannic Bold" panose="020B0903060703020204" pitchFamily="34" charset="0"/>
            </a:endParaRPr>
          </a:p>
        </p:txBody>
      </p:sp>
      <p:sp>
        <p:nvSpPr>
          <p:cNvPr id="18" name="Rectangle: Rounded Corners 17">
            <a:extLst>
              <a:ext uri="{FF2B5EF4-FFF2-40B4-BE49-F238E27FC236}">
                <a16:creationId xmlns:a16="http://schemas.microsoft.com/office/drawing/2014/main" id="{DD9FB525-C427-4058-BB0B-930D53DFEC22}"/>
              </a:ext>
            </a:extLst>
          </p:cNvPr>
          <p:cNvSpPr/>
          <p:nvPr/>
        </p:nvSpPr>
        <p:spPr>
          <a:xfrm>
            <a:off x="179707" y="1117864"/>
            <a:ext cx="3223954" cy="38188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Clarendon Blk BT" panose="02040905050505020204" pitchFamily="18" charset="0"/>
              </a:rPr>
              <a:t>ICEMedia-List</a:t>
            </a:r>
            <a:endParaRPr lang="zh-CN" altLang="en-US" sz="1400" dirty="0">
              <a:latin typeface="Clarendon Blk BT" panose="02040905050505020204" pitchFamily="18" charset="0"/>
            </a:endParaRPr>
          </a:p>
        </p:txBody>
      </p:sp>
      <p:sp>
        <p:nvSpPr>
          <p:cNvPr id="19" name="Rectangle: Rounded Corners 18">
            <a:extLst>
              <a:ext uri="{FF2B5EF4-FFF2-40B4-BE49-F238E27FC236}">
                <a16:creationId xmlns:a16="http://schemas.microsoft.com/office/drawing/2014/main" id="{006DD972-6969-4021-ABEA-E9337C3FDB02}"/>
              </a:ext>
            </a:extLst>
          </p:cNvPr>
          <p:cNvSpPr/>
          <p:nvPr/>
        </p:nvSpPr>
        <p:spPr>
          <a:xfrm>
            <a:off x="179707" y="3561454"/>
            <a:ext cx="3223954" cy="381881"/>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AttachPeer2List()</a:t>
            </a:r>
            <a:endParaRPr lang="zh-CN" altLang="en-US" sz="1400" dirty="0">
              <a:latin typeface="Arial Black" panose="020B0A04020102020204" pitchFamily="34" charset="0"/>
            </a:endParaRPr>
          </a:p>
        </p:txBody>
      </p:sp>
      <p:sp>
        <p:nvSpPr>
          <p:cNvPr id="21" name="Rectangle: Rounded Corners 20">
            <a:extLst>
              <a:ext uri="{FF2B5EF4-FFF2-40B4-BE49-F238E27FC236}">
                <a16:creationId xmlns:a16="http://schemas.microsoft.com/office/drawing/2014/main" id="{1508B906-C663-4F0D-AF92-8C3E9A7081EC}"/>
              </a:ext>
            </a:extLst>
          </p:cNvPr>
          <p:cNvSpPr/>
          <p:nvPr/>
        </p:nvSpPr>
        <p:spPr>
          <a:xfrm>
            <a:off x="179707" y="1499745"/>
            <a:ext cx="3223954" cy="38188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Clarendon Blk BT" panose="02040905050505020204" pitchFamily="18" charset="0"/>
              </a:rPr>
              <a:t>ICECandidate-List</a:t>
            </a:r>
            <a:endParaRPr lang="zh-CN" altLang="en-US" sz="1400" dirty="0">
              <a:latin typeface="Clarendon Blk BT" panose="02040905050505020204" pitchFamily="18" charset="0"/>
            </a:endParaRPr>
          </a:p>
        </p:txBody>
      </p:sp>
      <p:grpSp>
        <p:nvGrpSpPr>
          <p:cNvPr id="23" name="Group 22">
            <a:extLst>
              <a:ext uri="{FF2B5EF4-FFF2-40B4-BE49-F238E27FC236}">
                <a16:creationId xmlns:a16="http://schemas.microsoft.com/office/drawing/2014/main" id="{2A86C9D2-D4E8-4914-9C74-DA901760E0FF}"/>
              </a:ext>
            </a:extLst>
          </p:cNvPr>
          <p:cNvGrpSpPr/>
          <p:nvPr/>
        </p:nvGrpSpPr>
        <p:grpSpPr>
          <a:xfrm>
            <a:off x="5149176" y="66165"/>
            <a:ext cx="1446963" cy="6791835"/>
            <a:chOff x="4862565" y="1252466"/>
            <a:chExt cx="1446963" cy="5981032"/>
          </a:xfrm>
        </p:grpSpPr>
        <p:sp>
          <p:nvSpPr>
            <p:cNvPr id="24" name="Rectangle: Diagonal Corners Rounded 23">
              <a:extLst>
                <a:ext uri="{FF2B5EF4-FFF2-40B4-BE49-F238E27FC236}">
                  <a16:creationId xmlns:a16="http://schemas.microsoft.com/office/drawing/2014/main" id="{8CE28D9C-460F-42A7-9699-9C0D8DD1D968}"/>
                </a:ext>
              </a:extLst>
            </p:cNvPr>
            <p:cNvSpPr/>
            <p:nvPr/>
          </p:nvSpPr>
          <p:spPr>
            <a:xfrm>
              <a:off x="4862565" y="1252466"/>
              <a:ext cx="1446963" cy="28381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Britannic Bold" panose="020B0903060703020204" pitchFamily="34" charset="0"/>
                </a:rPr>
                <a:t>ICESession</a:t>
              </a:r>
              <a:endParaRPr lang="zh-CN" altLang="en-US" sz="1200" dirty="0">
                <a:latin typeface="Britannic Bold" panose="020B0903060703020204" pitchFamily="34" charset="0"/>
              </a:endParaRPr>
            </a:p>
          </p:txBody>
        </p:sp>
        <p:sp>
          <p:nvSpPr>
            <p:cNvPr id="26" name="Rectangle 25">
              <a:extLst>
                <a:ext uri="{FF2B5EF4-FFF2-40B4-BE49-F238E27FC236}">
                  <a16:creationId xmlns:a16="http://schemas.microsoft.com/office/drawing/2014/main" id="{987A75A0-7017-4453-8E17-3FBE01B99D5C}"/>
                </a:ext>
              </a:extLst>
            </p:cNvPr>
            <p:cNvSpPr/>
            <p:nvPr/>
          </p:nvSpPr>
          <p:spPr>
            <a:xfrm flipH="1">
              <a:off x="5563187" y="1548784"/>
              <a:ext cx="45719" cy="5684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Rectangle: Rounded Corners 26">
            <a:extLst>
              <a:ext uri="{FF2B5EF4-FFF2-40B4-BE49-F238E27FC236}">
                <a16:creationId xmlns:a16="http://schemas.microsoft.com/office/drawing/2014/main" id="{8E42616A-2A89-43D8-B5CD-ECD0C3F21160}"/>
              </a:ext>
            </a:extLst>
          </p:cNvPr>
          <p:cNvSpPr/>
          <p:nvPr/>
        </p:nvSpPr>
        <p:spPr>
          <a:xfrm>
            <a:off x="179707" y="3969604"/>
            <a:ext cx="3223954" cy="381881"/>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CreateMedia()</a:t>
            </a:r>
            <a:endParaRPr lang="zh-CN" altLang="en-US" sz="1400" dirty="0">
              <a:latin typeface="Arial Black" panose="020B0A04020102020204" pitchFamily="34" charset="0"/>
            </a:endParaRPr>
          </a:p>
        </p:txBody>
      </p:sp>
      <p:sp>
        <p:nvSpPr>
          <p:cNvPr id="28" name="Rectangle: Rounded Corners 27">
            <a:extLst>
              <a:ext uri="{FF2B5EF4-FFF2-40B4-BE49-F238E27FC236}">
                <a16:creationId xmlns:a16="http://schemas.microsoft.com/office/drawing/2014/main" id="{5EA92ECE-96EE-459B-80DC-6DA2E07FA108}"/>
              </a:ext>
            </a:extLst>
          </p:cNvPr>
          <p:cNvSpPr/>
          <p:nvPr/>
        </p:nvSpPr>
        <p:spPr>
          <a:xfrm>
            <a:off x="179704" y="1897504"/>
            <a:ext cx="3223954" cy="38188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Clarendon Blk BT" panose="02040905050505020204" pitchFamily="18" charset="0"/>
              </a:rPr>
              <a:t>Peer-List</a:t>
            </a:r>
            <a:endParaRPr lang="zh-CN" altLang="en-US" sz="1400" dirty="0">
              <a:latin typeface="Clarendon Blk BT" panose="02040905050505020204" pitchFamily="18" charset="0"/>
            </a:endParaRPr>
          </a:p>
        </p:txBody>
      </p:sp>
      <p:grpSp>
        <p:nvGrpSpPr>
          <p:cNvPr id="29" name="Group 28">
            <a:extLst>
              <a:ext uri="{FF2B5EF4-FFF2-40B4-BE49-F238E27FC236}">
                <a16:creationId xmlns:a16="http://schemas.microsoft.com/office/drawing/2014/main" id="{7149F503-DCC1-4E3E-B38D-37FE4E2A7E60}"/>
              </a:ext>
            </a:extLst>
          </p:cNvPr>
          <p:cNvGrpSpPr/>
          <p:nvPr/>
        </p:nvGrpSpPr>
        <p:grpSpPr>
          <a:xfrm>
            <a:off x="9087399" y="66165"/>
            <a:ext cx="1446963" cy="6791835"/>
            <a:chOff x="4862565" y="1252466"/>
            <a:chExt cx="1446963" cy="5981032"/>
          </a:xfrm>
        </p:grpSpPr>
        <p:sp>
          <p:nvSpPr>
            <p:cNvPr id="30" name="Rectangle: Diagonal Corners Rounded 29">
              <a:extLst>
                <a:ext uri="{FF2B5EF4-FFF2-40B4-BE49-F238E27FC236}">
                  <a16:creationId xmlns:a16="http://schemas.microsoft.com/office/drawing/2014/main" id="{0CB682CB-E592-4AC3-A8A6-11D9649CA5D2}"/>
                </a:ext>
              </a:extLst>
            </p:cNvPr>
            <p:cNvSpPr/>
            <p:nvPr/>
          </p:nvSpPr>
          <p:spPr>
            <a:xfrm>
              <a:off x="4862565" y="1252466"/>
              <a:ext cx="1446963" cy="28381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Britannic Bold" panose="020B0903060703020204" pitchFamily="34" charset="0"/>
                </a:rPr>
                <a:t>Stun-Server</a:t>
              </a:r>
              <a:endParaRPr lang="zh-CN" altLang="en-US" sz="1200" dirty="0">
                <a:latin typeface="Britannic Bold" panose="020B0903060703020204" pitchFamily="34" charset="0"/>
              </a:endParaRPr>
            </a:p>
          </p:txBody>
        </p:sp>
        <p:sp>
          <p:nvSpPr>
            <p:cNvPr id="31" name="Rectangle 30">
              <a:extLst>
                <a:ext uri="{FF2B5EF4-FFF2-40B4-BE49-F238E27FC236}">
                  <a16:creationId xmlns:a16="http://schemas.microsoft.com/office/drawing/2014/main" id="{EA44C6C8-6359-470C-91F2-8A0479570D27}"/>
                </a:ext>
              </a:extLst>
            </p:cNvPr>
            <p:cNvSpPr/>
            <p:nvPr/>
          </p:nvSpPr>
          <p:spPr>
            <a:xfrm flipH="1">
              <a:off x="5563187" y="1548784"/>
              <a:ext cx="45719" cy="5684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2" name="Group 31">
            <a:extLst>
              <a:ext uri="{FF2B5EF4-FFF2-40B4-BE49-F238E27FC236}">
                <a16:creationId xmlns:a16="http://schemas.microsoft.com/office/drawing/2014/main" id="{053973BE-A7C9-464F-9BE0-7B4504F66D2D}"/>
              </a:ext>
            </a:extLst>
          </p:cNvPr>
          <p:cNvGrpSpPr/>
          <p:nvPr/>
        </p:nvGrpSpPr>
        <p:grpSpPr>
          <a:xfrm>
            <a:off x="10745037" y="66165"/>
            <a:ext cx="1446963" cy="6791835"/>
            <a:chOff x="4862565" y="1252466"/>
            <a:chExt cx="1446963" cy="5981032"/>
          </a:xfrm>
        </p:grpSpPr>
        <p:sp>
          <p:nvSpPr>
            <p:cNvPr id="33" name="Rectangle: Diagonal Corners Rounded 32">
              <a:extLst>
                <a:ext uri="{FF2B5EF4-FFF2-40B4-BE49-F238E27FC236}">
                  <a16:creationId xmlns:a16="http://schemas.microsoft.com/office/drawing/2014/main" id="{56605E5D-55CA-4473-B526-A9D9F10E4F5F}"/>
                </a:ext>
              </a:extLst>
            </p:cNvPr>
            <p:cNvSpPr/>
            <p:nvPr/>
          </p:nvSpPr>
          <p:spPr>
            <a:xfrm>
              <a:off x="4862565" y="1252466"/>
              <a:ext cx="1446963" cy="28381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Britannic Bold" panose="020B0903060703020204" pitchFamily="34" charset="0"/>
                </a:rPr>
                <a:t>Turn-Server</a:t>
              </a:r>
              <a:endParaRPr lang="zh-CN" altLang="en-US" sz="1200" dirty="0">
                <a:latin typeface="Britannic Bold" panose="020B0903060703020204" pitchFamily="34" charset="0"/>
              </a:endParaRPr>
            </a:p>
          </p:txBody>
        </p:sp>
        <p:sp>
          <p:nvSpPr>
            <p:cNvPr id="34" name="Rectangle 33">
              <a:extLst>
                <a:ext uri="{FF2B5EF4-FFF2-40B4-BE49-F238E27FC236}">
                  <a16:creationId xmlns:a16="http://schemas.microsoft.com/office/drawing/2014/main" id="{C11047A1-71BD-443A-992A-FC21652C58EF}"/>
                </a:ext>
              </a:extLst>
            </p:cNvPr>
            <p:cNvSpPr/>
            <p:nvPr/>
          </p:nvSpPr>
          <p:spPr>
            <a:xfrm flipH="1">
              <a:off x="5563187" y="1548784"/>
              <a:ext cx="45719" cy="5684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Rectangle 2">
            <a:extLst>
              <a:ext uri="{FF2B5EF4-FFF2-40B4-BE49-F238E27FC236}">
                <a16:creationId xmlns:a16="http://schemas.microsoft.com/office/drawing/2014/main" id="{5CF706E2-FBF4-4B12-9976-56F70CB5D0F8}"/>
              </a:ext>
            </a:extLst>
          </p:cNvPr>
          <p:cNvSpPr/>
          <p:nvPr/>
        </p:nvSpPr>
        <p:spPr>
          <a:xfrm>
            <a:off x="5707884" y="495735"/>
            <a:ext cx="329545" cy="1004002"/>
          </a:xfrm>
          <a:prstGeom prst="rect">
            <a:avLst/>
          </a:prstGeom>
          <a:solidFill>
            <a:schemeClr val="tx2">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5" name="Group 34">
            <a:extLst>
              <a:ext uri="{FF2B5EF4-FFF2-40B4-BE49-F238E27FC236}">
                <a16:creationId xmlns:a16="http://schemas.microsoft.com/office/drawing/2014/main" id="{540BF676-E321-4C04-B9E9-72D1D9014E8E}"/>
              </a:ext>
            </a:extLst>
          </p:cNvPr>
          <p:cNvGrpSpPr/>
          <p:nvPr/>
        </p:nvGrpSpPr>
        <p:grpSpPr>
          <a:xfrm>
            <a:off x="7515945" y="66165"/>
            <a:ext cx="1446963" cy="6791835"/>
            <a:chOff x="4862565" y="1252466"/>
            <a:chExt cx="1446963" cy="5981032"/>
          </a:xfrm>
        </p:grpSpPr>
        <p:sp>
          <p:nvSpPr>
            <p:cNvPr id="36" name="Rectangle: Diagonal Corners Rounded 35">
              <a:extLst>
                <a:ext uri="{FF2B5EF4-FFF2-40B4-BE49-F238E27FC236}">
                  <a16:creationId xmlns:a16="http://schemas.microsoft.com/office/drawing/2014/main" id="{55C72EC0-982A-42EC-A9E8-CDCE312961C6}"/>
                </a:ext>
              </a:extLst>
            </p:cNvPr>
            <p:cNvSpPr/>
            <p:nvPr/>
          </p:nvSpPr>
          <p:spPr>
            <a:xfrm>
              <a:off x="4862565" y="1252466"/>
              <a:ext cx="1446963" cy="28381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Britannic Bold" panose="020B0903060703020204" pitchFamily="34" charset="0"/>
                </a:rPr>
                <a:t>Ethernet</a:t>
              </a:r>
              <a:endParaRPr lang="zh-CN" altLang="en-US" sz="1200" dirty="0">
                <a:latin typeface="Britannic Bold" panose="020B0903060703020204" pitchFamily="34" charset="0"/>
              </a:endParaRPr>
            </a:p>
          </p:txBody>
        </p:sp>
        <p:sp>
          <p:nvSpPr>
            <p:cNvPr id="37" name="Rectangle 36">
              <a:extLst>
                <a:ext uri="{FF2B5EF4-FFF2-40B4-BE49-F238E27FC236}">
                  <a16:creationId xmlns:a16="http://schemas.microsoft.com/office/drawing/2014/main" id="{2E7014B4-E2E8-4469-86D8-C34DB55C4BBD}"/>
                </a:ext>
              </a:extLst>
            </p:cNvPr>
            <p:cNvSpPr/>
            <p:nvPr/>
          </p:nvSpPr>
          <p:spPr>
            <a:xfrm flipH="1">
              <a:off x="5563187" y="1548784"/>
              <a:ext cx="45719" cy="5684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8" name="Straight Arrow Connector 37">
            <a:extLst>
              <a:ext uri="{FF2B5EF4-FFF2-40B4-BE49-F238E27FC236}">
                <a16:creationId xmlns:a16="http://schemas.microsoft.com/office/drawing/2014/main" id="{0D17D4DB-1568-427D-9E75-EB2B1CB138D7}"/>
              </a:ext>
            </a:extLst>
          </p:cNvPr>
          <p:cNvCxnSpPr/>
          <p:nvPr/>
        </p:nvCxnSpPr>
        <p:spPr>
          <a:xfrm>
            <a:off x="6037429" y="675409"/>
            <a:ext cx="21791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675CDD32-814B-487B-BABB-CC75A46F2D1D}"/>
              </a:ext>
            </a:extLst>
          </p:cNvPr>
          <p:cNvCxnSpPr/>
          <p:nvPr/>
        </p:nvCxnSpPr>
        <p:spPr>
          <a:xfrm>
            <a:off x="6037429" y="966355"/>
            <a:ext cx="37505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87E9BBD9-E0FA-4C44-839D-BCD3147F716C}"/>
              </a:ext>
            </a:extLst>
          </p:cNvPr>
          <p:cNvCxnSpPr/>
          <p:nvPr/>
        </p:nvCxnSpPr>
        <p:spPr>
          <a:xfrm>
            <a:off x="6037429" y="1298864"/>
            <a:ext cx="54082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69C7B534-6886-405A-926F-3DB14F3CF54A}"/>
              </a:ext>
            </a:extLst>
          </p:cNvPr>
          <p:cNvSpPr txBox="1"/>
          <p:nvPr/>
        </p:nvSpPr>
        <p:spPr>
          <a:xfrm>
            <a:off x="5244487" y="782694"/>
            <a:ext cx="1351652" cy="276999"/>
          </a:xfrm>
          <a:prstGeom prst="rect">
            <a:avLst/>
          </a:prstGeom>
          <a:noFill/>
        </p:spPr>
        <p:txBody>
          <a:bodyPr wrap="none" rtlCol="0">
            <a:spAutoFit/>
          </a:bodyPr>
          <a:lstStyle/>
          <a:p>
            <a:r>
              <a:rPr lang="en-US" altLang="zh-CN" sz="1200" dirty="0">
                <a:latin typeface="Britannic Bold" panose="020B0903060703020204" pitchFamily="34" charset="0"/>
              </a:rPr>
              <a:t>Gather candidate</a:t>
            </a:r>
            <a:endParaRPr lang="zh-CN" altLang="en-US" sz="1200" dirty="0">
              <a:latin typeface="Britannic Bold" panose="020B0903060703020204" pitchFamily="34" charset="0"/>
            </a:endParaRPr>
          </a:p>
        </p:txBody>
      </p:sp>
      <p:cxnSp>
        <p:nvCxnSpPr>
          <p:cNvPr id="49" name="Straight Arrow Connector 48">
            <a:extLst>
              <a:ext uri="{FF2B5EF4-FFF2-40B4-BE49-F238E27FC236}">
                <a16:creationId xmlns:a16="http://schemas.microsoft.com/office/drawing/2014/main" id="{EC358D10-3CB8-462C-B252-C61D895FF6F0}"/>
              </a:ext>
            </a:extLst>
          </p:cNvPr>
          <p:cNvCxnSpPr/>
          <p:nvPr/>
        </p:nvCxnSpPr>
        <p:spPr>
          <a:xfrm flipH="1">
            <a:off x="4977245" y="1402774"/>
            <a:ext cx="7306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0" name="Graphic 49" descr="Man">
            <a:extLst>
              <a:ext uri="{FF2B5EF4-FFF2-40B4-BE49-F238E27FC236}">
                <a16:creationId xmlns:a16="http://schemas.microsoft.com/office/drawing/2014/main" id="{982227CE-3E6C-4D9B-A4A4-CA9F12951B9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35362" y="966355"/>
            <a:ext cx="763406" cy="596590"/>
          </a:xfrm>
          <a:prstGeom prst="rect">
            <a:avLst/>
          </a:prstGeom>
        </p:spPr>
      </p:pic>
      <p:pic>
        <p:nvPicPr>
          <p:cNvPr id="51" name="Graphic 50" descr="Man">
            <a:extLst>
              <a:ext uri="{FF2B5EF4-FFF2-40B4-BE49-F238E27FC236}">
                <a16:creationId xmlns:a16="http://schemas.microsoft.com/office/drawing/2014/main" id="{2986B051-B6C0-41A1-B918-8B6FDFB9540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35362" y="1713968"/>
            <a:ext cx="763406" cy="596590"/>
          </a:xfrm>
          <a:prstGeom prst="rect">
            <a:avLst/>
          </a:prstGeom>
        </p:spPr>
      </p:pic>
      <p:sp>
        <p:nvSpPr>
          <p:cNvPr id="52" name="Rectangle 51">
            <a:extLst>
              <a:ext uri="{FF2B5EF4-FFF2-40B4-BE49-F238E27FC236}">
                <a16:creationId xmlns:a16="http://schemas.microsoft.com/office/drawing/2014/main" id="{B79DC623-531F-4743-B3DD-9D27E43EAF7D}"/>
              </a:ext>
            </a:extLst>
          </p:cNvPr>
          <p:cNvSpPr/>
          <p:nvPr/>
        </p:nvSpPr>
        <p:spPr>
          <a:xfrm>
            <a:off x="5724708" y="1623395"/>
            <a:ext cx="329545" cy="1004002"/>
          </a:xfrm>
          <a:prstGeom prst="rect">
            <a:avLst/>
          </a:prstGeom>
          <a:solidFill>
            <a:schemeClr val="tx2">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3" name="TextBox 52">
            <a:extLst>
              <a:ext uri="{FF2B5EF4-FFF2-40B4-BE49-F238E27FC236}">
                <a16:creationId xmlns:a16="http://schemas.microsoft.com/office/drawing/2014/main" id="{3EEC374C-A0E8-4634-82B1-1860B907BCC8}"/>
              </a:ext>
            </a:extLst>
          </p:cNvPr>
          <p:cNvSpPr txBox="1"/>
          <p:nvPr/>
        </p:nvSpPr>
        <p:spPr>
          <a:xfrm>
            <a:off x="5261311" y="1910354"/>
            <a:ext cx="1451038" cy="276999"/>
          </a:xfrm>
          <a:prstGeom prst="rect">
            <a:avLst/>
          </a:prstGeom>
          <a:noFill/>
        </p:spPr>
        <p:txBody>
          <a:bodyPr wrap="none" rtlCol="0">
            <a:spAutoFit/>
          </a:bodyPr>
          <a:lstStyle/>
          <a:p>
            <a:r>
              <a:rPr lang="en-US" altLang="zh-CN" sz="1200" dirty="0">
                <a:latin typeface="Britannic Bold" panose="020B0903060703020204" pitchFamily="34" charset="0"/>
              </a:rPr>
              <a:t>Connectivity check</a:t>
            </a:r>
            <a:endParaRPr lang="zh-CN" altLang="en-US" sz="1200" dirty="0">
              <a:latin typeface="Britannic Bold" panose="020B0903060703020204" pitchFamily="34" charset="0"/>
            </a:endParaRPr>
          </a:p>
        </p:txBody>
      </p:sp>
      <p:cxnSp>
        <p:nvCxnSpPr>
          <p:cNvPr id="55" name="Straight Arrow Connector 54">
            <a:extLst>
              <a:ext uri="{FF2B5EF4-FFF2-40B4-BE49-F238E27FC236}">
                <a16:creationId xmlns:a16="http://schemas.microsoft.com/office/drawing/2014/main" id="{91CB8222-D65C-47A6-A5C4-CD5D51631C24}"/>
              </a:ext>
            </a:extLst>
          </p:cNvPr>
          <p:cNvCxnSpPr/>
          <p:nvPr/>
        </p:nvCxnSpPr>
        <p:spPr>
          <a:xfrm>
            <a:off x="5165918" y="1910354"/>
            <a:ext cx="35329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05A43105-8903-48BE-AFFE-8488FB9478C9}"/>
              </a:ext>
            </a:extLst>
          </p:cNvPr>
          <p:cNvSpPr/>
          <p:nvPr/>
        </p:nvSpPr>
        <p:spPr>
          <a:xfrm>
            <a:off x="5730744" y="2912165"/>
            <a:ext cx="329545" cy="1004002"/>
          </a:xfrm>
          <a:prstGeom prst="rect">
            <a:avLst/>
          </a:prstGeom>
          <a:solidFill>
            <a:schemeClr val="tx2">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7" name="TextBox 56">
            <a:extLst>
              <a:ext uri="{FF2B5EF4-FFF2-40B4-BE49-F238E27FC236}">
                <a16:creationId xmlns:a16="http://schemas.microsoft.com/office/drawing/2014/main" id="{7EBE1BF5-5BC8-48BD-A0AD-E0C729AADCC5}"/>
              </a:ext>
            </a:extLst>
          </p:cNvPr>
          <p:cNvSpPr txBox="1"/>
          <p:nvPr/>
        </p:nvSpPr>
        <p:spPr>
          <a:xfrm>
            <a:off x="5412821" y="3199124"/>
            <a:ext cx="960519" cy="276999"/>
          </a:xfrm>
          <a:prstGeom prst="rect">
            <a:avLst/>
          </a:prstGeom>
          <a:noFill/>
        </p:spPr>
        <p:txBody>
          <a:bodyPr wrap="none" rtlCol="0">
            <a:spAutoFit/>
          </a:bodyPr>
          <a:lstStyle/>
          <a:p>
            <a:r>
              <a:rPr lang="en-US" altLang="zh-CN" sz="1200" dirty="0">
                <a:latin typeface="Britannic Bold" panose="020B0903060703020204" pitchFamily="34" charset="0"/>
              </a:rPr>
              <a:t>Attach-Peer</a:t>
            </a:r>
            <a:endParaRPr lang="zh-CN" altLang="en-US" sz="1200" dirty="0">
              <a:latin typeface="Britannic Bold" panose="020B0903060703020204" pitchFamily="34" charset="0"/>
            </a:endParaRPr>
          </a:p>
        </p:txBody>
      </p:sp>
    </p:spTree>
    <p:extLst>
      <p:ext uri="{BB962C8B-B14F-4D97-AF65-F5344CB8AC3E}">
        <p14:creationId xmlns:p14="http://schemas.microsoft.com/office/powerpoint/2010/main" val="6172856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562708" y="432079"/>
            <a:ext cx="2180405" cy="369332"/>
          </a:xfrm>
          <a:prstGeom prst="rect">
            <a:avLst/>
          </a:prstGeom>
          <a:noFill/>
        </p:spPr>
        <p:txBody>
          <a:bodyPr wrap="none" rtlCol="0">
            <a:spAutoFit/>
          </a:bodyPr>
          <a:lstStyle/>
          <a:p>
            <a:r>
              <a:rPr lang="en-US" altLang="zh-CN" dirty="0">
                <a:latin typeface="Clarendon Blk BT" panose="02040905050505020204" pitchFamily="18" charset="0"/>
              </a:rPr>
              <a:t>ICEMediaConfig</a:t>
            </a:r>
            <a:endParaRPr lang="zh-CN" altLang="en-US" dirty="0">
              <a:latin typeface="Clarendon Blk BT" panose="02040905050505020204" pitchFamily="18" charset="0"/>
            </a:endParaRPr>
          </a:p>
        </p:txBody>
      </p:sp>
      <p:sp>
        <p:nvSpPr>
          <p:cNvPr id="20" name="Rectangle: Diagonal Corners Rounded 19">
            <a:extLst>
              <a:ext uri="{FF2B5EF4-FFF2-40B4-BE49-F238E27FC236}">
                <a16:creationId xmlns:a16="http://schemas.microsoft.com/office/drawing/2014/main" id="{56D5BA8E-739B-4034-BFE6-0ACBB3A95E60}"/>
              </a:ext>
            </a:extLst>
          </p:cNvPr>
          <p:cNvSpPr/>
          <p:nvPr/>
        </p:nvSpPr>
        <p:spPr>
          <a:xfrm>
            <a:off x="1438275" y="1052181"/>
            <a:ext cx="3223951" cy="1969799"/>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dirty="0">
                <a:latin typeface="Britannic Bold" panose="020B0903060703020204" pitchFamily="34" charset="0"/>
              </a:rPr>
              <a:t>ICEMediaConfig</a:t>
            </a:r>
            <a:endParaRPr lang="zh-CN" altLang="en-US" dirty="0">
              <a:latin typeface="Britannic Bold" panose="020B0903060703020204" pitchFamily="34" charset="0"/>
            </a:endParaRPr>
          </a:p>
        </p:txBody>
      </p:sp>
      <p:sp>
        <p:nvSpPr>
          <p:cNvPr id="5" name="Rectangle: Rounded Corners 4">
            <a:extLst>
              <a:ext uri="{FF2B5EF4-FFF2-40B4-BE49-F238E27FC236}">
                <a16:creationId xmlns:a16="http://schemas.microsoft.com/office/drawing/2014/main" id="{5B4B2609-1373-4A46-992E-7F1705DD2B6A}"/>
              </a:ext>
            </a:extLst>
          </p:cNvPr>
          <p:cNvSpPr/>
          <p:nvPr/>
        </p:nvSpPr>
        <p:spPr>
          <a:xfrm>
            <a:off x="1438275" y="1578649"/>
            <a:ext cx="3223954" cy="369332"/>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Clarendon Blk BT" panose="02040905050505020204" pitchFamily="18" charset="0"/>
              </a:rPr>
              <a:t>ChannelNumber(RTP,RTCP…)</a:t>
            </a:r>
            <a:endParaRPr lang="zh-CN" altLang="en-US" sz="1400" dirty="0">
              <a:latin typeface="Clarendon Blk BT" panose="02040905050505020204" pitchFamily="18" charset="0"/>
            </a:endParaRPr>
          </a:p>
        </p:txBody>
      </p:sp>
      <p:sp>
        <p:nvSpPr>
          <p:cNvPr id="6" name="Rectangle: Rounded Corners 5">
            <a:extLst>
              <a:ext uri="{FF2B5EF4-FFF2-40B4-BE49-F238E27FC236}">
                <a16:creationId xmlns:a16="http://schemas.microsoft.com/office/drawing/2014/main" id="{FE66649D-76DC-4576-8FD2-A6FC7425BF43}"/>
              </a:ext>
            </a:extLst>
          </p:cNvPr>
          <p:cNvSpPr/>
          <p:nvPr/>
        </p:nvSpPr>
        <p:spPr>
          <a:xfrm>
            <a:off x="1438272" y="1947981"/>
            <a:ext cx="3223954" cy="369332"/>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Clarendon Blk BT" panose="02040905050505020204" pitchFamily="18" charset="0"/>
              </a:rPr>
              <a:t>ChannelType : (UDP, TCP)</a:t>
            </a:r>
            <a:endParaRPr lang="zh-CN" altLang="en-US" sz="1400" dirty="0">
              <a:latin typeface="Clarendon Blk BT" panose="02040905050505020204" pitchFamily="18" charset="0"/>
            </a:endParaRPr>
          </a:p>
        </p:txBody>
      </p:sp>
      <p:sp>
        <p:nvSpPr>
          <p:cNvPr id="7" name="Rectangle: Rounded Corners 6">
            <a:extLst>
              <a:ext uri="{FF2B5EF4-FFF2-40B4-BE49-F238E27FC236}">
                <a16:creationId xmlns:a16="http://schemas.microsoft.com/office/drawing/2014/main" id="{3F1AAADB-CA3B-4D17-B8B7-37DFA48D4054}"/>
              </a:ext>
            </a:extLst>
          </p:cNvPr>
          <p:cNvSpPr/>
          <p:nvPr/>
        </p:nvSpPr>
        <p:spPr>
          <a:xfrm>
            <a:off x="1438272" y="2317313"/>
            <a:ext cx="3223954" cy="369332"/>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Clarendon Blk BT" panose="02040905050505020204" pitchFamily="18" charset="0"/>
              </a:rPr>
              <a:t>MediaName : string</a:t>
            </a:r>
            <a:endParaRPr lang="zh-CN" altLang="en-US" sz="1400" dirty="0">
              <a:latin typeface="Clarendon Blk BT" panose="02040905050505020204" pitchFamily="18" charset="0"/>
            </a:endParaRPr>
          </a:p>
        </p:txBody>
      </p:sp>
    </p:spTree>
    <p:extLst>
      <p:ext uri="{BB962C8B-B14F-4D97-AF65-F5344CB8AC3E}">
        <p14:creationId xmlns:p14="http://schemas.microsoft.com/office/powerpoint/2010/main" val="18166189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562708" y="432079"/>
            <a:ext cx="1386918" cy="369332"/>
          </a:xfrm>
          <a:prstGeom prst="rect">
            <a:avLst/>
          </a:prstGeom>
          <a:noFill/>
        </p:spPr>
        <p:txBody>
          <a:bodyPr wrap="none" rtlCol="0">
            <a:spAutoFit/>
          </a:bodyPr>
          <a:lstStyle/>
          <a:p>
            <a:r>
              <a:rPr lang="en-US" altLang="zh-CN" dirty="0">
                <a:latin typeface="Clarendon Blk BT" panose="02040905050505020204" pitchFamily="18" charset="0"/>
              </a:rPr>
              <a:t>ICEMedia</a:t>
            </a:r>
            <a:endParaRPr lang="zh-CN" altLang="en-US" dirty="0">
              <a:latin typeface="Clarendon Blk BT" panose="02040905050505020204" pitchFamily="18" charset="0"/>
            </a:endParaRPr>
          </a:p>
        </p:txBody>
      </p:sp>
      <p:sp>
        <p:nvSpPr>
          <p:cNvPr id="20" name="Rectangle: Diagonal Corners Rounded 19">
            <a:extLst>
              <a:ext uri="{FF2B5EF4-FFF2-40B4-BE49-F238E27FC236}">
                <a16:creationId xmlns:a16="http://schemas.microsoft.com/office/drawing/2014/main" id="{56D5BA8E-739B-4034-BFE6-0ACBB3A95E60}"/>
              </a:ext>
            </a:extLst>
          </p:cNvPr>
          <p:cNvSpPr/>
          <p:nvPr/>
        </p:nvSpPr>
        <p:spPr>
          <a:xfrm>
            <a:off x="1438275" y="1052182"/>
            <a:ext cx="3223951" cy="2529218"/>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dirty="0">
                <a:latin typeface="Britannic Bold" panose="020B0903060703020204" pitchFamily="34" charset="0"/>
              </a:rPr>
              <a:t>ICEMedia</a:t>
            </a:r>
            <a:endParaRPr lang="zh-CN" altLang="en-US" dirty="0">
              <a:latin typeface="Britannic Bold" panose="020B0903060703020204" pitchFamily="34" charset="0"/>
            </a:endParaRPr>
          </a:p>
        </p:txBody>
      </p:sp>
      <p:sp>
        <p:nvSpPr>
          <p:cNvPr id="5" name="Rectangle: Rounded Corners 4">
            <a:extLst>
              <a:ext uri="{FF2B5EF4-FFF2-40B4-BE49-F238E27FC236}">
                <a16:creationId xmlns:a16="http://schemas.microsoft.com/office/drawing/2014/main" id="{BD17C6FC-CBB2-4572-995A-772AAFC4AF04}"/>
              </a:ext>
            </a:extLst>
          </p:cNvPr>
          <p:cNvSpPr/>
          <p:nvPr/>
        </p:nvSpPr>
        <p:spPr>
          <a:xfrm>
            <a:off x="1438274" y="1687813"/>
            <a:ext cx="3223952" cy="36933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ICEMediaConfig</a:t>
            </a:r>
            <a:endParaRPr lang="zh-CN" altLang="en-US" sz="1400" dirty="0">
              <a:latin typeface="Arial Black" panose="020B0A04020102020204" pitchFamily="34" charset="0"/>
            </a:endParaRPr>
          </a:p>
        </p:txBody>
      </p:sp>
      <p:sp>
        <p:nvSpPr>
          <p:cNvPr id="6" name="Rectangle: Rounded Corners 5">
            <a:extLst>
              <a:ext uri="{FF2B5EF4-FFF2-40B4-BE49-F238E27FC236}">
                <a16:creationId xmlns:a16="http://schemas.microsoft.com/office/drawing/2014/main" id="{964A89E0-5787-4C20-84B7-0EC972339DDE}"/>
              </a:ext>
            </a:extLst>
          </p:cNvPr>
          <p:cNvSpPr/>
          <p:nvPr/>
        </p:nvSpPr>
        <p:spPr>
          <a:xfrm>
            <a:off x="1438274" y="2071469"/>
            <a:ext cx="3223952" cy="36933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ICEPeer</a:t>
            </a:r>
            <a:endParaRPr lang="zh-CN" altLang="en-US" sz="1400" dirty="0">
              <a:latin typeface="Arial Black" panose="020B0A04020102020204" pitchFamily="34" charset="0"/>
            </a:endParaRPr>
          </a:p>
        </p:txBody>
      </p:sp>
    </p:spTree>
    <p:extLst>
      <p:ext uri="{BB962C8B-B14F-4D97-AF65-F5344CB8AC3E}">
        <p14:creationId xmlns:p14="http://schemas.microsoft.com/office/powerpoint/2010/main" val="41259264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562708" y="432079"/>
            <a:ext cx="1180964" cy="369332"/>
          </a:xfrm>
          <a:prstGeom prst="rect">
            <a:avLst/>
          </a:prstGeom>
          <a:noFill/>
        </p:spPr>
        <p:txBody>
          <a:bodyPr wrap="none" rtlCol="0">
            <a:spAutoFit/>
          </a:bodyPr>
          <a:lstStyle/>
          <a:p>
            <a:r>
              <a:rPr lang="en-US" altLang="zh-CN" dirty="0">
                <a:latin typeface="Clarendon Blk BT" panose="02040905050505020204" pitchFamily="18" charset="0"/>
              </a:rPr>
              <a:t>ICEPeer</a:t>
            </a:r>
            <a:endParaRPr lang="zh-CN" altLang="en-US" dirty="0">
              <a:latin typeface="Clarendon Blk BT" panose="02040905050505020204" pitchFamily="18" charset="0"/>
            </a:endParaRPr>
          </a:p>
        </p:txBody>
      </p:sp>
      <p:sp>
        <p:nvSpPr>
          <p:cNvPr id="20" name="Rectangle: Diagonal Corners Rounded 19">
            <a:extLst>
              <a:ext uri="{FF2B5EF4-FFF2-40B4-BE49-F238E27FC236}">
                <a16:creationId xmlns:a16="http://schemas.microsoft.com/office/drawing/2014/main" id="{56D5BA8E-739B-4034-BFE6-0ACBB3A95E60}"/>
              </a:ext>
            </a:extLst>
          </p:cNvPr>
          <p:cNvSpPr/>
          <p:nvPr/>
        </p:nvSpPr>
        <p:spPr>
          <a:xfrm>
            <a:off x="1438275" y="1052182"/>
            <a:ext cx="3223951" cy="1434540"/>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dirty="0">
                <a:latin typeface="Britannic Bold" panose="020B0903060703020204" pitchFamily="34" charset="0"/>
              </a:rPr>
              <a:t>ICEPeer</a:t>
            </a:r>
            <a:endParaRPr lang="zh-CN" altLang="en-US" dirty="0">
              <a:latin typeface="Britannic Bold" panose="020B0903060703020204" pitchFamily="34" charset="0"/>
            </a:endParaRPr>
          </a:p>
        </p:txBody>
      </p:sp>
      <p:sp>
        <p:nvSpPr>
          <p:cNvPr id="4" name="Rectangle: Rounded Corners 3">
            <a:extLst>
              <a:ext uri="{FF2B5EF4-FFF2-40B4-BE49-F238E27FC236}">
                <a16:creationId xmlns:a16="http://schemas.microsoft.com/office/drawing/2014/main" id="{EEF339AA-1100-47BA-98AE-A4F110C5C14C}"/>
              </a:ext>
            </a:extLst>
          </p:cNvPr>
          <p:cNvSpPr/>
          <p:nvPr/>
        </p:nvSpPr>
        <p:spPr>
          <a:xfrm>
            <a:off x="1438275" y="1541503"/>
            <a:ext cx="3223952" cy="36933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local-candidate</a:t>
            </a:r>
            <a:endParaRPr lang="zh-CN" altLang="en-US" sz="1400" dirty="0">
              <a:latin typeface="Arial Black" panose="020B0A04020102020204" pitchFamily="34" charset="0"/>
            </a:endParaRPr>
          </a:p>
        </p:txBody>
      </p:sp>
      <p:sp>
        <p:nvSpPr>
          <p:cNvPr id="5" name="Rectangle: Rounded Corners 4">
            <a:extLst>
              <a:ext uri="{FF2B5EF4-FFF2-40B4-BE49-F238E27FC236}">
                <a16:creationId xmlns:a16="http://schemas.microsoft.com/office/drawing/2014/main" id="{AD583B34-A2BA-4884-B20B-FD1E6C21631D}"/>
              </a:ext>
            </a:extLst>
          </p:cNvPr>
          <p:cNvSpPr/>
          <p:nvPr/>
        </p:nvSpPr>
        <p:spPr>
          <a:xfrm>
            <a:off x="1438274" y="1925158"/>
            <a:ext cx="3223952" cy="36933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remote-candidate</a:t>
            </a:r>
            <a:endParaRPr lang="zh-CN" altLang="en-US" sz="1400" dirty="0">
              <a:latin typeface="Arial Black" panose="020B0A04020102020204" pitchFamily="34" charset="0"/>
            </a:endParaRPr>
          </a:p>
        </p:txBody>
      </p:sp>
    </p:spTree>
    <p:extLst>
      <p:ext uri="{BB962C8B-B14F-4D97-AF65-F5344CB8AC3E}">
        <p14:creationId xmlns:p14="http://schemas.microsoft.com/office/powerpoint/2010/main" val="38461283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562708" y="432079"/>
            <a:ext cx="1880643" cy="369332"/>
          </a:xfrm>
          <a:prstGeom prst="rect">
            <a:avLst/>
          </a:prstGeom>
          <a:noFill/>
        </p:spPr>
        <p:txBody>
          <a:bodyPr wrap="none" rtlCol="0">
            <a:spAutoFit/>
          </a:bodyPr>
          <a:lstStyle/>
          <a:p>
            <a:r>
              <a:rPr lang="en-US" altLang="zh-CN" dirty="0">
                <a:latin typeface="Clarendon Blk BT" panose="02040905050505020204" pitchFamily="18" charset="0"/>
              </a:rPr>
              <a:t>ICECandidate</a:t>
            </a:r>
            <a:endParaRPr lang="zh-CN" altLang="en-US" dirty="0">
              <a:latin typeface="Clarendon Blk BT" panose="02040905050505020204" pitchFamily="18" charset="0"/>
            </a:endParaRPr>
          </a:p>
        </p:txBody>
      </p:sp>
      <p:sp>
        <p:nvSpPr>
          <p:cNvPr id="20" name="Rectangle: Diagonal Corners Rounded 19">
            <a:extLst>
              <a:ext uri="{FF2B5EF4-FFF2-40B4-BE49-F238E27FC236}">
                <a16:creationId xmlns:a16="http://schemas.microsoft.com/office/drawing/2014/main" id="{56D5BA8E-739B-4034-BFE6-0ACBB3A95E60}"/>
              </a:ext>
            </a:extLst>
          </p:cNvPr>
          <p:cNvSpPr/>
          <p:nvPr/>
        </p:nvSpPr>
        <p:spPr>
          <a:xfrm>
            <a:off x="1337914" y="899782"/>
            <a:ext cx="3223951" cy="2529218"/>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dirty="0">
                <a:latin typeface="Britannic Bold" panose="020B0903060703020204" pitchFamily="34" charset="0"/>
              </a:rPr>
              <a:t>ICECandidate</a:t>
            </a:r>
            <a:endParaRPr lang="zh-CN" altLang="en-US" dirty="0">
              <a:latin typeface="Britannic Bold" panose="020B0903060703020204" pitchFamily="34" charset="0"/>
            </a:endParaRPr>
          </a:p>
        </p:txBody>
      </p:sp>
      <p:sp>
        <p:nvSpPr>
          <p:cNvPr id="6" name="Rectangle: Rounded Corners 5">
            <a:extLst>
              <a:ext uri="{FF2B5EF4-FFF2-40B4-BE49-F238E27FC236}">
                <a16:creationId xmlns:a16="http://schemas.microsoft.com/office/drawing/2014/main" id="{58A841A3-96BB-4A11-87D0-856FFEC66129}"/>
              </a:ext>
            </a:extLst>
          </p:cNvPr>
          <p:cNvSpPr/>
          <p:nvPr/>
        </p:nvSpPr>
        <p:spPr>
          <a:xfrm>
            <a:off x="1337913" y="1513903"/>
            <a:ext cx="3223952" cy="36933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ICEChannel</a:t>
            </a:r>
            <a:endParaRPr lang="zh-CN" altLang="en-US" sz="1400" dirty="0">
              <a:latin typeface="Arial Black" panose="020B0A04020102020204" pitchFamily="34" charset="0"/>
            </a:endParaRPr>
          </a:p>
        </p:txBody>
      </p:sp>
    </p:spTree>
    <p:extLst>
      <p:ext uri="{BB962C8B-B14F-4D97-AF65-F5344CB8AC3E}">
        <p14:creationId xmlns:p14="http://schemas.microsoft.com/office/powerpoint/2010/main" val="17275139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562708" y="432079"/>
            <a:ext cx="1643399" cy="369332"/>
          </a:xfrm>
          <a:prstGeom prst="rect">
            <a:avLst/>
          </a:prstGeom>
          <a:noFill/>
        </p:spPr>
        <p:txBody>
          <a:bodyPr wrap="none" rtlCol="0">
            <a:spAutoFit/>
          </a:bodyPr>
          <a:lstStyle/>
          <a:p>
            <a:r>
              <a:rPr lang="en-US" altLang="zh-CN" dirty="0">
                <a:latin typeface="Clarendon Blk BT" panose="02040905050505020204" pitchFamily="18" charset="0"/>
              </a:rPr>
              <a:t>ICEChannel</a:t>
            </a:r>
            <a:endParaRPr lang="zh-CN" altLang="en-US" dirty="0">
              <a:latin typeface="Clarendon Blk BT" panose="02040905050505020204" pitchFamily="18" charset="0"/>
            </a:endParaRPr>
          </a:p>
        </p:txBody>
      </p:sp>
      <p:sp>
        <p:nvSpPr>
          <p:cNvPr id="20" name="Rectangle: Diagonal Corners Rounded 19">
            <a:extLst>
              <a:ext uri="{FF2B5EF4-FFF2-40B4-BE49-F238E27FC236}">
                <a16:creationId xmlns:a16="http://schemas.microsoft.com/office/drawing/2014/main" id="{56D5BA8E-739B-4034-BFE6-0ACBB3A95E60}"/>
              </a:ext>
            </a:extLst>
          </p:cNvPr>
          <p:cNvSpPr/>
          <p:nvPr/>
        </p:nvSpPr>
        <p:spPr>
          <a:xfrm>
            <a:off x="1438275" y="1052182"/>
            <a:ext cx="3223951" cy="2529218"/>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dirty="0">
                <a:latin typeface="Britannic Bold" panose="020B0903060703020204" pitchFamily="34" charset="0"/>
              </a:rPr>
              <a:t>ICEChannel</a:t>
            </a:r>
            <a:endParaRPr lang="zh-CN" altLang="en-US" dirty="0">
              <a:latin typeface="Britannic Bold" panose="020B0903060703020204" pitchFamily="34" charset="0"/>
            </a:endParaRPr>
          </a:p>
        </p:txBody>
      </p:sp>
    </p:spTree>
    <p:extLst>
      <p:ext uri="{BB962C8B-B14F-4D97-AF65-F5344CB8AC3E}">
        <p14:creationId xmlns:p14="http://schemas.microsoft.com/office/powerpoint/2010/main" val="12242207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562708" y="432079"/>
            <a:ext cx="1867819" cy="369332"/>
          </a:xfrm>
          <a:prstGeom prst="rect">
            <a:avLst/>
          </a:prstGeom>
          <a:noFill/>
        </p:spPr>
        <p:txBody>
          <a:bodyPr wrap="none" rtlCol="0">
            <a:spAutoFit/>
          </a:bodyPr>
          <a:lstStyle/>
          <a:p>
            <a:r>
              <a:rPr lang="en-US" altLang="zh-CN" dirty="0">
                <a:latin typeface="Clarendon Blk BT" panose="02040905050505020204" pitchFamily="18" charset="0"/>
              </a:rPr>
              <a:t>StunMessage</a:t>
            </a:r>
            <a:endParaRPr lang="zh-CN" altLang="en-US" dirty="0">
              <a:latin typeface="Clarendon Blk BT" panose="02040905050505020204" pitchFamily="18" charset="0"/>
            </a:endParaRPr>
          </a:p>
        </p:txBody>
      </p:sp>
      <p:sp>
        <p:nvSpPr>
          <p:cNvPr id="20" name="Rectangle: Diagonal Corners Rounded 19">
            <a:extLst>
              <a:ext uri="{FF2B5EF4-FFF2-40B4-BE49-F238E27FC236}">
                <a16:creationId xmlns:a16="http://schemas.microsoft.com/office/drawing/2014/main" id="{56D5BA8E-739B-4034-BFE6-0ACBB3A95E60}"/>
              </a:ext>
            </a:extLst>
          </p:cNvPr>
          <p:cNvSpPr/>
          <p:nvPr/>
        </p:nvSpPr>
        <p:spPr>
          <a:xfrm>
            <a:off x="1438275" y="1052182"/>
            <a:ext cx="3223951" cy="2529218"/>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dirty="0">
                <a:latin typeface="Britannic Bold" panose="020B0903060703020204" pitchFamily="34" charset="0"/>
              </a:rPr>
              <a:t>StunMessage</a:t>
            </a:r>
            <a:endParaRPr lang="zh-CN" altLang="en-US" dirty="0">
              <a:latin typeface="Britannic Bold" panose="020B0903060703020204" pitchFamily="34" charset="0"/>
            </a:endParaRPr>
          </a:p>
        </p:txBody>
      </p:sp>
    </p:spTree>
    <p:extLst>
      <p:ext uri="{BB962C8B-B14F-4D97-AF65-F5344CB8AC3E}">
        <p14:creationId xmlns:p14="http://schemas.microsoft.com/office/powerpoint/2010/main" val="1584148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Isosceles Triangle 48">
            <a:extLst>
              <a:ext uri="{FF2B5EF4-FFF2-40B4-BE49-F238E27FC236}">
                <a16:creationId xmlns:a16="http://schemas.microsoft.com/office/drawing/2014/main" id="{34D08422-0240-49AF-991F-2FB07F4A9A92}"/>
              </a:ext>
            </a:extLst>
          </p:cNvPr>
          <p:cNvSpPr/>
          <p:nvPr/>
        </p:nvSpPr>
        <p:spPr>
          <a:xfrm rot="16200000">
            <a:off x="6261990" y="1817070"/>
            <a:ext cx="895650" cy="1309817"/>
          </a:xfrm>
          <a:prstGeom prst="triangle">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Isosceles Triangle 26">
            <a:extLst>
              <a:ext uri="{FF2B5EF4-FFF2-40B4-BE49-F238E27FC236}">
                <a16:creationId xmlns:a16="http://schemas.microsoft.com/office/drawing/2014/main" id="{CAFA9EB6-2295-4353-80C7-82FDB3E34A47}"/>
              </a:ext>
            </a:extLst>
          </p:cNvPr>
          <p:cNvSpPr/>
          <p:nvPr/>
        </p:nvSpPr>
        <p:spPr>
          <a:xfrm rot="16200000">
            <a:off x="5494247" y="3567279"/>
            <a:ext cx="1042143" cy="1717638"/>
          </a:xfrm>
          <a:prstGeom prst="triangle">
            <a:avLst/>
          </a:prstGeom>
          <a:noFill/>
          <a:ln>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Rectangle 3">
            <a:extLst>
              <a:ext uri="{FF2B5EF4-FFF2-40B4-BE49-F238E27FC236}">
                <a16:creationId xmlns:a16="http://schemas.microsoft.com/office/drawing/2014/main" id="{965A5AC1-1000-4DF6-A55F-087BD926542E}"/>
              </a:ext>
            </a:extLst>
          </p:cNvPr>
          <p:cNvSpPr/>
          <p:nvPr/>
        </p:nvSpPr>
        <p:spPr>
          <a:xfrm>
            <a:off x="2474259" y="451822"/>
            <a:ext cx="2689412" cy="6101378"/>
          </a:xfrm>
          <a:prstGeom prst="rect">
            <a:avLst/>
          </a:prstGeom>
          <a:noFill/>
          <a:ln w="22225">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b="1" dirty="0">
                <a:solidFill>
                  <a:schemeClr val="tx1"/>
                </a:solidFill>
              </a:rPr>
              <a:t>stun message</a:t>
            </a:r>
            <a:endParaRPr lang="zh-CN" altLang="en-US" b="1" dirty="0">
              <a:solidFill>
                <a:schemeClr val="tx1"/>
              </a:solidFill>
            </a:endParaRPr>
          </a:p>
        </p:txBody>
      </p:sp>
      <p:grpSp>
        <p:nvGrpSpPr>
          <p:cNvPr id="20" name="Group 19">
            <a:extLst>
              <a:ext uri="{FF2B5EF4-FFF2-40B4-BE49-F238E27FC236}">
                <a16:creationId xmlns:a16="http://schemas.microsoft.com/office/drawing/2014/main" id="{41260177-EC73-47E9-B72C-8B9481547CA3}"/>
              </a:ext>
            </a:extLst>
          </p:cNvPr>
          <p:cNvGrpSpPr/>
          <p:nvPr/>
        </p:nvGrpSpPr>
        <p:grpSpPr>
          <a:xfrm>
            <a:off x="2474259" y="2892011"/>
            <a:ext cx="2689412" cy="2800578"/>
            <a:chOff x="2474259" y="2892011"/>
            <a:chExt cx="2689412" cy="2800578"/>
          </a:xfrm>
        </p:grpSpPr>
        <p:sp>
          <p:nvSpPr>
            <p:cNvPr id="13" name="Rectangle 12">
              <a:extLst>
                <a:ext uri="{FF2B5EF4-FFF2-40B4-BE49-F238E27FC236}">
                  <a16:creationId xmlns:a16="http://schemas.microsoft.com/office/drawing/2014/main" id="{6F6F01C0-35F0-466B-BAF3-5D1DA9BFD4AD}"/>
                </a:ext>
              </a:extLst>
            </p:cNvPr>
            <p:cNvSpPr/>
            <p:nvPr/>
          </p:nvSpPr>
          <p:spPr>
            <a:xfrm>
              <a:off x="2474259" y="3281078"/>
              <a:ext cx="2689412" cy="450028"/>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stun attribute</a:t>
              </a:r>
              <a:endParaRPr lang="zh-CN" altLang="en-US" dirty="0"/>
            </a:p>
          </p:txBody>
        </p:sp>
        <p:sp>
          <p:nvSpPr>
            <p:cNvPr id="6" name="Rectangle 5">
              <a:extLst>
                <a:ext uri="{FF2B5EF4-FFF2-40B4-BE49-F238E27FC236}">
                  <a16:creationId xmlns:a16="http://schemas.microsoft.com/office/drawing/2014/main" id="{EC68482E-9771-4751-ACE0-7F99BBA49FAA}"/>
                </a:ext>
              </a:extLst>
            </p:cNvPr>
            <p:cNvSpPr/>
            <p:nvPr/>
          </p:nvSpPr>
          <p:spPr>
            <a:xfrm>
              <a:off x="2474259" y="2892011"/>
              <a:ext cx="2689412" cy="2800578"/>
            </a:xfrm>
            <a:prstGeom prst="rect">
              <a:avLst/>
            </a:prstGeom>
            <a:noFill/>
            <a:ln w="31750">
              <a:solidFill>
                <a:schemeClr val="accent4"/>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sz="1600" b="1" dirty="0">
                  <a:solidFill>
                    <a:schemeClr val="accent4">
                      <a:lumMod val="60000"/>
                      <a:lumOff val="40000"/>
                    </a:schemeClr>
                  </a:solidFill>
                </a:rPr>
                <a:t>stun payload</a:t>
              </a:r>
              <a:endParaRPr lang="zh-CN" altLang="en-US" sz="1600" b="1" dirty="0">
                <a:solidFill>
                  <a:schemeClr val="accent4">
                    <a:lumMod val="60000"/>
                    <a:lumOff val="40000"/>
                  </a:schemeClr>
                </a:solidFill>
              </a:endParaRPr>
            </a:p>
          </p:txBody>
        </p:sp>
        <p:sp>
          <p:nvSpPr>
            <p:cNvPr id="15" name="Rectangle 14">
              <a:extLst>
                <a:ext uri="{FF2B5EF4-FFF2-40B4-BE49-F238E27FC236}">
                  <a16:creationId xmlns:a16="http://schemas.microsoft.com/office/drawing/2014/main" id="{F070F261-E60D-4D77-893D-200B9B6756F4}"/>
                </a:ext>
              </a:extLst>
            </p:cNvPr>
            <p:cNvSpPr/>
            <p:nvPr/>
          </p:nvSpPr>
          <p:spPr>
            <a:xfrm>
              <a:off x="2474259" y="3760690"/>
              <a:ext cx="2689412" cy="450028"/>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stun attribute</a:t>
              </a:r>
              <a:endParaRPr lang="zh-CN" altLang="en-US" dirty="0"/>
            </a:p>
          </p:txBody>
        </p:sp>
        <p:sp>
          <p:nvSpPr>
            <p:cNvPr id="16" name="Rectangle 15">
              <a:extLst>
                <a:ext uri="{FF2B5EF4-FFF2-40B4-BE49-F238E27FC236}">
                  <a16:creationId xmlns:a16="http://schemas.microsoft.com/office/drawing/2014/main" id="{132CCCDA-DF9D-445D-AD85-6AD19616194E}"/>
                </a:ext>
              </a:extLst>
            </p:cNvPr>
            <p:cNvSpPr/>
            <p:nvPr/>
          </p:nvSpPr>
          <p:spPr>
            <a:xfrm>
              <a:off x="2474259" y="4237613"/>
              <a:ext cx="2689412" cy="450028"/>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stun attribute</a:t>
              </a:r>
              <a:endParaRPr lang="zh-CN" altLang="en-US" dirty="0"/>
            </a:p>
          </p:txBody>
        </p:sp>
        <p:sp>
          <p:nvSpPr>
            <p:cNvPr id="17" name="Rectangle 16">
              <a:extLst>
                <a:ext uri="{FF2B5EF4-FFF2-40B4-BE49-F238E27FC236}">
                  <a16:creationId xmlns:a16="http://schemas.microsoft.com/office/drawing/2014/main" id="{FC7003D3-EB1C-4070-896F-65485FFA69ED}"/>
                </a:ext>
              </a:extLst>
            </p:cNvPr>
            <p:cNvSpPr/>
            <p:nvPr/>
          </p:nvSpPr>
          <p:spPr>
            <a:xfrm>
              <a:off x="2474259" y="4741880"/>
              <a:ext cx="2689412" cy="450028"/>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stun attribute</a:t>
              </a:r>
              <a:endParaRPr lang="zh-CN" altLang="en-US" dirty="0"/>
            </a:p>
          </p:txBody>
        </p:sp>
        <p:sp>
          <p:nvSpPr>
            <p:cNvPr id="19" name="Rectangle 18">
              <a:extLst>
                <a:ext uri="{FF2B5EF4-FFF2-40B4-BE49-F238E27FC236}">
                  <a16:creationId xmlns:a16="http://schemas.microsoft.com/office/drawing/2014/main" id="{2851C1EC-AD2C-4358-88BE-DC4CB7ED2BF5}"/>
                </a:ext>
              </a:extLst>
            </p:cNvPr>
            <p:cNvSpPr/>
            <p:nvPr/>
          </p:nvSpPr>
          <p:spPr>
            <a:xfrm>
              <a:off x="2474259" y="5242560"/>
              <a:ext cx="2689412" cy="450028"/>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t>
              </a:r>
              <a:endParaRPr lang="zh-CN" altLang="en-US" dirty="0"/>
            </a:p>
          </p:txBody>
        </p:sp>
      </p:grpSp>
      <p:sp>
        <p:nvSpPr>
          <p:cNvPr id="21" name="Rectangle 20">
            <a:extLst>
              <a:ext uri="{FF2B5EF4-FFF2-40B4-BE49-F238E27FC236}">
                <a16:creationId xmlns:a16="http://schemas.microsoft.com/office/drawing/2014/main" id="{DE26BCE1-7A3B-466C-803F-3690FA83396D}"/>
              </a:ext>
            </a:extLst>
          </p:cNvPr>
          <p:cNvSpPr/>
          <p:nvPr/>
        </p:nvSpPr>
        <p:spPr>
          <a:xfrm>
            <a:off x="6759387" y="3761581"/>
            <a:ext cx="2183802" cy="192607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9" name="Group 68">
            <a:extLst>
              <a:ext uri="{FF2B5EF4-FFF2-40B4-BE49-F238E27FC236}">
                <a16:creationId xmlns:a16="http://schemas.microsoft.com/office/drawing/2014/main" id="{7DE0D6EB-393D-477E-B2CA-A68055BF2D13}"/>
              </a:ext>
            </a:extLst>
          </p:cNvPr>
          <p:cNvGrpSpPr/>
          <p:nvPr/>
        </p:nvGrpSpPr>
        <p:grpSpPr>
          <a:xfrm>
            <a:off x="6759387" y="4631155"/>
            <a:ext cx="2372045" cy="376519"/>
            <a:chOff x="6759387" y="4631155"/>
            <a:chExt cx="2372045" cy="376519"/>
          </a:xfrm>
        </p:grpSpPr>
        <p:sp>
          <p:nvSpPr>
            <p:cNvPr id="34" name="Right Brace 33">
              <a:extLst>
                <a:ext uri="{FF2B5EF4-FFF2-40B4-BE49-F238E27FC236}">
                  <a16:creationId xmlns:a16="http://schemas.microsoft.com/office/drawing/2014/main" id="{76A18339-AF41-4D9D-8546-F6052986BD48}"/>
                </a:ext>
              </a:extLst>
            </p:cNvPr>
            <p:cNvSpPr/>
            <p:nvPr/>
          </p:nvSpPr>
          <p:spPr>
            <a:xfrm>
              <a:off x="9005041" y="4684055"/>
              <a:ext cx="126391" cy="287772"/>
            </a:xfrm>
            <a:prstGeom prst="rightBrace">
              <a:avLst>
                <a:gd name="adj1" fmla="val 21969"/>
                <a:gd name="adj2" fmla="val 5086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Rectangle 23">
              <a:extLst>
                <a:ext uri="{FF2B5EF4-FFF2-40B4-BE49-F238E27FC236}">
                  <a16:creationId xmlns:a16="http://schemas.microsoft.com/office/drawing/2014/main" id="{564593B1-AE2E-4200-AD69-B8F636AD27AF}"/>
                </a:ext>
              </a:extLst>
            </p:cNvPr>
            <p:cNvSpPr/>
            <p:nvPr/>
          </p:nvSpPr>
          <p:spPr>
            <a:xfrm>
              <a:off x="6759387" y="4631155"/>
              <a:ext cx="2183802" cy="37651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value</a:t>
              </a:r>
              <a:endParaRPr lang="zh-CN" altLang="en-US" dirty="0"/>
            </a:p>
          </p:txBody>
        </p:sp>
      </p:grpSp>
      <p:grpSp>
        <p:nvGrpSpPr>
          <p:cNvPr id="67" name="Group 66">
            <a:extLst>
              <a:ext uri="{FF2B5EF4-FFF2-40B4-BE49-F238E27FC236}">
                <a16:creationId xmlns:a16="http://schemas.microsoft.com/office/drawing/2014/main" id="{6CA5DF7D-CE0B-4B72-B4FB-B0E0A9D13FC9}"/>
              </a:ext>
            </a:extLst>
          </p:cNvPr>
          <p:cNvGrpSpPr/>
          <p:nvPr/>
        </p:nvGrpSpPr>
        <p:grpSpPr>
          <a:xfrm>
            <a:off x="6759387" y="3761581"/>
            <a:ext cx="3034341" cy="376519"/>
            <a:chOff x="6759387" y="3761581"/>
            <a:chExt cx="3034341" cy="376519"/>
          </a:xfrm>
        </p:grpSpPr>
        <p:sp>
          <p:nvSpPr>
            <p:cNvPr id="22" name="Rectangle 21">
              <a:extLst>
                <a:ext uri="{FF2B5EF4-FFF2-40B4-BE49-F238E27FC236}">
                  <a16:creationId xmlns:a16="http://schemas.microsoft.com/office/drawing/2014/main" id="{E323680F-38D6-4BD7-B334-6329599DA3CF}"/>
                </a:ext>
              </a:extLst>
            </p:cNvPr>
            <p:cNvSpPr/>
            <p:nvPr/>
          </p:nvSpPr>
          <p:spPr>
            <a:xfrm>
              <a:off x="6759387" y="3761581"/>
              <a:ext cx="2183802" cy="37651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type</a:t>
              </a:r>
              <a:endParaRPr lang="zh-CN" altLang="en-US" dirty="0"/>
            </a:p>
          </p:txBody>
        </p:sp>
        <p:sp>
          <p:nvSpPr>
            <p:cNvPr id="31" name="Right Brace 30">
              <a:extLst>
                <a:ext uri="{FF2B5EF4-FFF2-40B4-BE49-F238E27FC236}">
                  <a16:creationId xmlns:a16="http://schemas.microsoft.com/office/drawing/2014/main" id="{ECB02BBD-82A0-4A2B-912A-FAC1E6C692BD}"/>
                </a:ext>
              </a:extLst>
            </p:cNvPr>
            <p:cNvSpPr/>
            <p:nvPr/>
          </p:nvSpPr>
          <p:spPr>
            <a:xfrm>
              <a:off x="9005041" y="3821652"/>
              <a:ext cx="126391" cy="287772"/>
            </a:xfrm>
            <a:prstGeom prst="rightBrace">
              <a:avLst>
                <a:gd name="adj1" fmla="val 21969"/>
                <a:gd name="adj2" fmla="val 5086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39" name="TextBox 38">
              <a:extLst>
                <a:ext uri="{FF2B5EF4-FFF2-40B4-BE49-F238E27FC236}">
                  <a16:creationId xmlns:a16="http://schemas.microsoft.com/office/drawing/2014/main" id="{83E7C5F7-F6B3-463D-A9E8-09A34B6E2EF9}"/>
                </a:ext>
              </a:extLst>
            </p:cNvPr>
            <p:cNvSpPr txBox="1"/>
            <p:nvPr/>
          </p:nvSpPr>
          <p:spPr>
            <a:xfrm>
              <a:off x="9176251" y="3832410"/>
              <a:ext cx="617477" cy="261610"/>
            </a:xfrm>
            <a:prstGeom prst="rect">
              <a:avLst/>
            </a:prstGeom>
            <a:noFill/>
          </p:spPr>
          <p:txBody>
            <a:bodyPr wrap="none" rtlCol="0">
              <a:spAutoFit/>
            </a:bodyPr>
            <a:lstStyle/>
            <a:p>
              <a:r>
                <a:rPr lang="en-US" altLang="zh-CN" sz="1100" dirty="0"/>
                <a:t>2 bytes</a:t>
              </a:r>
              <a:endParaRPr lang="zh-CN" altLang="en-US" sz="1100" dirty="0"/>
            </a:p>
          </p:txBody>
        </p:sp>
      </p:grpSp>
      <p:grpSp>
        <p:nvGrpSpPr>
          <p:cNvPr id="68" name="Group 67">
            <a:extLst>
              <a:ext uri="{FF2B5EF4-FFF2-40B4-BE49-F238E27FC236}">
                <a16:creationId xmlns:a16="http://schemas.microsoft.com/office/drawing/2014/main" id="{704793CB-D15E-4515-BA4D-5D011C36791E}"/>
              </a:ext>
            </a:extLst>
          </p:cNvPr>
          <p:cNvGrpSpPr/>
          <p:nvPr/>
        </p:nvGrpSpPr>
        <p:grpSpPr>
          <a:xfrm>
            <a:off x="6759387" y="4191889"/>
            <a:ext cx="3034341" cy="376519"/>
            <a:chOff x="6759387" y="4191889"/>
            <a:chExt cx="3034341" cy="376519"/>
          </a:xfrm>
        </p:grpSpPr>
        <p:sp>
          <p:nvSpPr>
            <p:cNvPr id="33" name="Right Brace 32">
              <a:extLst>
                <a:ext uri="{FF2B5EF4-FFF2-40B4-BE49-F238E27FC236}">
                  <a16:creationId xmlns:a16="http://schemas.microsoft.com/office/drawing/2014/main" id="{5F8216DC-320C-4A79-9155-EBD1B9BEFC6D}"/>
                </a:ext>
              </a:extLst>
            </p:cNvPr>
            <p:cNvSpPr/>
            <p:nvPr/>
          </p:nvSpPr>
          <p:spPr>
            <a:xfrm>
              <a:off x="9004145" y="4248373"/>
              <a:ext cx="126391" cy="287772"/>
            </a:xfrm>
            <a:prstGeom prst="rightBrace">
              <a:avLst>
                <a:gd name="adj1" fmla="val 21969"/>
                <a:gd name="adj2" fmla="val 5086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Rectangle 22">
              <a:extLst>
                <a:ext uri="{FF2B5EF4-FFF2-40B4-BE49-F238E27FC236}">
                  <a16:creationId xmlns:a16="http://schemas.microsoft.com/office/drawing/2014/main" id="{4DC15996-731F-4646-A121-D147386018D9}"/>
                </a:ext>
              </a:extLst>
            </p:cNvPr>
            <p:cNvSpPr/>
            <p:nvPr/>
          </p:nvSpPr>
          <p:spPr>
            <a:xfrm>
              <a:off x="6759387" y="4191889"/>
              <a:ext cx="2183802" cy="37651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length</a:t>
              </a:r>
              <a:endParaRPr lang="zh-CN" altLang="en-US" dirty="0"/>
            </a:p>
          </p:txBody>
        </p:sp>
        <p:sp>
          <p:nvSpPr>
            <p:cNvPr id="40" name="TextBox 39">
              <a:extLst>
                <a:ext uri="{FF2B5EF4-FFF2-40B4-BE49-F238E27FC236}">
                  <a16:creationId xmlns:a16="http://schemas.microsoft.com/office/drawing/2014/main" id="{0FE504D1-09F8-4F24-9821-09570F6A79E5}"/>
                </a:ext>
              </a:extLst>
            </p:cNvPr>
            <p:cNvSpPr txBox="1"/>
            <p:nvPr/>
          </p:nvSpPr>
          <p:spPr>
            <a:xfrm>
              <a:off x="9176251" y="4249343"/>
              <a:ext cx="617477" cy="261610"/>
            </a:xfrm>
            <a:prstGeom prst="rect">
              <a:avLst/>
            </a:prstGeom>
            <a:noFill/>
          </p:spPr>
          <p:txBody>
            <a:bodyPr wrap="none" rtlCol="0">
              <a:spAutoFit/>
            </a:bodyPr>
            <a:lstStyle/>
            <a:p>
              <a:r>
                <a:rPr lang="en-US" altLang="zh-CN" sz="1100" dirty="0"/>
                <a:t>2 bytes</a:t>
              </a:r>
              <a:endParaRPr lang="zh-CN" altLang="en-US" sz="1100" dirty="0"/>
            </a:p>
          </p:txBody>
        </p:sp>
      </p:grpSp>
      <p:sp>
        <p:nvSpPr>
          <p:cNvPr id="5" name="Rectangle 4">
            <a:extLst>
              <a:ext uri="{FF2B5EF4-FFF2-40B4-BE49-F238E27FC236}">
                <a16:creationId xmlns:a16="http://schemas.microsoft.com/office/drawing/2014/main" id="{D9368045-ECB0-433E-9117-67FBB12A4DE1}"/>
              </a:ext>
            </a:extLst>
          </p:cNvPr>
          <p:cNvSpPr/>
          <p:nvPr/>
        </p:nvSpPr>
        <p:spPr>
          <a:xfrm>
            <a:off x="2474826" y="919878"/>
            <a:ext cx="2689412" cy="1956099"/>
          </a:xfrm>
          <a:prstGeom prst="rect">
            <a:avLst/>
          </a:prstGeom>
          <a:solidFill>
            <a:schemeClr val="accent6">
              <a:alpha val="40000"/>
            </a:schemeClr>
          </a:solidFill>
          <a:ln w="3175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sz="1600" b="1" dirty="0">
                <a:solidFill>
                  <a:schemeClr val="accent6"/>
                </a:solidFill>
              </a:rPr>
              <a:t>stun header</a:t>
            </a:r>
            <a:endParaRPr lang="zh-CN" altLang="en-US" sz="1600" b="1" dirty="0">
              <a:solidFill>
                <a:schemeClr val="accent6"/>
              </a:solidFill>
            </a:endParaRPr>
          </a:p>
        </p:txBody>
      </p:sp>
      <p:sp>
        <p:nvSpPr>
          <p:cNvPr id="9" name="Rectangle 8">
            <a:extLst>
              <a:ext uri="{FF2B5EF4-FFF2-40B4-BE49-F238E27FC236}">
                <a16:creationId xmlns:a16="http://schemas.microsoft.com/office/drawing/2014/main" id="{73501582-49A5-4011-9236-410BC396D1EA}"/>
              </a:ext>
            </a:extLst>
          </p:cNvPr>
          <p:cNvSpPr/>
          <p:nvPr/>
        </p:nvSpPr>
        <p:spPr>
          <a:xfrm>
            <a:off x="2474826" y="2078563"/>
            <a:ext cx="2689412" cy="771287"/>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transaction ID </a:t>
            </a:r>
            <a:r>
              <a:rPr lang="en-US" altLang="zh-CN" sz="1200" b="1" dirty="0"/>
              <a:t>[RFC3489] </a:t>
            </a:r>
          </a:p>
        </p:txBody>
      </p:sp>
      <p:grpSp>
        <p:nvGrpSpPr>
          <p:cNvPr id="50" name="Group 49">
            <a:extLst>
              <a:ext uri="{FF2B5EF4-FFF2-40B4-BE49-F238E27FC236}">
                <a16:creationId xmlns:a16="http://schemas.microsoft.com/office/drawing/2014/main" id="{1332DA5E-6C53-47B8-B7D7-C1544DACD103}"/>
              </a:ext>
            </a:extLst>
          </p:cNvPr>
          <p:cNvGrpSpPr/>
          <p:nvPr/>
        </p:nvGrpSpPr>
        <p:grpSpPr>
          <a:xfrm>
            <a:off x="2474826" y="1256057"/>
            <a:ext cx="3580080" cy="398033"/>
            <a:chOff x="2474826" y="1256057"/>
            <a:chExt cx="3580080" cy="398033"/>
          </a:xfrm>
        </p:grpSpPr>
        <p:sp>
          <p:nvSpPr>
            <p:cNvPr id="7" name="Rectangle 6">
              <a:extLst>
                <a:ext uri="{FF2B5EF4-FFF2-40B4-BE49-F238E27FC236}">
                  <a16:creationId xmlns:a16="http://schemas.microsoft.com/office/drawing/2014/main" id="{D8C2091C-5FCB-4842-A6CE-8E8A71AF540F}"/>
                </a:ext>
              </a:extLst>
            </p:cNvPr>
            <p:cNvSpPr/>
            <p:nvPr/>
          </p:nvSpPr>
          <p:spPr>
            <a:xfrm>
              <a:off x="2474826" y="1256057"/>
              <a:ext cx="2689412" cy="39803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message type</a:t>
              </a:r>
              <a:endParaRPr lang="zh-CN" altLang="en-US" sz="1200" dirty="0"/>
            </a:p>
          </p:txBody>
        </p:sp>
        <p:sp>
          <p:nvSpPr>
            <p:cNvPr id="36" name="Right Brace 35">
              <a:extLst>
                <a:ext uri="{FF2B5EF4-FFF2-40B4-BE49-F238E27FC236}">
                  <a16:creationId xmlns:a16="http://schemas.microsoft.com/office/drawing/2014/main" id="{0412B06E-5BE0-4EB8-B4A6-47754C57DCD0}"/>
                </a:ext>
              </a:extLst>
            </p:cNvPr>
            <p:cNvSpPr/>
            <p:nvPr/>
          </p:nvSpPr>
          <p:spPr>
            <a:xfrm>
              <a:off x="5285255" y="1311187"/>
              <a:ext cx="126391" cy="287772"/>
            </a:xfrm>
            <a:prstGeom prst="rightBrace">
              <a:avLst>
                <a:gd name="adj1" fmla="val 21969"/>
                <a:gd name="adj2" fmla="val 5086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1" name="TextBox 40">
              <a:extLst>
                <a:ext uri="{FF2B5EF4-FFF2-40B4-BE49-F238E27FC236}">
                  <a16:creationId xmlns:a16="http://schemas.microsoft.com/office/drawing/2014/main" id="{F0A48B9F-2441-4AC7-830F-55A51CA184BF}"/>
                </a:ext>
              </a:extLst>
            </p:cNvPr>
            <p:cNvSpPr txBox="1"/>
            <p:nvPr/>
          </p:nvSpPr>
          <p:spPr>
            <a:xfrm>
              <a:off x="5437429" y="1324268"/>
              <a:ext cx="617477" cy="261610"/>
            </a:xfrm>
            <a:prstGeom prst="rect">
              <a:avLst/>
            </a:prstGeom>
            <a:noFill/>
          </p:spPr>
          <p:txBody>
            <a:bodyPr wrap="none" rtlCol="0">
              <a:spAutoFit/>
            </a:bodyPr>
            <a:lstStyle/>
            <a:p>
              <a:r>
                <a:rPr lang="en-US" altLang="zh-CN" sz="1100" dirty="0"/>
                <a:t>2 bytes</a:t>
              </a:r>
              <a:endParaRPr lang="zh-CN" altLang="en-US" sz="1100" dirty="0"/>
            </a:p>
          </p:txBody>
        </p:sp>
      </p:grpSp>
      <p:grpSp>
        <p:nvGrpSpPr>
          <p:cNvPr id="51" name="Group 50">
            <a:extLst>
              <a:ext uri="{FF2B5EF4-FFF2-40B4-BE49-F238E27FC236}">
                <a16:creationId xmlns:a16="http://schemas.microsoft.com/office/drawing/2014/main" id="{78F16BF5-B5DC-4CC2-90DC-9767284B81F5}"/>
              </a:ext>
            </a:extLst>
          </p:cNvPr>
          <p:cNvGrpSpPr/>
          <p:nvPr/>
        </p:nvGrpSpPr>
        <p:grpSpPr>
          <a:xfrm>
            <a:off x="2474827" y="1662560"/>
            <a:ext cx="3580079" cy="398033"/>
            <a:chOff x="2474827" y="1662560"/>
            <a:chExt cx="3580079" cy="398033"/>
          </a:xfrm>
        </p:grpSpPr>
        <p:grpSp>
          <p:nvGrpSpPr>
            <p:cNvPr id="44" name="Group 43">
              <a:extLst>
                <a:ext uri="{FF2B5EF4-FFF2-40B4-BE49-F238E27FC236}">
                  <a16:creationId xmlns:a16="http://schemas.microsoft.com/office/drawing/2014/main" id="{F8769C16-F0D2-4212-A3C8-33FE8B60FD0D}"/>
                </a:ext>
              </a:extLst>
            </p:cNvPr>
            <p:cNvGrpSpPr/>
            <p:nvPr/>
          </p:nvGrpSpPr>
          <p:grpSpPr>
            <a:xfrm>
              <a:off x="2474827" y="1662560"/>
              <a:ext cx="2936819" cy="398033"/>
              <a:chOff x="2474259" y="1622382"/>
              <a:chExt cx="2936819" cy="398033"/>
            </a:xfrm>
          </p:grpSpPr>
          <p:sp>
            <p:nvSpPr>
              <p:cNvPr id="11" name="Rectangle 10">
                <a:extLst>
                  <a:ext uri="{FF2B5EF4-FFF2-40B4-BE49-F238E27FC236}">
                    <a16:creationId xmlns:a16="http://schemas.microsoft.com/office/drawing/2014/main" id="{AC30A869-0EF5-4A44-9290-5FA82BC9341B}"/>
                  </a:ext>
                </a:extLst>
              </p:cNvPr>
              <p:cNvSpPr/>
              <p:nvPr/>
            </p:nvSpPr>
            <p:spPr>
              <a:xfrm>
                <a:off x="2474259" y="1622382"/>
                <a:ext cx="2689412" cy="39803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length </a:t>
                </a:r>
              </a:p>
            </p:txBody>
          </p:sp>
          <p:sp>
            <p:nvSpPr>
              <p:cNvPr id="38" name="Right Brace 37">
                <a:extLst>
                  <a:ext uri="{FF2B5EF4-FFF2-40B4-BE49-F238E27FC236}">
                    <a16:creationId xmlns:a16="http://schemas.microsoft.com/office/drawing/2014/main" id="{33DD3657-552C-4F91-B855-5DCAA5C57B31}"/>
                  </a:ext>
                </a:extLst>
              </p:cNvPr>
              <p:cNvSpPr/>
              <p:nvPr/>
            </p:nvSpPr>
            <p:spPr>
              <a:xfrm>
                <a:off x="5284687" y="1677512"/>
                <a:ext cx="126391" cy="287772"/>
              </a:xfrm>
              <a:prstGeom prst="rightBrace">
                <a:avLst>
                  <a:gd name="adj1" fmla="val 21969"/>
                  <a:gd name="adj2" fmla="val 5086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46" name="TextBox 45">
              <a:extLst>
                <a:ext uri="{FF2B5EF4-FFF2-40B4-BE49-F238E27FC236}">
                  <a16:creationId xmlns:a16="http://schemas.microsoft.com/office/drawing/2014/main" id="{2ADF0264-CAC3-495A-A0A6-9FA0131CF968}"/>
                </a:ext>
              </a:extLst>
            </p:cNvPr>
            <p:cNvSpPr txBox="1"/>
            <p:nvPr/>
          </p:nvSpPr>
          <p:spPr>
            <a:xfrm>
              <a:off x="5437429" y="1730771"/>
              <a:ext cx="617477" cy="261610"/>
            </a:xfrm>
            <a:prstGeom prst="rect">
              <a:avLst/>
            </a:prstGeom>
            <a:noFill/>
          </p:spPr>
          <p:txBody>
            <a:bodyPr wrap="none" rtlCol="0">
              <a:spAutoFit/>
            </a:bodyPr>
            <a:lstStyle/>
            <a:p>
              <a:r>
                <a:rPr lang="en-US" altLang="zh-CN" sz="1100" dirty="0"/>
                <a:t>2 bytes</a:t>
              </a:r>
              <a:endParaRPr lang="zh-CN" altLang="en-US" sz="1100" dirty="0"/>
            </a:p>
          </p:txBody>
        </p:sp>
      </p:grpSp>
      <p:sp>
        <p:nvSpPr>
          <p:cNvPr id="52" name="Right Brace 51">
            <a:extLst>
              <a:ext uri="{FF2B5EF4-FFF2-40B4-BE49-F238E27FC236}">
                <a16:creationId xmlns:a16="http://schemas.microsoft.com/office/drawing/2014/main" id="{AC6105DA-9362-4D1B-B377-D162248D6DFF}"/>
              </a:ext>
            </a:extLst>
          </p:cNvPr>
          <p:cNvSpPr/>
          <p:nvPr/>
        </p:nvSpPr>
        <p:spPr>
          <a:xfrm>
            <a:off x="5278525" y="2093293"/>
            <a:ext cx="126391" cy="74182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3" name="TextBox 52">
            <a:extLst>
              <a:ext uri="{FF2B5EF4-FFF2-40B4-BE49-F238E27FC236}">
                <a16:creationId xmlns:a16="http://schemas.microsoft.com/office/drawing/2014/main" id="{E80604D6-0856-4126-87F4-BD8992C1ED4C}"/>
              </a:ext>
            </a:extLst>
          </p:cNvPr>
          <p:cNvSpPr txBox="1"/>
          <p:nvPr/>
        </p:nvSpPr>
        <p:spPr>
          <a:xfrm>
            <a:off x="5437428" y="2333401"/>
            <a:ext cx="691215" cy="261610"/>
          </a:xfrm>
          <a:prstGeom prst="rect">
            <a:avLst/>
          </a:prstGeom>
          <a:noFill/>
        </p:spPr>
        <p:txBody>
          <a:bodyPr wrap="none" rtlCol="0">
            <a:spAutoFit/>
          </a:bodyPr>
          <a:lstStyle/>
          <a:p>
            <a:r>
              <a:rPr lang="en-US" altLang="zh-CN" sz="1100" dirty="0"/>
              <a:t>16 bytes</a:t>
            </a:r>
            <a:endParaRPr lang="zh-CN" altLang="en-US" sz="1100" dirty="0"/>
          </a:p>
        </p:txBody>
      </p:sp>
      <p:grpSp>
        <p:nvGrpSpPr>
          <p:cNvPr id="71" name="Group 70">
            <a:extLst>
              <a:ext uri="{FF2B5EF4-FFF2-40B4-BE49-F238E27FC236}">
                <a16:creationId xmlns:a16="http://schemas.microsoft.com/office/drawing/2014/main" id="{811CD4FA-6D98-4D6D-908A-6F27B905D039}"/>
              </a:ext>
            </a:extLst>
          </p:cNvPr>
          <p:cNvGrpSpPr/>
          <p:nvPr/>
        </p:nvGrpSpPr>
        <p:grpSpPr>
          <a:xfrm>
            <a:off x="7457750" y="1912937"/>
            <a:ext cx="3371541" cy="1058228"/>
            <a:chOff x="7457750" y="1912937"/>
            <a:chExt cx="3371541" cy="1058228"/>
          </a:xfrm>
        </p:grpSpPr>
        <p:sp>
          <p:nvSpPr>
            <p:cNvPr id="54" name="Rectangle 53">
              <a:extLst>
                <a:ext uri="{FF2B5EF4-FFF2-40B4-BE49-F238E27FC236}">
                  <a16:creationId xmlns:a16="http://schemas.microsoft.com/office/drawing/2014/main" id="{72037824-2228-4E1E-B149-2C645AC55759}"/>
                </a:ext>
              </a:extLst>
            </p:cNvPr>
            <p:cNvSpPr/>
            <p:nvPr/>
          </p:nvSpPr>
          <p:spPr>
            <a:xfrm>
              <a:off x="7457750" y="1912937"/>
              <a:ext cx="1546395" cy="105822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1" name="Group 60">
              <a:extLst>
                <a:ext uri="{FF2B5EF4-FFF2-40B4-BE49-F238E27FC236}">
                  <a16:creationId xmlns:a16="http://schemas.microsoft.com/office/drawing/2014/main" id="{618A4CD2-0048-4640-B09F-3926A6C9D0B8}"/>
                </a:ext>
              </a:extLst>
            </p:cNvPr>
            <p:cNvGrpSpPr/>
            <p:nvPr/>
          </p:nvGrpSpPr>
          <p:grpSpPr>
            <a:xfrm>
              <a:off x="7457750" y="1912937"/>
              <a:ext cx="3371541" cy="457200"/>
              <a:chOff x="7457750" y="1912937"/>
              <a:chExt cx="3371541" cy="457200"/>
            </a:xfrm>
          </p:grpSpPr>
          <p:sp>
            <p:nvSpPr>
              <p:cNvPr id="55" name="Rectangle 54">
                <a:extLst>
                  <a:ext uri="{FF2B5EF4-FFF2-40B4-BE49-F238E27FC236}">
                    <a16:creationId xmlns:a16="http://schemas.microsoft.com/office/drawing/2014/main" id="{46B373C5-AF55-450D-AD2D-826F7E8152BC}"/>
                  </a:ext>
                </a:extLst>
              </p:cNvPr>
              <p:cNvSpPr/>
              <p:nvPr/>
            </p:nvSpPr>
            <p:spPr>
              <a:xfrm>
                <a:off x="7457750" y="1912937"/>
                <a:ext cx="1546395" cy="4572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Magic Cook</a:t>
                </a:r>
                <a:endParaRPr lang="zh-CN" altLang="en-US" sz="1400" dirty="0"/>
              </a:p>
            </p:txBody>
          </p:sp>
          <p:sp>
            <p:nvSpPr>
              <p:cNvPr id="57" name="Right Brace 56">
                <a:extLst>
                  <a:ext uri="{FF2B5EF4-FFF2-40B4-BE49-F238E27FC236}">
                    <a16:creationId xmlns:a16="http://schemas.microsoft.com/office/drawing/2014/main" id="{1577B9C4-A1EA-43C6-AD92-559197BB0DA4}"/>
                  </a:ext>
                </a:extLst>
              </p:cNvPr>
              <p:cNvSpPr/>
              <p:nvPr/>
            </p:nvSpPr>
            <p:spPr>
              <a:xfrm>
                <a:off x="9122462" y="1997651"/>
                <a:ext cx="126391" cy="287772"/>
              </a:xfrm>
              <a:prstGeom prst="rightBrace">
                <a:avLst>
                  <a:gd name="adj1" fmla="val 21969"/>
                  <a:gd name="adj2" fmla="val 5086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59" name="TextBox 58">
                <a:extLst>
                  <a:ext uri="{FF2B5EF4-FFF2-40B4-BE49-F238E27FC236}">
                    <a16:creationId xmlns:a16="http://schemas.microsoft.com/office/drawing/2014/main" id="{35DC4C00-D493-462C-AFDF-84ED15DB9E42}"/>
                  </a:ext>
                </a:extLst>
              </p:cNvPr>
              <p:cNvSpPr txBox="1"/>
              <p:nvPr/>
            </p:nvSpPr>
            <p:spPr>
              <a:xfrm>
                <a:off x="9289160" y="2010732"/>
                <a:ext cx="1540131" cy="261610"/>
              </a:xfrm>
              <a:prstGeom prst="rect">
                <a:avLst/>
              </a:prstGeom>
              <a:noFill/>
            </p:spPr>
            <p:txBody>
              <a:bodyPr wrap="square" rtlCol="0">
                <a:spAutoFit/>
              </a:bodyPr>
              <a:lstStyle/>
              <a:p>
                <a:r>
                  <a:rPr lang="en-US" altLang="zh-CN" sz="1100" dirty="0"/>
                  <a:t>4 bytes </a:t>
                </a:r>
                <a:r>
                  <a:rPr lang="en-US" altLang="zh-CN" sz="1100" b="1" dirty="0"/>
                  <a:t>[0x2112A442]</a:t>
                </a:r>
                <a:endParaRPr lang="zh-CN" altLang="en-US" sz="1100" b="1" dirty="0"/>
              </a:p>
            </p:txBody>
          </p:sp>
        </p:grpSp>
        <p:grpSp>
          <p:nvGrpSpPr>
            <p:cNvPr id="62" name="Group 61">
              <a:extLst>
                <a:ext uri="{FF2B5EF4-FFF2-40B4-BE49-F238E27FC236}">
                  <a16:creationId xmlns:a16="http://schemas.microsoft.com/office/drawing/2014/main" id="{0666F898-8C0F-4716-8249-133CF5638D92}"/>
                </a:ext>
              </a:extLst>
            </p:cNvPr>
            <p:cNvGrpSpPr/>
            <p:nvPr/>
          </p:nvGrpSpPr>
          <p:grpSpPr>
            <a:xfrm>
              <a:off x="7464014" y="2380895"/>
              <a:ext cx="2576697" cy="574631"/>
              <a:chOff x="7464014" y="2380895"/>
              <a:chExt cx="2576697" cy="574631"/>
            </a:xfrm>
          </p:grpSpPr>
          <p:sp>
            <p:nvSpPr>
              <p:cNvPr id="56" name="Rectangle 55">
                <a:extLst>
                  <a:ext uri="{FF2B5EF4-FFF2-40B4-BE49-F238E27FC236}">
                    <a16:creationId xmlns:a16="http://schemas.microsoft.com/office/drawing/2014/main" id="{178C63E2-A777-4629-87CD-6A31451430C6}"/>
                  </a:ext>
                </a:extLst>
              </p:cNvPr>
              <p:cNvSpPr/>
              <p:nvPr/>
            </p:nvSpPr>
            <p:spPr>
              <a:xfrm>
                <a:off x="7464014" y="2380895"/>
                <a:ext cx="1540131" cy="574631"/>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transaction ID</a:t>
                </a:r>
                <a:endParaRPr lang="zh-CN" altLang="en-US" sz="1400" dirty="0"/>
              </a:p>
            </p:txBody>
          </p:sp>
          <p:sp>
            <p:nvSpPr>
              <p:cNvPr id="58" name="Right Brace 57">
                <a:extLst>
                  <a:ext uri="{FF2B5EF4-FFF2-40B4-BE49-F238E27FC236}">
                    <a16:creationId xmlns:a16="http://schemas.microsoft.com/office/drawing/2014/main" id="{1E66C156-A08A-4E96-B6F3-7C474E58FFEA}"/>
                  </a:ext>
                </a:extLst>
              </p:cNvPr>
              <p:cNvSpPr/>
              <p:nvPr/>
            </p:nvSpPr>
            <p:spPr>
              <a:xfrm>
                <a:off x="9162770" y="2524324"/>
                <a:ext cx="126391" cy="287772"/>
              </a:xfrm>
              <a:prstGeom prst="rightBrace">
                <a:avLst>
                  <a:gd name="adj1" fmla="val 21969"/>
                  <a:gd name="adj2" fmla="val 5086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60" name="TextBox 59">
                <a:extLst>
                  <a:ext uri="{FF2B5EF4-FFF2-40B4-BE49-F238E27FC236}">
                    <a16:creationId xmlns:a16="http://schemas.microsoft.com/office/drawing/2014/main" id="{E29F8092-6B44-4B30-96BB-6E5E43C1DFA0}"/>
                  </a:ext>
                </a:extLst>
              </p:cNvPr>
              <p:cNvSpPr txBox="1"/>
              <p:nvPr/>
            </p:nvSpPr>
            <p:spPr>
              <a:xfrm>
                <a:off x="9349496" y="2537405"/>
                <a:ext cx="691215" cy="261610"/>
              </a:xfrm>
              <a:prstGeom prst="rect">
                <a:avLst/>
              </a:prstGeom>
              <a:noFill/>
            </p:spPr>
            <p:txBody>
              <a:bodyPr wrap="none" rtlCol="0">
                <a:spAutoFit/>
              </a:bodyPr>
              <a:lstStyle/>
              <a:p>
                <a:r>
                  <a:rPr lang="en-US" altLang="zh-CN" sz="1100" dirty="0"/>
                  <a:t>12 bytes</a:t>
                </a:r>
                <a:endParaRPr lang="zh-CN" altLang="en-US" sz="1100" dirty="0"/>
              </a:p>
            </p:txBody>
          </p:sp>
        </p:grpSp>
      </p:grpSp>
      <p:sp>
        <p:nvSpPr>
          <p:cNvPr id="72" name="Rectangle 71">
            <a:extLst>
              <a:ext uri="{FF2B5EF4-FFF2-40B4-BE49-F238E27FC236}">
                <a16:creationId xmlns:a16="http://schemas.microsoft.com/office/drawing/2014/main" id="{6CB52213-0F5B-44A0-AA23-EF30524B55B9}"/>
              </a:ext>
            </a:extLst>
          </p:cNvPr>
          <p:cNvSpPr/>
          <p:nvPr/>
        </p:nvSpPr>
        <p:spPr>
          <a:xfrm>
            <a:off x="6385733" y="2298878"/>
            <a:ext cx="998991" cy="338554"/>
          </a:xfrm>
          <a:prstGeom prst="rect">
            <a:avLst/>
          </a:prstGeom>
        </p:spPr>
        <p:txBody>
          <a:bodyPr wrap="none">
            <a:spAutoFit/>
          </a:bodyPr>
          <a:lstStyle/>
          <a:p>
            <a:r>
              <a:rPr lang="en-US" altLang="zh-CN" sz="1600" b="1" dirty="0">
                <a:solidFill>
                  <a:schemeClr val="accent6"/>
                </a:solidFill>
              </a:rPr>
              <a:t>RFC5389</a:t>
            </a:r>
            <a:endParaRPr lang="zh-CN" altLang="en-US" sz="1600" b="1" dirty="0">
              <a:solidFill>
                <a:schemeClr val="accent6"/>
              </a:solidFill>
            </a:endParaRPr>
          </a:p>
        </p:txBody>
      </p:sp>
      <p:sp>
        <p:nvSpPr>
          <p:cNvPr id="73" name="Rectangle 72">
            <a:extLst>
              <a:ext uri="{FF2B5EF4-FFF2-40B4-BE49-F238E27FC236}">
                <a16:creationId xmlns:a16="http://schemas.microsoft.com/office/drawing/2014/main" id="{B67885FD-8986-49B0-9C03-54FACCE56BB8}"/>
              </a:ext>
            </a:extLst>
          </p:cNvPr>
          <p:cNvSpPr/>
          <p:nvPr/>
        </p:nvSpPr>
        <p:spPr>
          <a:xfrm>
            <a:off x="2474259" y="5687651"/>
            <a:ext cx="2689412" cy="450028"/>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a:t>MESSAGE-INTEGRITY attribute </a:t>
            </a:r>
          </a:p>
        </p:txBody>
      </p:sp>
      <p:sp>
        <p:nvSpPr>
          <p:cNvPr id="76" name="Rectangle 75">
            <a:extLst>
              <a:ext uri="{FF2B5EF4-FFF2-40B4-BE49-F238E27FC236}">
                <a16:creationId xmlns:a16="http://schemas.microsoft.com/office/drawing/2014/main" id="{2695CEE5-20CD-4FE2-82F9-FA6B7D271098}"/>
              </a:ext>
            </a:extLst>
          </p:cNvPr>
          <p:cNvSpPr/>
          <p:nvPr/>
        </p:nvSpPr>
        <p:spPr>
          <a:xfrm>
            <a:off x="6759387" y="5023117"/>
            <a:ext cx="2183802" cy="66453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Padding to multiple of 4 bytes</a:t>
            </a:r>
          </a:p>
          <a:p>
            <a:pPr algn="ctr"/>
            <a:r>
              <a:rPr lang="en-US" altLang="zh-CN" sz="1000" b="1" dirty="0"/>
              <a:t>[RFC5389]  </a:t>
            </a:r>
          </a:p>
        </p:txBody>
      </p:sp>
      <p:sp>
        <p:nvSpPr>
          <p:cNvPr id="79" name="Rectangle 78">
            <a:extLst>
              <a:ext uri="{FF2B5EF4-FFF2-40B4-BE49-F238E27FC236}">
                <a16:creationId xmlns:a16="http://schemas.microsoft.com/office/drawing/2014/main" id="{4B3730FE-F651-41D8-B2E1-1E3068CBBB3E}"/>
              </a:ext>
            </a:extLst>
          </p:cNvPr>
          <p:cNvSpPr/>
          <p:nvPr/>
        </p:nvSpPr>
        <p:spPr>
          <a:xfrm>
            <a:off x="2474259" y="6090395"/>
            <a:ext cx="2689412" cy="450028"/>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a:t>FINGERPRINT attribute </a:t>
            </a:r>
          </a:p>
          <a:p>
            <a:pPr algn="ctr"/>
            <a:r>
              <a:rPr lang="en-US" altLang="zh-CN" sz="1100" b="1" dirty="0"/>
              <a:t>[RFC5389]</a:t>
            </a:r>
          </a:p>
        </p:txBody>
      </p:sp>
    </p:spTree>
    <p:extLst>
      <p:ext uri="{BB962C8B-B14F-4D97-AF65-F5344CB8AC3E}">
        <p14:creationId xmlns:p14="http://schemas.microsoft.com/office/powerpoint/2010/main" val="38518779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562708" y="432079"/>
            <a:ext cx="1334020" cy="369332"/>
          </a:xfrm>
          <a:prstGeom prst="rect">
            <a:avLst/>
          </a:prstGeom>
          <a:noFill/>
        </p:spPr>
        <p:txBody>
          <a:bodyPr wrap="none" rtlCol="0">
            <a:spAutoFit/>
          </a:bodyPr>
          <a:lstStyle/>
          <a:p>
            <a:r>
              <a:rPr lang="en-US" altLang="zh-CN" dirty="0">
                <a:latin typeface="Clarendon Blk BT" panose="02040905050505020204" pitchFamily="18" charset="0"/>
              </a:rPr>
              <a:t>PGObject</a:t>
            </a:r>
            <a:endParaRPr lang="zh-CN" altLang="en-US" dirty="0">
              <a:latin typeface="Clarendon Blk BT" panose="02040905050505020204" pitchFamily="18" charset="0"/>
            </a:endParaRPr>
          </a:p>
        </p:txBody>
      </p:sp>
      <p:sp>
        <p:nvSpPr>
          <p:cNvPr id="20" name="Rectangle: Diagonal Corners Rounded 19">
            <a:extLst>
              <a:ext uri="{FF2B5EF4-FFF2-40B4-BE49-F238E27FC236}">
                <a16:creationId xmlns:a16="http://schemas.microsoft.com/office/drawing/2014/main" id="{56D5BA8E-739B-4034-BFE6-0ACBB3A95E60}"/>
              </a:ext>
            </a:extLst>
          </p:cNvPr>
          <p:cNvSpPr/>
          <p:nvPr/>
        </p:nvSpPr>
        <p:spPr>
          <a:xfrm>
            <a:off x="562708" y="939060"/>
            <a:ext cx="1267218" cy="1436494"/>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dirty="0">
                <a:latin typeface="Britannic Bold" panose="020B0903060703020204" pitchFamily="34" charset="0"/>
              </a:rPr>
              <a:t>CObject</a:t>
            </a:r>
            <a:endParaRPr lang="zh-CN" altLang="en-US" dirty="0">
              <a:latin typeface="Britannic Bold" panose="020B0903060703020204" pitchFamily="34" charset="0"/>
            </a:endParaRPr>
          </a:p>
        </p:txBody>
      </p:sp>
      <p:sp>
        <p:nvSpPr>
          <p:cNvPr id="4" name="TextBox 3">
            <a:extLst>
              <a:ext uri="{FF2B5EF4-FFF2-40B4-BE49-F238E27FC236}">
                <a16:creationId xmlns:a16="http://schemas.microsoft.com/office/drawing/2014/main" id="{6D11BA10-47CC-4B50-BD52-65EE7B64D614}"/>
              </a:ext>
            </a:extLst>
          </p:cNvPr>
          <p:cNvSpPr txBox="1"/>
          <p:nvPr/>
        </p:nvSpPr>
        <p:spPr>
          <a:xfrm>
            <a:off x="3288625" y="432079"/>
            <a:ext cx="1157689" cy="369332"/>
          </a:xfrm>
          <a:prstGeom prst="rect">
            <a:avLst/>
          </a:prstGeom>
          <a:noFill/>
        </p:spPr>
        <p:txBody>
          <a:bodyPr wrap="none" rtlCol="0">
            <a:spAutoFit/>
          </a:bodyPr>
          <a:lstStyle/>
          <a:p>
            <a:r>
              <a:rPr lang="en-US" altLang="zh-CN" dirty="0">
                <a:latin typeface="Britannic Bold" panose="020B0903060703020204" pitchFamily="34" charset="0"/>
              </a:rPr>
              <a:t>MsgEntity</a:t>
            </a:r>
            <a:endParaRPr lang="zh-CN" altLang="en-US" dirty="0">
              <a:latin typeface="Clarendon Blk BT" panose="02040905050505020204" pitchFamily="18" charset="0"/>
            </a:endParaRPr>
          </a:p>
        </p:txBody>
      </p:sp>
      <p:sp>
        <p:nvSpPr>
          <p:cNvPr id="5" name="Rectangle: Diagonal Corners Rounded 4">
            <a:extLst>
              <a:ext uri="{FF2B5EF4-FFF2-40B4-BE49-F238E27FC236}">
                <a16:creationId xmlns:a16="http://schemas.microsoft.com/office/drawing/2014/main" id="{12E19A3F-4191-49C0-9FDE-2DCE0A668345}"/>
              </a:ext>
            </a:extLst>
          </p:cNvPr>
          <p:cNvSpPr/>
          <p:nvPr/>
        </p:nvSpPr>
        <p:spPr>
          <a:xfrm>
            <a:off x="3288624" y="939060"/>
            <a:ext cx="1500191" cy="4387084"/>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dirty="0">
                <a:latin typeface="Britannic Bold" panose="020B0903060703020204" pitchFamily="34" charset="0"/>
              </a:rPr>
              <a:t>MsgEntity</a:t>
            </a:r>
            <a:endParaRPr lang="zh-CN" altLang="en-US" dirty="0">
              <a:latin typeface="Britannic Bold" panose="020B0903060703020204" pitchFamily="34" charset="0"/>
            </a:endParaRPr>
          </a:p>
        </p:txBody>
      </p:sp>
    </p:spTree>
    <p:extLst>
      <p:ext uri="{BB962C8B-B14F-4D97-AF65-F5344CB8AC3E}">
        <p14:creationId xmlns:p14="http://schemas.microsoft.com/office/powerpoint/2010/main" val="27900142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562708" y="432079"/>
            <a:ext cx="2456122" cy="369332"/>
          </a:xfrm>
          <a:prstGeom prst="rect">
            <a:avLst/>
          </a:prstGeom>
          <a:noFill/>
        </p:spPr>
        <p:txBody>
          <a:bodyPr wrap="none" rtlCol="0">
            <a:spAutoFit/>
          </a:bodyPr>
          <a:lstStyle/>
          <a:p>
            <a:r>
              <a:rPr lang="en-US" altLang="zh-CN" dirty="0">
                <a:latin typeface="Clarendon Blk BT" panose="02040905050505020204" pitchFamily="18" charset="0"/>
              </a:rPr>
              <a:t>Sequence Diagram</a:t>
            </a:r>
            <a:endParaRPr lang="zh-CN" altLang="en-US" dirty="0">
              <a:latin typeface="Clarendon Blk BT" panose="02040905050505020204" pitchFamily="18" charset="0"/>
            </a:endParaRPr>
          </a:p>
        </p:txBody>
      </p:sp>
      <p:grpSp>
        <p:nvGrpSpPr>
          <p:cNvPr id="5" name="Group 4">
            <a:extLst>
              <a:ext uri="{FF2B5EF4-FFF2-40B4-BE49-F238E27FC236}">
                <a16:creationId xmlns:a16="http://schemas.microsoft.com/office/drawing/2014/main" id="{6BC44EF3-C7C2-4B61-BD42-88BEEAB308F7}"/>
              </a:ext>
            </a:extLst>
          </p:cNvPr>
          <p:cNvGrpSpPr/>
          <p:nvPr/>
        </p:nvGrpSpPr>
        <p:grpSpPr>
          <a:xfrm>
            <a:off x="1790769" y="869400"/>
            <a:ext cx="1446963" cy="5988599"/>
            <a:chOff x="1959424" y="1252466"/>
            <a:chExt cx="1446963" cy="5593028"/>
          </a:xfrm>
        </p:grpSpPr>
        <p:sp>
          <p:nvSpPr>
            <p:cNvPr id="3" name="Rectangle: Diagonal Corners Rounded 2">
              <a:extLst>
                <a:ext uri="{FF2B5EF4-FFF2-40B4-BE49-F238E27FC236}">
                  <a16:creationId xmlns:a16="http://schemas.microsoft.com/office/drawing/2014/main" id="{A85DB6B1-B651-484D-AFFB-99053BC3180E}"/>
                </a:ext>
              </a:extLst>
            </p:cNvPr>
            <p:cNvSpPr/>
            <p:nvPr/>
          </p:nvSpPr>
          <p:spPr>
            <a:xfrm>
              <a:off x="1959424" y="1252466"/>
              <a:ext cx="1446963" cy="28381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Britannic Bold" panose="020B0903060703020204" pitchFamily="34" charset="0"/>
                </a:rPr>
                <a:t>ICEAgent</a:t>
              </a:r>
              <a:endParaRPr lang="zh-CN" altLang="en-US" sz="1200" dirty="0">
                <a:latin typeface="Britannic Bold" panose="020B0903060703020204" pitchFamily="34" charset="0"/>
              </a:endParaRPr>
            </a:p>
          </p:txBody>
        </p:sp>
        <p:sp>
          <p:nvSpPr>
            <p:cNvPr id="4" name="Rectangle 3">
              <a:extLst>
                <a:ext uri="{FF2B5EF4-FFF2-40B4-BE49-F238E27FC236}">
                  <a16:creationId xmlns:a16="http://schemas.microsoft.com/office/drawing/2014/main" id="{7F374C3A-8800-4D5C-861E-C03E8212C669}"/>
                </a:ext>
              </a:extLst>
            </p:cNvPr>
            <p:cNvSpPr/>
            <p:nvPr/>
          </p:nvSpPr>
          <p:spPr>
            <a:xfrm flipH="1">
              <a:off x="2660046" y="1536278"/>
              <a:ext cx="45719" cy="53092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Group 7">
            <a:extLst>
              <a:ext uri="{FF2B5EF4-FFF2-40B4-BE49-F238E27FC236}">
                <a16:creationId xmlns:a16="http://schemas.microsoft.com/office/drawing/2014/main" id="{9A337935-BB1B-451B-82B8-9184EAE61F20}"/>
              </a:ext>
            </a:extLst>
          </p:cNvPr>
          <p:cNvGrpSpPr/>
          <p:nvPr/>
        </p:nvGrpSpPr>
        <p:grpSpPr>
          <a:xfrm>
            <a:off x="3490185" y="869400"/>
            <a:ext cx="1446963" cy="5981032"/>
            <a:chOff x="4862565" y="1252466"/>
            <a:chExt cx="1446963" cy="5981032"/>
          </a:xfrm>
        </p:grpSpPr>
        <p:sp>
          <p:nvSpPr>
            <p:cNvPr id="13" name="Rectangle: Diagonal Corners Rounded 12">
              <a:extLst>
                <a:ext uri="{FF2B5EF4-FFF2-40B4-BE49-F238E27FC236}">
                  <a16:creationId xmlns:a16="http://schemas.microsoft.com/office/drawing/2014/main" id="{191DAA63-800D-4E3E-82EB-C04C0132A58D}"/>
                </a:ext>
              </a:extLst>
            </p:cNvPr>
            <p:cNvSpPr/>
            <p:nvPr/>
          </p:nvSpPr>
          <p:spPr>
            <a:xfrm>
              <a:off x="4862565" y="1252466"/>
              <a:ext cx="1446963" cy="28381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Britannic Bold" panose="020B0903060703020204" pitchFamily="34" charset="0"/>
                </a:rPr>
                <a:t>ICESession</a:t>
              </a:r>
              <a:endParaRPr lang="zh-CN" altLang="en-US" sz="1200" dirty="0">
                <a:latin typeface="Britannic Bold" panose="020B0903060703020204" pitchFamily="34" charset="0"/>
              </a:endParaRPr>
            </a:p>
          </p:txBody>
        </p:sp>
        <p:sp>
          <p:nvSpPr>
            <p:cNvPr id="11" name="Rectangle 10">
              <a:extLst>
                <a:ext uri="{FF2B5EF4-FFF2-40B4-BE49-F238E27FC236}">
                  <a16:creationId xmlns:a16="http://schemas.microsoft.com/office/drawing/2014/main" id="{23A90CE0-B808-4A64-8B91-75B5E3EE86C2}"/>
                </a:ext>
              </a:extLst>
            </p:cNvPr>
            <p:cNvSpPr/>
            <p:nvPr/>
          </p:nvSpPr>
          <p:spPr>
            <a:xfrm flipH="1">
              <a:off x="5563187" y="1548784"/>
              <a:ext cx="45719" cy="5684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Group 8">
            <a:extLst>
              <a:ext uri="{FF2B5EF4-FFF2-40B4-BE49-F238E27FC236}">
                <a16:creationId xmlns:a16="http://schemas.microsoft.com/office/drawing/2014/main" id="{02618E21-29E7-4E5F-8F6B-E705E8642350}"/>
              </a:ext>
            </a:extLst>
          </p:cNvPr>
          <p:cNvGrpSpPr/>
          <p:nvPr/>
        </p:nvGrpSpPr>
        <p:grpSpPr>
          <a:xfrm>
            <a:off x="10036633" y="869400"/>
            <a:ext cx="1637883" cy="5988600"/>
            <a:chOff x="7765706" y="1239960"/>
            <a:chExt cx="1637883" cy="5993538"/>
          </a:xfrm>
        </p:grpSpPr>
        <p:sp>
          <p:nvSpPr>
            <p:cNvPr id="14" name="Rectangle: Diagonal Corners Rounded 13">
              <a:extLst>
                <a:ext uri="{FF2B5EF4-FFF2-40B4-BE49-F238E27FC236}">
                  <a16:creationId xmlns:a16="http://schemas.microsoft.com/office/drawing/2014/main" id="{BF2DEAD2-7E13-4F75-BD5D-A0042E064AC0}"/>
                </a:ext>
              </a:extLst>
            </p:cNvPr>
            <p:cNvSpPr/>
            <p:nvPr/>
          </p:nvSpPr>
          <p:spPr>
            <a:xfrm>
              <a:off x="7765706" y="1239960"/>
              <a:ext cx="1637883" cy="308824"/>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Britannic Bold" panose="020B0903060703020204" pitchFamily="34" charset="0"/>
                </a:rPr>
                <a:t>ICECandidate</a:t>
              </a:r>
              <a:endParaRPr lang="zh-CN" altLang="en-US" sz="1200" dirty="0">
                <a:latin typeface="Britannic Bold" panose="020B0903060703020204" pitchFamily="34" charset="0"/>
              </a:endParaRPr>
            </a:p>
          </p:txBody>
        </p:sp>
        <p:sp>
          <p:nvSpPr>
            <p:cNvPr id="15" name="Rectangle 14">
              <a:extLst>
                <a:ext uri="{FF2B5EF4-FFF2-40B4-BE49-F238E27FC236}">
                  <a16:creationId xmlns:a16="http://schemas.microsoft.com/office/drawing/2014/main" id="{1E0FAD9B-833A-49B7-8D41-A79856A5B727}"/>
                </a:ext>
              </a:extLst>
            </p:cNvPr>
            <p:cNvSpPr/>
            <p:nvPr/>
          </p:nvSpPr>
          <p:spPr>
            <a:xfrm flipH="1">
              <a:off x="8561788" y="1548784"/>
              <a:ext cx="45719" cy="5684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2" name="Straight Arrow Connector 11" descr="adsfadf" title="adsfafd">
            <a:extLst>
              <a:ext uri="{FF2B5EF4-FFF2-40B4-BE49-F238E27FC236}">
                <a16:creationId xmlns:a16="http://schemas.microsoft.com/office/drawing/2014/main" id="{103427C4-60E5-4DC1-9B76-EB5D47067919}"/>
              </a:ext>
            </a:extLst>
          </p:cNvPr>
          <p:cNvCxnSpPr>
            <a:cxnSpLocks/>
          </p:cNvCxnSpPr>
          <p:nvPr/>
        </p:nvCxnSpPr>
        <p:spPr>
          <a:xfrm>
            <a:off x="2537110" y="1798655"/>
            <a:ext cx="16536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068E87D9-6D22-42A5-B53C-5E978355584B}"/>
              </a:ext>
            </a:extLst>
          </p:cNvPr>
          <p:cNvGrpSpPr/>
          <p:nvPr/>
        </p:nvGrpSpPr>
        <p:grpSpPr>
          <a:xfrm>
            <a:off x="5291575" y="869400"/>
            <a:ext cx="1446963" cy="5981032"/>
            <a:chOff x="4862565" y="1252466"/>
            <a:chExt cx="1446963" cy="5981032"/>
          </a:xfrm>
        </p:grpSpPr>
        <p:sp>
          <p:nvSpPr>
            <p:cNvPr id="19" name="Rectangle: Diagonal Corners Rounded 18">
              <a:extLst>
                <a:ext uri="{FF2B5EF4-FFF2-40B4-BE49-F238E27FC236}">
                  <a16:creationId xmlns:a16="http://schemas.microsoft.com/office/drawing/2014/main" id="{A5B70FA0-CD9C-4BCE-842C-3721822C8F65}"/>
                </a:ext>
              </a:extLst>
            </p:cNvPr>
            <p:cNvSpPr/>
            <p:nvPr/>
          </p:nvSpPr>
          <p:spPr>
            <a:xfrm>
              <a:off x="4862565" y="1252466"/>
              <a:ext cx="1446963" cy="28381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Britannic Bold" panose="020B0903060703020204" pitchFamily="34" charset="0"/>
                </a:rPr>
                <a:t>ICEMedia</a:t>
              </a:r>
              <a:endParaRPr lang="zh-CN" altLang="en-US" sz="1200" dirty="0">
                <a:latin typeface="Britannic Bold" panose="020B0903060703020204" pitchFamily="34" charset="0"/>
              </a:endParaRPr>
            </a:p>
          </p:txBody>
        </p:sp>
        <p:sp>
          <p:nvSpPr>
            <p:cNvPr id="20" name="Rectangle 19">
              <a:extLst>
                <a:ext uri="{FF2B5EF4-FFF2-40B4-BE49-F238E27FC236}">
                  <a16:creationId xmlns:a16="http://schemas.microsoft.com/office/drawing/2014/main" id="{9FB4BC5B-FCBD-4B10-977A-B75774661D00}"/>
                </a:ext>
              </a:extLst>
            </p:cNvPr>
            <p:cNvSpPr/>
            <p:nvPr/>
          </p:nvSpPr>
          <p:spPr>
            <a:xfrm flipH="1">
              <a:off x="5563187" y="1548784"/>
              <a:ext cx="45719" cy="5684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3" name="Straight Arrow Connector 22" descr="adsfadf" title="adsfafd">
            <a:extLst>
              <a:ext uri="{FF2B5EF4-FFF2-40B4-BE49-F238E27FC236}">
                <a16:creationId xmlns:a16="http://schemas.microsoft.com/office/drawing/2014/main" id="{A616A155-EFF5-4269-8C2A-515EC341CDFF}"/>
              </a:ext>
            </a:extLst>
          </p:cNvPr>
          <p:cNvCxnSpPr>
            <a:cxnSpLocks/>
          </p:cNvCxnSpPr>
          <p:nvPr/>
        </p:nvCxnSpPr>
        <p:spPr>
          <a:xfrm>
            <a:off x="4236526" y="2122505"/>
            <a:ext cx="17556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518713B-11D0-4AF6-8810-0D528B975DAB}"/>
              </a:ext>
            </a:extLst>
          </p:cNvPr>
          <p:cNvSpPr txBox="1"/>
          <p:nvPr/>
        </p:nvSpPr>
        <p:spPr>
          <a:xfrm>
            <a:off x="4292781" y="1863994"/>
            <a:ext cx="1602425" cy="246221"/>
          </a:xfrm>
          <a:prstGeom prst="rect">
            <a:avLst/>
          </a:prstGeom>
          <a:noFill/>
        </p:spPr>
        <p:txBody>
          <a:bodyPr wrap="square" rtlCol="0">
            <a:spAutoFit/>
          </a:bodyPr>
          <a:lstStyle/>
          <a:p>
            <a:r>
              <a:rPr lang="en-US" altLang="zh-CN" sz="1000" dirty="0">
                <a:latin typeface="Unifont" panose="02000604000000000000" pitchFamily="2" charset="-122"/>
                <a:ea typeface="Unifont" panose="02000604000000000000" pitchFamily="2" charset="-122"/>
                <a:cs typeface="Unifont" panose="02000604000000000000" pitchFamily="2" charset="-122"/>
              </a:rPr>
              <a:t>Specify media property</a:t>
            </a:r>
            <a:endParaRPr lang="zh-CN" altLang="en-US" sz="1000" dirty="0">
              <a:latin typeface="Unifont" panose="02000604000000000000" pitchFamily="2" charset="-122"/>
              <a:ea typeface="Unifont" panose="02000604000000000000" pitchFamily="2" charset="-122"/>
              <a:cs typeface="Unifont" panose="02000604000000000000" pitchFamily="2" charset="-122"/>
            </a:endParaRPr>
          </a:p>
        </p:txBody>
      </p:sp>
    </p:spTree>
    <p:extLst>
      <p:ext uri="{BB962C8B-B14F-4D97-AF65-F5344CB8AC3E}">
        <p14:creationId xmlns:p14="http://schemas.microsoft.com/office/powerpoint/2010/main" val="1500689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Diagram 11">
            <a:extLst>
              <a:ext uri="{FF2B5EF4-FFF2-40B4-BE49-F238E27FC236}">
                <a16:creationId xmlns:a16="http://schemas.microsoft.com/office/drawing/2014/main" id="{8CA5FEBB-DE1D-447C-A7F0-BBB20E2AC23D}"/>
              </a:ext>
            </a:extLst>
          </p:cNvPr>
          <p:cNvGraphicFramePr/>
          <p:nvPr>
            <p:extLst>
              <p:ext uri="{D42A27DB-BD31-4B8C-83A1-F6EECF244321}">
                <p14:modId xmlns:p14="http://schemas.microsoft.com/office/powerpoint/2010/main" val="1401579945"/>
              </p:ext>
            </p:extLst>
          </p:nvPr>
        </p:nvGraphicFramePr>
        <p:xfrm>
          <a:off x="1887621" y="462014"/>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70181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2CDF9649-B08F-4E7E-97B1-71C1FA7849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1636" y="103642"/>
            <a:ext cx="5020376" cy="6249272"/>
          </a:xfrm>
          <a:prstGeom prst="rect">
            <a:avLst/>
          </a:prstGeom>
        </p:spPr>
      </p:pic>
      <p:sp>
        <p:nvSpPr>
          <p:cNvPr id="11" name="TextBox 10">
            <a:extLst>
              <a:ext uri="{FF2B5EF4-FFF2-40B4-BE49-F238E27FC236}">
                <a16:creationId xmlns:a16="http://schemas.microsoft.com/office/drawing/2014/main" id="{64787A83-4C8D-4753-B5BC-C9D7CDB79BF5}"/>
              </a:ext>
            </a:extLst>
          </p:cNvPr>
          <p:cNvSpPr txBox="1"/>
          <p:nvPr/>
        </p:nvSpPr>
        <p:spPr>
          <a:xfrm>
            <a:off x="134755" y="240632"/>
            <a:ext cx="1174281" cy="646331"/>
          </a:xfrm>
          <a:prstGeom prst="rect">
            <a:avLst/>
          </a:prstGeom>
          <a:noFill/>
        </p:spPr>
        <p:txBody>
          <a:bodyPr wrap="square" rtlCol="0" anchor="ctr" anchorCtr="1">
            <a:spAutoFit/>
            <a:scene3d>
              <a:camera prst="orthographicFront"/>
              <a:lightRig rig="threePt" dir="t"/>
            </a:scene3d>
            <a:sp3d>
              <a:bevelB w="38100" h="38100"/>
            </a:sp3d>
          </a:bodyPr>
          <a:lstStyle/>
          <a:p>
            <a:r>
              <a:rPr lang="en-US" altLang="zh-CN" b="1" dirty="0"/>
              <a:t>    NAT     Detected</a:t>
            </a:r>
            <a:endParaRPr lang="zh-CN" altLang="en-US" b="1" dirty="0"/>
          </a:p>
        </p:txBody>
      </p:sp>
    </p:spTree>
    <p:extLst>
      <p:ext uri="{BB962C8B-B14F-4D97-AF65-F5344CB8AC3E}">
        <p14:creationId xmlns:p14="http://schemas.microsoft.com/office/powerpoint/2010/main" val="2651717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0F85497-28F9-4C22-85A1-004A246E979C}"/>
              </a:ext>
            </a:extLst>
          </p:cNvPr>
          <p:cNvSpPr txBox="1"/>
          <p:nvPr/>
        </p:nvSpPr>
        <p:spPr>
          <a:xfrm>
            <a:off x="298383" y="308009"/>
            <a:ext cx="1471878" cy="369332"/>
          </a:xfrm>
          <a:prstGeom prst="rect">
            <a:avLst/>
          </a:prstGeom>
          <a:noFill/>
        </p:spPr>
        <p:txBody>
          <a:bodyPr wrap="none" rtlCol="0">
            <a:spAutoFit/>
          </a:bodyPr>
          <a:lstStyle/>
          <a:p>
            <a:r>
              <a:rPr lang="en-US" altLang="zh-CN" b="1" dirty="0"/>
              <a:t>STUN server</a:t>
            </a:r>
            <a:endParaRPr lang="zh-CN" altLang="en-US" b="1" dirty="0"/>
          </a:p>
        </p:txBody>
      </p:sp>
      <p:sp>
        <p:nvSpPr>
          <p:cNvPr id="5" name="Rectangle 4">
            <a:extLst>
              <a:ext uri="{FF2B5EF4-FFF2-40B4-BE49-F238E27FC236}">
                <a16:creationId xmlns:a16="http://schemas.microsoft.com/office/drawing/2014/main" id="{E4D7169E-706A-4FEE-9E87-C2AFAC2FB4A7}"/>
              </a:ext>
            </a:extLst>
          </p:cNvPr>
          <p:cNvSpPr/>
          <p:nvPr/>
        </p:nvSpPr>
        <p:spPr>
          <a:xfrm>
            <a:off x="2887578" y="903171"/>
            <a:ext cx="1549667" cy="2310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stun client</a:t>
            </a:r>
            <a:endParaRPr lang="zh-CN" altLang="en-US" sz="1400" dirty="0"/>
          </a:p>
        </p:txBody>
      </p:sp>
      <p:sp>
        <p:nvSpPr>
          <p:cNvPr id="7" name="Rectangle 6">
            <a:extLst>
              <a:ext uri="{FF2B5EF4-FFF2-40B4-BE49-F238E27FC236}">
                <a16:creationId xmlns:a16="http://schemas.microsoft.com/office/drawing/2014/main" id="{A398B6CA-18FA-4E31-B070-771793CFD207}"/>
              </a:ext>
            </a:extLst>
          </p:cNvPr>
          <p:cNvSpPr/>
          <p:nvPr/>
        </p:nvSpPr>
        <p:spPr>
          <a:xfrm>
            <a:off x="6567025" y="903171"/>
            <a:ext cx="1549667" cy="2310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stun server</a:t>
            </a:r>
            <a:endParaRPr lang="zh-CN" altLang="en-US" sz="1400" dirty="0"/>
          </a:p>
        </p:txBody>
      </p:sp>
      <p:cxnSp>
        <p:nvCxnSpPr>
          <p:cNvPr id="11" name="Straight Arrow Connector 10">
            <a:extLst>
              <a:ext uri="{FF2B5EF4-FFF2-40B4-BE49-F238E27FC236}">
                <a16:creationId xmlns:a16="http://schemas.microsoft.com/office/drawing/2014/main" id="{B8BEB6E3-E94F-4B00-BDBC-2031EE48ABF6}"/>
              </a:ext>
            </a:extLst>
          </p:cNvPr>
          <p:cNvCxnSpPr>
            <a:stCxn id="7" idx="2"/>
          </p:cNvCxnSpPr>
          <p:nvPr/>
        </p:nvCxnSpPr>
        <p:spPr>
          <a:xfrm>
            <a:off x="7341859" y="1134177"/>
            <a:ext cx="0" cy="57238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8B6A0D9-4FEF-46EF-B095-AADF251945A5}"/>
              </a:ext>
            </a:extLst>
          </p:cNvPr>
          <p:cNvCxnSpPr>
            <a:stCxn id="5" idx="2"/>
          </p:cNvCxnSpPr>
          <p:nvPr/>
        </p:nvCxnSpPr>
        <p:spPr>
          <a:xfrm>
            <a:off x="3662412" y="1134177"/>
            <a:ext cx="0" cy="57238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DD62B02D-D50B-4B36-B2AF-246BE5943025}"/>
              </a:ext>
            </a:extLst>
          </p:cNvPr>
          <p:cNvGrpSpPr/>
          <p:nvPr/>
        </p:nvGrpSpPr>
        <p:grpSpPr>
          <a:xfrm>
            <a:off x="3662411" y="1360007"/>
            <a:ext cx="3394503" cy="246221"/>
            <a:chOff x="2882766" y="1380448"/>
            <a:chExt cx="3787541" cy="246221"/>
          </a:xfrm>
        </p:grpSpPr>
        <p:cxnSp>
          <p:nvCxnSpPr>
            <p:cNvPr id="15" name="Straight Arrow Connector 14">
              <a:extLst>
                <a:ext uri="{FF2B5EF4-FFF2-40B4-BE49-F238E27FC236}">
                  <a16:creationId xmlns:a16="http://schemas.microsoft.com/office/drawing/2014/main" id="{D6096D7B-E707-49D6-AAF6-66AA674CB60B}"/>
                </a:ext>
              </a:extLst>
            </p:cNvPr>
            <p:cNvCxnSpPr>
              <a:cxnSpLocks/>
            </p:cNvCxnSpPr>
            <p:nvPr/>
          </p:nvCxnSpPr>
          <p:spPr>
            <a:xfrm>
              <a:off x="2882766" y="1626669"/>
              <a:ext cx="37875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6BBA92BB-D342-4649-96CD-921EFBE40D84}"/>
                </a:ext>
              </a:extLst>
            </p:cNvPr>
            <p:cNvSpPr txBox="1"/>
            <p:nvPr/>
          </p:nvSpPr>
          <p:spPr>
            <a:xfrm>
              <a:off x="4315513" y="1380448"/>
              <a:ext cx="922047" cy="246221"/>
            </a:xfrm>
            <a:prstGeom prst="rect">
              <a:avLst/>
            </a:prstGeom>
            <a:noFill/>
          </p:spPr>
          <p:txBody>
            <a:bodyPr wrap="none" rtlCol="0">
              <a:spAutoFit/>
            </a:bodyPr>
            <a:lstStyle/>
            <a:p>
              <a:r>
                <a:rPr lang="en-US" altLang="zh-CN" sz="1000" b="1" dirty="0"/>
                <a:t>Bind request</a:t>
              </a:r>
              <a:endParaRPr lang="zh-CN" altLang="en-US" sz="1000" b="1" dirty="0"/>
            </a:p>
          </p:txBody>
        </p:sp>
      </p:grpSp>
      <p:grpSp>
        <p:nvGrpSpPr>
          <p:cNvPr id="31" name="Group 30">
            <a:extLst>
              <a:ext uri="{FF2B5EF4-FFF2-40B4-BE49-F238E27FC236}">
                <a16:creationId xmlns:a16="http://schemas.microsoft.com/office/drawing/2014/main" id="{6DD0ACCA-C9EA-4809-BA69-D697B5575DF0}"/>
              </a:ext>
            </a:extLst>
          </p:cNvPr>
          <p:cNvGrpSpPr/>
          <p:nvPr/>
        </p:nvGrpSpPr>
        <p:grpSpPr>
          <a:xfrm>
            <a:off x="3662410" y="1134177"/>
            <a:ext cx="4184771" cy="1270536"/>
            <a:chOff x="4344817" y="3678504"/>
            <a:chExt cx="5351833" cy="1270536"/>
          </a:xfrm>
        </p:grpSpPr>
        <p:grpSp>
          <p:nvGrpSpPr>
            <p:cNvPr id="30" name="Group 29">
              <a:extLst>
                <a:ext uri="{FF2B5EF4-FFF2-40B4-BE49-F238E27FC236}">
                  <a16:creationId xmlns:a16="http://schemas.microsoft.com/office/drawing/2014/main" id="{27C688C1-0847-4FB0-A659-519BD0154167}"/>
                </a:ext>
              </a:extLst>
            </p:cNvPr>
            <p:cNvGrpSpPr/>
            <p:nvPr/>
          </p:nvGrpSpPr>
          <p:grpSpPr>
            <a:xfrm>
              <a:off x="4344817" y="3678504"/>
              <a:ext cx="5351833" cy="1270536"/>
              <a:chOff x="2495349" y="1251285"/>
              <a:chExt cx="5351833" cy="1270536"/>
            </a:xfrm>
          </p:grpSpPr>
          <p:grpSp>
            <p:nvGrpSpPr>
              <p:cNvPr id="23" name="Group 22">
                <a:extLst>
                  <a:ext uri="{FF2B5EF4-FFF2-40B4-BE49-F238E27FC236}">
                    <a16:creationId xmlns:a16="http://schemas.microsoft.com/office/drawing/2014/main" id="{6DD2FA60-9158-46BC-ACAA-32A0D3731087}"/>
                  </a:ext>
                </a:extLst>
              </p:cNvPr>
              <p:cNvGrpSpPr/>
              <p:nvPr/>
            </p:nvGrpSpPr>
            <p:grpSpPr>
              <a:xfrm>
                <a:off x="6836534" y="1251285"/>
                <a:ext cx="1010648" cy="1270536"/>
                <a:chOff x="8229600" y="2300438"/>
                <a:chExt cx="1010648" cy="1270536"/>
              </a:xfrm>
            </p:grpSpPr>
            <p:sp>
              <p:nvSpPr>
                <p:cNvPr id="19" name="Rectangle 18">
                  <a:extLst>
                    <a:ext uri="{FF2B5EF4-FFF2-40B4-BE49-F238E27FC236}">
                      <a16:creationId xmlns:a16="http://schemas.microsoft.com/office/drawing/2014/main" id="{3920BD5E-8D07-4AFB-AC22-AD747F5D3165}"/>
                    </a:ext>
                  </a:extLst>
                </p:cNvPr>
                <p:cNvSpPr/>
                <p:nvPr/>
              </p:nvSpPr>
              <p:spPr>
                <a:xfrm>
                  <a:off x="8229600" y="2300438"/>
                  <a:ext cx="1010648" cy="3176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A1,P1</a:t>
                  </a:r>
                  <a:endParaRPr lang="zh-CN" altLang="en-US" dirty="0"/>
                </a:p>
              </p:txBody>
            </p:sp>
            <p:sp>
              <p:nvSpPr>
                <p:cNvPr id="20" name="Rectangle 19">
                  <a:extLst>
                    <a:ext uri="{FF2B5EF4-FFF2-40B4-BE49-F238E27FC236}">
                      <a16:creationId xmlns:a16="http://schemas.microsoft.com/office/drawing/2014/main" id="{61FF5562-EE0F-45E3-A2FD-1F0C3BC4448C}"/>
                    </a:ext>
                  </a:extLst>
                </p:cNvPr>
                <p:cNvSpPr/>
                <p:nvPr/>
              </p:nvSpPr>
              <p:spPr>
                <a:xfrm>
                  <a:off x="8229600" y="2618072"/>
                  <a:ext cx="1010648" cy="3176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A2,P1</a:t>
                  </a:r>
                  <a:endParaRPr lang="zh-CN" altLang="en-US" dirty="0"/>
                </a:p>
              </p:txBody>
            </p:sp>
            <p:sp>
              <p:nvSpPr>
                <p:cNvPr id="21" name="Rectangle 20">
                  <a:extLst>
                    <a:ext uri="{FF2B5EF4-FFF2-40B4-BE49-F238E27FC236}">
                      <a16:creationId xmlns:a16="http://schemas.microsoft.com/office/drawing/2014/main" id="{75923A82-A691-40FE-AC62-AD4E1F6F3B1F}"/>
                    </a:ext>
                  </a:extLst>
                </p:cNvPr>
                <p:cNvSpPr/>
                <p:nvPr/>
              </p:nvSpPr>
              <p:spPr>
                <a:xfrm>
                  <a:off x="8229600" y="2935706"/>
                  <a:ext cx="1010648" cy="3176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A1,P2</a:t>
                  </a:r>
                  <a:endParaRPr lang="zh-CN" altLang="en-US" dirty="0"/>
                </a:p>
              </p:txBody>
            </p:sp>
            <p:sp>
              <p:nvSpPr>
                <p:cNvPr id="22" name="Rectangle 21">
                  <a:extLst>
                    <a:ext uri="{FF2B5EF4-FFF2-40B4-BE49-F238E27FC236}">
                      <a16:creationId xmlns:a16="http://schemas.microsoft.com/office/drawing/2014/main" id="{E0296939-05F1-4A52-807C-636676D69CD9}"/>
                    </a:ext>
                  </a:extLst>
                </p:cNvPr>
                <p:cNvSpPr/>
                <p:nvPr/>
              </p:nvSpPr>
              <p:spPr>
                <a:xfrm>
                  <a:off x="8229600" y="3253340"/>
                  <a:ext cx="1010648" cy="3176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A2,P2</a:t>
                  </a:r>
                  <a:endParaRPr lang="zh-CN" altLang="en-US" dirty="0"/>
                </a:p>
              </p:txBody>
            </p:sp>
          </p:grpSp>
          <p:cxnSp>
            <p:nvCxnSpPr>
              <p:cNvPr id="28" name="Straight Arrow Connector 27">
                <a:extLst>
                  <a:ext uri="{FF2B5EF4-FFF2-40B4-BE49-F238E27FC236}">
                    <a16:creationId xmlns:a16="http://schemas.microsoft.com/office/drawing/2014/main" id="{7E952A1A-9BFC-44EC-BE0F-07F10E27ED7D}"/>
                  </a:ext>
                </a:extLst>
              </p:cNvPr>
              <p:cNvCxnSpPr/>
              <p:nvPr/>
            </p:nvCxnSpPr>
            <p:spPr>
              <a:xfrm flipH="1">
                <a:off x="2495349" y="2204187"/>
                <a:ext cx="4341181" cy="0"/>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grpSp>
        <p:sp>
          <p:nvSpPr>
            <p:cNvPr id="29" name="TextBox 28">
              <a:extLst>
                <a:ext uri="{FF2B5EF4-FFF2-40B4-BE49-F238E27FC236}">
                  <a16:creationId xmlns:a16="http://schemas.microsoft.com/office/drawing/2014/main" id="{2BC133EE-BBF1-41BD-9399-81F07AF9A0E9}"/>
                </a:ext>
              </a:extLst>
            </p:cNvPr>
            <p:cNvSpPr txBox="1"/>
            <p:nvPr/>
          </p:nvSpPr>
          <p:spPr>
            <a:xfrm>
              <a:off x="6517230" y="4385185"/>
              <a:ext cx="1007007" cy="246221"/>
            </a:xfrm>
            <a:prstGeom prst="rect">
              <a:avLst/>
            </a:prstGeom>
            <a:noFill/>
          </p:spPr>
          <p:txBody>
            <a:bodyPr wrap="none" rtlCol="0">
              <a:spAutoFit/>
            </a:bodyPr>
            <a:lstStyle/>
            <a:p>
              <a:r>
                <a:rPr lang="en-US" altLang="zh-CN" sz="1000" b="1" dirty="0">
                  <a:solidFill>
                    <a:schemeClr val="accent6"/>
                  </a:solidFill>
                </a:rPr>
                <a:t>Bind response</a:t>
              </a:r>
              <a:endParaRPr lang="zh-CN" altLang="en-US" sz="1000" b="1" dirty="0">
                <a:solidFill>
                  <a:schemeClr val="accent6"/>
                </a:solidFill>
              </a:endParaRPr>
            </a:p>
          </p:txBody>
        </p:sp>
      </p:grpSp>
      <p:sp>
        <p:nvSpPr>
          <p:cNvPr id="41" name="Rectangle 40">
            <a:extLst>
              <a:ext uri="{FF2B5EF4-FFF2-40B4-BE49-F238E27FC236}">
                <a16:creationId xmlns:a16="http://schemas.microsoft.com/office/drawing/2014/main" id="{9A36D600-98CF-433F-BCB3-D068A7DCCD73}"/>
              </a:ext>
            </a:extLst>
          </p:cNvPr>
          <p:cNvSpPr/>
          <p:nvPr/>
        </p:nvSpPr>
        <p:spPr>
          <a:xfrm>
            <a:off x="9172881" y="308009"/>
            <a:ext cx="2583080" cy="1703671"/>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sz="1200" b="1" dirty="0">
                <a:solidFill>
                  <a:schemeClr val="accent6"/>
                </a:solidFill>
              </a:rPr>
              <a:t>Bind request procedure</a:t>
            </a:r>
          </a:p>
          <a:p>
            <a:pPr algn="ctr"/>
            <a:endParaRPr lang="zh-CN" altLang="en-US" sz="1200" b="1" dirty="0">
              <a:solidFill>
                <a:schemeClr val="accent6"/>
              </a:solidFill>
            </a:endParaRPr>
          </a:p>
        </p:txBody>
      </p:sp>
      <p:sp>
        <p:nvSpPr>
          <p:cNvPr id="44" name="Rectangle 43">
            <a:extLst>
              <a:ext uri="{FF2B5EF4-FFF2-40B4-BE49-F238E27FC236}">
                <a16:creationId xmlns:a16="http://schemas.microsoft.com/office/drawing/2014/main" id="{AF522D58-B9BC-432E-BB84-B7E40C98F053}"/>
              </a:ext>
            </a:extLst>
          </p:cNvPr>
          <p:cNvSpPr/>
          <p:nvPr/>
        </p:nvSpPr>
        <p:spPr>
          <a:xfrm>
            <a:off x="9172881" y="670122"/>
            <a:ext cx="2583081" cy="31763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rgbClr val="000000"/>
                </a:solidFill>
                <a:latin typeface="PT Mono" panose="02060509020205020204" pitchFamily="50" charset="0"/>
              </a:rPr>
              <a:t>1.</a:t>
            </a:r>
            <a:r>
              <a:rPr lang="zh-CN" altLang="zh-CN" sz="1200" dirty="0">
                <a:solidFill>
                  <a:srgbClr val="000000"/>
                </a:solidFill>
                <a:latin typeface="PT Mono" panose="02060509020205020204" pitchFamily="50" charset="0"/>
              </a:rPr>
              <a:t>MESSAGE-INTEGRITY</a:t>
            </a:r>
            <a:r>
              <a:rPr lang="en-US" altLang="zh-CN" sz="1200" dirty="0">
                <a:solidFill>
                  <a:srgbClr val="000000"/>
                </a:solidFill>
                <a:latin typeface="PT Mono" panose="02060509020205020204" pitchFamily="50" charset="0"/>
              </a:rPr>
              <a:t> check</a:t>
            </a:r>
            <a:r>
              <a:rPr kumimoji="0" lang="zh-CN" altLang="zh-CN" sz="1200" b="0" i="0" u="none" strike="noStrike" cap="none" normalizeH="0" baseline="0" dirty="0">
                <a:ln>
                  <a:noFill/>
                </a:ln>
                <a:solidFill>
                  <a:schemeClr val="tx1"/>
                </a:solidFill>
                <a:effectLst/>
              </a:rPr>
              <a:t> </a:t>
            </a:r>
            <a:endParaRPr kumimoji="0" lang="zh-CN" altLang="zh-CN" sz="1200" b="0" i="0" u="none" strike="noStrike" cap="none" normalizeH="0" baseline="0" dirty="0">
              <a:ln>
                <a:noFill/>
              </a:ln>
              <a:solidFill>
                <a:schemeClr val="tx1"/>
              </a:solidFill>
              <a:effectLst/>
              <a:latin typeface="Arial" panose="020B0604020202020204" pitchFamily="34" charset="0"/>
            </a:endParaRPr>
          </a:p>
        </p:txBody>
      </p:sp>
      <p:sp>
        <p:nvSpPr>
          <p:cNvPr id="45" name="Rectangle 44">
            <a:extLst>
              <a:ext uri="{FF2B5EF4-FFF2-40B4-BE49-F238E27FC236}">
                <a16:creationId xmlns:a16="http://schemas.microsoft.com/office/drawing/2014/main" id="{B86E5192-10CA-4C83-AF6C-5C2D19A7D394}"/>
              </a:ext>
            </a:extLst>
          </p:cNvPr>
          <p:cNvSpPr/>
          <p:nvPr/>
        </p:nvSpPr>
        <p:spPr>
          <a:xfrm>
            <a:off x="9172880" y="1008247"/>
            <a:ext cx="2583080" cy="31763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r>
              <a:rPr lang="en-US" altLang="zh-CN" sz="1200" dirty="0">
                <a:solidFill>
                  <a:srgbClr val="000000"/>
                </a:solidFill>
                <a:latin typeface="PT Mono" panose="02060509020205020204" pitchFamily="50" charset="0"/>
              </a:rPr>
              <a:t>2.</a:t>
            </a:r>
            <a:r>
              <a:rPr kumimoji="0" lang="zh-CN" altLang="zh-CN" sz="1200" b="0" i="0" u="none" strike="noStrike" cap="none" normalizeH="0" baseline="0" dirty="0">
                <a:ln>
                  <a:noFill/>
                </a:ln>
                <a:solidFill>
                  <a:srgbClr val="000000"/>
                </a:solidFill>
                <a:effectLst/>
                <a:latin typeface="PT Mono" panose="02060509020205020204" pitchFamily="50" charset="0"/>
              </a:rPr>
              <a:t>Shared Secret</a:t>
            </a:r>
            <a:r>
              <a:rPr kumimoji="0" lang="zh-CN" altLang="zh-CN" sz="1050" b="0" i="0" u="none" strike="noStrike" cap="none" normalizeH="0" baseline="0" dirty="0">
                <a:ln>
                  <a:noFill/>
                </a:ln>
                <a:solidFill>
                  <a:schemeClr val="tx1"/>
                </a:solidFill>
                <a:effectLst/>
              </a:rPr>
              <a:t> </a:t>
            </a:r>
            <a:r>
              <a:rPr lang="en-US" altLang="zh-CN" sz="1200" dirty="0">
                <a:solidFill>
                  <a:srgbClr val="000000"/>
                </a:solidFill>
                <a:latin typeface="PT Mono" panose="02060509020205020204" pitchFamily="50" charset="0"/>
              </a:rPr>
              <a:t>check</a:t>
            </a:r>
            <a:r>
              <a:rPr kumimoji="0" lang="zh-CN" altLang="zh-CN" sz="1200" b="0" i="0" u="none" strike="noStrike" cap="none" normalizeH="0" baseline="0" dirty="0">
                <a:ln>
                  <a:noFill/>
                </a:ln>
                <a:solidFill>
                  <a:schemeClr val="tx1"/>
                </a:solidFill>
                <a:effectLst/>
              </a:rPr>
              <a:t> </a:t>
            </a:r>
            <a:endParaRPr kumimoji="0" lang="zh-CN" altLang="zh-CN" sz="1200" b="0" i="0" u="none" strike="noStrike" cap="none" normalizeH="0" baseline="0" dirty="0">
              <a:ln>
                <a:noFill/>
              </a:ln>
              <a:solidFill>
                <a:schemeClr val="tx1"/>
              </a:solidFill>
              <a:effectLst/>
              <a:latin typeface="Arial" panose="020B0604020202020204" pitchFamily="34" charset="0"/>
            </a:endParaRPr>
          </a:p>
        </p:txBody>
      </p:sp>
      <p:sp>
        <p:nvSpPr>
          <p:cNvPr id="47" name="Rectangle 46">
            <a:extLst>
              <a:ext uri="{FF2B5EF4-FFF2-40B4-BE49-F238E27FC236}">
                <a16:creationId xmlns:a16="http://schemas.microsoft.com/office/drawing/2014/main" id="{AEC44216-48E0-4AE0-8CCA-49AA99867DBB}"/>
              </a:ext>
            </a:extLst>
          </p:cNvPr>
          <p:cNvSpPr/>
          <p:nvPr/>
        </p:nvSpPr>
        <p:spPr>
          <a:xfrm>
            <a:off x="9172881" y="1346372"/>
            <a:ext cx="2583080" cy="31763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r>
              <a:rPr lang="en-US" altLang="zh-CN" sz="1200" dirty="0">
                <a:solidFill>
                  <a:srgbClr val="000000"/>
                </a:solidFill>
                <a:latin typeface="PT Mono" panose="02060509020205020204" pitchFamily="50" charset="0"/>
              </a:rPr>
              <a:t>3.</a:t>
            </a:r>
            <a:r>
              <a:rPr kumimoji="0" lang="zh-CN" altLang="zh-CN" sz="1200" b="0" i="0" u="none" strike="noStrike" cap="none" normalizeH="0" baseline="0" dirty="0">
                <a:ln>
                  <a:noFill/>
                </a:ln>
                <a:solidFill>
                  <a:srgbClr val="000000"/>
                </a:solidFill>
                <a:effectLst/>
                <a:latin typeface="PT Mono" panose="02060509020205020204" pitchFamily="50" charset="0"/>
              </a:rPr>
              <a:t>ATTRIBUTES</a:t>
            </a:r>
            <a:r>
              <a:rPr kumimoji="0" lang="zh-CN" altLang="zh-CN" sz="1050" b="0" i="0" u="none" strike="noStrike" cap="none" normalizeH="0" baseline="0" dirty="0">
                <a:ln>
                  <a:noFill/>
                </a:ln>
                <a:solidFill>
                  <a:schemeClr val="tx1"/>
                </a:solidFill>
                <a:effectLst/>
              </a:rPr>
              <a:t> </a:t>
            </a:r>
            <a:r>
              <a:rPr lang="en-US" altLang="zh-CN" sz="1200" dirty="0">
                <a:solidFill>
                  <a:srgbClr val="000000"/>
                </a:solidFill>
                <a:latin typeface="PT Mono" panose="02060509020205020204" pitchFamily="50" charset="0"/>
              </a:rPr>
              <a:t>check</a:t>
            </a:r>
            <a:r>
              <a:rPr kumimoji="0" lang="zh-CN" altLang="zh-CN" sz="1200" b="0" i="0" u="none" strike="noStrike" cap="none" normalizeH="0" baseline="0" dirty="0">
                <a:ln>
                  <a:noFill/>
                </a:ln>
                <a:solidFill>
                  <a:schemeClr val="tx1"/>
                </a:solidFill>
                <a:effectLst/>
              </a:rPr>
              <a:t> </a:t>
            </a:r>
            <a:endParaRPr kumimoji="0" lang="zh-CN" altLang="zh-CN" sz="1200" b="0" i="0" u="none" strike="noStrike" cap="none" normalizeH="0" baseline="0" dirty="0">
              <a:ln>
                <a:noFill/>
              </a:ln>
              <a:solidFill>
                <a:schemeClr val="tx1"/>
              </a:solidFill>
              <a:effectLst/>
              <a:latin typeface="Arial" panose="020B0604020202020204" pitchFamily="34" charset="0"/>
            </a:endParaRPr>
          </a:p>
        </p:txBody>
      </p:sp>
      <p:sp>
        <p:nvSpPr>
          <p:cNvPr id="49" name="Rectangle 48">
            <a:extLst>
              <a:ext uri="{FF2B5EF4-FFF2-40B4-BE49-F238E27FC236}">
                <a16:creationId xmlns:a16="http://schemas.microsoft.com/office/drawing/2014/main" id="{65573FFC-71EB-4233-902C-5B3CE01C4712}"/>
              </a:ext>
            </a:extLst>
          </p:cNvPr>
          <p:cNvSpPr/>
          <p:nvPr/>
        </p:nvSpPr>
        <p:spPr>
          <a:xfrm>
            <a:off x="9172880" y="1682041"/>
            <a:ext cx="2583080" cy="31763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r>
              <a:rPr lang="en-US" altLang="zh-CN" sz="1200" dirty="0">
                <a:solidFill>
                  <a:srgbClr val="000000"/>
                </a:solidFill>
                <a:latin typeface="PT Mono" panose="02060509020205020204" pitchFamily="50" charset="0"/>
              </a:rPr>
              <a:t>4.Response message</a:t>
            </a:r>
            <a:r>
              <a:rPr kumimoji="0" lang="zh-CN" altLang="zh-CN" sz="1200" b="0" i="0" u="none" strike="noStrike" cap="none" normalizeH="0" baseline="0" dirty="0">
                <a:ln>
                  <a:noFill/>
                </a:ln>
                <a:solidFill>
                  <a:schemeClr val="tx1"/>
                </a:solidFill>
                <a:effectLst/>
              </a:rPr>
              <a:t> </a:t>
            </a:r>
            <a:endParaRPr kumimoji="0" lang="zh-CN" altLang="zh-CN" sz="1200" b="0" i="0" u="none" strike="noStrike" cap="none" normalizeH="0" baseline="0" dirty="0">
              <a:ln>
                <a:noFill/>
              </a:ln>
              <a:solidFill>
                <a:schemeClr val="tx1"/>
              </a:solidFill>
              <a:effectLst/>
              <a:latin typeface="Arial" panose="020B0604020202020204" pitchFamily="34" charset="0"/>
            </a:endParaRPr>
          </a:p>
        </p:txBody>
      </p:sp>
      <p:cxnSp>
        <p:nvCxnSpPr>
          <p:cNvPr id="51" name="Straight Arrow Connector 50">
            <a:extLst>
              <a:ext uri="{FF2B5EF4-FFF2-40B4-BE49-F238E27FC236}">
                <a16:creationId xmlns:a16="http://schemas.microsoft.com/office/drawing/2014/main" id="{6AD73F4C-DB2F-47DB-A529-F31E93747B9E}"/>
              </a:ext>
            </a:extLst>
          </p:cNvPr>
          <p:cNvCxnSpPr/>
          <p:nvPr/>
        </p:nvCxnSpPr>
        <p:spPr>
          <a:xfrm flipV="1">
            <a:off x="7921592" y="1018674"/>
            <a:ext cx="1145406" cy="587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40E65B59-2657-4490-BE3F-0A0A8943533B}"/>
              </a:ext>
            </a:extLst>
          </p:cNvPr>
          <p:cNvCxnSpPr/>
          <p:nvPr/>
        </p:nvCxnSpPr>
        <p:spPr>
          <a:xfrm flipH="1">
            <a:off x="7921592" y="1928262"/>
            <a:ext cx="11454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765D2C88-5B31-489E-99BE-523A193021D9}"/>
              </a:ext>
            </a:extLst>
          </p:cNvPr>
          <p:cNvSpPr/>
          <p:nvPr/>
        </p:nvSpPr>
        <p:spPr>
          <a:xfrm>
            <a:off x="139931" y="1158324"/>
            <a:ext cx="2843890" cy="10939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vert="horz" rtlCol="0" anchor="t" anchorCtr="1"/>
          <a:lstStyle/>
          <a:p>
            <a:pPr lvl="0" eaLnBrk="0" fontAlgn="base" hangingPunct="0">
              <a:spcBef>
                <a:spcPct val="0"/>
              </a:spcBef>
              <a:spcAft>
                <a:spcPct val="0"/>
              </a:spcAft>
            </a:pPr>
            <a:r>
              <a:rPr lang="zh-CN" altLang="zh-CN" sz="1200" dirty="0">
                <a:solidFill>
                  <a:schemeClr val="accent6"/>
                </a:solidFill>
                <a:latin typeface="PT Mono" panose="02060509020205020204" pitchFamily="50" charset="0"/>
              </a:rPr>
              <a:t>Discovery</a:t>
            </a:r>
            <a:r>
              <a:rPr kumimoji="0" lang="zh-CN" altLang="zh-CN" sz="1200" b="0" i="0" u="none" strike="noStrike" cap="none" normalizeH="0" baseline="0" dirty="0">
                <a:ln>
                  <a:noFill/>
                </a:ln>
                <a:solidFill>
                  <a:schemeClr val="accent6"/>
                </a:solidFill>
                <a:effectLst/>
              </a:rPr>
              <a:t> </a:t>
            </a:r>
            <a:endParaRPr kumimoji="0" lang="zh-CN" altLang="zh-CN" sz="1200" b="0" i="0" u="none" strike="noStrike" cap="none" normalizeH="0" baseline="0" dirty="0">
              <a:ln>
                <a:noFill/>
              </a:ln>
              <a:solidFill>
                <a:schemeClr val="accent6"/>
              </a:solidFill>
              <a:effectLst/>
              <a:latin typeface="Arial" panose="020B0604020202020204" pitchFamily="34" charset="0"/>
            </a:endParaRPr>
          </a:p>
        </p:txBody>
      </p:sp>
      <p:sp>
        <p:nvSpPr>
          <p:cNvPr id="57" name="Rectangle 56">
            <a:extLst>
              <a:ext uri="{FF2B5EF4-FFF2-40B4-BE49-F238E27FC236}">
                <a16:creationId xmlns:a16="http://schemas.microsoft.com/office/drawing/2014/main" id="{404960FD-2CE3-45CA-BD3E-7979A004D7BF}"/>
              </a:ext>
            </a:extLst>
          </p:cNvPr>
          <p:cNvSpPr/>
          <p:nvPr/>
        </p:nvSpPr>
        <p:spPr>
          <a:xfrm>
            <a:off x="139940" y="1483117"/>
            <a:ext cx="2831432" cy="31763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eaLnBrk="0" fontAlgn="base" hangingPunct="0">
              <a:spcBef>
                <a:spcPct val="0"/>
              </a:spcBef>
              <a:spcAft>
                <a:spcPct val="0"/>
              </a:spcAft>
            </a:pPr>
            <a:r>
              <a:rPr lang="en-US" altLang="zh-CN" sz="1000" dirty="0">
                <a:solidFill>
                  <a:srgbClr val="000000"/>
                </a:solidFill>
                <a:latin typeface="PT Mono" panose="02060509020205020204" pitchFamily="50" charset="0"/>
              </a:rPr>
              <a:t>1.</a:t>
            </a:r>
            <a:r>
              <a:rPr lang="zh-CN" altLang="zh-CN" sz="1000" dirty="0">
                <a:solidFill>
                  <a:srgbClr val="000000"/>
                </a:solidFill>
                <a:latin typeface="PT Mono" panose="02060509020205020204" pitchFamily="50" charset="0"/>
              </a:rPr>
              <a:t>domain name </a:t>
            </a:r>
            <a:r>
              <a:rPr lang="en-US" altLang="zh-CN" sz="1000" dirty="0">
                <a:solidFill>
                  <a:srgbClr val="000000"/>
                </a:solidFill>
                <a:latin typeface="PT Mono" panose="02060509020205020204" pitchFamily="50" charset="0"/>
              </a:rPr>
              <a:t>resolve[RFC2782]</a:t>
            </a:r>
          </a:p>
        </p:txBody>
      </p:sp>
      <p:cxnSp>
        <p:nvCxnSpPr>
          <p:cNvPr id="62" name="Straight Arrow Connector 61">
            <a:extLst>
              <a:ext uri="{FF2B5EF4-FFF2-40B4-BE49-F238E27FC236}">
                <a16:creationId xmlns:a16="http://schemas.microsoft.com/office/drawing/2014/main" id="{6CD3BBBF-3860-4AAF-93F0-916599F798C7}"/>
              </a:ext>
            </a:extLst>
          </p:cNvPr>
          <p:cNvCxnSpPr/>
          <p:nvPr/>
        </p:nvCxnSpPr>
        <p:spPr>
          <a:xfrm flipV="1">
            <a:off x="2983832" y="1606228"/>
            <a:ext cx="558265" cy="1632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5B96BFB4-D2D7-4050-9278-F5E89E0DD083}"/>
              </a:ext>
            </a:extLst>
          </p:cNvPr>
          <p:cNvSpPr/>
          <p:nvPr/>
        </p:nvSpPr>
        <p:spPr>
          <a:xfrm>
            <a:off x="152399" y="1848877"/>
            <a:ext cx="2831433" cy="31763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eaLnBrk="0" fontAlgn="base" hangingPunct="0">
              <a:spcBef>
                <a:spcPct val="0"/>
              </a:spcBef>
              <a:spcAft>
                <a:spcPct val="0"/>
              </a:spcAft>
            </a:pPr>
            <a:r>
              <a:rPr lang="en-US" altLang="zh-CN" sz="1000" dirty="0">
                <a:solidFill>
                  <a:srgbClr val="000000"/>
                </a:solidFill>
                <a:latin typeface="PT Mono" panose="02060509020205020204" pitchFamily="50" charset="0"/>
              </a:rPr>
              <a:t>2.Formulating the Binding Request </a:t>
            </a:r>
          </a:p>
        </p:txBody>
      </p:sp>
    </p:spTree>
    <p:extLst>
      <p:ext uri="{BB962C8B-B14F-4D97-AF65-F5344CB8AC3E}">
        <p14:creationId xmlns:p14="http://schemas.microsoft.com/office/powerpoint/2010/main" val="3432708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1A0F53-5C29-4268-BEA6-8CE59420D36E}"/>
              </a:ext>
            </a:extLst>
          </p:cNvPr>
          <p:cNvSpPr/>
          <p:nvPr/>
        </p:nvSpPr>
        <p:spPr>
          <a:xfrm>
            <a:off x="404261" y="693020"/>
            <a:ext cx="2839453" cy="4572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zh-CN" altLang="zh-CN" dirty="0">
                <a:solidFill>
                  <a:schemeClr val="accent5"/>
                </a:solidFill>
                <a:latin typeface="PT Mono" panose="02060509020205020204" pitchFamily="50" charset="0"/>
              </a:rPr>
              <a:t>Sending over UDP</a:t>
            </a:r>
            <a:r>
              <a:rPr kumimoji="0" lang="zh-CN" altLang="zh-CN" sz="1400" b="0" i="0" u="none" strike="noStrike" cap="none" normalizeH="0" baseline="0" dirty="0">
                <a:ln>
                  <a:noFill/>
                </a:ln>
                <a:solidFill>
                  <a:schemeClr val="accent5"/>
                </a:solidFill>
                <a:effectLst/>
              </a:rPr>
              <a:t> </a:t>
            </a:r>
            <a:endParaRPr kumimoji="0" lang="zh-CN" altLang="zh-CN" sz="4000" b="0" i="0" u="none" strike="noStrike" cap="none" normalizeH="0" baseline="0" dirty="0">
              <a:ln>
                <a:noFill/>
              </a:ln>
              <a:solidFill>
                <a:schemeClr val="accent5"/>
              </a:solidFill>
              <a:effectLst/>
              <a:latin typeface="Arial" panose="020B0604020202020204" pitchFamily="34" charset="0"/>
            </a:endParaRPr>
          </a:p>
        </p:txBody>
      </p:sp>
      <p:sp>
        <p:nvSpPr>
          <p:cNvPr id="6" name="Rectangle 5">
            <a:extLst>
              <a:ext uri="{FF2B5EF4-FFF2-40B4-BE49-F238E27FC236}">
                <a16:creationId xmlns:a16="http://schemas.microsoft.com/office/drawing/2014/main" id="{F7B37245-2079-40FA-8B48-C46B2D171307}"/>
              </a:ext>
            </a:extLst>
          </p:cNvPr>
          <p:cNvSpPr/>
          <p:nvPr/>
        </p:nvSpPr>
        <p:spPr>
          <a:xfrm>
            <a:off x="856646" y="1204500"/>
            <a:ext cx="7379371" cy="589547"/>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zh-CN" altLang="zh-CN" sz="1200" dirty="0">
                <a:solidFill>
                  <a:schemeClr val="accent1"/>
                </a:solidFill>
                <a:latin typeface="PT Mono" panose="02060509020205020204" pitchFamily="50" charset="0"/>
              </a:rPr>
              <a:t>A client SHOULD retransmit a STUN request message starting with an interval of RTO ("Retransmission TimeOut"), doubling after each retransmission.</a:t>
            </a:r>
            <a:r>
              <a:rPr kumimoji="0" lang="zh-CN" altLang="zh-CN" sz="1200" b="0" i="0" u="none" strike="noStrike" cap="none" normalizeH="0" baseline="0" dirty="0">
                <a:ln>
                  <a:noFill/>
                </a:ln>
                <a:solidFill>
                  <a:schemeClr val="accent1"/>
                </a:solidFill>
                <a:effectLst/>
              </a:rPr>
              <a:t> </a:t>
            </a:r>
            <a:endParaRPr kumimoji="0" lang="zh-CN" altLang="zh-CN" sz="1200" b="0" i="0" u="none" strike="noStrike" cap="none" normalizeH="0" baseline="0" dirty="0">
              <a:ln>
                <a:noFill/>
              </a:ln>
              <a:solidFill>
                <a:schemeClr val="accent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7D1C3F37-B0B4-4365-95A1-D85D6DEF395B}"/>
              </a:ext>
            </a:extLst>
          </p:cNvPr>
          <p:cNvSpPr/>
          <p:nvPr/>
        </p:nvSpPr>
        <p:spPr>
          <a:xfrm>
            <a:off x="1092621" y="1839482"/>
            <a:ext cx="7379370" cy="58954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The RTO is an estimate of the round-trip time (RTT), and is computed as described in RFC 2988 [RFC2988] </a:t>
            </a:r>
          </a:p>
        </p:txBody>
      </p:sp>
      <p:sp>
        <p:nvSpPr>
          <p:cNvPr id="12" name="Rectangle 11">
            <a:extLst>
              <a:ext uri="{FF2B5EF4-FFF2-40B4-BE49-F238E27FC236}">
                <a16:creationId xmlns:a16="http://schemas.microsoft.com/office/drawing/2014/main" id="{EEC08E87-55B8-42A2-99EB-D90B8ACA3862}"/>
              </a:ext>
            </a:extLst>
          </p:cNvPr>
          <p:cNvSpPr/>
          <p:nvPr/>
        </p:nvSpPr>
        <p:spPr>
          <a:xfrm>
            <a:off x="1323679" y="2502287"/>
            <a:ext cx="7379370" cy="58954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First, the initial value for RTO SHOULD be configurable (rather than the 3 s recommended in RFC 2988) and SHOULD be greater than 500ms </a:t>
            </a:r>
          </a:p>
        </p:txBody>
      </p:sp>
      <p:sp>
        <p:nvSpPr>
          <p:cNvPr id="14" name="Rectangle 13">
            <a:extLst>
              <a:ext uri="{FF2B5EF4-FFF2-40B4-BE49-F238E27FC236}">
                <a16:creationId xmlns:a16="http://schemas.microsoft.com/office/drawing/2014/main" id="{5C58BEDD-7C1F-4EEE-887B-58AF1451D9CD}"/>
              </a:ext>
            </a:extLst>
          </p:cNvPr>
          <p:cNvSpPr/>
          <p:nvPr/>
        </p:nvSpPr>
        <p:spPr>
          <a:xfrm>
            <a:off x="1558516" y="3196386"/>
            <a:ext cx="7379370" cy="58954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RC SHOULD be configurable and SHOULD have a default of 7 </a:t>
            </a:r>
          </a:p>
        </p:txBody>
      </p:sp>
      <p:sp>
        <p:nvSpPr>
          <p:cNvPr id="16" name="Rectangle 15">
            <a:extLst>
              <a:ext uri="{FF2B5EF4-FFF2-40B4-BE49-F238E27FC236}">
                <a16:creationId xmlns:a16="http://schemas.microsoft.com/office/drawing/2014/main" id="{C9FBFC42-14BC-4180-BDB7-24207786A180}"/>
              </a:ext>
            </a:extLst>
          </p:cNvPr>
          <p:cNvSpPr/>
          <p:nvPr/>
        </p:nvSpPr>
        <p:spPr>
          <a:xfrm>
            <a:off x="2480057" y="5260780"/>
            <a:ext cx="7379370" cy="83522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For example, assuming an RTO of 500ms, requests would be sent at times 0ms, 500ms, 1500ms, 3500ms, 7500ms, 15500ms, and 31500ms. If the client has not received a response after 39500ms, the client will consider the transaction to have timed out </a:t>
            </a:r>
          </a:p>
        </p:txBody>
      </p:sp>
      <p:sp>
        <p:nvSpPr>
          <p:cNvPr id="17" name="Rectangle 16">
            <a:extLst>
              <a:ext uri="{FF2B5EF4-FFF2-40B4-BE49-F238E27FC236}">
                <a16:creationId xmlns:a16="http://schemas.microsoft.com/office/drawing/2014/main" id="{BC6ABBE8-544F-46B9-91CC-48FAEAD7D5F4}"/>
              </a:ext>
            </a:extLst>
          </p:cNvPr>
          <p:cNvSpPr/>
          <p:nvPr/>
        </p:nvSpPr>
        <p:spPr>
          <a:xfrm>
            <a:off x="2126096" y="4597706"/>
            <a:ext cx="7379370" cy="58954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A STUN transaction over UDP is also considered failed if there has been a hard ICMP error [RFC1122]</a:t>
            </a:r>
          </a:p>
        </p:txBody>
      </p:sp>
      <p:sp>
        <p:nvSpPr>
          <p:cNvPr id="18" name="Rectangle 17">
            <a:extLst>
              <a:ext uri="{FF2B5EF4-FFF2-40B4-BE49-F238E27FC236}">
                <a16:creationId xmlns:a16="http://schemas.microsoft.com/office/drawing/2014/main" id="{90EC940E-00F6-4762-93D7-4D5A32E63451}"/>
              </a:ext>
            </a:extLst>
          </p:cNvPr>
          <p:cNvSpPr/>
          <p:nvPr/>
        </p:nvSpPr>
        <p:spPr>
          <a:xfrm>
            <a:off x="1823987" y="3890485"/>
            <a:ext cx="7379370" cy="58954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Rm SHOULD be configurable and SHOULD have a default of 16</a:t>
            </a:r>
          </a:p>
        </p:txBody>
      </p:sp>
    </p:spTree>
    <p:extLst>
      <p:ext uri="{BB962C8B-B14F-4D97-AF65-F5344CB8AC3E}">
        <p14:creationId xmlns:p14="http://schemas.microsoft.com/office/powerpoint/2010/main" val="1951607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1A0F53-5C29-4268-BEA6-8CE59420D36E}"/>
              </a:ext>
            </a:extLst>
          </p:cNvPr>
          <p:cNvSpPr/>
          <p:nvPr/>
        </p:nvSpPr>
        <p:spPr>
          <a:xfrm>
            <a:off x="125128" y="284967"/>
            <a:ext cx="3484345" cy="35479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dirty="0">
                <a:solidFill>
                  <a:schemeClr val="accent5"/>
                </a:solidFill>
                <a:latin typeface="PT Mono" panose="02060509020205020204" pitchFamily="50" charset="0"/>
              </a:rPr>
              <a:t>Receiving a STUN Message </a:t>
            </a:r>
          </a:p>
        </p:txBody>
      </p:sp>
      <p:sp>
        <p:nvSpPr>
          <p:cNvPr id="6" name="Rectangle 5">
            <a:extLst>
              <a:ext uri="{FF2B5EF4-FFF2-40B4-BE49-F238E27FC236}">
                <a16:creationId xmlns:a16="http://schemas.microsoft.com/office/drawing/2014/main" id="{F7B37245-2079-40FA-8B48-C46B2D171307}"/>
              </a:ext>
            </a:extLst>
          </p:cNvPr>
          <p:cNvSpPr/>
          <p:nvPr/>
        </p:nvSpPr>
        <p:spPr>
          <a:xfrm>
            <a:off x="721892" y="790241"/>
            <a:ext cx="5005139" cy="35479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checks that the message obeys the rules of Section 6 </a:t>
            </a:r>
          </a:p>
        </p:txBody>
      </p:sp>
      <p:sp>
        <p:nvSpPr>
          <p:cNvPr id="10" name="Rectangle 9">
            <a:extLst>
              <a:ext uri="{FF2B5EF4-FFF2-40B4-BE49-F238E27FC236}">
                <a16:creationId xmlns:a16="http://schemas.microsoft.com/office/drawing/2014/main" id="{7D1C3F37-B0B4-4365-95A1-D85D6DEF395B}"/>
              </a:ext>
            </a:extLst>
          </p:cNvPr>
          <p:cNvSpPr/>
          <p:nvPr/>
        </p:nvSpPr>
        <p:spPr>
          <a:xfrm>
            <a:off x="900141" y="1241629"/>
            <a:ext cx="7781845" cy="58954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checks that the first two bits are 0, that the magic cookie field has the correct value, that the message length is sensible, and that the method value is a supported method </a:t>
            </a:r>
          </a:p>
        </p:txBody>
      </p:sp>
      <p:sp>
        <p:nvSpPr>
          <p:cNvPr id="12" name="Rectangle 11">
            <a:extLst>
              <a:ext uri="{FF2B5EF4-FFF2-40B4-BE49-F238E27FC236}">
                <a16:creationId xmlns:a16="http://schemas.microsoft.com/office/drawing/2014/main" id="{EEC08E87-55B8-42A2-99EB-D90B8ACA3862}"/>
              </a:ext>
            </a:extLst>
          </p:cNvPr>
          <p:cNvSpPr/>
          <p:nvPr/>
        </p:nvSpPr>
        <p:spPr>
          <a:xfrm>
            <a:off x="1219871" y="1892901"/>
            <a:ext cx="6335650" cy="467055"/>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checks that the message class is allowed for the particular method </a:t>
            </a:r>
          </a:p>
        </p:txBody>
      </p:sp>
      <p:sp>
        <p:nvSpPr>
          <p:cNvPr id="14" name="Rectangle 13">
            <a:extLst>
              <a:ext uri="{FF2B5EF4-FFF2-40B4-BE49-F238E27FC236}">
                <a16:creationId xmlns:a16="http://schemas.microsoft.com/office/drawing/2014/main" id="{5C58BEDD-7C1F-4EEE-887B-58AF1451D9CD}"/>
              </a:ext>
            </a:extLst>
          </p:cNvPr>
          <p:cNvSpPr/>
          <p:nvPr/>
        </p:nvSpPr>
        <p:spPr>
          <a:xfrm>
            <a:off x="1479496" y="2421680"/>
            <a:ext cx="6011754" cy="58954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If the message class is "Success Response" or "Error Response", the agent checks that the transaction ID matches a transaction that is still in progress </a:t>
            </a:r>
          </a:p>
        </p:txBody>
      </p:sp>
      <p:sp>
        <p:nvSpPr>
          <p:cNvPr id="18" name="Rectangle 17">
            <a:extLst>
              <a:ext uri="{FF2B5EF4-FFF2-40B4-BE49-F238E27FC236}">
                <a16:creationId xmlns:a16="http://schemas.microsoft.com/office/drawing/2014/main" id="{90EC940E-00F6-4762-93D7-4D5A32E63451}"/>
              </a:ext>
            </a:extLst>
          </p:cNvPr>
          <p:cNvSpPr/>
          <p:nvPr/>
        </p:nvSpPr>
        <p:spPr>
          <a:xfrm>
            <a:off x="1761423" y="3072952"/>
            <a:ext cx="6769407" cy="58954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If the FINGERPRINT extension is being used, the agent checks that the FINGERPRINT attribute is present and contains the correct value </a:t>
            </a:r>
          </a:p>
        </p:txBody>
      </p:sp>
      <p:sp>
        <p:nvSpPr>
          <p:cNvPr id="13" name="Arrow: Down 12">
            <a:extLst>
              <a:ext uri="{FF2B5EF4-FFF2-40B4-BE49-F238E27FC236}">
                <a16:creationId xmlns:a16="http://schemas.microsoft.com/office/drawing/2014/main" id="{5A59E2BB-6C16-414D-9F0A-C87CA196C9D6}"/>
              </a:ext>
            </a:extLst>
          </p:cNvPr>
          <p:cNvSpPr/>
          <p:nvPr/>
        </p:nvSpPr>
        <p:spPr>
          <a:xfrm>
            <a:off x="1318661" y="3800615"/>
            <a:ext cx="1610627" cy="904775"/>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accent1"/>
                </a:solidFill>
                <a:latin typeface="PT Mono" panose="02060509020205020204" pitchFamily="50" charset="0"/>
              </a:rPr>
              <a:t>FAILED</a:t>
            </a:r>
            <a:endParaRPr lang="zh-CN" altLang="en-US" sz="1200" dirty="0">
              <a:solidFill>
                <a:schemeClr val="accent1"/>
              </a:solidFill>
              <a:latin typeface="PT Mono" panose="02060509020205020204" pitchFamily="50" charset="0"/>
            </a:endParaRPr>
          </a:p>
        </p:txBody>
      </p:sp>
      <p:sp>
        <p:nvSpPr>
          <p:cNvPr id="15" name="Oval 14">
            <a:extLst>
              <a:ext uri="{FF2B5EF4-FFF2-40B4-BE49-F238E27FC236}">
                <a16:creationId xmlns:a16="http://schemas.microsoft.com/office/drawing/2014/main" id="{446A442F-F161-498A-A5D2-AE23C85E362F}"/>
              </a:ext>
            </a:extLst>
          </p:cNvPr>
          <p:cNvSpPr/>
          <p:nvPr/>
        </p:nvSpPr>
        <p:spPr>
          <a:xfrm>
            <a:off x="1344147" y="4829097"/>
            <a:ext cx="1610627" cy="90477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accent1"/>
                </a:solidFill>
                <a:latin typeface="PT Mono" panose="02060509020205020204" pitchFamily="50" charset="0"/>
              </a:rPr>
              <a:t>silently</a:t>
            </a:r>
            <a:r>
              <a:rPr lang="en-US" altLang="zh-CN" sz="1200" dirty="0"/>
              <a:t> </a:t>
            </a:r>
            <a:r>
              <a:rPr lang="en-US" altLang="zh-CN" sz="1200" dirty="0">
                <a:solidFill>
                  <a:schemeClr val="accent1"/>
                </a:solidFill>
                <a:latin typeface="PT Mono" panose="02060509020205020204" pitchFamily="50" charset="0"/>
              </a:rPr>
              <a:t>discarded</a:t>
            </a:r>
            <a:r>
              <a:rPr lang="en-US" altLang="zh-CN" sz="1200" dirty="0"/>
              <a:t> </a:t>
            </a:r>
          </a:p>
        </p:txBody>
      </p:sp>
      <p:sp>
        <p:nvSpPr>
          <p:cNvPr id="20" name="Arrow: Down 19">
            <a:extLst>
              <a:ext uri="{FF2B5EF4-FFF2-40B4-BE49-F238E27FC236}">
                <a16:creationId xmlns:a16="http://schemas.microsoft.com/office/drawing/2014/main" id="{890C50C0-0E78-45F8-9286-EDDBB4A0CBBD}"/>
              </a:ext>
            </a:extLst>
          </p:cNvPr>
          <p:cNvSpPr/>
          <p:nvPr/>
        </p:nvSpPr>
        <p:spPr>
          <a:xfrm>
            <a:off x="7218947" y="3800615"/>
            <a:ext cx="548640" cy="574881"/>
          </a:xfrm>
          <a:prstGeom prst="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Rectangle 20">
            <a:extLst>
              <a:ext uri="{FF2B5EF4-FFF2-40B4-BE49-F238E27FC236}">
                <a16:creationId xmlns:a16="http://schemas.microsoft.com/office/drawing/2014/main" id="{24024326-C8D1-4674-8211-43015B16531E}"/>
              </a:ext>
            </a:extLst>
          </p:cNvPr>
          <p:cNvSpPr/>
          <p:nvPr/>
        </p:nvSpPr>
        <p:spPr>
          <a:xfrm>
            <a:off x="6516302" y="4413996"/>
            <a:ext cx="2127184" cy="35479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authentication checks </a:t>
            </a:r>
          </a:p>
        </p:txBody>
      </p:sp>
      <p:sp>
        <p:nvSpPr>
          <p:cNvPr id="25" name="Rectangle 24">
            <a:extLst>
              <a:ext uri="{FF2B5EF4-FFF2-40B4-BE49-F238E27FC236}">
                <a16:creationId xmlns:a16="http://schemas.microsoft.com/office/drawing/2014/main" id="{458B88C9-76D0-4297-9410-D35F5C857CD2}"/>
              </a:ext>
            </a:extLst>
          </p:cNvPr>
          <p:cNvSpPr/>
          <p:nvPr/>
        </p:nvSpPr>
        <p:spPr>
          <a:xfrm>
            <a:off x="6703995" y="4904275"/>
            <a:ext cx="3238902" cy="35479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checks for unknown attributes and known-but-unexpected attributes </a:t>
            </a:r>
          </a:p>
        </p:txBody>
      </p:sp>
    </p:spTree>
    <p:extLst>
      <p:ext uri="{BB962C8B-B14F-4D97-AF65-F5344CB8AC3E}">
        <p14:creationId xmlns:p14="http://schemas.microsoft.com/office/powerpoint/2010/main" val="1757364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1A0F53-5C29-4268-BEA6-8CE59420D36E}"/>
              </a:ext>
            </a:extLst>
          </p:cNvPr>
          <p:cNvSpPr/>
          <p:nvPr/>
        </p:nvSpPr>
        <p:spPr>
          <a:xfrm>
            <a:off x="125129" y="284967"/>
            <a:ext cx="2935706" cy="35479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dirty="0">
                <a:solidFill>
                  <a:schemeClr val="accent5"/>
                </a:solidFill>
                <a:latin typeface="PT Mono" panose="02060509020205020204" pitchFamily="50" charset="0"/>
              </a:rPr>
              <a:t>Processing a Request </a:t>
            </a:r>
          </a:p>
        </p:txBody>
      </p:sp>
      <p:sp>
        <p:nvSpPr>
          <p:cNvPr id="6" name="Rectangle 5">
            <a:extLst>
              <a:ext uri="{FF2B5EF4-FFF2-40B4-BE49-F238E27FC236}">
                <a16:creationId xmlns:a16="http://schemas.microsoft.com/office/drawing/2014/main" id="{F7B37245-2079-40FA-8B48-C46B2D171307}"/>
              </a:ext>
            </a:extLst>
          </p:cNvPr>
          <p:cNvSpPr/>
          <p:nvPr/>
        </p:nvSpPr>
        <p:spPr>
          <a:xfrm>
            <a:off x="721892" y="790241"/>
            <a:ext cx="5082142" cy="35479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one or more unknown comprehension-required attributes </a:t>
            </a:r>
          </a:p>
        </p:txBody>
      </p:sp>
      <p:sp>
        <p:nvSpPr>
          <p:cNvPr id="10" name="Rectangle 9">
            <a:extLst>
              <a:ext uri="{FF2B5EF4-FFF2-40B4-BE49-F238E27FC236}">
                <a16:creationId xmlns:a16="http://schemas.microsoft.com/office/drawing/2014/main" id="{7D1C3F37-B0B4-4365-95A1-D85D6DEF395B}"/>
              </a:ext>
            </a:extLst>
          </p:cNvPr>
          <p:cNvSpPr/>
          <p:nvPr/>
        </p:nvSpPr>
        <p:spPr>
          <a:xfrm>
            <a:off x="3262963" y="2180240"/>
            <a:ext cx="3055841" cy="4572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Processing a Success Response </a:t>
            </a:r>
          </a:p>
        </p:txBody>
      </p:sp>
      <p:sp>
        <p:nvSpPr>
          <p:cNvPr id="17" name="Arrow: Down 16">
            <a:extLst>
              <a:ext uri="{FF2B5EF4-FFF2-40B4-BE49-F238E27FC236}">
                <a16:creationId xmlns:a16="http://schemas.microsoft.com/office/drawing/2014/main" id="{4DE2203F-24BB-4E75-B7A2-B56BC83B0F0A}"/>
              </a:ext>
            </a:extLst>
          </p:cNvPr>
          <p:cNvSpPr/>
          <p:nvPr/>
        </p:nvSpPr>
        <p:spPr>
          <a:xfrm>
            <a:off x="745952" y="1258014"/>
            <a:ext cx="702647" cy="904775"/>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accent1"/>
              </a:solidFill>
              <a:latin typeface="PT Mono" panose="02060509020205020204" pitchFamily="50" charset="0"/>
            </a:endParaRPr>
          </a:p>
        </p:txBody>
      </p:sp>
      <p:sp>
        <p:nvSpPr>
          <p:cNvPr id="19" name="Oval 18">
            <a:extLst>
              <a:ext uri="{FF2B5EF4-FFF2-40B4-BE49-F238E27FC236}">
                <a16:creationId xmlns:a16="http://schemas.microsoft.com/office/drawing/2014/main" id="{0AAC6F95-4C9A-4A21-AE46-B064508BD177}"/>
              </a:ext>
            </a:extLst>
          </p:cNvPr>
          <p:cNvSpPr/>
          <p:nvPr/>
        </p:nvSpPr>
        <p:spPr>
          <a:xfrm>
            <a:off x="447191" y="2275769"/>
            <a:ext cx="1300167" cy="73037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402</a:t>
            </a:r>
          </a:p>
        </p:txBody>
      </p:sp>
      <p:sp>
        <p:nvSpPr>
          <p:cNvPr id="24" name="Rectangle 23">
            <a:extLst>
              <a:ext uri="{FF2B5EF4-FFF2-40B4-BE49-F238E27FC236}">
                <a16:creationId xmlns:a16="http://schemas.microsoft.com/office/drawing/2014/main" id="{52FD0FB8-7CEC-43A8-8251-E25C0F3EE2E0}"/>
              </a:ext>
            </a:extLst>
          </p:cNvPr>
          <p:cNvSpPr/>
          <p:nvPr/>
        </p:nvSpPr>
        <p:spPr>
          <a:xfrm>
            <a:off x="3819623" y="3025392"/>
            <a:ext cx="7441934" cy="4572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If the success response contains unknown comprehension-required attributes, the response is discarded and the transaction is considered to have failed. </a:t>
            </a:r>
          </a:p>
        </p:txBody>
      </p:sp>
      <p:sp>
        <p:nvSpPr>
          <p:cNvPr id="9" name="Rectangle 6">
            <a:extLst>
              <a:ext uri="{FF2B5EF4-FFF2-40B4-BE49-F238E27FC236}">
                <a16:creationId xmlns:a16="http://schemas.microsoft.com/office/drawing/2014/main" id="{8583189E-8C42-4E95-8981-7186049C3D3D}"/>
              </a:ext>
            </a:extLst>
          </p:cNvPr>
          <p:cNvSpPr>
            <a:spLocks noChangeArrowheads="1"/>
          </p:cNvSpPr>
          <p:nvPr/>
        </p:nvSpPr>
        <p:spPr bwMode="auto">
          <a:xfrm>
            <a:off x="0" y="-246424"/>
            <a:ext cx="65" cy="950048"/>
          </a:xfrm>
          <a:prstGeom prst="rect">
            <a:avLst/>
          </a:prstGeom>
          <a:solidFill>
            <a:srgbClr val="FFFD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665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1" name="Arrow: Down 10">
            <a:extLst>
              <a:ext uri="{FF2B5EF4-FFF2-40B4-BE49-F238E27FC236}">
                <a16:creationId xmlns:a16="http://schemas.microsoft.com/office/drawing/2014/main" id="{BB6B19BF-F237-4822-BEE9-54C9134CA60F}"/>
              </a:ext>
            </a:extLst>
          </p:cNvPr>
          <p:cNvSpPr/>
          <p:nvPr/>
        </p:nvSpPr>
        <p:spPr>
          <a:xfrm>
            <a:off x="4533499" y="2666315"/>
            <a:ext cx="269507" cy="339827"/>
          </a:xfrm>
          <a:prstGeom prst="downArrow">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308787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15648</TotalTime>
  <Words>1713</Words>
  <Application>Microsoft Office PowerPoint</Application>
  <PresentationFormat>Widescreen</PresentationFormat>
  <Paragraphs>285</Paragraphs>
  <Slides>31</Slides>
  <Notes>20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31</vt:i4>
      </vt:variant>
    </vt:vector>
  </HeadingPairs>
  <TitlesOfParts>
    <vt:vector size="41" baseType="lpstr">
      <vt:lpstr>Unifont</vt:lpstr>
      <vt:lpstr>等线</vt:lpstr>
      <vt:lpstr>等线 Light</vt:lpstr>
      <vt:lpstr>Arial</vt:lpstr>
      <vt:lpstr>Arial Black</vt:lpstr>
      <vt:lpstr>Britannic Bold</vt:lpstr>
      <vt:lpstr>Clarendon Blk BT</vt:lpstr>
      <vt:lpstr>PT Mono</vt:lpstr>
      <vt:lpstr>Tw Cen MT Condensed Extra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Jiang, James</dc:creator>
  <cp:lastModifiedBy>Jiang, James</cp:lastModifiedBy>
  <cp:revision>100</cp:revision>
  <dcterms:created xsi:type="dcterms:W3CDTF">2018-09-11T03:22:11Z</dcterms:created>
  <dcterms:modified xsi:type="dcterms:W3CDTF">2018-10-06T05:51:25Z</dcterms:modified>
</cp:coreProperties>
</file>