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93" r:id="rId2"/>
    <p:sldId id="294" r:id="rId3"/>
    <p:sldId id="298" r:id="rId4"/>
    <p:sldId id="296" r:id="rId5"/>
    <p:sldId id="300" r:id="rId6"/>
    <p:sldId id="302" r:id="rId7"/>
    <p:sldId id="301" r:id="rId8"/>
    <p:sldId id="276" r:id="rId9"/>
    <p:sldId id="258" r:id="rId10"/>
    <p:sldId id="306" r:id="rId11"/>
    <p:sldId id="307" r:id="rId12"/>
    <p:sldId id="309" r:id="rId13"/>
    <p:sldId id="259" r:id="rId14"/>
    <p:sldId id="261" r:id="rId15"/>
    <p:sldId id="262" r:id="rId16"/>
    <p:sldId id="263" r:id="rId17"/>
    <p:sldId id="264" r:id="rId18"/>
    <p:sldId id="265" r:id="rId19"/>
    <p:sldId id="266" r:id="rId20"/>
    <p:sldId id="267" r:id="rId21"/>
    <p:sldId id="272" r:id="rId22"/>
    <p:sldId id="310" r:id="rId23"/>
    <p:sldId id="273" r:id="rId24"/>
    <p:sldId id="274" r:id="rId25"/>
    <p:sldId id="278" r:id="rId26"/>
    <p:sldId id="280" r:id="rId27"/>
    <p:sldId id="281" r:id="rId28"/>
    <p:sldId id="286" r:id="rId29"/>
    <p:sldId id="288" r:id="rId30"/>
    <p:sldId id="285" r:id="rId31"/>
    <p:sldId id="282" r:id="rId32"/>
    <p:sldId id="290" r:id="rId33"/>
    <p:sldId id="297" r:id="rId34"/>
    <p:sldId id="303" r:id="rId35"/>
    <p:sldId id="277" r:id="rId36"/>
    <p:sldId id="311" r:id="rId37"/>
    <p:sldId id="314" r:id="rId38"/>
    <p:sldId id="319" r:id="rId39"/>
    <p:sldId id="315" r:id="rId40"/>
    <p:sldId id="325" r:id="rId41"/>
    <p:sldId id="317" r:id="rId42"/>
    <p:sldId id="318" r:id="rId43"/>
    <p:sldId id="320" r:id="rId44"/>
    <p:sldId id="321" r:id="rId45"/>
    <p:sldId id="313" r:id="rId46"/>
    <p:sldId id="324" r:id="rId47"/>
    <p:sldId id="312" r:id="rId48"/>
    <p:sldId id="323"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ng, James" initials="JJ" lastIdx="3" clrIdx="0">
    <p:extLst>
      <p:ext uri="{19B8F6BF-5375-455C-9EA6-DF929625EA0E}">
        <p15:presenceInfo xmlns:p15="http://schemas.microsoft.com/office/powerpoint/2012/main" userId="S-1-5-21-842925246-2111687655-839522115-1279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79649" autoAdjust="0"/>
  </p:normalViewPr>
  <p:slideViewPr>
    <p:cSldViewPr snapToGrid="0">
      <p:cViewPr varScale="1">
        <p:scale>
          <a:sx n="91" d="100"/>
          <a:sy n="91" d="100"/>
        </p:scale>
        <p:origin x="11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2DC2A0-06B4-4AB4-88AC-34BB1ADEA3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a:extLst>
              <a:ext uri="{FF2B5EF4-FFF2-40B4-BE49-F238E27FC236}">
                <a16:creationId xmlns:a16="http://schemas.microsoft.com/office/drawing/2014/main" id="{1E465B73-DF06-4719-A804-7E62B5CB85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Footer Placeholder 3">
            <a:extLst>
              <a:ext uri="{FF2B5EF4-FFF2-40B4-BE49-F238E27FC236}">
                <a16:creationId xmlns:a16="http://schemas.microsoft.com/office/drawing/2014/main" id="{0A95AEDE-A69A-4930-ADD0-38704C2BD7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57BD52A0-A7FA-4C7F-ABF8-0AD717DB8E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817B3F-22C0-45CC-8B2D-361ADCFB136E}" type="slidenum">
              <a:rPr lang="zh-CN" altLang="en-US" smtClean="0"/>
              <a:t>‹#›</a:t>
            </a:fld>
            <a:endParaRPr lang="zh-CN" altLang="en-US"/>
          </a:p>
        </p:txBody>
      </p:sp>
    </p:spTree>
    <p:extLst>
      <p:ext uri="{BB962C8B-B14F-4D97-AF65-F5344CB8AC3E}">
        <p14:creationId xmlns:p14="http://schemas.microsoft.com/office/powerpoint/2010/main" val="899457350"/>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USE CASE</a:t>
            </a:r>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ltLang="zh-CN"/>
              <a:t>2018/9/11</a:t>
            </a:r>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C7309-A654-46C4-819B-F88E8D55A978}" type="slidenum">
              <a:rPr lang="zh-CN" altLang="en-US" smtClean="0"/>
              <a:t>‹#›</a:t>
            </a:fld>
            <a:endParaRPr lang="zh-CN" altLang="en-US"/>
          </a:p>
        </p:txBody>
      </p:sp>
    </p:spTree>
    <p:extLst>
      <p:ext uri="{BB962C8B-B14F-4D97-AF65-F5344CB8AC3E}">
        <p14:creationId xmlns:p14="http://schemas.microsoft.com/office/powerpoint/2010/main" val="211207653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265672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097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5" name="Header Placeholder 4">
            <a:extLst>
              <a:ext uri="{FF2B5EF4-FFF2-40B4-BE49-F238E27FC236}">
                <a16:creationId xmlns:a16="http://schemas.microsoft.com/office/drawing/2014/main" id="{766702D7-043D-438B-823C-5807F42541F5}"/>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87968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(A1, P1) represent the primary address and port, and these are the ones obtained through the client discovery procedures below. </a:t>
            </a:r>
          </a:p>
          <a:p>
            <a:r>
              <a:rPr lang="en-US" altLang="zh-CN" dirty="0"/>
              <a:t>P1 will be port 3478, the default STUN port. </a:t>
            </a:r>
          </a:p>
          <a:p>
            <a:r>
              <a:rPr lang="en-US" altLang="zh-CN" dirty="0"/>
              <a:t>A2 and P2 are arbitrary. </a:t>
            </a:r>
          </a:p>
          <a:p>
            <a:r>
              <a:rPr lang="en-US" altLang="zh-CN" dirty="0"/>
              <a:t>A2 and P2 are advertised by the server through the CHANGED-ADDRESS attribute</a:t>
            </a:r>
            <a:endParaRPr lang="zh-CN" altLang="en-US" dirty="0"/>
          </a:p>
        </p:txBody>
      </p:sp>
      <p:sp>
        <p:nvSpPr>
          <p:cNvPr id="5" name="Header Placeholder 4">
            <a:extLst>
              <a:ext uri="{FF2B5EF4-FFF2-40B4-BE49-F238E27FC236}">
                <a16:creationId xmlns:a16="http://schemas.microsoft.com/office/drawing/2014/main" id="{041991C0-10F8-4B8F-87FD-B98E177FE68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56753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accent5"/>
                </a:solidFill>
                <a:latin typeface="PT Mono" panose="02060509020205020204" pitchFamily="50" charset="0"/>
              </a:rPr>
              <a:t>1. the gathering process is controlled using a timer, Ta. Every time Ta expires, the agent can generate another new STUN or TURN transaction. This transaction can be either a retry of a previous transaction that failed with a recoverable error (such as authentication failure) or a transaction for a new host candidate and STUN or TURN server pair. The agent SHOULD NOT generate transactions more frequently than once per each ta expiration. See Section 14 for guidance on how to set Ta and the STUN retransmit timer, RTO </a:t>
            </a:r>
          </a:p>
          <a:p>
            <a:r>
              <a:rPr lang="en-US" altLang="zh-CN" dirty="0"/>
              <a:t>2. The ICE agent assigns each candidate a foundation. Two candidates have the same foundation when all of the following are true: </a:t>
            </a:r>
          </a:p>
          <a:p>
            <a:r>
              <a:rPr lang="en-US" altLang="zh-CN" dirty="0"/>
              <a:t>	o They have the same type (host, relayed, server reflexive, or peer reflexive). </a:t>
            </a:r>
          </a:p>
          <a:p>
            <a:r>
              <a:rPr lang="en-US" altLang="zh-CN" dirty="0"/>
              <a:t>	o Their bases have the same IP address (the ports can be different). </a:t>
            </a:r>
          </a:p>
          <a:p>
            <a:r>
              <a:rPr lang="en-US" altLang="zh-CN" dirty="0"/>
              <a:t>	o For reflexive and relayed candidates, the STUN or TURN servers used to obtain them have the same IP address (the IP address used by the agent to contact the STUN or TURN server). </a:t>
            </a:r>
          </a:p>
          <a:p>
            <a:r>
              <a:rPr lang="en-US" altLang="zh-CN" dirty="0"/>
              <a:t>	o They were obtained using the same transport protocol (TCP, UDP). Similarly, two candidates have different foundations if their types are different, their bases have different IP addresses, the    STUN or TURN servers used to obtain them have different IP addresses (the IP addresses used by the agent to contact the STUN or TURN server), or their transport protocols are different.</a:t>
            </a:r>
          </a:p>
          <a:p>
            <a:endParaRPr lang="en-US" altLang="zh-CN" dirty="0"/>
          </a:p>
          <a:p>
            <a:r>
              <a:rPr lang="en-US" altLang="zh-CN" dirty="0"/>
              <a:t>3. </a:t>
            </a:r>
            <a:r>
              <a:rPr lang="en-US" altLang="zh-CN" dirty="0">
                <a:effectLst/>
              </a:rPr>
              <a:t>Prioritizing Recommended Formula</a:t>
            </a:r>
          </a:p>
          <a:p>
            <a:r>
              <a:rPr lang="en-US" altLang="zh-CN" dirty="0">
                <a:effectLst/>
              </a:rPr>
              <a:t>	</a:t>
            </a:r>
            <a:r>
              <a:rPr lang="en-US" altLang="zh-CN" dirty="0"/>
              <a:t>priority = (2^24)*(type preference) + (2^8)*(local preference) + (2^0)*(256 - component ID)</a:t>
            </a:r>
          </a:p>
          <a:p>
            <a:endParaRPr lang="en-US" altLang="zh-CN" dirty="0">
              <a:effectLst/>
            </a:endParaRPr>
          </a:p>
          <a:p>
            <a:r>
              <a:rPr lang="en-US" altLang="zh-CN" dirty="0">
                <a:effectLst/>
              </a:rPr>
              <a:t>4.</a:t>
            </a:r>
            <a:r>
              <a:rPr lang="en-US" altLang="zh-CN" dirty="0"/>
              <a:t> A connectivity check is considered a success if each of the following criteria is true: o The Binding request generated a success response; and o The source and destination transport addresses in the Binding request and response are symmetric.</a:t>
            </a:r>
          </a:p>
          <a:p>
            <a:endParaRPr lang="en-US" altLang="zh-CN" dirty="0"/>
          </a:p>
          <a:p>
            <a:r>
              <a:rPr lang="en-US" altLang="zh-CN" dirty="0"/>
              <a:t>5. </a:t>
            </a:r>
            <a:r>
              <a:rPr lang="en-US" altLang="zh-CN" dirty="0">
                <a:effectLst/>
              </a:rPr>
              <a:t>Detecting and Repairing Role Conflicts</a:t>
            </a:r>
          </a:p>
          <a:p>
            <a:r>
              <a:rPr lang="en-US" altLang="zh-CN" dirty="0"/>
              <a:t>An agent MUST examine the Binding request for either the ICE- CONTROLLING or ICE-CONTROLLED attribute. It MUST follow these procedures: </a:t>
            </a:r>
          </a:p>
          <a:p>
            <a:r>
              <a:rPr lang="en-US" altLang="zh-CN" dirty="0"/>
              <a:t>	o If the agent is in the controlling role, and the ICE-CONTROLLING attribute is present in the request: 	</a:t>
            </a:r>
          </a:p>
          <a:p>
            <a:r>
              <a:rPr lang="en-US" altLang="zh-CN" dirty="0"/>
              <a:t>		* If the agent's tiebreaker value is larger than or equal to the contents of the ICE-CONTROLLING attribute, the agent generates a Binding error response and includes an ERROR-CODE attribute with a value of 487 (Role Conflict) but retains its role. </a:t>
            </a:r>
          </a:p>
          <a:p>
            <a:r>
              <a:rPr lang="en-US" altLang="zh-CN" dirty="0"/>
              <a:t>		* If the agent's tiebreaker value is less than the contents of the ICE-CONTROLLING attribute, the agent switches to the controlled role. </a:t>
            </a:r>
          </a:p>
          <a:p>
            <a:r>
              <a:rPr lang="en-US" altLang="zh-CN" dirty="0"/>
              <a:t>	o If the agent is in the controlled role, and the ICE-CONTROLLED attribute is present in the request: </a:t>
            </a:r>
          </a:p>
          <a:p>
            <a:r>
              <a:rPr lang="en-US" altLang="zh-CN" dirty="0"/>
              <a:t>		* If the agent's tiebreaker value is larger than or equal to the contents of the ICE-CONTROLLED attribute, the agent switches to the controlling role. </a:t>
            </a:r>
          </a:p>
          <a:p>
            <a:r>
              <a:rPr lang="en-US" altLang="zh-CN" dirty="0"/>
              <a:t>		* If the agent's tiebreaker value is less than the contents of the ICE-CONTROLLED attribute, the agent generates a Binding error response and includes an ERROR-CODE attribute 			  with a value of 487 (Role Conflict) but retains its role. </a:t>
            </a:r>
          </a:p>
          <a:p>
            <a:r>
              <a:rPr lang="en-US" altLang="zh-CN" dirty="0"/>
              <a:t>	o If the agent is in the controlled role and the ICE-CONTROLLING attribute was present in the request, or if the agent was in the controlling role and the ICE-CONTROLLED attribute was present in the request, there is no conflict. A change in roles will require an agent to recompute pair priorities (Section 6.1.2.3), since those priorities are a function of role. The change in role will also impact whether the agent is responsible for selecting nominated pairs and initiating exchange with updated candidate information upon conclusion of ICE.</a:t>
            </a:r>
          </a:p>
        </p:txBody>
      </p:sp>
      <p:sp>
        <p:nvSpPr>
          <p:cNvPr id="5" name="Header Placeholder 4">
            <a:extLst>
              <a:ext uri="{FF2B5EF4-FFF2-40B4-BE49-F238E27FC236}">
                <a16:creationId xmlns:a16="http://schemas.microsoft.com/office/drawing/2014/main" id="{E22075D6-53D1-453E-9558-6D468DAD6BD3}"/>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537933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90317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BD28DD14-8A04-496E-9CB6-BF702B5F568F}"/>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99204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F3DE2195-8FAD-4669-9ABA-307DA3DF943B}"/>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28669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66028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906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3989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258738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903579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028422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2683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Channel is wrapper class for boost::socket</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017516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634110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Priority : 5.1.2.1 ~ 5.1.2.2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Foundation: 5.1.1.3</a:t>
            </a: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715646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Ta:    The timer for generating new STUN or TURN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RTO :  which defines the initial period of time between transmission of a request and the first retransmit of that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Rc    :  RTO  * 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Rm  : </a:t>
            </a:r>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91734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38367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635704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85805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476135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3301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861358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56523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757264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674625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11462289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932688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40301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013829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78372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2496081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28810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4145024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367913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4553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5" name="Header Placeholder 4">
            <a:extLst>
              <a:ext uri="{FF2B5EF4-FFF2-40B4-BE49-F238E27FC236}">
                <a16:creationId xmlns:a16="http://schemas.microsoft.com/office/drawing/2014/main" id="{8B210C9E-C718-46D6-ABB0-7C4CD2082A98}"/>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927146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https://tools.ietf.org/html/rfc5389</a:t>
            </a:r>
          </a:p>
          <a:p>
            <a:r>
              <a:rPr lang="en-US" altLang="zh-CN" dirty="0"/>
              <a:t>https://tools.ietf.org/html/rfc3489</a:t>
            </a:r>
            <a:endParaRPr lang="zh-CN" altLang="en-US" dirty="0"/>
          </a:p>
        </p:txBody>
      </p:sp>
      <p:sp>
        <p:nvSpPr>
          <p:cNvPr id="5" name="Header Placeholder 4">
            <a:extLst>
              <a:ext uri="{FF2B5EF4-FFF2-40B4-BE49-F238E27FC236}">
                <a16:creationId xmlns:a16="http://schemas.microsoft.com/office/drawing/2014/main" id="{557F6018-4640-4D5E-857B-DE9053380A36}"/>
              </a:ext>
            </a:extLst>
          </p:cNvPr>
          <p:cNvSpPr>
            <a:spLocks noGrp="1"/>
          </p:cNvSpPr>
          <p:nvPr>
            <p:ph type="hdr" sz="quarter" idx="10"/>
          </p:nvPr>
        </p:nvSpPr>
        <p:spPr/>
        <p:txBody>
          <a:bodyPr/>
          <a:lstStyle/>
          <a:p>
            <a:r>
              <a:rPr lang="en-US" altLang="zh-CN"/>
              <a:t>USE CASE</a:t>
            </a:r>
            <a:endParaRPr lang="zh-CN" altLang="en-US"/>
          </a:p>
        </p:txBody>
      </p:sp>
    </p:spTree>
    <p:extLst>
      <p:ext uri="{BB962C8B-B14F-4D97-AF65-F5344CB8AC3E}">
        <p14:creationId xmlns:p14="http://schemas.microsoft.com/office/powerpoint/2010/main" val="383011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2EE7-BC47-485A-86E7-7BE1DDEEBDB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F6F0C38-94CB-40D2-AA37-28C6C2A4E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6578BAB-44B2-4DA2-870C-ECE73117FEC1}"/>
              </a:ext>
            </a:extLst>
          </p:cNvPr>
          <p:cNvSpPr>
            <a:spLocks noGrp="1"/>
          </p:cNvSpPr>
          <p:nvPr>
            <p:ph type="dt" sz="half" idx="10"/>
          </p:nvPr>
        </p:nvSpPr>
        <p:spPr/>
        <p:txBody>
          <a:bodyPr/>
          <a:lstStyle/>
          <a:p>
            <a:fld id="{B2CAF260-C6E5-43C1-AB7D-1DDC31487812}" type="datetime1">
              <a:rPr lang="zh-CN" altLang="en-US" smtClean="0"/>
              <a:t>2019/1/28</a:t>
            </a:fld>
            <a:endParaRPr lang="zh-CN" altLang="en-US"/>
          </a:p>
        </p:txBody>
      </p:sp>
      <p:sp>
        <p:nvSpPr>
          <p:cNvPr id="5" name="Footer Placeholder 4">
            <a:extLst>
              <a:ext uri="{FF2B5EF4-FFF2-40B4-BE49-F238E27FC236}">
                <a16:creationId xmlns:a16="http://schemas.microsoft.com/office/drawing/2014/main" id="{523D09D8-ED45-46A2-AB6D-D27BB9EA53C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23873D2-057D-48A3-B61B-2E3387DAC80E}"/>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80787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CB62-0FE8-4510-8A7D-2B0E8B34D02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047B96B-E149-413F-8875-97828399D45D}"/>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7595C5E-E2C0-45C7-B10B-1DCDC727C63C}"/>
              </a:ext>
            </a:extLst>
          </p:cNvPr>
          <p:cNvSpPr>
            <a:spLocks noGrp="1"/>
          </p:cNvSpPr>
          <p:nvPr>
            <p:ph type="dt" sz="half" idx="10"/>
          </p:nvPr>
        </p:nvSpPr>
        <p:spPr/>
        <p:txBody>
          <a:bodyPr/>
          <a:lstStyle/>
          <a:p>
            <a:fld id="{E2FDE29B-B267-43B7-911F-8B7B5178DAAA}" type="datetime1">
              <a:rPr lang="zh-CN" altLang="en-US" smtClean="0"/>
              <a:t>2019/1/28</a:t>
            </a:fld>
            <a:endParaRPr lang="zh-CN" altLang="en-US"/>
          </a:p>
        </p:txBody>
      </p:sp>
      <p:sp>
        <p:nvSpPr>
          <p:cNvPr id="5" name="Footer Placeholder 4">
            <a:extLst>
              <a:ext uri="{FF2B5EF4-FFF2-40B4-BE49-F238E27FC236}">
                <a16:creationId xmlns:a16="http://schemas.microsoft.com/office/drawing/2014/main" id="{59FD86FC-26D1-438E-9A33-8BE18DF220A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DC79FE4-4BD6-4A8C-AA3E-2A807FF8E2E4}"/>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605626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1CD7B9-9368-464A-80A6-722B01FD688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2EB3B1E4-4857-4378-A8C8-FBF07B977DCA}"/>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7F6AEE-76C2-4ADF-8FC9-6420C531986F}"/>
              </a:ext>
            </a:extLst>
          </p:cNvPr>
          <p:cNvSpPr>
            <a:spLocks noGrp="1"/>
          </p:cNvSpPr>
          <p:nvPr>
            <p:ph type="dt" sz="half" idx="10"/>
          </p:nvPr>
        </p:nvSpPr>
        <p:spPr/>
        <p:txBody>
          <a:bodyPr/>
          <a:lstStyle/>
          <a:p>
            <a:fld id="{58F69AEE-EBB5-4094-A036-258B6CD5A691}" type="datetime1">
              <a:rPr lang="zh-CN" altLang="en-US" smtClean="0"/>
              <a:t>2019/1/28</a:t>
            </a:fld>
            <a:endParaRPr lang="zh-CN" altLang="en-US"/>
          </a:p>
        </p:txBody>
      </p:sp>
      <p:sp>
        <p:nvSpPr>
          <p:cNvPr id="5" name="Footer Placeholder 4">
            <a:extLst>
              <a:ext uri="{FF2B5EF4-FFF2-40B4-BE49-F238E27FC236}">
                <a16:creationId xmlns:a16="http://schemas.microsoft.com/office/drawing/2014/main" id="{9E696859-C051-4827-8E23-F07F07BE409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71A4AC2-AE98-4D6B-86CA-272D50A7F916}"/>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53400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8238-09CC-4777-8379-92E72A8962D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84E5195-7CF8-41B2-9CE8-FF1E77A36E7E}"/>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68D404-063B-4D1D-B86E-F56C5DA4923F}"/>
              </a:ext>
            </a:extLst>
          </p:cNvPr>
          <p:cNvSpPr>
            <a:spLocks noGrp="1"/>
          </p:cNvSpPr>
          <p:nvPr>
            <p:ph type="dt" sz="half" idx="10"/>
          </p:nvPr>
        </p:nvSpPr>
        <p:spPr/>
        <p:txBody>
          <a:bodyPr/>
          <a:lstStyle/>
          <a:p>
            <a:fld id="{EA0C55B6-15F8-47F2-BA17-6667D0884E94}" type="datetime1">
              <a:rPr lang="zh-CN" altLang="en-US" smtClean="0"/>
              <a:t>2019/1/28</a:t>
            </a:fld>
            <a:endParaRPr lang="zh-CN" altLang="en-US"/>
          </a:p>
        </p:txBody>
      </p:sp>
      <p:sp>
        <p:nvSpPr>
          <p:cNvPr id="5" name="Footer Placeholder 4">
            <a:extLst>
              <a:ext uri="{FF2B5EF4-FFF2-40B4-BE49-F238E27FC236}">
                <a16:creationId xmlns:a16="http://schemas.microsoft.com/office/drawing/2014/main" id="{A4E80B44-2F06-4A99-BA33-C1E882DA699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C7287F1-C073-4F0A-B97F-1403AC28C7A1}"/>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4171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E9EC0-D8C8-4174-9E59-3AB5E08BC5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AD65905-4DA9-47E2-AABC-E8CAFAC6A1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0BE49BF2-01A1-49FC-8FD6-A0247DCA0C8D}"/>
              </a:ext>
            </a:extLst>
          </p:cNvPr>
          <p:cNvSpPr>
            <a:spLocks noGrp="1"/>
          </p:cNvSpPr>
          <p:nvPr>
            <p:ph type="dt" sz="half" idx="10"/>
          </p:nvPr>
        </p:nvSpPr>
        <p:spPr/>
        <p:txBody>
          <a:bodyPr/>
          <a:lstStyle/>
          <a:p>
            <a:fld id="{E16475AB-DF1D-43B5-9314-A34969FDFCF1}" type="datetime1">
              <a:rPr lang="zh-CN" altLang="en-US" smtClean="0"/>
              <a:t>2019/1/28</a:t>
            </a:fld>
            <a:endParaRPr lang="zh-CN" altLang="en-US"/>
          </a:p>
        </p:txBody>
      </p:sp>
      <p:sp>
        <p:nvSpPr>
          <p:cNvPr id="5" name="Footer Placeholder 4">
            <a:extLst>
              <a:ext uri="{FF2B5EF4-FFF2-40B4-BE49-F238E27FC236}">
                <a16:creationId xmlns:a16="http://schemas.microsoft.com/office/drawing/2014/main" id="{94D266A9-303F-440B-9AF9-A6ACD3997D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0CE3B4D-5B4E-4F9F-B013-400BD2C44409}"/>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11735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91-C925-4514-8E45-3B284C76631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AC81144-3559-4CD8-B6E3-704396387E5A}"/>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DF01FF31-BE25-4719-9D21-77DD022988A4}"/>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A3D5F883-7CEB-405D-912B-2435ECE1FD9B}"/>
              </a:ext>
            </a:extLst>
          </p:cNvPr>
          <p:cNvSpPr>
            <a:spLocks noGrp="1"/>
          </p:cNvSpPr>
          <p:nvPr>
            <p:ph type="dt" sz="half" idx="10"/>
          </p:nvPr>
        </p:nvSpPr>
        <p:spPr/>
        <p:txBody>
          <a:bodyPr/>
          <a:lstStyle/>
          <a:p>
            <a:fld id="{3767A592-7E27-4E7D-A9C7-3B15B36FAD3A}" type="datetime1">
              <a:rPr lang="zh-CN" altLang="en-US" smtClean="0"/>
              <a:t>2019/1/28</a:t>
            </a:fld>
            <a:endParaRPr lang="zh-CN" altLang="en-US"/>
          </a:p>
        </p:txBody>
      </p:sp>
      <p:sp>
        <p:nvSpPr>
          <p:cNvPr id="6" name="Footer Placeholder 5">
            <a:extLst>
              <a:ext uri="{FF2B5EF4-FFF2-40B4-BE49-F238E27FC236}">
                <a16:creationId xmlns:a16="http://schemas.microsoft.com/office/drawing/2014/main" id="{EA773591-8AF3-4B46-BF6F-646C3F5A265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B2B0BB4-0392-4287-A16F-FBEB0E95F25D}"/>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980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C152-2FC1-486A-9BFF-A5C3D3C3A58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92D209F-12CB-427E-8C83-B69DA74EB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C4160E0F-F72D-4C65-9C5E-6857FC64AADD}"/>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7D65382-1602-4DA2-883D-15C649221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98A3A1D2-97C5-472A-94E7-8CC7ECD4ACC3}"/>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F533B2F-EE77-49AE-A386-3F47BB394E9F}"/>
              </a:ext>
            </a:extLst>
          </p:cNvPr>
          <p:cNvSpPr>
            <a:spLocks noGrp="1"/>
          </p:cNvSpPr>
          <p:nvPr>
            <p:ph type="dt" sz="half" idx="10"/>
          </p:nvPr>
        </p:nvSpPr>
        <p:spPr/>
        <p:txBody>
          <a:bodyPr/>
          <a:lstStyle/>
          <a:p>
            <a:fld id="{7901F99E-C60E-4183-B8FD-840AF5CE3B57}" type="datetime1">
              <a:rPr lang="zh-CN" altLang="en-US" smtClean="0"/>
              <a:t>2019/1/28</a:t>
            </a:fld>
            <a:endParaRPr lang="zh-CN" altLang="en-US"/>
          </a:p>
        </p:txBody>
      </p:sp>
      <p:sp>
        <p:nvSpPr>
          <p:cNvPr id="8" name="Footer Placeholder 7">
            <a:extLst>
              <a:ext uri="{FF2B5EF4-FFF2-40B4-BE49-F238E27FC236}">
                <a16:creationId xmlns:a16="http://schemas.microsoft.com/office/drawing/2014/main" id="{34E71625-3AFD-4821-B23D-5248F7BFC65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661FE56F-46B6-4EDB-8A15-53A3830213D5}"/>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61719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B30-3686-4AE2-8DC4-98DEA9412C14}"/>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DA4751B-FDF7-4130-9683-84839534067B}"/>
              </a:ext>
            </a:extLst>
          </p:cNvPr>
          <p:cNvSpPr>
            <a:spLocks noGrp="1"/>
          </p:cNvSpPr>
          <p:nvPr>
            <p:ph type="dt" sz="half" idx="10"/>
          </p:nvPr>
        </p:nvSpPr>
        <p:spPr/>
        <p:txBody>
          <a:bodyPr/>
          <a:lstStyle/>
          <a:p>
            <a:fld id="{7B195C80-D524-46BD-98B6-BA22A34855F7}" type="datetime1">
              <a:rPr lang="zh-CN" altLang="en-US" smtClean="0"/>
              <a:t>2019/1/28</a:t>
            </a:fld>
            <a:endParaRPr lang="zh-CN" altLang="en-US"/>
          </a:p>
        </p:txBody>
      </p:sp>
      <p:sp>
        <p:nvSpPr>
          <p:cNvPr id="4" name="Footer Placeholder 3">
            <a:extLst>
              <a:ext uri="{FF2B5EF4-FFF2-40B4-BE49-F238E27FC236}">
                <a16:creationId xmlns:a16="http://schemas.microsoft.com/office/drawing/2014/main" id="{E9C2C73A-641D-4394-B5E9-652FA5C6A28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BDA0DC6-5391-4FBE-9EAC-BE9647021108}"/>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78546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E5F20-F1E4-4EEE-A5B1-B8EE8F77D1A5}"/>
              </a:ext>
            </a:extLst>
          </p:cNvPr>
          <p:cNvSpPr>
            <a:spLocks noGrp="1"/>
          </p:cNvSpPr>
          <p:nvPr>
            <p:ph type="dt" sz="half" idx="10"/>
          </p:nvPr>
        </p:nvSpPr>
        <p:spPr/>
        <p:txBody>
          <a:bodyPr/>
          <a:lstStyle/>
          <a:p>
            <a:fld id="{B58FE623-1036-4545-9983-CC7ABA14B150}" type="datetime1">
              <a:rPr lang="zh-CN" altLang="en-US" smtClean="0"/>
              <a:t>2019/1/28</a:t>
            </a:fld>
            <a:endParaRPr lang="zh-CN" altLang="en-US"/>
          </a:p>
        </p:txBody>
      </p:sp>
      <p:sp>
        <p:nvSpPr>
          <p:cNvPr id="3" name="Footer Placeholder 2">
            <a:extLst>
              <a:ext uri="{FF2B5EF4-FFF2-40B4-BE49-F238E27FC236}">
                <a16:creationId xmlns:a16="http://schemas.microsoft.com/office/drawing/2014/main" id="{E5364818-A06F-45C8-8352-0BF13A59729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80B0865-3017-4B60-96F7-C23F5E0FBB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596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E187E-4E64-4726-AD42-FBD823A4F3E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D4CDBBC-CFD7-4DC1-9E95-0CE8BF4B51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445B60C-60BB-4742-858F-D8DDC7F10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CE81C52B-2697-4CD8-9278-C147104D0369}"/>
              </a:ext>
            </a:extLst>
          </p:cNvPr>
          <p:cNvSpPr>
            <a:spLocks noGrp="1"/>
          </p:cNvSpPr>
          <p:nvPr>
            <p:ph type="dt" sz="half" idx="10"/>
          </p:nvPr>
        </p:nvSpPr>
        <p:spPr/>
        <p:txBody>
          <a:bodyPr/>
          <a:lstStyle/>
          <a:p>
            <a:fld id="{CA65BC31-ADFA-4939-ADF1-A57605AB2556}" type="datetime1">
              <a:rPr lang="zh-CN" altLang="en-US" smtClean="0"/>
              <a:t>2019/1/28</a:t>
            </a:fld>
            <a:endParaRPr lang="zh-CN" altLang="en-US"/>
          </a:p>
        </p:txBody>
      </p:sp>
      <p:sp>
        <p:nvSpPr>
          <p:cNvPr id="6" name="Footer Placeholder 5">
            <a:extLst>
              <a:ext uri="{FF2B5EF4-FFF2-40B4-BE49-F238E27FC236}">
                <a16:creationId xmlns:a16="http://schemas.microsoft.com/office/drawing/2014/main" id="{E035E178-197C-46EA-A20D-3A48A21C892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1599901-3BEC-4B50-8DAA-A6AA13E8BD5F}"/>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80312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12A1-D4C8-4E0E-A9C4-4E4DCBE1886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154EECD-F724-4BE9-BC24-C170969256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21560286-1428-4C34-A03C-02E873412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51FC04A-AB0B-4533-94E7-305281AC934C}"/>
              </a:ext>
            </a:extLst>
          </p:cNvPr>
          <p:cNvSpPr>
            <a:spLocks noGrp="1"/>
          </p:cNvSpPr>
          <p:nvPr>
            <p:ph type="dt" sz="half" idx="10"/>
          </p:nvPr>
        </p:nvSpPr>
        <p:spPr/>
        <p:txBody>
          <a:bodyPr/>
          <a:lstStyle/>
          <a:p>
            <a:fld id="{40F03ED0-6E5F-48BB-90A8-AD1EC3E9AF09}" type="datetime1">
              <a:rPr lang="zh-CN" altLang="en-US" smtClean="0"/>
              <a:t>2019/1/28</a:t>
            </a:fld>
            <a:endParaRPr lang="zh-CN" altLang="en-US"/>
          </a:p>
        </p:txBody>
      </p:sp>
      <p:sp>
        <p:nvSpPr>
          <p:cNvPr id="6" name="Footer Placeholder 5">
            <a:extLst>
              <a:ext uri="{FF2B5EF4-FFF2-40B4-BE49-F238E27FC236}">
                <a16:creationId xmlns:a16="http://schemas.microsoft.com/office/drawing/2014/main" id="{119AA289-DAAF-4C89-B327-3E8150AED8E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AFE89ACC-EA8B-4B26-8C35-74D9479A9F0C}"/>
              </a:ext>
            </a:extLst>
          </p:cNvPr>
          <p:cNvSpPr>
            <a:spLocks noGrp="1"/>
          </p:cNvSpPr>
          <p:nvPr>
            <p:ph type="sldNum" sz="quarter" idx="12"/>
          </p:nvPr>
        </p:nvSpPr>
        <p:spPr/>
        <p:txBody>
          <a:body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238422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64283-3885-4CE5-BA36-AB07544F2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215E94-63CC-4F16-893C-19545EEB0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F61AD6B-71E1-4EFF-A0D6-F5A7A3F32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51BE7-2DB2-422B-A0F1-EEC574E16519}" type="datetime1">
              <a:rPr lang="zh-CN" altLang="en-US" smtClean="0"/>
              <a:t>2019/1/28</a:t>
            </a:fld>
            <a:endParaRPr lang="zh-CN" altLang="en-US"/>
          </a:p>
        </p:txBody>
      </p:sp>
      <p:sp>
        <p:nvSpPr>
          <p:cNvPr id="5" name="Footer Placeholder 4">
            <a:extLst>
              <a:ext uri="{FF2B5EF4-FFF2-40B4-BE49-F238E27FC236}">
                <a16:creationId xmlns:a16="http://schemas.microsoft.com/office/drawing/2014/main" id="{F518E7B6-8F56-46A6-944F-86624EFE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E0F79648-A8B5-4637-9344-656D62047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A51C3-BBCA-4CAF-A320-1B9723DB408D}" type="slidenum">
              <a:rPr lang="zh-CN" altLang="en-US" smtClean="0"/>
              <a:t>‹#›</a:t>
            </a:fld>
            <a:endParaRPr lang="zh-CN" altLang="en-US"/>
          </a:p>
        </p:txBody>
      </p:sp>
    </p:spTree>
    <p:extLst>
      <p:ext uri="{BB962C8B-B14F-4D97-AF65-F5344CB8AC3E}">
        <p14:creationId xmlns:p14="http://schemas.microsoft.com/office/powerpoint/2010/main" val="3304052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257908" y="98704"/>
            <a:ext cx="1835759" cy="369332"/>
          </a:xfrm>
          <a:prstGeom prst="rect">
            <a:avLst/>
          </a:prstGeom>
          <a:noFill/>
        </p:spPr>
        <p:txBody>
          <a:bodyPr wrap="none" rtlCol="0">
            <a:spAutoFit/>
          </a:bodyPr>
          <a:lstStyle/>
          <a:p>
            <a:r>
              <a:rPr lang="en-US" altLang="zh-CN" dirty="0">
                <a:latin typeface="Clarendon Blk BT" panose="02040905050505020204" pitchFamily="18" charset="0"/>
              </a:rPr>
              <a:t>ICE RFC8445</a:t>
            </a:r>
            <a:endParaRPr lang="zh-CN" altLang="en-US" dirty="0">
              <a:latin typeface="Clarendon Blk BT" panose="02040905050505020204" pitchFamily="18" charset="0"/>
            </a:endParaRPr>
          </a:p>
        </p:txBody>
      </p:sp>
      <p:sp>
        <p:nvSpPr>
          <p:cNvPr id="3" name="Rectangle: Folded Corner 2">
            <a:extLst>
              <a:ext uri="{FF2B5EF4-FFF2-40B4-BE49-F238E27FC236}">
                <a16:creationId xmlns:a16="http://schemas.microsoft.com/office/drawing/2014/main" id="{B9FE7E82-9ECB-4A5D-A32C-59FE9ED1BD3E}"/>
              </a:ext>
            </a:extLst>
          </p:cNvPr>
          <p:cNvSpPr/>
          <p:nvPr/>
        </p:nvSpPr>
        <p:spPr>
          <a:xfrm>
            <a:off x="2600324" y="329804"/>
            <a:ext cx="2343149" cy="1279921"/>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RFC8445 : ICE</a:t>
            </a:r>
            <a:endParaRPr lang="zh-CN" altLang="en-US" dirty="0">
              <a:solidFill>
                <a:schemeClr val="tx2"/>
              </a:solidFill>
              <a:latin typeface="Clarendon Blk BT" panose="02040905050505020204" pitchFamily="18" charset="0"/>
            </a:endParaRPr>
          </a:p>
        </p:txBody>
      </p:sp>
      <p:sp>
        <p:nvSpPr>
          <p:cNvPr id="8" name="Rectangle: Folded Corner 7">
            <a:extLst>
              <a:ext uri="{FF2B5EF4-FFF2-40B4-BE49-F238E27FC236}">
                <a16:creationId xmlns:a16="http://schemas.microsoft.com/office/drawing/2014/main" id="{28F78573-CC15-4451-A24D-0FB183CF0D69}"/>
              </a:ext>
            </a:extLst>
          </p:cNvPr>
          <p:cNvSpPr/>
          <p:nvPr/>
        </p:nvSpPr>
        <p:spPr>
          <a:xfrm>
            <a:off x="6334129" y="211828"/>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RFC5245 : ICE</a:t>
            </a:r>
            <a:endParaRPr lang="zh-CN" altLang="en-US" dirty="0">
              <a:solidFill>
                <a:schemeClr val="tx2"/>
              </a:solidFill>
              <a:latin typeface="Clarendon Blk BT" panose="02040905050505020204" pitchFamily="18" charset="0"/>
            </a:endParaRPr>
          </a:p>
        </p:txBody>
      </p:sp>
      <p:sp>
        <p:nvSpPr>
          <p:cNvPr id="10" name="Rectangle: Folded Corner 9">
            <a:extLst>
              <a:ext uri="{FF2B5EF4-FFF2-40B4-BE49-F238E27FC236}">
                <a16:creationId xmlns:a16="http://schemas.microsoft.com/office/drawing/2014/main" id="{D187D17E-BDE0-4851-A89E-3550E258C958}"/>
              </a:ext>
            </a:extLst>
          </p:cNvPr>
          <p:cNvSpPr/>
          <p:nvPr/>
        </p:nvSpPr>
        <p:spPr>
          <a:xfrm>
            <a:off x="2600324" y="1859467"/>
            <a:ext cx="2343149" cy="1560008"/>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altLang="zh-CN" dirty="0">
                <a:solidFill>
                  <a:schemeClr val="tx2"/>
                </a:solidFill>
                <a:latin typeface="Clarendon Blk BT" panose="02040905050505020204" pitchFamily="18" charset="0"/>
              </a:rPr>
              <a:t>RFC5389 : STUN</a:t>
            </a:r>
            <a:endParaRPr lang="zh-CN" altLang="en-US" dirty="0">
              <a:solidFill>
                <a:schemeClr val="tx2"/>
              </a:solidFill>
              <a:latin typeface="Clarendon Blk BT" panose="02040905050505020204" pitchFamily="18" charset="0"/>
            </a:endParaRPr>
          </a:p>
        </p:txBody>
      </p:sp>
      <p:sp>
        <p:nvSpPr>
          <p:cNvPr id="11" name="Rectangle: Folded Corner 10">
            <a:extLst>
              <a:ext uri="{FF2B5EF4-FFF2-40B4-BE49-F238E27FC236}">
                <a16:creationId xmlns:a16="http://schemas.microsoft.com/office/drawing/2014/main" id="{736BC623-205E-4895-9D48-0F69124D22DB}"/>
              </a:ext>
            </a:extLst>
          </p:cNvPr>
          <p:cNvSpPr/>
          <p:nvPr/>
        </p:nvSpPr>
        <p:spPr>
          <a:xfrm>
            <a:off x="5462586" y="2015976"/>
            <a:ext cx="2343149" cy="380999"/>
          </a:xfrm>
          <a:prstGeom prst="foldedCorne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solidFill>
                  <a:schemeClr val="tx2"/>
                </a:solidFill>
                <a:latin typeface="Clarendon Blk BT" panose="02040905050505020204" pitchFamily="18" charset="0"/>
              </a:rPr>
              <a:t>RFC3489 : STUN</a:t>
            </a:r>
            <a:endParaRPr lang="zh-CN" altLang="en-US" dirty="0">
              <a:solidFill>
                <a:schemeClr val="tx2"/>
              </a:solidFill>
              <a:latin typeface="Clarendon Blk BT" panose="02040905050505020204" pitchFamily="18" charset="0"/>
            </a:endParaRPr>
          </a:p>
        </p:txBody>
      </p:sp>
      <p:sp>
        <p:nvSpPr>
          <p:cNvPr id="14" name="Rectangle: Folded Corner 13">
            <a:extLst>
              <a:ext uri="{FF2B5EF4-FFF2-40B4-BE49-F238E27FC236}">
                <a16:creationId xmlns:a16="http://schemas.microsoft.com/office/drawing/2014/main" id="{1B581B57-BD6A-4E65-A5A0-B77C367AC54D}"/>
              </a:ext>
            </a:extLst>
          </p:cNvPr>
          <p:cNvSpPr/>
          <p:nvPr/>
        </p:nvSpPr>
        <p:spPr>
          <a:xfrm>
            <a:off x="2656558" y="806183"/>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RFC6544 : TCP</a:t>
            </a:r>
            <a:endParaRPr lang="zh-CN" altLang="en-US" dirty="0">
              <a:solidFill>
                <a:schemeClr val="tx2"/>
              </a:solidFill>
              <a:latin typeface="Clarendon Blk BT" panose="02040905050505020204" pitchFamily="18" charset="0"/>
            </a:endParaRPr>
          </a:p>
        </p:txBody>
      </p:sp>
      <p:sp>
        <p:nvSpPr>
          <p:cNvPr id="15" name="Rectangle: Folded Corner 14">
            <a:extLst>
              <a:ext uri="{FF2B5EF4-FFF2-40B4-BE49-F238E27FC236}">
                <a16:creationId xmlns:a16="http://schemas.microsoft.com/office/drawing/2014/main" id="{623F0360-FEDC-4413-A23C-BF7400014CAA}"/>
              </a:ext>
            </a:extLst>
          </p:cNvPr>
          <p:cNvSpPr/>
          <p:nvPr/>
        </p:nvSpPr>
        <p:spPr>
          <a:xfrm>
            <a:off x="2656558" y="2337026"/>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RFC5766 : TURN</a:t>
            </a:r>
            <a:endParaRPr lang="zh-CN" altLang="en-US" dirty="0">
              <a:solidFill>
                <a:schemeClr val="tx2"/>
              </a:solidFill>
              <a:latin typeface="Clarendon Blk BT" panose="02040905050505020204" pitchFamily="18" charset="0"/>
            </a:endParaRPr>
          </a:p>
        </p:txBody>
      </p:sp>
      <p:sp>
        <p:nvSpPr>
          <p:cNvPr id="17" name="Rectangle: Folded Corner 16">
            <a:extLst>
              <a:ext uri="{FF2B5EF4-FFF2-40B4-BE49-F238E27FC236}">
                <a16:creationId xmlns:a16="http://schemas.microsoft.com/office/drawing/2014/main" id="{822F696D-98F6-4492-9BB1-268E144B692D}"/>
              </a:ext>
            </a:extLst>
          </p:cNvPr>
          <p:cNvSpPr/>
          <p:nvPr/>
        </p:nvSpPr>
        <p:spPr>
          <a:xfrm>
            <a:off x="2600324" y="4530660"/>
            <a:ext cx="5324476"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RFC5245 : NAT Offer/Answer Protocols</a:t>
            </a:r>
            <a:endParaRPr lang="zh-CN" altLang="en-US" dirty="0">
              <a:solidFill>
                <a:schemeClr val="tx2"/>
              </a:solidFill>
              <a:latin typeface="Clarendon Blk BT" panose="02040905050505020204" pitchFamily="18" charset="0"/>
            </a:endParaRPr>
          </a:p>
        </p:txBody>
      </p:sp>
      <p:grpSp>
        <p:nvGrpSpPr>
          <p:cNvPr id="34" name="Group 33">
            <a:extLst>
              <a:ext uri="{FF2B5EF4-FFF2-40B4-BE49-F238E27FC236}">
                <a16:creationId xmlns:a16="http://schemas.microsoft.com/office/drawing/2014/main" id="{0B634076-6DB5-426C-9265-F0EAD54E89E5}"/>
              </a:ext>
            </a:extLst>
          </p:cNvPr>
          <p:cNvGrpSpPr/>
          <p:nvPr/>
        </p:nvGrpSpPr>
        <p:grpSpPr>
          <a:xfrm>
            <a:off x="4943473" y="592827"/>
            <a:ext cx="2981330" cy="386463"/>
            <a:chOff x="4943473" y="1583427"/>
            <a:chExt cx="2981330" cy="386463"/>
          </a:xfrm>
        </p:grpSpPr>
        <p:sp>
          <p:nvSpPr>
            <p:cNvPr id="13" name="Isosceles Triangle 12">
              <a:extLst>
                <a:ext uri="{FF2B5EF4-FFF2-40B4-BE49-F238E27FC236}">
                  <a16:creationId xmlns:a16="http://schemas.microsoft.com/office/drawing/2014/main" id="{BB8E4AEC-8A2E-4253-A0FA-6EECA69B6180}"/>
                </a:ext>
              </a:extLst>
            </p:cNvPr>
            <p:cNvSpPr/>
            <p:nvPr/>
          </p:nvSpPr>
          <p:spPr>
            <a:xfrm>
              <a:off x="7810503" y="1583427"/>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Straight Connector 18">
              <a:extLst>
                <a:ext uri="{FF2B5EF4-FFF2-40B4-BE49-F238E27FC236}">
                  <a16:creationId xmlns:a16="http://schemas.microsoft.com/office/drawing/2014/main" id="{911D8980-B017-480D-AA9B-88938A69CB42}"/>
                </a:ext>
              </a:extLst>
            </p:cNvPr>
            <p:cNvCxnSpPr>
              <a:stCxn id="3" idx="3"/>
              <a:endCxn id="13" idx="3"/>
            </p:cNvCxnSpPr>
            <p:nvPr/>
          </p:nvCxnSpPr>
          <p:spPr>
            <a:xfrm flipV="1">
              <a:off x="4943473" y="1681961"/>
              <a:ext cx="2924180" cy="287929"/>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2" name="Rectangle: Folded Corner 31">
            <a:extLst>
              <a:ext uri="{FF2B5EF4-FFF2-40B4-BE49-F238E27FC236}">
                <a16:creationId xmlns:a16="http://schemas.microsoft.com/office/drawing/2014/main" id="{4E83A16F-03C6-49B2-B247-C9C8EBCA1D14}"/>
              </a:ext>
            </a:extLst>
          </p:cNvPr>
          <p:cNvSpPr/>
          <p:nvPr/>
        </p:nvSpPr>
        <p:spPr>
          <a:xfrm>
            <a:off x="2600324" y="366921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RFC4566 : SDP</a:t>
            </a:r>
            <a:endParaRPr lang="zh-CN" altLang="en-US" dirty="0">
              <a:solidFill>
                <a:schemeClr val="tx2"/>
              </a:solidFill>
              <a:latin typeface="Clarendon Blk BT" panose="02040905050505020204" pitchFamily="18" charset="0"/>
            </a:endParaRPr>
          </a:p>
        </p:txBody>
      </p:sp>
      <p:sp>
        <p:nvSpPr>
          <p:cNvPr id="33" name="Rectangle: Folded Corner 32">
            <a:extLst>
              <a:ext uri="{FF2B5EF4-FFF2-40B4-BE49-F238E27FC236}">
                <a16:creationId xmlns:a16="http://schemas.microsoft.com/office/drawing/2014/main" id="{99F8CE26-464E-4BA7-8D18-CD07CF2A3D7A}"/>
              </a:ext>
            </a:extLst>
          </p:cNvPr>
          <p:cNvSpPr/>
          <p:nvPr/>
        </p:nvSpPr>
        <p:spPr>
          <a:xfrm>
            <a:off x="4943473" y="3669217"/>
            <a:ext cx="2486027"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RFC3264 : offer/answer SDP</a:t>
            </a:r>
            <a:endParaRPr lang="zh-CN" altLang="en-US" dirty="0">
              <a:solidFill>
                <a:schemeClr val="tx2"/>
              </a:solidFill>
              <a:latin typeface="Clarendon Blk BT" panose="02040905050505020204" pitchFamily="18" charset="0"/>
            </a:endParaRPr>
          </a:p>
        </p:txBody>
      </p:sp>
      <p:grpSp>
        <p:nvGrpSpPr>
          <p:cNvPr id="35" name="Group 34">
            <a:extLst>
              <a:ext uri="{FF2B5EF4-FFF2-40B4-BE49-F238E27FC236}">
                <a16:creationId xmlns:a16="http://schemas.microsoft.com/office/drawing/2014/main" id="{B07ABCD4-E0C4-41BD-8320-4B2253C55377}"/>
              </a:ext>
            </a:extLst>
          </p:cNvPr>
          <p:cNvGrpSpPr/>
          <p:nvPr/>
        </p:nvGrpSpPr>
        <p:grpSpPr>
          <a:xfrm>
            <a:off x="4943473" y="2421358"/>
            <a:ext cx="2200277" cy="227638"/>
            <a:chOff x="4638676" y="1611871"/>
            <a:chExt cx="2200277" cy="227638"/>
          </a:xfrm>
        </p:grpSpPr>
        <p:sp>
          <p:nvSpPr>
            <p:cNvPr id="36" name="Isosceles Triangle 35">
              <a:extLst>
                <a:ext uri="{FF2B5EF4-FFF2-40B4-BE49-F238E27FC236}">
                  <a16:creationId xmlns:a16="http://schemas.microsoft.com/office/drawing/2014/main" id="{14926848-AE0F-405D-965C-8448876B3ED1}"/>
                </a:ext>
              </a:extLst>
            </p:cNvPr>
            <p:cNvSpPr/>
            <p:nvPr/>
          </p:nvSpPr>
          <p:spPr>
            <a:xfrm>
              <a:off x="6724653" y="1611871"/>
              <a:ext cx="114300" cy="985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Straight Connector 18">
              <a:extLst>
                <a:ext uri="{FF2B5EF4-FFF2-40B4-BE49-F238E27FC236}">
                  <a16:creationId xmlns:a16="http://schemas.microsoft.com/office/drawing/2014/main" id="{6E5EF92A-C9A2-4825-A557-FAF795CAA4C9}"/>
                </a:ext>
              </a:extLst>
            </p:cNvPr>
            <p:cNvCxnSpPr>
              <a:cxnSpLocks/>
              <a:stCxn id="10" idx="3"/>
              <a:endCxn id="36" idx="3"/>
            </p:cNvCxnSpPr>
            <p:nvPr/>
          </p:nvCxnSpPr>
          <p:spPr>
            <a:xfrm flipV="1">
              <a:off x="4638676" y="1710405"/>
              <a:ext cx="2143127" cy="12910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2" name="Rectangle: Folded Corner 21">
            <a:extLst>
              <a:ext uri="{FF2B5EF4-FFF2-40B4-BE49-F238E27FC236}">
                <a16:creationId xmlns:a16="http://schemas.microsoft.com/office/drawing/2014/main" id="{24B1A3BE-E09A-48D6-8D09-88048B145AF0}"/>
              </a:ext>
            </a:extLst>
          </p:cNvPr>
          <p:cNvSpPr/>
          <p:nvPr/>
        </p:nvSpPr>
        <p:spPr>
          <a:xfrm>
            <a:off x="2600322" y="5392103"/>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RFC6724 : Default Address Selection for IPv6</a:t>
            </a:r>
            <a:endParaRPr lang="zh-CN" altLang="en-US" dirty="0">
              <a:solidFill>
                <a:schemeClr val="tx2"/>
              </a:solidFill>
              <a:latin typeface="Clarendon Blk BT" panose="02040905050505020204" pitchFamily="18" charset="0"/>
            </a:endParaRPr>
          </a:p>
        </p:txBody>
      </p:sp>
      <p:sp>
        <p:nvSpPr>
          <p:cNvPr id="23" name="Rectangle: Folded Corner 22">
            <a:extLst>
              <a:ext uri="{FF2B5EF4-FFF2-40B4-BE49-F238E27FC236}">
                <a16:creationId xmlns:a16="http://schemas.microsoft.com/office/drawing/2014/main" id="{12418C84-27BA-44FA-9522-084CB3CC44D1}"/>
              </a:ext>
            </a:extLst>
          </p:cNvPr>
          <p:cNvSpPr/>
          <p:nvPr/>
        </p:nvSpPr>
        <p:spPr>
          <a:xfrm>
            <a:off x="2614608" y="6119404"/>
            <a:ext cx="5819778"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RFC8421 : Guidelines for Multihomed</a:t>
            </a:r>
            <a:endParaRPr lang="zh-CN" altLang="en-US" dirty="0">
              <a:solidFill>
                <a:schemeClr val="tx2"/>
              </a:solidFill>
              <a:latin typeface="Clarendon Blk BT" panose="02040905050505020204" pitchFamily="18" charset="0"/>
            </a:endParaRPr>
          </a:p>
        </p:txBody>
      </p:sp>
      <p:sp>
        <p:nvSpPr>
          <p:cNvPr id="20" name="Rectangle: Folded Corner 19">
            <a:extLst>
              <a:ext uri="{FF2B5EF4-FFF2-40B4-BE49-F238E27FC236}">
                <a16:creationId xmlns:a16="http://schemas.microsoft.com/office/drawing/2014/main" id="{35D0BF27-B524-4E56-81A6-76CFDC09DF0C}"/>
              </a:ext>
            </a:extLst>
          </p:cNvPr>
          <p:cNvSpPr/>
          <p:nvPr/>
        </p:nvSpPr>
        <p:spPr>
          <a:xfrm>
            <a:off x="8148636" y="1387207"/>
            <a:ext cx="2177379" cy="581024"/>
          </a:xfrm>
          <a:prstGeom prst="foldedCorner">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zh-CN" dirty="0">
                <a:solidFill>
                  <a:schemeClr val="tx2"/>
                </a:solidFill>
                <a:latin typeface="Clarendon Blk BT" panose="02040905050505020204" pitchFamily="18" charset="0"/>
              </a:rPr>
              <a:t>RF7350:STUN</a:t>
            </a:r>
            <a:endParaRPr lang="zh-CN" altLang="en-US" dirty="0">
              <a:solidFill>
                <a:schemeClr val="tx2"/>
              </a:solidFill>
              <a:latin typeface="Clarendon Blk BT" panose="02040905050505020204" pitchFamily="18" charset="0"/>
            </a:endParaRPr>
          </a:p>
        </p:txBody>
      </p:sp>
    </p:spTree>
    <p:extLst>
      <p:ext uri="{BB962C8B-B14F-4D97-AF65-F5344CB8AC3E}">
        <p14:creationId xmlns:p14="http://schemas.microsoft.com/office/powerpoint/2010/main" val="208601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StunMsgHeader</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6385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270494"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StunProtocol</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7270494" y="1426933"/>
            <a:ext cx="4010024"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err="1">
                <a:latin typeface="Arial Black" panose="020B0A04020102020204" pitchFamily="34" charset="0"/>
              </a:rPr>
              <a:t>MsgType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305509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907878E0-2918-4288-9329-50E71336E346}"/>
              </a:ext>
            </a:extLst>
          </p:cNvPr>
          <p:cNvSpPr txBox="1"/>
          <p:nvPr/>
        </p:nvSpPr>
        <p:spPr>
          <a:xfrm>
            <a:off x="134755" y="103642"/>
            <a:ext cx="4794389" cy="369332"/>
          </a:xfrm>
          <a:prstGeom prst="rect">
            <a:avLst/>
          </a:prstGeom>
          <a:noFill/>
        </p:spPr>
        <p:txBody>
          <a:bodyPr wrap="none" rtlCol="0">
            <a:spAutoFit/>
          </a:bodyPr>
          <a:lstStyle/>
          <a:p>
            <a:r>
              <a:rPr lang="en-US" altLang="zh-CN" dirty="0">
                <a:latin typeface="Clarendon Blk BT" panose="02040905050505020204" pitchFamily="18" charset="0"/>
              </a:rPr>
              <a:t>Sending the Request[RFC5245 7.1.2] </a:t>
            </a:r>
          </a:p>
        </p:txBody>
      </p:sp>
      <p:sp>
        <p:nvSpPr>
          <p:cNvPr id="8" name="Rectangle 6">
            <a:extLst>
              <a:ext uri="{FF2B5EF4-FFF2-40B4-BE49-F238E27FC236}">
                <a16:creationId xmlns:a16="http://schemas.microsoft.com/office/drawing/2014/main" id="{3D659FFB-4F36-4785-861A-69D1111D9687}"/>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39C8795-F925-46AA-844C-AF63AB4D5D95}"/>
              </a:ext>
            </a:extLst>
          </p:cNvPr>
          <p:cNvSpPr txBox="1"/>
          <p:nvPr/>
        </p:nvSpPr>
        <p:spPr>
          <a:xfrm>
            <a:off x="529721" y="2141458"/>
            <a:ext cx="5905500" cy="523220"/>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The controlling agent </a:t>
            </a:r>
            <a:r>
              <a:rPr lang="en-US" altLang="zh-CN" sz="1400" dirty="0">
                <a:solidFill>
                  <a:srgbClr val="00B050"/>
                </a:solidFill>
                <a:latin typeface="Bodoni Bd BT" panose="02070803080706020303" pitchFamily="18" charset="0"/>
              </a:rPr>
              <a:t>MAY</a:t>
            </a:r>
            <a:r>
              <a:rPr lang="en-US" altLang="zh-CN" sz="1400" dirty="0">
                <a:latin typeface="Bodoni Bd BT" panose="02070803080706020303" pitchFamily="18" charset="0"/>
              </a:rPr>
              <a:t> include it</a:t>
            </a:r>
          </a:p>
          <a:p>
            <a:pPr marL="342900" indent="-342900">
              <a:buAutoNum type="arabicPeriod"/>
            </a:pPr>
            <a:r>
              <a:rPr lang="en-US" altLang="zh-CN" sz="1400" dirty="0">
                <a:latin typeface="Bodoni Bd BT" panose="02070803080706020303" pitchFamily="18" charset="0"/>
              </a:rPr>
              <a:t>The controlled agent </a:t>
            </a:r>
            <a:r>
              <a:rPr lang="en-US" altLang="zh-CN" sz="1400" dirty="0">
                <a:solidFill>
                  <a:srgbClr val="FF0000"/>
                </a:solidFill>
                <a:latin typeface="Bodoni Bd BT" panose="02070803080706020303" pitchFamily="18" charset="0"/>
              </a:rPr>
              <a:t>MUST NOT</a:t>
            </a:r>
            <a:r>
              <a:rPr lang="en-US" altLang="zh-CN" sz="1400" dirty="0">
                <a:latin typeface="Bodoni Bd BT" panose="02070803080706020303" pitchFamily="18" charset="0"/>
              </a:rPr>
              <a:t> include it</a:t>
            </a:r>
          </a:p>
        </p:txBody>
      </p:sp>
      <p:sp>
        <p:nvSpPr>
          <p:cNvPr id="12" name="Rectangle: Rounded Corners 11">
            <a:extLst>
              <a:ext uri="{FF2B5EF4-FFF2-40B4-BE49-F238E27FC236}">
                <a16:creationId xmlns:a16="http://schemas.microsoft.com/office/drawing/2014/main" id="{E806C765-DCCB-43D6-8760-5E06F5A0E35D}"/>
              </a:ext>
            </a:extLst>
          </p:cNvPr>
          <p:cNvSpPr/>
          <p:nvPr/>
        </p:nvSpPr>
        <p:spPr>
          <a:xfrm>
            <a:off x="247650" y="896422"/>
            <a:ext cx="127635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PRIORITY</a:t>
            </a:r>
            <a:endParaRPr lang="zh-CN" altLang="en-US" sz="1600" dirty="0">
              <a:latin typeface="Britannic Bold" panose="020B0903060703020204" pitchFamily="34" charset="0"/>
            </a:endParaRPr>
          </a:p>
        </p:txBody>
      </p:sp>
      <p:sp>
        <p:nvSpPr>
          <p:cNvPr id="15" name="TextBox 14">
            <a:extLst>
              <a:ext uri="{FF2B5EF4-FFF2-40B4-BE49-F238E27FC236}">
                <a16:creationId xmlns:a16="http://schemas.microsoft.com/office/drawing/2014/main" id="{C56ABFC2-9928-435B-816D-5C8997B2E109}"/>
              </a:ext>
            </a:extLst>
          </p:cNvPr>
          <p:cNvSpPr txBox="1"/>
          <p:nvPr/>
        </p:nvSpPr>
        <p:spPr>
          <a:xfrm>
            <a:off x="529721" y="1277898"/>
            <a:ext cx="2558714"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1" name="Rectangle: Rounded Corners 30">
            <a:extLst>
              <a:ext uri="{FF2B5EF4-FFF2-40B4-BE49-F238E27FC236}">
                <a16:creationId xmlns:a16="http://schemas.microsoft.com/office/drawing/2014/main" id="{8E4A2880-3A96-4274-831C-66268FED30F5}"/>
              </a:ext>
            </a:extLst>
          </p:cNvPr>
          <p:cNvSpPr/>
          <p:nvPr/>
        </p:nvSpPr>
        <p:spPr>
          <a:xfrm>
            <a:off x="247650" y="1752481"/>
            <a:ext cx="16383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USE-CANDIDATE</a:t>
            </a:r>
            <a:endParaRPr lang="zh-CN" altLang="en-US" sz="1600" dirty="0">
              <a:latin typeface="Britannic Bold" panose="020B0903060703020204" pitchFamily="34" charset="0"/>
            </a:endParaRPr>
          </a:p>
        </p:txBody>
      </p:sp>
      <p:sp>
        <p:nvSpPr>
          <p:cNvPr id="32" name="Rectangle: Rounded Corners 31">
            <a:extLst>
              <a:ext uri="{FF2B5EF4-FFF2-40B4-BE49-F238E27FC236}">
                <a16:creationId xmlns:a16="http://schemas.microsoft.com/office/drawing/2014/main" id="{504C7ACE-76E0-44BB-A990-D744138388DA}"/>
              </a:ext>
            </a:extLst>
          </p:cNvPr>
          <p:cNvSpPr/>
          <p:nvPr/>
        </p:nvSpPr>
        <p:spPr>
          <a:xfrm>
            <a:off x="247650" y="2914116"/>
            <a:ext cx="1790700"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ICE-CONTROLLED</a:t>
            </a:r>
            <a:endParaRPr lang="zh-CN" altLang="en-US" sz="1600" dirty="0">
              <a:latin typeface="Britannic Bold" panose="020B0903060703020204" pitchFamily="34" charset="0"/>
            </a:endParaRPr>
          </a:p>
        </p:txBody>
      </p:sp>
      <p:sp>
        <p:nvSpPr>
          <p:cNvPr id="33" name="TextBox 32">
            <a:extLst>
              <a:ext uri="{FF2B5EF4-FFF2-40B4-BE49-F238E27FC236}">
                <a16:creationId xmlns:a16="http://schemas.microsoft.com/office/drawing/2014/main" id="{4CB07421-FF3D-4218-B192-E8E15F07C752}"/>
              </a:ext>
            </a:extLst>
          </p:cNvPr>
          <p:cNvSpPr txBox="1"/>
          <p:nvPr/>
        </p:nvSpPr>
        <p:spPr>
          <a:xfrm>
            <a:off x="529720" y="3307378"/>
            <a:ext cx="398391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controlled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4" name="Rectangle: Rounded Corners 33">
            <a:extLst>
              <a:ext uri="{FF2B5EF4-FFF2-40B4-BE49-F238E27FC236}">
                <a16:creationId xmlns:a16="http://schemas.microsoft.com/office/drawing/2014/main" id="{65CBB990-0841-49CE-BDC0-2AB82F63AB36}"/>
              </a:ext>
            </a:extLst>
          </p:cNvPr>
          <p:cNvSpPr/>
          <p:nvPr/>
        </p:nvSpPr>
        <p:spPr>
          <a:xfrm>
            <a:off x="247649" y="3844112"/>
            <a:ext cx="1895475"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ICE-CONTROLLING</a:t>
            </a:r>
            <a:endParaRPr lang="zh-CN" altLang="en-US" sz="1600" dirty="0">
              <a:latin typeface="Britannic Bold" panose="020B0903060703020204" pitchFamily="34" charset="0"/>
            </a:endParaRPr>
          </a:p>
        </p:txBody>
      </p:sp>
      <p:sp>
        <p:nvSpPr>
          <p:cNvPr id="35" name="TextBox 34">
            <a:extLst>
              <a:ext uri="{FF2B5EF4-FFF2-40B4-BE49-F238E27FC236}">
                <a16:creationId xmlns:a16="http://schemas.microsoft.com/office/drawing/2014/main" id="{A156A215-01F5-41F5-83F4-BFC5B5854008}"/>
              </a:ext>
            </a:extLst>
          </p:cNvPr>
          <p:cNvSpPr txBox="1"/>
          <p:nvPr/>
        </p:nvSpPr>
        <p:spPr>
          <a:xfrm>
            <a:off x="529720" y="4237374"/>
            <a:ext cx="4032001" cy="307777"/>
          </a:xfrm>
          <a:prstGeom prst="rect">
            <a:avLst/>
          </a:prstGeom>
          <a:noFill/>
        </p:spPr>
        <p:txBody>
          <a:bodyPr wrap="none" rtlCol="0">
            <a:spAutoFit/>
          </a:bodyPr>
          <a:lstStyle/>
          <a:p>
            <a:pPr marL="342900" indent="-342900">
              <a:buAutoNum type="arabicPeriod"/>
            </a:pPr>
            <a:r>
              <a:rPr lang="en-US" altLang="zh-CN" sz="1400" dirty="0">
                <a:latin typeface="Bodoni Bd BT" panose="02070803080706020303" pitchFamily="18" charset="0"/>
              </a:rPr>
              <a:t>An agent in controlling role </a:t>
            </a:r>
            <a:r>
              <a:rPr lang="en-US" altLang="zh-CN" sz="1400" dirty="0">
                <a:solidFill>
                  <a:srgbClr val="FF0000"/>
                </a:solidFill>
                <a:latin typeface="Bodoni Bd BT" panose="02070803080706020303" pitchFamily="18" charset="0"/>
              </a:rPr>
              <a:t>MUST</a:t>
            </a:r>
            <a:r>
              <a:rPr lang="en-US" altLang="zh-CN" sz="1400" dirty="0">
                <a:latin typeface="Bodoni Bd BT" panose="02070803080706020303" pitchFamily="18" charset="0"/>
              </a:rPr>
              <a:t> include it</a:t>
            </a:r>
          </a:p>
        </p:txBody>
      </p:sp>
      <p:sp>
        <p:nvSpPr>
          <p:cNvPr id="36" name="Rectangle: Rounded Corners 35">
            <a:extLst>
              <a:ext uri="{FF2B5EF4-FFF2-40B4-BE49-F238E27FC236}">
                <a16:creationId xmlns:a16="http://schemas.microsoft.com/office/drawing/2014/main" id="{9CB5AFC7-A446-4A1A-BED6-AF1D55EA1E76}"/>
              </a:ext>
            </a:extLst>
          </p:cNvPr>
          <p:cNvSpPr/>
          <p:nvPr/>
        </p:nvSpPr>
        <p:spPr>
          <a:xfrm>
            <a:off x="247648" y="4653616"/>
            <a:ext cx="2133601" cy="37457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spAutoFit/>
          </a:bodyPr>
          <a:lstStyle/>
          <a:p>
            <a:r>
              <a:rPr lang="en-US" altLang="zh-CN" sz="1600" dirty="0">
                <a:latin typeface="Britannic Bold" panose="020B0903060703020204" pitchFamily="34" charset="0"/>
              </a:rPr>
              <a:t>Forming Credentials</a:t>
            </a:r>
            <a:endParaRPr lang="zh-CN" altLang="en-US" sz="1600" dirty="0">
              <a:latin typeface="Britannic Bold" panose="020B0903060703020204" pitchFamily="34" charset="0"/>
            </a:endParaRPr>
          </a:p>
        </p:txBody>
      </p:sp>
      <p:sp>
        <p:nvSpPr>
          <p:cNvPr id="37" name="TextBox 36">
            <a:extLst>
              <a:ext uri="{FF2B5EF4-FFF2-40B4-BE49-F238E27FC236}">
                <a16:creationId xmlns:a16="http://schemas.microsoft.com/office/drawing/2014/main" id="{ED3E295E-6F1E-4D26-8FCE-A2258BB495BB}"/>
              </a:ext>
            </a:extLst>
          </p:cNvPr>
          <p:cNvSpPr txBox="1"/>
          <p:nvPr/>
        </p:nvSpPr>
        <p:spPr>
          <a:xfrm>
            <a:off x="496339" y="5050927"/>
            <a:ext cx="5905500" cy="1169551"/>
          </a:xfrm>
          <a:prstGeom prst="rect">
            <a:avLst/>
          </a:prstGeom>
          <a:noFill/>
        </p:spPr>
        <p:txBody>
          <a:bodyPr wrap="square" rtlCol="0">
            <a:spAutoFit/>
          </a:bodyPr>
          <a:lstStyle/>
          <a:p>
            <a:pPr marL="342900" indent="-342900">
              <a:buAutoNum type="arabicPeriod"/>
            </a:pPr>
            <a:r>
              <a:rPr lang="en-US" altLang="zh-CN" sz="1400" dirty="0">
                <a:latin typeface="Bodoni Bd BT" panose="02070803080706020303" pitchFamily="18" charset="0"/>
              </a:rPr>
              <a:t>Consider Agent L included LFRAG &amp; LPASS, R included </a:t>
            </a:r>
          </a:p>
          <a:p>
            <a:r>
              <a:rPr lang="en-US" altLang="zh-CN" sz="1400" dirty="0">
                <a:latin typeface="Bodoni Bd BT" panose="02070803080706020303" pitchFamily="18" charset="0"/>
              </a:rPr>
              <a:t>RFRAG &amp; RPASS, connectivity check from L to R utilizes username RFRAG:LFRAG and password of RPASS. From R to username should be </a:t>
            </a:r>
          </a:p>
          <a:p>
            <a:r>
              <a:rPr lang="en-US" altLang="zh-CN" sz="1400" dirty="0">
                <a:latin typeface="Bodoni Bd BT" panose="02070803080706020303" pitchFamily="18" charset="0"/>
              </a:rPr>
              <a:t>LFRAG:RFRAG and LPASS for password</a:t>
            </a:r>
          </a:p>
          <a:p>
            <a:r>
              <a:rPr lang="en-US" altLang="zh-CN" sz="1400" dirty="0">
                <a:latin typeface="Bodoni Bd BT" panose="02070803080706020303" pitchFamily="18" charset="0"/>
              </a:rPr>
              <a:t>2.    USERNAME attribute is not present in the response</a:t>
            </a:r>
          </a:p>
        </p:txBody>
      </p:sp>
    </p:spTree>
    <p:extLst>
      <p:ext uri="{BB962C8B-B14F-4D97-AF65-F5344CB8AC3E}">
        <p14:creationId xmlns:p14="http://schemas.microsoft.com/office/powerpoint/2010/main" val="316136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CDF9649-B08F-4E7E-97B1-71C1FA784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36" y="103642"/>
            <a:ext cx="5020376" cy="6249272"/>
          </a:xfrm>
          <a:prstGeom prst="rect">
            <a:avLst/>
          </a:prstGeom>
        </p:spPr>
      </p:pic>
      <p:sp>
        <p:nvSpPr>
          <p:cNvPr id="4" name="TextBox 3">
            <a:extLst>
              <a:ext uri="{FF2B5EF4-FFF2-40B4-BE49-F238E27FC236}">
                <a16:creationId xmlns:a16="http://schemas.microsoft.com/office/drawing/2014/main" id="{B1E64C71-EF5A-44AB-B391-233BCF2490F4}"/>
              </a:ext>
            </a:extLst>
          </p:cNvPr>
          <p:cNvSpPr txBox="1"/>
          <p:nvPr/>
        </p:nvSpPr>
        <p:spPr>
          <a:xfrm>
            <a:off x="134755" y="103642"/>
            <a:ext cx="1841979" cy="369332"/>
          </a:xfrm>
          <a:prstGeom prst="rect">
            <a:avLst/>
          </a:prstGeom>
          <a:noFill/>
        </p:spPr>
        <p:txBody>
          <a:bodyPr wrap="none" rtlCol="0">
            <a:spAutoFit/>
          </a:bodyPr>
          <a:lstStyle/>
          <a:p>
            <a:r>
              <a:rPr lang="en-US" altLang="zh-CN" dirty="0">
                <a:latin typeface="Clarendon Blk BT" panose="02040905050505020204" pitchFamily="18" charset="0"/>
              </a:rPr>
              <a:t>NAT Detected</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265171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5497-28F9-4C22-85A1-004A246E979C}"/>
              </a:ext>
            </a:extLst>
          </p:cNvPr>
          <p:cNvSpPr txBox="1"/>
          <p:nvPr/>
        </p:nvSpPr>
        <p:spPr>
          <a:xfrm>
            <a:off x="298383" y="308009"/>
            <a:ext cx="1471878" cy="369332"/>
          </a:xfrm>
          <a:prstGeom prst="rect">
            <a:avLst/>
          </a:prstGeom>
          <a:noFill/>
        </p:spPr>
        <p:txBody>
          <a:bodyPr wrap="none" rtlCol="0">
            <a:spAutoFit/>
          </a:bodyPr>
          <a:lstStyle/>
          <a:p>
            <a:r>
              <a:rPr lang="en-US" altLang="zh-CN" b="1" dirty="0"/>
              <a:t>STUN server</a:t>
            </a:r>
            <a:endParaRPr lang="zh-CN" altLang="en-US" b="1" dirty="0"/>
          </a:p>
        </p:txBody>
      </p:sp>
      <p:sp>
        <p:nvSpPr>
          <p:cNvPr id="5" name="Rectangle 4">
            <a:extLst>
              <a:ext uri="{FF2B5EF4-FFF2-40B4-BE49-F238E27FC236}">
                <a16:creationId xmlns:a16="http://schemas.microsoft.com/office/drawing/2014/main" id="{E4D7169E-706A-4FEE-9E87-C2AFAC2FB4A7}"/>
              </a:ext>
            </a:extLst>
          </p:cNvPr>
          <p:cNvSpPr/>
          <p:nvPr/>
        </p:nvSpPr>
        <p:spPr>
          <a:xfrm>
            <a:off x="2887578"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client</a:t>
            </a:r>
            <a:endParaRPr lang="zh-CN" altLang="en-US" sz="1400" dirty="0"/>
          </a:p>
        </p:txBody>
      </p:sp>
      <p:sp>
        <p:nvSpPr>
          <p:cNvPr id="7" name="Rectangle 6">
            <a:extLst>
              <a:ext uri="{FF2B5EF4-FFF2-40B4-BE49-F238E27FC236}">
                <a16:creationId xmlns:a16="http://schemas.microsoft.com/office/drawing/2014/main" id="{A398B6CA-18FA-4E31-B070-771793CFD207}"/>
              </a:ext>
            </a:extLst>
          </p:cNvPr>
          <p:cNvSpPr/>
          <p:nvPr/>
        </p:nvSpPr>
        <p:spPr>
          <a:xfrm>
            <a:off x="6567025" y="903171"/>
            <a:ext cx="1549667" cy="231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stun server</a:t>
            </a:r>
            <a:endParaRPr lang="zh-CN" altLang="en-US" sz="1400" dirty="0"/>
          </a:p>
        </p:txBody>
      </p:sp>
      <p:cxnSp>
        <p:nvCxnSpPr>
          <p:cNvPr id="11" name="Straight Arrow Connector 10">
            <a:extLst>
              <a:ext uri="{FF2B5EF4-FFF2-40B4-BE49-F238E27FC236}">
                <a16:creationId xmlns:a16="http://schemas.microsoft.com/office/drawing/2014/main" id="{B8BEB6E3-E94F-4B00-BDBC-2031EE48ABF6}"/>
              </a:ext>
            </a:extLst>
          </p:cNvPr>
          <p:cNvCxnSpPr>
            <a:stCxn id="7" idx="2"/>
          </p:cNvCxnSpPr>
          <p:nvPr/>
        </p:nvCxnSpPr>
        <p:spPr>
          <a:xfrm>
            <a:off x="7341859"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B6A0D9-4FEF-46EF-B095-AADF251945A5}"/>
              </a:ext>
            </a:extLst>
          </p:cNvPr>
          <p:cNvCxnSpPr>
            <a:stCxn id="5" idx="2"/>
          </p:cNvCxnSpPr>
          <p:nvPr/>
        </p:nvCxnSpPr>
        <p:spPr>
          <a:xfrm>
            <a:off x="3662412" y="1134177"/>
            <a:ext cx="0" cy="572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DD62B02D-D50B-4B36-B2AF-246BE5943025}"/>
              </a:ext>
            </a:extLst>
          </p:cNvPr>
          <p:cNvGrpSpPr/>
          <p:nvPr/>
        </p:nvGrpSpPr>
        <p:grpSpPr>
          <a:xfrm>
            <a:off x="3662411" y="1360007"/>
            <a:ext cx="3394503" cy="246221"/>
            <a:chOff x="2882766" y="1380448"/>
            <a:chExt cx="3787541" cy="246221"/>
          </a:xfrm>
        </p:grpSpPr>
        <p:cxnSp>
          <p:nvCxnSpPr>
            <p:cNvPr id="15" name="Straight Arrow Connector 14">
              <a:extLst>
                <a:ext uri="{FF2B5EF4-FFF2-40B4-BE49-F238E27FC236}">
                  <a16:creationId xmlns:a16="http://schemas.microsoft.com/office/drawing/2014/main" id="{D6096D7B-E707-49D6-AAF6-66AA674CB60B}"/>
                </a:ext>
              </a:extLst>
            </p:cNvPr>
            <p:cNvCxnSpPr>
              <a:cxnSpLocks/>
            </p:cNvCxnSpPr>
            <p:nvPr/>
          </p:nvCxnSpPr>
          <p:spPr>
            <a:xfrm>
              <a:off x="2882766" y="1626669"/>
              <a:ext cx="37875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BA92BB-D342-4649-96CD-921EFBE40D84}"/>
                </a:ext>
              </a:extLst>
            </p:cNvPr>
            <p:cNvSpPr txBox="1"/>
            <p:nvPr/>
          </p:nvSpPr>
          <p:spPr>
            <a:xfrm>
              <a:off x="4315513" y="1380448"/>
              <a:ext cx="922047" cy="246221"/>
            </a:xfrm>
            <a:prstGeom prst="rect">
              <a:avLst/>
            </a:prstGeom>
            <a:noFill/>
          </p:spPr>
          <p:txBody>
            <a:bodyPr wrap="none" rtlCol="0">
              <a:spAutoFit/>
            </a:bodyPr>
            <a:lstStyle/>
            <a:p>
              <a:r>
                <a:rPr lang="en-US" altLang="zh-CN" sz="1000" b="1" dirty="0"/>
                <a:t>Bind request</a:t>
              </a:r>
              <a:endParaRPr lang="zh-CN" altLang="en-US" sz="1000" b="1" dirty="0"/>
            </a:p>
          </p:txBody>
        </p:sp>
      </p:grpSp>
      <p:grpSp>
        <p:nvGrpSpPr>
          <p:cNvPr id="31" name="Group 30">
            <a:extLst>
              <a:ext uri="{FF2B5EF4-FFF2-40B4-BE49-F238E27FC236}">
                <a16:creationId xmlns:a16="http://schemas.microsoft.com/office/drawing/2014/main" id="{6DD0ACCA-C9EA-4809-BA69-D697B5575DF0}"/>
              </a:ext>
            </a:extLst>
          </p:cNvPr>
          <p:cNvGrpSpPr/>
          <p:nvPr/>
        </p:nvGrpSpPr>
        <p:grpSpPr>
          <a:xfrm>
            <a:off x="3662410" y="1134177"/>
            <a:ext cx="4184771" cy="1270536"/>
            <a:chOff x="4344817" y="3678504"/>
            <a:chExt cx="5351833" cy="1270536"/>
          </a:xfrm>
        </p:grpSpPr>
        <p:grpSp>
          <p:nvGrpSpPr>
            <p:cNvPr id="30" name="Group 29">
              <a:extLst>
                <a:ext uri="{FF2B5EF4-FFF2-40B4-BE49-F238E27FC236}">
                  <a16:creationId xmlns:a16="http://schemas.microsoft.com/office/drawing/2014/main" id="{27C688C1-0847-4FB0-A659-519BD0154167}"/>
                </a:ext>
              </a:extLst>
            </p:cNvPr>
            <p:cNvGrpSpPr/>
            <p:nvPr/>
          </p:nvGrpSpPr>
          <p:grpSpPr>
            <a:xfrm>
              <a:off x="4344817" y="3678504"/>
              <a:ext cx="5351833" cy="1270536"/>
              <a:chOff x="2495349" y="1251285"/>
              <a:chExt cx="5351833" cy="1270536"/>
            </a:xfrm>
          </p:grpSpPr>
          <p:grpSp>
            <p:nvGrpSpPr>
              <p:cNvPr id="23" name="Group 22">
                <a:extLst>
                  <a:ext uri="{FF2B5EF4-FFF2-40B4-BE49-F238E27FC236}">
                    <a16:creationId xmlns:a16="http://schemas.microsoft.com/office/drawing/2014/main" id="{6DD2FA60-9158-46BC-ACAA-32A0D3731087}"/>
                  </a:ext>
                </a:extLst>
              </p:cNvPr>
              <p:cNvGrpSpPr/>
              <p:nvPr/>
            </p:nvGrpSpPr>
            <p:grpSpPr>
              <a:xfrm>
                <a:off x="6836534" y="1251285"/>
                <a:ext cx="1010648" cy="1270536"/>
                <a:chOff x="8229600" y="2300438"/>
                <a:chExt cx="1010648" cy="1270536"/>
              </a:xfrm>
            </p:grpSpPr>
            <p:sp>
              <p:nvSpPr>
                <p:cNvPr id="19" name="Rectangle 18">
                  <a:extLst>
                    <a:ext uri="{FF2B5EF4-FFF2-40B4-BE49-F238E27FC236}">
                      <a16:creationId xmlns:a16="http://schemas.microsoft.com/office/drawing/2014/main" id="{3920BD5E-8D07-4AFB-AC22-AD747F5D3165}"/>
                    </a:ext>
                  </a:extLst>
                </p:cNvPr>
                <p:cNvSpPr/>
                <p:nvPr/>
              </p:nvSpPr>
              <p:spPr>
                <a:xfrm>
                  <a:off x="8229600" y="2300438"/>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A1,P1</a:t>
                  </a:r>
                  <a:endParaRPr lang="zh-CN" altLang="en-US" dirty="0"/>
                </a:p>
              </p:txBody>
            </p:sp>
            <p:sp>
              <p:nvSpPr>
                <p:cNvPr id="20" name="Rectangle 19">
                  <a:extLst>
                    <a:ext uri="{FF2B5EF4-FFF2-40B4-BE49-F238E27FC236}">
                      <a16:creationId xmlns:a16="http://schemas.microsoft.com/office/drawing/2014/main" id="{61FF5562-EE0F-45E3-A2FD-1F0C3BC4448C}"/>
                    </a:ext>
                  </a:extLst>
                </p:cNvPr>
                <p:cNvSpPr/>
                <p:nvPr/>
              </p:nvSpPr>
              <p:spPr>
                <a:xfrm>
                  <a:off x="8229600" y="2618072"/>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A2,P1</a:t>
                  </a:r>
                  <a:endParaRPr lang="zh-CN" altLang="en-US" dirty="0"/>
                </a:p>
              </p:txBody>
            </p:sp>
            <p:sp>
              <p:nvSpPr>
                <p:cNvPr id="21" name="Rectangle 20">
                  <a:extLst>
                    <a:ext uri="{FF2B5EF4-FFF2-40B4-BE49-F238E27FC236}">
                      <a16:creationId xmlns:a16="http://schemas.microsoft.com/office/drawing/2014/main" id="{75923A82-A691-40FE-AC62-AD4E1F6F3B1F}"/>
                    </a:ext>
                  </a:extLst>
                </p:cNvPr>
                <p:cNvSpPr/>
                <p:nvPr/>
              </p:nvSpPr>
              <p:spPr>
                <a:xfrm>
                  <a:off x="8229600" y="2935706"/>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A1,P2</a:t>
                  </a:r>
                  <a:endParaRPr lang="zh-CN" altLang="en-US" dirty="0"/>
                </a:p>
              </p:txBody>
            </p:sp>
            <p:sp>
              <p:nvSpPr>
                <p:cNvPr id="22" name="Rectangle 21">
                  <a:extLst>
                    <a:ext uri="{FF2B5EF4-FFF2-40B4-BE49-F238E27FC236}">
                      <a16:creationId xmlns:a16="http://schemas.microsoft.com/office/drawing/2014/main" id="{E0296939-05F1-4A52-807C-636676D69CD9}"/>
                    </a:ext>
                  </a:extLst>
                </p:cNvPr>
                <p:cNvSpPr/>
                <p:nvPr/>
              </p:nvSpPr>
              <p:spPr>
                <a:xfrm>
                  <a:off x="8229600" y="3253340"/>
                  <a:ext cx="1010648" cy="317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A2,P2</a:t>
                  </a:r>
                  <a:endParaRPr lang="zh-CN" altLang="en-US" dirty="0"/>
                </a:p>
              </p:txBody>
            </p:sp>
          </p:grpSp>
          <p:cxnSp>
            <p:nvCxnSpPr>
              <p:cNvPr id="28" name="Straight Arrow Connector 27">
                <a:extLst>
                  <a:ext uri="{FF2B5EF4-FFF2-40B4-BE49-F238E27FC236}">
                    <a16:creationId xmlns:a16="http://schemas.microsoft.com/office/drawing/2014/main" id="{7E952A1A-9BFC-44EC-BE0F-07F10E27ED7D}"/>
                  </a:ext>
                </a:extLst>
              </p:cNvPr>
              <p:cNvCxnSpPr/>
              <p:nvPr/>
            </p:nvCxnSpPr>
            <p:spPr>
              <a:xfrm flipH="1">
                <a:off x="2495349" y="2204187"/>
                <a:ext cx="4341181"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2BC133EE-BBF1-41BD-9399-81F07AF9A0E9}"/>
                </a:ext>
              </a:extLst>
            </p:cNvPr>
            <p:cNvSpPr txBox="1"/>
            <p:nvPr/>
          </p:nvSpPr>
          <p:spPr>
            <a:xfrm>
              <a:off x="6517230" y="4385185"/>
              <a:ext cx="1007007" cy="246221"/>
            </a:xfrm>
            <a:prstGeom prst="rect">
              <a:avLst/>
            </a:prstGeom>
            <a:noFill/>
          </p:spPr>
          <p:txBody>
            <a:bodyPr wrap="none" rtlCol="0">
              <a:spAutoFit/>
            </a:bodyPr>
            <a:lstStyle/>
            <a:p>
              <a:r>
                <a:rPr lang="en-US" altLang="zh-CN" sz="1000" b="1" dirty="0">
                  <a:solidFill>
                    <a:schemeClr val="accent6"/>
                  </a:solidFill>
                </a:rPr>
                <a:t>Bind response</a:t>
              </a:r>
              <a:endParaRPr lang="zh-CN" altLang="en-US" sz="1000" b="1" dirty="0">
                <a:solidFill>
                  <a:schemeClr val="accent6"/>
                </a:solidFill>
              </a:endParaRPr>
            </a:p>
          </p:txBody>
        </p:sp>
      </p:grpSp>
      <p:sp>
        <p:nvSpPr>
          <p:cNvPr id="41" name="Rectangle 40">
            <a:extLst>
              <a:ext uri="{FF2B5EF4-FFF2-40B4-BE49-F238E27FC236}">
                <a16:creationId xmlns:a16="http://schemas.microsoft.com/office/drawing/2014/main" id="{9A36D600-98CF-433F-BCB3-D068A7DCCD73}"/>
              </a:ext>
            </a:extLst>
          </p:cNvPr>
          <p:cNvSpPr/>
          <p:nvPr/>
        </p:nvSpPr>
        <p:spPr>
          <a:xfrm>
            <a:off x="9172881" y="308009"/>
            <a:ext cx="2583080" cy="170367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200" b="1" dirty="0">
                <a:solidFill>
                  <a:schemeClr val="accent6"/>
                </a:solidFill>
              </a:rPr>
              <a:t>Bind request procedure</a:t>
            </a:r>
          </a:p>
          <a:p>
            <a:pPr algn="ctr"/>
            <a:endParaRPr lang="zh-CN" altLang="en-US" sz="1200" b="1" dirty="0">
              <a:solidFill>
                <a:schemeClr val="accent6"/>
              </a:solidFill>
            </a:endParaRPr>
          </a:p>
        </p:txBody>
      </p:sp>
      <p:sp>
        <p:nvSpPr>
          <p:cNvPr id="44" name="Rectangle 43">
            <a:extLst>
              <a:ext uri="{FF2B5EF4-FFF2-40B4-BE49-F238E27FC236}">
                <a16:creationId xmlns:a16="http://schemas.microsoft.com/office/drawing/2014/main" id="{AF522D58-B9BC-432E-BB84-B7E40C98F053}"/>
              </a:ext>
            </a:extLst>
          </p:cNvPr>
          <p:cNvSpPr/>
          <p:nvPr/>
        </p:nvSpPr>
        <p:spPr>
          <a:xfrm>
            <a:off x="9172881" y="670122"/>
            <a:ext cx="2583081"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1.</a:t>
            </a:r>
            <a:r>
              <a:rPr lang="zh-CN" altLang="zh-CN" sz="1200" dirty="0">
                <a:solidFill>
                  <a:srgbClr val="000000"/>
                </a:solidFill>
                <a:latin typeface="PT Mono" panose="02060509020205020204" pitchFamily="50" charset="0"/>
              </a:rPr>
              <a:t>MESSAGE-INTEGRITY</a:t>
            </a:r>
            <a:r>
              <a:rPr lang="en-US" altLang="zh-CN" sz="1200" dirty="0">
                <a:solidFill>
                  <a:srgbClr val="000000"/>
                </a:solidFill>
                <a:latin typeface="PT Mono" panose="02060509020205020204" pitchFamily="50" charset="0"/>
              </a:rPr>
              <a:t> 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5" name="Rectangle 44">
            <a:extLst>
              <a:ext uri="{FF2B5EF4-FFF2-40B4-BE49-F238E27FC236}">
                <a16:creationId xmlns:a16="http://schemas.microsoft.com/office/drawing/2014/main" id="{B86E5192-10CA-4C83-AF6C-5C2D19A7D394}"/>
              </a:ext>
            </a:extLst>
          </p:cNvPr>
          <p:cNvSpPr/>
          <p:nvPr/>
        </p:nvSpPr>
        <p:spPr>
          <a:xfrm>
            <a:off x="9172880" y="1008247"/>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2.</a:t>
            </a:r>
            <a:r>
              <a:rPr kumimoji="0" lang="zh-CN" altLang="zh-CN" sz="1200" b="0" i="0" u="none" strike="noStrike" cap="none" normalizeH="0" baseline="0" dirty="0">
                <a:ln>
                  <a:noFill/>
                </a:ln>
                <a:solidFill>
                  <a:srgbClr val="000000"/>
                </a:solidFill>
                <a:effectLst/>
                <a:latin typeface="PT Mono" panose="02060509020205020204" pitchFamily="50" charset="0"/>
              </a:rPr>
              <a:t>Shared Secret</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7" name="Rectangle 46">
            <a:extLst>
              <a:ext uri="{FF2B5EF4-FFF2-40B4-BE49-F238E27FC236}">
                <a16:creationId xmlns:a16="http://schemas.microsoft.com/office/drawing/2014/main" id="{AEC44216-48E0-4AE0-8CCA-49AA99867DBB}"/>
              </a:ext>
            </a:extLst>
          </p:cNvPr>
          <p:cNvSpPr/>
          <p:nvPr/>
        </p:nvSpPr>
        <p:spPr>
          <a:xfrm>
            <a:off x="9172881" y="1346372"/>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3.</a:t>
            </a:r>
            <a:r>
              <a:rPr kumimoji="0" lang="zh-CN" altLang="zh-CN" sz="1200" b="0" i="0" u="none" strike="noStrike" cap="none" normalizeH="0" baseline="0" dirty="0">
                <a:ln>
                  <a:noFill/>
                </a:ln>
                <a:solidFill>
                  <a:srgbClr val="000000"/>
                </a:solidFill>
                <a:effectLst/>
                <a:latin typeface="PT Mono" panose="02060509020205020204" pitchFamily="50" charset="0"/>
              </a:rPr>
              <a:t>ATTRIBUTES</a:t>
            </a:r>
            <a:r>
              <a:rPr kumimoji="0" lang="zh-CN" altLang="zh-CN" sz="1050" b="0" i="0" u="none" strike="noStrike" cap="none" normalizeH="0" baseline="0" dirty="0">
                <a:ln>
                  <a:noFill/>
                </a:ln>
                <a:solidFill>
                  <a:schemeClr val="tx1"/>
                </a:solidFill>
                <a:effectLst/>
              </a:rPr>
              <a:t> </a:t>
            </a:r>
            <a:r>
              <a:rPr lang="en-US" altLang="zh-CN" sz="1200" dirty="0">
                <a:solidFill>
                  <a:srgbClr val="000000"/>
                </a:solidFill>
                <a:latin typeface="PT Mono" panose="02060509020205020204" pitchFamily="50" charset="0"/>
              </a:rPr>
              <a:t>check</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49" name="Rectangle 48">
            <a:extLst>
              <a:ext uri="{FF2B5EF4-FFF2-40B4-BE49-F238E27FC236}">
                <a16:creationId xmlns:a16="http://schemas.microsoft.com/office/drawing/2014/main" id="{65573FFC-71EB-4233-902C-5B3CE01C4712}"/>
              </a:ext>
            </a:extLst>
          </p:cNvPr>
          <p:cNvSpPr/>
          <p:nvPr/>
        </p:nvSpPr>
        <p:spPr>
          <a:xfrm>
            <a:off x="9172880" y="1682041"/>
            <a:ext cx="2583080"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lang="en-US" altLang="zh-CN" sz="1200" dirty="0">
                <a:solidFill>
                  <a:srgbClr val="000000"/>
                </a:solidFill>
                <a:latin typeface="PT Mono" panose="02060509020205020204" pitchFamily="50" charset="0"/>
              </a:rPr>
              <a:t>4.Response message</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51" name="Straight Arrow Connector 50">
            <a:extLst>
              <a:ext uri="{FF2B5EF4-FFF2-40B4-BE49-F238E27FC236}">
                <a16:creationId xmlns:a16="http://schemas.microsoft.com/office/drawing/2014/main" id="{6AD73F4C-DB2F-47DB-A529-F31E93747B9E}"/>
              </a:ext>
            </a:extLst>
          </p:cNvPr>
          <p:cNvCxnSpPr/>
          <p:nvPr/>
        </p:nvCxnSpPr>
        <p:spPr>
          <a:xfrm flipV="1">
            <a:off x="7921592" y="1018674"/>
            <a:ext cx="1145406" cy="58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0E65B59-2657-4490-BE3F-0A0A8943533B}"/>
              </a:ext>
            </a:extLst>
          </p:cNvPr>
          <p:cNvCxnSpPr/>
          <p:nvPr/>
        </p:nvCxnSpPr>
        <p:spPr>
          <a:xfrm flipH="1">
            <a:off x="7921592" y="1928262"/>
            <a:ext cx="114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65D2C88-5B31-489E-99BE-523A193021D9}"/>
              </a:ext>
            </a:extLst>
          </p:cNvPr>
          <p:cNvSpPr/>
          <p:nvPr/>
        </p:nvSpPr>
        <p:spPr>
          <a:xfrm>
            <a:off x="139931" y="1158324"/>
            <a:ext cx="2843890" cy="109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horz" rtlCol="0" anchor="t" anchorCtr="1"/>
          <a:lstStyle/>
          <a:p>
            <a:pPr lvl="0" eaLnBrk="0" fontAlgn="base" hangingPunct="0">
              <a:spcBef>
                <a:spcPct val="0"/>
              </a:spcBef>
              <a:spcAft>
                <a:spcPct val="0"/>
              </a:spcAft>
            </a:pPr>
            <a:r>
              <a:rPr lang="zh-CN" altLang="zh-CN" sz="1200" dirty="0">
                <a:solidFill>
                  <a:schemeClr val="accent6"/>
                </a:solidFill>
                <a:latin typeface="PT Mono" panose="02060509020205020204" pitchFamily="50" charset="0"/>
              </a:rPr>
              <a:t>Discovery</a:t>
            </a:r>
            <a:r>
              <a:rPr kumimoji="0" lang="zh-CN" altLang="zh-CN" sz="1200" b="0" i="0" u="none" strike="noStrike" cap="none" normalizeH="0" baseline="0" dirty="0">
                <a:ln>
                  <a:noFill/>
                </a:ln>
                <a:solidFill>
                  <a:schemeClr val="accent6"/>
                </a:solidFill>
                <a:effectLst/>
              </a:rPr>
              <a:t> </a:t>
            </a:r>
            <a:endParaRPr kumimoji="0" lang="zh-CN" altLang="zh-CN" sz="1200" b="0" i="0" u="none" strike="noStrike" cap="none" normalizeH="0" baseline="0" dirty="0">
              <a:ln>
                <a:noFill/>
              </a:ln>
              <a:solidFill>
                <a:schemeClr val="accent6"/>
              </a:solidFill>
              <a:effectLst/>
              <a:latin typeface="Arial" panose="020B0604020202020204" pitchFamily="34" charset="0"/>
            </a:endParaRPr>
          </a:p>
        </p:txBody>
      </p:sp>
      <p:sp>
        <p:nvSpPr>
          <p:cNvPr id="57" name="Rectangle 56">
            <a:extLst>
              <a:ext uri="{FF2B5EF4-FFF2-40B4-BE49-F238E27FC236}">
                <a16:creationId xmlns:a16="http://schemas.microsoft.com/office/drawing/2014/main" id="{404960FD-2CE3-45CA-BD3E-7979A004D7BF}"/>
              </a:ext>
            </a:extLst>
          </p:cNvPr>
          <p:cNvSpPr/>
          <p:nvPr/>
        </p:nvSpPr>
        <p:spPr>
          <a:xfrm>
            <a:off x="139940" y="1483117"/>
            <a:ext cx="2831432"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1.</a:t>
            </a:r>
            <a:r>
              <a:rPr lang="zh-CN" altLang="zh-CN" sz="1000" dirty="0">
                <a:solidFill>
                  <a:srgbClr val="000000"/>
                </a:solidFill>
                <a:latin typeface="PT Mono" panose="02060509020205020204" pitchFamily="50" charset="0"/>
              </a:rPr>
              <a:t>domain name </a:t>
            </a:r>
            <a:r>
              <a:rPr lang="en-US" altLang="zh-CN" sz="1000" dirty="0">
                <a:solidFill>
                  <a:srgbClr val="000000"/>
                </a:solidFill>
                <a:latin typeface="PT Mono" panose="02060509020205020204" pitchFamily="50" charset="0"/>
              </a:rPr>
              <a:t>resolve[RFC2782]</a:t>
            </a:r>
          </a:p>
        </p:txBody>
      </p:sp>
      <p:cxnSp>
        <p:nvCxnSpPr>
          <p:cNvPr id="62" name="Straight Arrow Connector 61">
            <a:extLst>
              <a:ext uri="{FF2B5EF4-FFF2-40B4-BE49-F238E27FC236}">
                <a16:creationId xmlns:a16="http://schemas.microsoft.com/office/drawing/2014/main" id="{6CD3BBBF-3860-4AAF-93F0-916599F798C7}"/>
              </a:ext>
            </a:extLst>
          </p:cNvPr>
          <p:cNvCxnSpPr/>
          <p:nvPr/>
        </p:nvCxnSpPr>
        <p:spPr>
          <a:xfrm flipV="1">
            <a:off x="2983832" y="1606228"/>
            <a:ext cx="558265" cy="16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B96BFB4-D2D7-4050-9278-F5E89E0DD083}"/>
              </a:ext>
            </a:extLst>
          </p:cNvPr>
          <p:cNvSpPr/>
          <p:nvPr/>
        </p:nvSpPr>
        <p:spPr>
          <a:xfrm>
            <a:off x="152399" y="1848877"/>
            <a:ext cx="2831433" cy="3176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eaLnBrk="0" fontAlgn="base" hangingPunct="0">
              <a:spcBef>
                <a:spcPct val="0"/>
              </a:spcBef>
              <a:spcAft>
                <a:spcPct val="0"/>
              </a:spcAft>
            </a:pPr>
            <a:r>
              <a:rPr lang="en-US" altLang="zh-CN" sz="1000" dirty="0">
                <a:solidFill>
                  <a:srgbClr val="000000"/>
                </a:solidFill>
                <a:latin typeface="PT Mono" panose="02060509020205020204" pitchFamily="50" charset="0"/>
              </a:rPr>
              <a:t>2.Formulating the Binding Request </a:t>
            </a:r>
          </a:p>
        </p:txBody>
      </p:sp>
    </p:spTree>
    <p:extLst>
      <p:ext uri="{BB962C8B-B14F-4D97-AF65-F5344CB8AC3E}">
        <p14:creationId xmlns:p14="http://schemas.microsoft.com/office/powerpoint/2010/main" val="3432708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404261" y="693020"/>
            <a:ext cx="2839453"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dirty="0">
                <a:solidFill>
                  <a:schemeClr val="accent5"/>
                </a:solidFill>
                <a:latin typeface="PT Mono" panose="02060509020205020204" pitchFamily="50" charset="0"/>
              </a:rPr>
              <a:t>Sending over UDP</a:t>
            </a:r>
            <a:r>
              <a:rPr kumimoji="0" lang="zh-CN" altLang="zh-CN" sz="1400" b="0" i="0" u="none" strike="noStrike" cap="none" normalizeH="0" baseline="0" dirty="0">
                <a:ln>
                  <a:noFill/>
                </a:ln>
                <a:solidFill>
                  <a:schemeClr val="accent5"/>
                </a:solidFill>
                <a:effectLst/>
              </a:rPr>
              <a:t> </a:t>
            </a:r>
            <a:endParaRPr kumimoji="0" lang="zh-CN" altLang="zh-CN" sz="4000" b="0" i="0" u="none" strike="noStrike" cap="none" normalizeH="0" baseline="0" dirty="0">
              <a:ln>
                <a:noFill/>
              </a:ln>
              <a:solidFill>
                <a:schemeClr val="accent5"/>
              </a:solidFill>
              <a:effectLst/>
              <a:latin typeface="Arial" panose="020B0604020202020204" pitchFamily="34" charset="0"/>
            </a:endParaRPr>
          </a:p>
        </p:txBody>
      </p:sp>
      <p:sp>
        <p:nvSpPr>
          <p:cNvPr id="6" name="Rectangle 5">
            <a:extLst>
              <a:ext uri="{FF2B5EF4-FFF2-40B4-BE49-F238E27FC236}">
                <a16:creationId xmlns:a16="http://schemas.microsoft.com/office/drawing/2014/main" id="{F7B37245-2079-40FA-8B48-C46B2D171307}"/>
              </a:ext>
            </a:extLst>
          </p:cNvPr>
          <p:cNvSpPr/>
          <p:nvPr/>
        </p:nvSpPr>
        <p:spPr>
          <a:xfrm>
            <a:off x="856646" y="1204500"/>
            <a:ext cx="7379371" cy="5895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chemeClr val="accent1"/>
                </a:solidFill>
                <a:latin typeface="PT Mono" panose="02060509020205020204" pitchFamily="50" charset="0"/>
              </a:rPr>
              <a:t>A client SHOULD retransmit a STUN request message starting with an interval of RTO ("Retransmission TimeOut"), doubling after each retransmission.</a:t>
            </a:r>
            <a:r>
              <a:rPr kumimoji="0" lang="zh-CN" altLang="zh-CN" sz="1200" b="0" i="0" u="none" strike="noStrike" cap="none" normalizeH="0" baseline="0" dirty="0">
                <a:ln>
                  <a:noFill/>
                </a:ln>
                <a:solidFill>
                  <a:schemeClr val="accent1"/>
                </a:solidFill>
                <a:effectLst/>
              </a:rPr>
              <a:t> </a:t>
            </a:r>
            <a:endParaRPr kumimoji="0" lang="zh-CN" altLang="zh-CN" sz="1200" b="0" i="0" u="none" strike="noStrike" cap="none" normalizeH="0" baseline="0" dirty="0">
              <a:ln>
                <a:noFill/>
              </a:ln>
              <a:solidFill>
                <a:schemeClr val="accent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D1C3F37-B0B4-4365-95A1-D85D6DEF395B}"/>
              </a:ext>
            </a:extLst>
          </p:cNvPr>
          <p:cNvSpPr/>
          <p:nvPr/>
        </p:nvSpPr>
        <p:spPr>
          <a:xfrm>
            <a:off x="1092621" y="1839482"/>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RTO is an estimate of the round-trip time (RTT), and is computed as described in RFC 2988 [RFC2988] </a:t>
            </a:r>
          </a:p>
        </p:txBody>
      </p:sp>
      <p:sp>
        <p:nvSpPr>
          <p:cNvPr id="12" name="Rectangle 11">
            <a:extLst>
              <a:ext uri="{FF2B5EF4-FFF2-40B4-BE49-F238E27FC236}">
                <a16:creationId xmlns:a16="http://schemas.microsoft.com/office/drawing/2014/main" id="{EEC08E87-55B8-42A2-99EB-D90B8ACA3862}"/>
              </a:ext>
            </a:extLst>
          </p:cNvPr>
          <p:cNvSpPr/>
          <p:nvPr/>
        </p:nvSpPr>
        <p:spPr>
          <a:xfrm>
            <a:off x="1323679" y="2502287"/>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First, the initial value for RTO SHOULD be configurable (rather than the 3 s recommended in RFC 2988) and SHOULD be greater than 500ms </a:t>
            </a:r>
          </a:p>
        </p:txBody>
      </p:sp>
      <p:sp>
        <p:nvSpPr>
          <p:cNvPr id="14" name="Rectangle 13">
            <a:extLst>
              <a:ext uri="{FF2B5EF4-FFF2-40B4-BE49-F238E27FC236}">
                <a16:creationId xmlns:a16="http://schemas.microsoft.com/office/drawing/2014/main" id="{5C58BEDD-7C1F-4EEE-887B-58AF1451D9CD}"/>
              </a:ext>
            </a:extLst>
          </p:cNvPr>
          <p:cNvSpPr/>
          <p:nvPr/>
        </p:nvSpPr>
        <p:spPr>
          <a:xfrm>
            <a:off x="1558516" y="319638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RC SHOULD be configurable and SHOULD have a default of 7 </a:t>
            </a:r>
          </a:p>
        </p:txBody>
      </p:sp>
      <p:sp>
        <p:nvSpPr>
          <p:cNvPr id="16" name="Rectangle 15">
            <a:extLst>
              <a:ext uri="{FF2B5EF4-FFF2-40B4-BE49-F238E27FC236}">
                <a16:creationId xmlns:a16="http://schemas.microsoft.com/office/drawing/2014/main" id="{C9FBFC42-14BC-4180-BDB7-24207786A180}"/>
              </a:ext>
            </a:extLst>
          </p:cNvPr>
          <p:cNvSpPr/>
          <p:nvPr/>
        </p:nvSpPr>
        <p:spPr>
          <a:xfrm>
            <a:off x="2480057" y="5260780"/>
            <a:ext cx="7379370" cy="83522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For example, assuming an RTO of 500ms, requests would be sent at times 0ms, 500ms, 1500ms, 3500ms, 7500ms, 15500ms, and 31500ms. If the client has not received a response after 39500ms, the client will consider the transaction to have timed out </a:t>
            </a:r>
          </a:p>
        </p:txBody>
      </p:sp>
      <p:sp>
        <p:nvSpPr>
          <p:cNvPr id="17" name="Rectangle 16">
            <a:extLst>
              <a:ext uri="{FF2B5EF4-FFF2-40B4-BE49-F238E27FC236}">
                <a16:creationId xmlns:a16="http://schemas.microsoft.com/office/drawing/2014/main" id="{BC6ABBE8-544F-46B9-91CC-48FAEAD7D5F4}"/>
              </a:ext>
            </a:extLst>
          </p:cNvPr>
          <p:cNvSpPr/>
          <p:nvPr/>
        </p:nvSpPr>
        <p:spPr>
          <a:xfrm>
            <a:off x="2126096" y="4597706"/>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 STUN transaction over UDP is also considered failed if there has been a hard ICMP error [RFC1122]</a:t>
            </a:r>
          </a:p>
        </p:txBody>
      </p:sp>
      <p:sp>
        <p:nvSpPr>
          <p:cNvPr id="18" name="Rectangle 17">
            <a:extLst>
              <a:ext uri="{FF2B5EF4-FFF2-40B4-BE49-F238E27FC236}">
                <a16:creationId xmlns:a16="http://schemas.microsoft.com/office/drawing/2014/main" id="{90EC940E-00F6-4762-93D7-4D5A32E63451}"/>
              </a:ext>
            </a:extLst>
          </p:cNvPr>
          <p:cNvSpPr/>
          <p:nvPr/>
        </p:nvSpPr>
        <p:spPr>
          <a:xfrm>
            <a:off x="1823987" y="3890485"/>
            <a:ext cx="7379370"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Rm SHOULD be configurable and SHOULD have a default of 16</a:t>
            </a:r>
          </a:p>
        </p:txBody>
      </p:sp>
    </p:spTree>
    <p:extLst>
      <p:ext uri="{BB962C8B-B14F-4D97-AF65-F5344CB8AC3E}">
        <p14:creationId xmlns:p14="http://schemas.microsoft.com/office/powerpoint/2010/main" val="1951607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8" y="284967"/>
            <a:ext cx="3484345"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Receiving a STUN Message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05139"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obeys the rules of Section 6 </a:t>
            </a:r>
          </a:p>
        </p:txBody>
      </p:sp>
      <p:sp>
        <p:nvSpPr>
          <p:cNvPr id="10" name="Rectangle 9">
            <a:extLst>
              <a:ext uri="{FF2B5EF4-FFF2-40B4-BE49-F238E27FC236}">
                <a16:creationId xmlns:a16="http://schemas.microsoft.com/office/drawing/2014/main" id="{7D1C3F37-B0B4-4365-95A1-D85D6DEF395B}"/>
              </a:ext>
            </a:extLst>
          </p:cNvPr>
          <p:cNvSpPr/>
          <p:nvPr/>
        </p:nvSpPr>
        <p:spPr>
          <a:xfrm>
            <a:off x="900141" y="1241629"/>
            <a:ext cx="7781845"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first two bits are 0, that the magic cookie field has the correct value, that the message length is sensible, and that the method value is a supported method </a:t>
            </a:r>
          </a:p>
        </p:txBody>
      </p:sp>
      <p:sp>
        <p:nvSpPr>
          <p:cNvPr id="12" name="Rectangle 11">
            <a:extLst>
              <a:ext uri="{FF2B5EF4-FFF2-40B4-BE49-F238E27FC236}">
                <a16:creationId xmlns:a16="http://schemas.microsoft.com/office/drawing/2014/main" id="{EEC08E87-55B8-42A2-99EB-D90B8ACA3862}"/>
              </a:ext>
            </a:extLst>
          </p:cNvPr>
          <p:cNvSpPr/>
          <p:nvPr/>
        </p:nvSpPr>
        <p:spPr>
          <a:xfrm>
            <a:off x="1219871" y="1892901"/>
            <a:ext cx="6335650" cy="46705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that the message class is allowed for the particular method </a:t>
            </a:r>
          </a:p>
        </p:txBody>
      </p:sp>
      <p:sp>
        <p:nvSpPr>
          <p:cNvPr id="14" name="Rectangle 13">
            <a:extLst>
              <a:ext uri="{FF2B5EF4-FFF2-40B4-BE49-F238E27FC236}">
                <a16:creationId xmlns:a16="http://schemas.microsoft.com/office/drawing/2014/main" id="{5C58BEDD-7C1F-4EEE-887B-58AF1451D9CD}"/>
              </a:ext>
            </a:extLst>
          </p:cNvPr>
          <p:cNvSpPr/>
          <p:nvPr/>
        </p:nvSpPr>
        <p:spPr>
          <a:xfrm>
            <a:off x="1479496" y="2421680"/>
            <a:ext cx="6011754"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message class is "Success Response" or "Error Response", the agent checks that the transaction ID matches a transaction that is still in progress </a:t>
            </a:r>
          </a:p>
        </p:txBody>
      </p:sp>
      <p:sp>
        <p:nvSpPr>
          <p:cNvPr id="18" name="Rectangle 17">
            <a:extLst>
              <a:ext uri="{FF2B5EF4-FFF2-40B4-BE49-F238E27FC236}">
                <a16:creationId xmlns:a16="http://schemas.microsoft.com/office/drawing/2014/main" id="{90EC940E-00F6-4762-93D7-4D5A32E63451}"/>
              </a:ext>
            </a:extLst>
          </p:cNvPr>
          <p:cNvSpPr/>
          <p:nvPr/>
        </p:nvSpPr>
        <p:spPr>
          <a:xfrm>
            <a:off x="1761423" y="3072952"/>
            <a:ext cx="6769407" cy="58954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FINGERPRINT extension is being used, the agent checks that the FINGERPRINT attribute is present and contains the correct value </a:t>
            </a:r>
          </a:p>
        </p:txBody>
      </p:sp>
      <p:sp>
        <p:nvSpPr>
          <p:cNvPr id="13" name="Arrow: Down 12">
            <a:extLst>
              <a:ext uri="{FF2B5EF4-FFF2-40B4-BE49-F238E27FC236}">
                <a16:creationId xmlns:a16="http://schemas.microsoft.com/office/drawing/2014/main" id="{5A59E2BB-6C16-414D-9F0A-C87CA196C9D6}"/>
              </a:ext>
            </a:extLst>
          </p:cNvPr>
          <p:cNvSpPr/>
          <p:nvPr/>
        </p:nvSpPr>
        <p:spPr>
          <a:xfrm>
            <a:off x="1318661" y="3800615"/>
            <a:ext cx="1610627" cy="9047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FAILED</a:t>
            </a:r>
            <a:endParaRPr lang="zh-CN" altLang="en-US" sz="1200" dirty="0">
              <a:solidFill>
                <a:schemeClr val="accent1"/>
              </a:solidFill>
              <a:latin typeface="PT Mono" panose="02060509020205020204" pitchFamily="50" charset="0"/>
            </a:endParaRPr>
          </a:p>
        </p:txBody>
      </p:sp>
      <p:sp>
        <p:nvSpPr>
          <p:cNvPr id="15" name="Oval 14">
            <a:extLst>
              <a:ext uri="{FF2B5EF4-FFF2-40B4-BE49-F238E27FC236}">
                <a16:creationId xmlns:a16="http://schemas.microsoft.com/office/drawing/2014/main" id="{446A442F-F161-498A-A5D2-AE23C85E362F}"/>
              </a:ext>
            </a:extLst>
          </p:cNvPr>
          <p:cNvSpPr/>
          <p:nvPr/>
        </p:nvSpPr>
        <p:spPr>
          <a:xfrm>
            <a:off x="1344147" y="4829097"/>
            <a:ext cx="1610627" cy="904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accent1"/>
                </a:solidFill>
                <a:latin typeface="PT Mono" panose="02060509020205020204" pitchFamily="50" charset="0"/>
              </a:rPr>
              <a:t>silently</a:t>
            </a:r>
            <a:r>
              <a:rPr lang="en-US" altLang="zh-CN" sz="1200" dirty="0"/>
              <a:t> </a:t>
            </a:r>
            <a:r>
              <a:rPr lang="en-US" altLang="zh-CN" sz="1200" dirty="0">
                <a:solidFill>
                  <a:schemeClr val="accent1"/>
                </a:solidFill>
                <a:latin typeface="PT Mono" panose="02060509020205020204" pitchFamily="50" charset="0"/>
              </a:rPr>
              <a:t>discarded</a:t>
            </a:r>
            <a:r>
              <a:rPr lang="en-US" altLang="zh-CN" sz="1200" dirty="0"/>
              <a:t> </a:t>
            </a:r>
          </a:p>
        </p:txBody>
      </p:sp>
      <p:sp>
        <p:nvSpPr>
          <p:cNvPr id="20" name="Arrow: Down 19">
            <a:extLst>
              <a:ext uri="{FF2B5EF4-FFF2-40B4-BE49-F238E27FC236}">
                <a16:creationId xmlns:a16="http://schemas.microsoft.com/office/drawing/2014/main" id="{890C50C0-0E78-45F8-9286-EDDBB4A0CBBD}"/>
              </a:ext>
            </a:extLst>
          </p:cNvPr>
          <p:cNvSpPr/>
          <p:nvPr/>
        </p:nvSpPr>
        <p:spPr>
          <a:xfrm>
            <a:off x="7218947" y="3800615"/>
            <a:ext cx="548640" cy="574881"/>
          </a:xfrm>
          <a:prstGeom prst="down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20">
            <a:extLst>
              <a:ext uri="{FF2B5EF4-FFF2-40B4-BE49-F238E27FC236}">
                <a16:creationId xmlns:a16="http://schemas.microsoft.com/office/drawing/2014/main" id="{24024326-C8D1-4674-8211-43015B16531E}"/>
              </a:ext>
            </a:extLst>
          </p:cNvPr>
          <p:cNvSpPr/>
          <p:nvPr/>
        </p:nvSpPr>
        <p:spPr>
          <a:xfrm>
            <a:off x="6516302" y="4413996"/>
            <a:ext cx="2127184"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authentication checks </a:t>
            </a:r>
          </a:p>
        </p:txBody>
      </p:sp>
      <p:sp>
        <p:nvSpPr>
          <p:cNvPr id="25" name="Rectangle 24">
            <a:extLst>
              <a:ext uri="{FF2B5EF4-FFF2-40B4-BE49-F238E27FC236}">
                <a16:creationId xmlns:a16="http://schemas.microsoft.com/office/drawing/2014/main" id="{458B88C9-76D0-4297-9410-D35F5C857CD2}"/>
              </a:ext>
            </a:extLst>
          </p:cNvPr>
          <p:cNvSpPr/>
          <p:nvPr/>
        </p:nvSpPr>
        <p:spPr>
          <a:xfrm>
            <a:off x="6703995" y="4904275"/>
            <a:ext cx="323890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checks for unknown attributes and known-but-unexpected attributes </a:t>
            </a:r>
          </a:p>
        </p:txBody>
      </p:sp>
    </p:spTree>
    <p:extLst>
      <p:ext uri="{BB962C8B-B14F-4D97-AF65-F5344CB8AC3E}">
        <p14:creationId xmlns:p14="http://schemas.microsoft.com/office/powerpoint/2010/main" val="175736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125129" y="284967"/>
            <a:ext cx="2935706"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Processing a Request </a:t>
            </a:r>
          </a:p>
        </p:txBody>
      </p:sp>
      <p:sp>
        <p:nvSpPr>
          <p:cNvPr id="6" name="Rectangle 5">
            <a:extLst>
              <a:ext uri="{FF2B5EF4-FFF2-40B4-BE49-F238E27FC236}">
                <a16:creationId xmlns:a16="http://schemas.microsoft.com/office/drawing/2014/main" id="{F7B37245-2079-40FA-8B48-C46B2D171307}"/>
              </a:ext>
            </a:extLst>
          </p:cNvPr>
          <p:cNvSpPr/>
          <p:nvPr/>
        </p:nvSpPr>
        <p:spPr>
          <a:xfrm>
            <a:off x="721892" y="790241"/>
            <a:ext cx="5082142" cy="35479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one or more unknown comprehension-required attributes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Processing a Success Response </a:t>
            </a:r>
          </a:p>
        </p:txBody>
      </p:sp>
      <p:sp>
        <p:nvSpPr>
          <p:cNvPr id="17" name="Arrow: Down 16">
            <a:extLst>
              <a:ext uri="{FF2B5EF4-FFF2-40B4-BE49-F238E27FC236}">
                <a16:creationId xmlns:a16="http://schemas.microsoft.com/office/drawing/2014/main" id="{4DE2203F-24BB-4E75-B7A2-B56BC83B0F0A}"/>
              </a:ext>
            </a:extLst>
          </p:cNvPr>
          <p:cNvSpPr/>
          <p:nvPr/>
        </p:nvSpPr>
        <p:spPr>
          <a:xfrm>
            <a:off x="745952" y="1258014"/>
            <a:ext cx="702647" cy="904775"/>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1"/>
              </a:solidFill>
              <a:latin typeface="PT Mono" panose="02060509020205020204" pitchFamily="50" charset="0"/>
            </a:endParaRPr>
          </a:p>
        </p:txBody>
      </p:sp>
      <p:sp>
        <p:nvSpPr>
          <p:cNvPr id="19" name="Oval 18">
            <a:extLst>
              <a:ext uri="{FF2B5EF4-FFF2-40B4-BE49-F238E27FC236}">
                <a16:creationId xmlns:a16="http://schemas.microsoft.com/office/drawing/2014/main" id="{0AAC6F95-4C9A-4A21-AE46-B064508BD177}"/>
              </a:ext>
            </a:extLst>
          </p:cNvPr>
          <p:cNvSpPr/>
          <p:nvPr/>
        </p:nvSpPr>
        <p:spPr>
          <a:xfrm>
            <a:off x="447191" y="2275769"/>
            <a:ext cx="1300167" cy="73037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402</a:t>
            </a:r>
          </a:p>
        </p:txBody>
      </p:sp>
      <p:sp>
        <p:nvSpPr>
          <p:cNvPr id="24" name="Rectangle 23">
            <a:extLst>
              <a:ext uri="{FF2B5EF4-FFF2-40B4-BE49-F238E27FC236}">
                <a16:creationId xmlns:a16="http://schemas.microsoft.com/office/drawing/2014/main" id="{52FD0FB8-7CEC-43A8-8251-E25C0F3EE2E0}"/>
              </a:ext>
            </a:extLst>
          </p:cNvPr>
          <p:cNvSpPr/>
          <p:nvPr/>
        </p:nvSpPr>
        <p:spPr>
          <a:xfrm>
            <a:off x="3819623" y="3025392"/>
            <a:ext cx="7441934"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If the success response contains unknown comprehension-required attributes, the response is discarded and the transaction is considered to have failed.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BB6B19BF-F237-4822-BEE9-54C9134CA60F}"/>
              </a:ext>
            </a:extLst>
          </p:cNvPr>
          <p:cNvSpPr/>
          <p:nvPr/>
        </p:nvSpPr>
        <p:spPr>
          <a:xfrm>
            <a:off x="4533499" y="2666315"/>
            <a:ext cx="269507" cy="339827"/>
          </a:xfrm>
          <a:prstGeom prst="down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0878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288758" y="192506"/>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DNS Discovery of a Server </a:t>
            </a:r>
          </a:p>
        </p:txBody>
      </p:sp>
      <p:sp>
        <p:nvSpPr>
          <p:cNvPr id="6" name="Rectangle 5">
            <a:extLst>
              <a:ext uri="{FF2B5EF4-FFF2-40B4-BE49-F238E27FC236}">
                <a16:creationId xmlns:a16="http://schemas.microsoft.com/office/drawing/2014/main" id="{F7B37245-2079-40FA-8B48-C46B2D171307}"/>
              </a:ext>
            </a:extLst>
          </p:cNvPr>
          <p:cNvSpPr/>
          <p:nvPr/>
        </p:nvSpPr>
        <p:spPr>
          <a:xfrm>
            <a:off x="3052816" y="1454075"/>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domain name is resolved to a transport address using the SRV procedures specified in </a:t>
            </a:r>
            <a:r>
              <a:rPr lang="en-US" altLang="zh-CN" sz="1200" b="1" dirty="0">
                <a:solidFill>
                  <a:schemeClr val="accent1"/>
                </a:solidFill>
                <a:latin typeface="PT Mono" panose="02060509020205020204" pitchFamily="50" charset="0"/>
              </a:rPr>
              <a:t>[RFC2782] </a:t>
            </a:r>
          </a:p>
        </p:txBody>
      </p:sp>
      <p:sp>
        <p:nvSpPr>
          <p:cNvPr id="10" name="Rectangle 9">
            <a:extLst>
              <a:ext uri="{FF2B5EF4-FFF2-40B4-BE49-F238E27FC236}">
                <a16:creationId xmlns:a16="http://schemas.microsoft.com/office/drawing/2014/main" id="{7D1C3F37-B0B4-4365-95A1-D85D6DEF395B}"/>
              </a:ext>
            </a:extLst>
          </p:cNvPr>
          <p:cNvSpPr/>
          <p:nvPr/>
        </p:nvSpPr>
        <p:spPr>
          <a:xfrm>
            <a:off x="3262963" y="2180240"/>
            <a:ext cx="3055841"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default port for STUN over TLS is 5349 </a:t>
            </a:r>
          </a:p>
        </p:txBody>
      </p:sp>
      <p:sp>
        <p:nvSpPr>
          <p:cNvPr id="9" name="Rectangle 6">
            <a:extLst>
              <a:ext uri="{FF2B5EF4-FFF2-40B4-BE49-F238E27FC236}">
                <a16:creationId xmlns:a16="http://schemas.microsoft.com/office/drawing/2014/main" id="{8583189E-8C42-4E95-8981-7186049C3D3D}"/>
              </a:ext>
            </a:extLst>
          </p:cNvPr>
          <p:cNvSpPr>
            <a:spLocks noChangeArrowheads="1"/>
          </p:cNvSpPr>
          <p:nvPr/>
        </p:nvSpPr>
        <p:spPr bwMode="auto">
          <a:xfrm>
            <a:off x="0" y="-246424"/>
            <a:ext cx="65" cy="950048"/>
          </a:xfrm>
          <a:prstGeom prst="rect">
            <a:avLst/>
          </a:prstGeom>
          <a:solidFill>
            <a:srgbClr val="FFFD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665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89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49" y="2134521"/>
            <a:ext cx="488956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Short-Term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17172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77216" y="270154"/>
            <a:ext cx="2533001" cy="369332"/>
          </a:xfrm>
          <a:prstGeom prst="rect">
            <a:avLst/>
          </a:prstGeom>
          <a:noFill/>
        </p:spPr>
        <p:txBody>
          <a:bodyPr wrap="none" rtlCol="0">
            <a:spAutoFit/>
          </a:bodyPr>
          <a:lstStyle/>
          <a:p>
            <a:r>
              <a:rPr lang="en-US" altLang="zh-CN" dirty="0">
                <a:latin typeface="Clarendon Blk BT" panose="02040905050505020204" pitchFamily="18" charset="0"/>
              </a:rPr>
              <a:t>ICE DEPLOYMENT</a:t>
            </a:r>
            <a:endParaRPr lang="zh-CN" altLang="en-US" dirty="0">
              <a:latin typeface="Clarendon Blk BT" panose="02040905050505020204" pitchFamily="18" charset="0"/>
            </a:endParaRPr>
          </a:p>
        </p:txBody>
      </p:sp>
      <p:grpSp>
        <p:nvGrpSpPr>
          <p:cNvPr id="61" name="Group 60">
            <a:extLst>
              <a:ext uri="{FF2B5EF4-FFF2-40B4-BE49-F238E27FC236}">
                <a16:creationId xmlns:a16="http://schemas.microsoft.com/office/drawing/2014/main" id="{D897D7A6-5030-4600-94D9-31435F64C88E}"/>
              </a:ext>
            </a:extLst>
          </p:cNvPr>
          <p:cNvGrpSpPr/>
          <p:nvPr/>
        </p:nvGrpSpPr>
        <p:grpSpPr>
          <a:xfrm>
            <a:off x="1629142" y="802722"/>
            <a:ext cx="7172325" cy="4502703"/>
            <a:chOff x="1629142" y="802722"/>
            <a:chExt cx="7172325" cy="4502703"/>
          </a:xfrm>
        </p:grpSpPr>
        <p:sp>
          <p:nvSpPr>
            <p:cNvPr id="24" name="Rectangle: Rounded Corners 23">
              <a:extLst>
                <a:ext uri="{FF2B5EF4-FFF2-40B4-BE49-F238E27FC236}">
                  <a16:creationId xmlns:a16="http://schemas.microsoft.com/office/drawing/2014/main" id="{43EF6699-4C6C-44BB-83F2-0E47BD7005E3}"/>
                </a:ext>
              </a:extLst>
            </p:cNvPr>
            <p:cNvSpPr/>
            <p:nvPr/>
          </p:nvSpPr>
          <p:spPr>
            <a:xfrm>
              <a:off x="4567604" y="802722"/>
              <a:ext cx="128587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Signaling server</a:t>
              </a:r>
              <a:endParaRPr lang="zh-CN" altLang="en-US" sz="1200" dirty="0">
                <a:latin typeface="DigifaceWide" pitchFamily="2" charset="0"/>
              </a:endParaRPr>
            </a:p>
          </p:txBody>
        </p:sp>
        <p:sp>
          <p:nvSpPr>
            <p:cNvPr id="12" name="Rectangle: Rounded Corners 11">
              <a:extLst>
                <a:ext uri="{FF2B5EF4-FFF2-40B4-BE49-F238E27FC236}">
                  <a16:creationId xmlns:a16="http://schemas.microsoft.com/office/drawing/2014/main" id="{3CB4DC9F-693E-459F-B7FF-F8184E474A08}"/>
                </a:ext>
              </a:extLst>
            </p:cNvPr>
            <p:cNvSpPr/>
            <p:nvPr/>
          </p:nvSpPr>
          <p:spPr>
            <a:xfrm>
              <a:off x="16291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sp>
          <p:nvSpPr>
            <p:cNvPr id="22" name="Rectangle: Rounded Corners 21">
              <a:extLst>
                <a:ext uri="{FF2B5EF4-FFF2-40B4-BE49-F238E27FC236}">
                  <a16:creationId xmlns:a16="http://schemas.microsoft.com/office/drawing/2014/main" id="{45F379B0-5C75-4737-AD00-D818B06D1C54}"/>
                </a:ext>
              </a:extLst>
            </p:cNvPr>
            <p:cNvSpPr/>
            <p:nvPr/>
          </p:nvSpPr>
          <p:spPr>
            <a:xfrm>
              <a:off x="7839442" y="1962150"/>
              <a:ext cx="962025" cy="4572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a:latin typeface="DigifaceWide" pitchFamily="2" charset="0"/>
                </a:rPr>
                <a:t>stun server</a:t>
              </a:r>
              <a:endParaRPr lang="zh-CN" altLang="en-US" sz="1200" dirty="0">
                <a:latin typeface="DigifaceWide" pitchFamily="2" charset="0"/>
              </a:endParaRPr>
            </a:p>
          </p:txBody>
        </p:sp>
        <p:cxnSp>
          <p:nvCxnSpPr>
            <p:cNvPr id="33" name="Straight Connector 32">
              <a:extLst>
                <a:ext uri="{FF2B5EF4-FFF2-40B4-BE49-F238E27FC236}">
                  <a16:creationId xmlns:a16="http://schemas.microsoft.com/office/drawing/2014/main" id="{746E6A2E-E065-4C47-BF3D-96D9BCAEA47B}"/>
                </a:ext>
              </a:extLst>
            </p:cNvPr>
            <p:cNvCxnSpPr>
              <a:cxnSpLocks/>
              <a:stCxn id="24" idx="2"/>
              <a:endCxn id="21" idx="0"/>
            </p:cNvCxnSpPr>
            <p:nvPr/>
          </p:nvCxnSpPr>
          <p:spPr>
            <a:xfrm flipH="1">
              <a:off x="3405554" y="1259922"/>
              <a:ext cx="1804988" cy="2026208"/>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4" name="Straight Connector 33">
              <a:extLst>
                <a:ext uri="{FF2B5EF4-FFF2-40B4-BE49-F238E27FC236}">
                  <a16:creationId xmlns:a16="http://schemas.microsoft.com/office/drawing/2014/main" id="{B7E91D37-B8E0-49F9-BAF1-28AA5F96D677}"/>
                </a:ext>
              </a:extLst>
            </p:cNvPr>
            <p:cNvCxnSpPr>
              <a:cxnSpLocks/>
              <a:stCxn id="21" idx="2"/>
              <a:endCxn id="16" idx="0"/>
            </p:cNvCxnSpPr>
            <p:nvPr/>
          </p:nvCxnSpPr>
          <p:spPr>
            <a:xfrm>
              <a:off x="3405554" y="3655462"/>
              <a:ext cx="1" cy="119276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37" name="Straight Connector 36">
              <a:extLst>
                <a:ext uri="{FF2B5EF4-FFF2-40B4-BE49-F238E27FC236}">
                  <a16:creationId xmlns:a16="http://schemas.microsoft.com/office/drawing/2014/main" id="{D36AE41F-4131-40A2-899A-8919D5A8CA27}"/>
                </a:ext>
              </a:extLst>
            </p:cNvPr>
            <p:cNvCxnSpPr>
              <a:cxnSpLocks/>
              <a:stCxn id="24" idx="2"/>
              <a:endCxn id="30" idx="0"/>
            </p:cNvCxnSpPr>
            <p:nvPr/>
          </p:nvCxnSpPr>
          <p:spPr>
            <a:xfrm>
              <a:off x="5210542" y="1259922"/>
              <a:ext cx="1804987" cy="2059543"/>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1C9D6A84-2B86-4189-B364-9CF2330661BA}"/>
                </a:ext>
              </a:extLst>
            </p:cNvPr>
            <p:cNvCxnSpPr>
              <a:cxnSpLocks/>
              <a:stCxn id="30" idx="2"/>
              <a:endCxn id="25" idx="0"/>
            </p:cNvCxnSpPr>
            <p:nvPr/>
          </p:nvCxnSpPr>
          <p:spPr>
            <a:xfrm>
              <a:off x="7015529" y="3688797"/>
              <a:ext cx="1" cy="1159428"/>
            </a:xfrm>
            <a:prstGeom prst="line">
              <a:avLst/>
            </a:prstGeom>
            <a:ln>
              <a:prstDash val="dash"/>
            </a:ln>
          </p:spPr>
          <p:style>
            <a:lnRef idx="2">
              <a:schemeClr val="accent6"/>
            </a:lnRef>
            <a:fillRef idx="0">
              <a:schemeClr val="accent6"/>
            </a:fillRef>
            <a:effectRef idx="1">
              <a:schemeClr val="accent6"/>
            </a:effectRef>
            <a:fontRef idx="minor">
              <a:schemeClr val="tx1"/>
            </a:fontRef>
          </p:style>
        </p:cxnSp>
        <p:grpSp>
          <p:nvGrpSpPr>
            <p:cNvPr id="27" name="Group 26">
              <a:extLst>
                <a:ext uri="{FF2B5EF4-FFF2-40B4-BE49-F238E27FC236}">
                  <a16:creationId xmlns:a16="http://schemas.microsoft.com/office/drawing/2014/main" id="{A718CE4F-886F-4DCC-B642-B297812CE991}"/>
                </a:ext>
              </a:extLst>
            </p:cNvPr>
            <p:cNvGrpSpPr/>
            <p:nvPr/>
          </p:nvGrpSpPr>
          <p:grpSpPr>
            <a:xfrm>
              <a:off x="2719754" y="3286130"/>
              <a:ext cx="4981575" cy="2019295"/>
              <a:chOff x="2719754" y="3286130"/>
              <a:chExt cx="4981575" cy="2019295"/>
            </a:xfrm>
          </p:grpSpPr>
          <p:sp>
            <p:nvSpPr>
              <p:cNvPr id="16" name="Rectangle: Rounded Corners 15">
                <a:extLst>
                  <a:ext uri="{FF2B5EF4-FFF2-40B4-BE49-F238E27FC236}">
                    <a16:creationId xmlns:a16="http://schemas.microsoft.com/office/drawing/2014/main" id="{3D82914E-8E09-4308-8C7F-1A0B8E2A9A99}"/>
                  </a:ext>
                </a:extLst>
              </p:cNvPr>
              <p:cNvSpPr/>
              <p:nvPr/>
            </p:nvSpPr>
            <p:spPr>
              <a:xfrm>
                <a:off x="2924542" y="4848225"/>
                <a:ext cx="962025" cy="4572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Agent-L</a:t>
                </a:r>
                <a:endParaRPr lang="zh-CN" altLang="en-US" sz="1200" dirty="0">
                  <a:latin typeface="Clarendon Blk BT" panose="02040905050505020204" pitchFamily="18" charset="0"/>
                </a:endParaRPr>
              </a:p>
            </p:txBody>
          </p:sp>
          <p:sp>
            <p:nvSpPr>
              <p:cNvPr id="25" name="Rectangle: Rounded Corners 24">
                <a:extLst>
                  <a:ext uri="{FF2B5EF4-FFF2-40B4-BE49-F238E27FC236}">
                    <a16:creationId xmlns:a16="http://schemas.microsoft.com/office/drawing/2014/main" id="{92DFADB4-22A2-4BFD-8CB4-6001F46E1437}"/>
                  </a:ext>
                </a:extLst>
              </p:cNvPr>
              <p:cNvSpPr/>
              <p:nvPr/>
            </p:nvSpPr>
            <p:spPr>
              <a:xfrm>
                <a:off x="6534517" y="4848225"/>
                <a:ext cx="962025" cy="457200"/>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200" dirty="0">
                    <a:latin typeface="Clarendon Blk BT" panose="02040905050505020204" pitchFamily="18" charset="0"/>
                  </a:rPr>
                  <a:t>Agent-R</a:t>
                </a:r>
                <a:endParaRPr lang="zh-CN" altLang="en-US" sz="1200" dirty="0">
                  <a:latin typeface="Clarendon Blk BT" panose="02040905050505020204" pitchFamily="18" charset="0"/>
                </a:endParaRPr>
              </a:p>
            </p:txBody>
          </p:sp>
          <p:sp>
            <p:nvSpPr>
              <p:cNvPr id="21" name="Rectangle 20">
                <a:extLst>
                  <a:ext uri="{FF2B5EF4-FFF2-40B4-BE49-F238E27FC236}">
                    <a16:creationId xmlns:a16="http://schemas.microsoft.com/office/drawing/2014/main" id="{0633F335-9770-4702-8D7D-7090A4305FE8}"/>
                  </a:ext>
                </a:extLst>
              </p:cNvPr>
              <p:cNvSpPr/>
              <p:nvPr/>
            </p:nvSpPr>
            <p:spPr>
              <a:xfrm>
                <a:off x="2719754" y="3286130"/>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sp>
            <p:nvSpPr>
              <p:cNvPr id="30" name="Rectangle 29">
                <a:extLst>
                  <a:ext uri="{FF2B5EF4-FFF2-40B4-BE49-F238E27FC236}">
                    <a16:creationId xmlns:a16="http://schemas.microsoft.com/office/drawing/2014/main" id="{B280D180-B982-41E9-A773-DC13768A0443}"/>
                  </a:ext>
                </a:extLst>
              </p:cNvPr>
              <p:cNvSpPr/>
              <p:nvPr/>
            </p:nvSpPr>
            <p:spPr>
              <a:xfrm>
                <a:off x="6329729" y="3319465"/>
                <a:ext cx="1371600" cy="3693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Clarendon Blk BT" panose="02040905050505020204" pitchFamily="18" charset="0"/>
                  </a:rPr>
                  <a:t>NAT</a:t>
                </a:r>
                <a:endParaRPr lang="zh-CN" altLang="en-US" dirty="0">
                  <a:latin typeface="Clarendon Blk BT" panose="02040905050505020204" pitchFamily="18" charset="0"/>
                </a:endParaRPr>
              </a:p>
            </p:txBody>
          </p:sp>
        </p:grpSp>
        <p:cxnSp>
          <p:nvCxnSpPr>
            <p:cNvPr id="45" name="Straight Arrow Connector 44">
              <a:extLst>
                <a:ext uri="{FF2B5EF4-FFF2-40B4-BE49-F238E27FC236}">
                  <a16:creationId xmlns:a16="http://schemas.microsoft.com/office/drawing/2014/main" id="{FC086B1D-8AEE-47CA-92AC-93BD0797B847}"/>
                </a:ext>
              </a:extLst>
            </p:cNvPr>
            <p:cNvCxnSpPr>
              <a:cxnSpLocks/>
              <a:stCxn id="51" idx="0"/>
            </p:cNvCxnSpPr>
            <p:nvPr/>
          </p:nvCxnSpPr>
          <p:spPr>
            <a:xfrm>
              <a:off x="5599968" y="2562222"/>
              <a:ext cx="642938" cy="0"/>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722859B-1471-4FCC-A3EA-8FE4D4647E03}"/>
                </a:ext>
              </a:extLst>
            </p:cNvPr>
            <p:cNvCxnSpPr>
              <a:cxnSpLocks/>
              <a:endCxn id="51" idx="2"/>
            </p:cNvCxnSpPr>
            <p:nvPr/>
          </p:nvCxnSpPr>
          <p:spPr>
            <a:xfrm>
              <a:off x="4091354" y="2562222"/>
              <a:ext cx="714376" cy="0"/>
            </a:xfrm>
            <a:prstGeom prst="straightConnector1">
              <a:avLst/>
            </a:prstGeom>
            <a:ln>
              <a:solidFill>
                <a:schemeClr val="accent6"/>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Top Corners Rounded 50">
              <a:extLst>
                <a:ext uri="{FF2B5EF4-FFF2-40B4-BE49-F238E27FC236}">
                  <a16:creationId xmlns:a16="http://schemas.microsoft.com/office/drawing/2014/main" id="{EA37C4EF-21CF-4CDF-8BB2-5E6284E9881A}"/>
                </a:ext>
              </a:extLst>
            </p:cNvPr>
            <p:cNvSpPr/>
            <p:nvPr/>
          </p:nvSpPr>
          <p:spPr>
            <a:xfrm>
              <a:off x="4805730" y="2419350"/>
              <a:ext cx="794238" cy="285743"/>
            </a:xfrm>
            <a:prstGeom prst="round2Same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800" dirty="0">
                  <a:latin typeface="Arial Black" panose="020B0A04020102020204" pitchFamily="34" charset="0"/>
                </a:rPr>
                <a:t>Signaling</a:t>
              </a:r>
              <a:endParaRPr lang="zh-CN" altLang="en-US" sz="800" dirty="0">
                <a:latin typeface="Arial Black" panose="020B0A04020102020204" pitchFamily="34" charset="0"/>
              </a:endParaRPr>
            </a:p>
          </p:txBody>
        </p:sp>
      </p:grpSp>
    </p:spTree>
    <p:extLst>
      <p:ext uri="{BB962C8B-B14F-4D97-AF65-F5344CB8AC3E}">
        <p14:creationId xmlns:p14="http://schemas.microsoft.com/office/powerpoint/2010/main" val="43089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1A0F53-5C29-4268-BEA6-8CE59420D36E}"/>
              </a:ext>
            </a:extLst>
          </p:cNvPr>
          <p:cNvSpPr/>
          <p:nvPr/>
        </p:nvSpPr>
        <p:spPr>
          <a:xfrm>
            <a:off x="856650" y="2134521"/>
            <a:ext cx="4379494"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Long-Term Credential Mechanism </a:t>
            </a:r>
          </a:p>
        </p:txBody>
      </p:sp>
      <p:sp>
        <p:nvSpPr>
          <p:cNvPr id="6" name="Rectangle 5">
            <a:extLst>
              <a:ext uri="{FF2B5EF4-FFF2-40B4-BE49-F238E27FC236}">
                <a16:creationId xmlns:a16="http://schemas.microsoft.com/office/drawing/2014/main" id="{F7B37245-2079-40FA-8B48-C46B2D171307}"/>
              </a:ext>
            </a:extLst>
          </p:cNvPr>
          <p:cNvSpPr/>
          <p:nvPr/>
        </p:nvSpPr>
        <p:spPr>
          <a:xfrm>
            <a:off x="2456050" y="2890646"/>
            <a:ext cx="8393232" cy="53835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accent1"/>
                </a:solidFill>
                <a:latin typeface="PT Mono" panose="02060509020205020204" pitchFamily="50" charset="0"/>
              </a:rPr>
              <a:t>The short-term credential mechanism assumes that, prior to the STUN transaction, the client and server have used some other protocol to exchange a credential in the form of a username and password </a:t>
            </a:r>
          </a:p>
        </p:txBody>
      </p:sp>
    </p:spTree>
    <p:extLst>
      <p:ext uri="{BB962C8B-B14F-4D97-AF65-F5344CB8AC3E}">
        <p14:creationId xmlns:p14="http://schemas.microsoft.com/office/powerpoint/2010/main" val="363161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35957C-215F-4A86-9CB2-3C09D598A22D}"/>
              </a:ext>
            </a:extLst>
          </p:cNvPr>
          <p:cNvSpPr/>
          <p:nvPr/>
        </p:nvSpPr>
        <p:spPr>
          <a:xfrm>
            <a:off x="4550291" y="714980"/>
            <a:ext cx="3091407" cy="35479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Gathering Candidates </a:t>
            </a:r>
          </a:p>
        </p:txBody>
      </p:sp>
      <p:sp>
        <p:nvSpPr>
          <p:cNvPr id="21" name="Rectangle: Rounded Corners 20">
            <a:extLst>
              <a:ext uri="{FF2B5EF4-FFF2-40B4-BE49-F238E27FC236}">
                <a16:creationId xmlns:a16="http://schemas.microsoft.com/office/drawing/2014/main" id="{11EE35B4-1829-4D19-945E-B238F7F7E960}"/>
              </a:ext>
            </a:extLst>
          </p:cNvPr>
          <p:cNvSpPr/>
          <p:nvPr/>
        </p:nvSpPr>
        <p:spPr>
          <a:xfrm>
            <a:off x="4556455" y="2119496"/>
            <a:ext cx="3079078"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server-reflexive-</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2" name="Rectangle: Rounded Corners 21">
            <a:extLst>
              <a:ext uri="{FF2B5EF4-FFF2-40B4-BE49-F238E27FC236}">
                <a16:creationId xmlns:a16="http://schemas.microsoft.com/office/drawing/2014/main" id="{3789DA59-7730-4204-9376-23AE1772AD44}"/>
              </a:ext>
            </a:extLst>
          </p:cNvPr>
          <p:cNvSpPr/>
          <p:nvPr/>
        </p:nvSpPr>
        <p:spPr>
          <a:xfrm>
            <a:off x="5062684" y="2795181"/>
            <a:ext cx="2066620"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kumimoji="0" lang="en-US" altLang="zh-CN" sz="1400" b="0" i="0" u="none" strike="noStrike" cap="none" normalizeH="0" baseline="0" dirty="0">
                <a:ln>
                  <a:noFill/>
                </a:ln>
                <a:solidFill>
                  <a:srgbClr val="000000"/>
                </a:solidFill>
                <a:effectLst/>
                <a:latin typeface="PT Mono" panose="02060509020205020204" pitchFamily="50" charset="0"/>
              </a:rPr>
              <a:t>relayed-</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23" name="Rectangle: Rounded Corners 22">
            <a:extLst>
              <a:ext uri="{FF2B5EF4-FFF2-40B4-BE49-F238E27FC236}">
                <a16:creationId xmlns:a16="http://schemas.microsoft.com/office/drawing/2014/main" id="{C8D0FDD4-9BE5-495B-89B6-CC0A6616B688}"/>
              </a:ext>
            </a:extLst>
          </p:cNvPr>
          <p:cNvSpPr/>
          <p:nvPr/>
        </p:nvSpPr>
        <p:spPr>
          <a:xfrm>
            <a:off x="5175979" y="1397317"/>
            <a:ext cx="1840031" cy="39463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400" dirty="0">
                <a:solidFill>
                  <a:srgbClr val="000000"/>
                </a:solidFill>
                <a:latin typeface="PT Mono" panose="02060509020205020204" pitchFamily="50" charset="0"/>
              </a:rPr>
              <a:t>host</a:t>
            </a:r>
            <a:r>
              <a:rPr kumimoji="0" lang="en-US" altLang="zh-CN" sz="1400" b="0" i="0" u="none" strike="noStrike" cap="none" normalizeH="0" baseline="0" dirty="0">
                <a:ln>
                  <a:noFill/>
                </a:ln>
                <a:solidFill>
                  <a:srgbClr val="000000"/>
                </a:solidFill>
                <a:effectLst/>
                <a:latin typeface="PT Mono" panose="02060509020205020204" pitchFamily="50" charset="0"/>
              </a:rPr>
              <a:t>-</a:t>
            </a:r>
            <a:r>
              <a:rPr kumimoji="0" lang="zh-CN" altLang="zh-CN" sz="1400" b="0" i="0" u="none" strike="noStrike" cap="none" normalizeH="0" baseline="0" dirty="0">
                <a:ln>
                  <a:noFill/>
                </a:ln>
                <a:solidFill>
                  <a:srgbClr val="000000"/>
                </a:solidFill>
                <a:effectLst/>
                <a:latin typeface="PT Mono" panose="02060509020205020204" pitchFamily="50" charset="0"/>
              </a:rPr>
              <a:t>candidate </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75C58EA2-BE3A-44AC-AC7B-D8856F24F4B9}"/>
              </a:ext>
            </a:extLst>
          </p:cNvPr>
          <p:cNvCxnSpPr/>
          <p:nvPr/>
        </p:nvCxnSpPr>
        <p:spPr>
          <a:xfrm>
            <a:off x="6095993" y="1069774"/>
            <a:ext cx="2"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514096-33F2-4D90-A77D-7D3929DC3B98}"/>
              </a:ext>
            </a:extLst>
          </p:cNvPr>
          <p:cNvCxnSpPr/>
          <p:nvPr/>
        </p:nvCxnSpPr>
        <p:spPr>
          <a:xfrm flipH="1">
            <a:off x="6095994" y="1791953"/>
            <a:ext cx="1" cy="327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DF23266-7080-4ED2-AA54-3F26A0B70B7E}"/>
              </a:ext>
            </a:extLst>
          </p:cNvPr>
          <p:cNvCxnSpPr/>
          <p:nvPr/>
        </p:nvCxnSpPr>
        <p:spPr>
          <a:xfrm>
            <a:off x="6095994" y="2514132"/>
            <a:ext cx="0" cy="281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21F98DF6-5BD9-4202-8A48-161A3B2FE458}"/>
              </a:ext>
            </a:extLst>
          </p:cNvPr>
          <p:cNvSpPr/>
          <p:nvPr/>
        </p:nvSpPr>
        <p:spPr>
          <a:xfrm>
            <a:off x="2579883" y="864750"/>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stun1</a:t>
            </a:r>
            <a:endParaRPr lang="zh-CN" altLang="en-US" sz="1400" dirty="0"/>
          </a:p>
        </p:txBody>
      </p:sp>
      <p:sp>
        <p:nvSpPr>
          <p:cNvPr id="35" name="Cloud 34">
            <a:extLst>
              <a:ext uri="{FF2B5EF4-FFF2-40B4-BE49-F238E27FC236}">
                <a16:creationId xmlns:a16="http://schemas.microsoft.com/office/drawing/2014/main" id="{ED622E43-C91D-40F2-AD9D-E262DB72B2E5}"/>
              </a:ext>
            </a:extLst>
          </p:cNvPr>
          <p:cNvSpPr/>
          <p:nvPr/>
        </p:nvSpPr>
        <p:spPr>
          <a:xfrm>
            <a:off x="2579882" y="1867978"/>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stun2</a:t>
            </a:r>
            <a:endParaRPr lang="zh-CN" altLang="en-US" sz="1400" dirty="0"/>
          </a:p>
        </p:txBody>
      </p:sp>
      <p:sp>
        <p:nvSpPr>
          <p:cNvPr id="37" name="Cloud 36">
            <a:extLst>
              <a:ext uri="{FF2B5EF4-FFF2-40B4-BE49-F238E27FC236}">
                <a16:creationId xmlns:a16="http://schemas.microsoft.com/office/drawing/2014/main" id="{4AD8D990-A966-4885-AFCF-1F546B7DFC8F}"/>
              </a:ext>
            </a:extLst>
          </p:cNvPr>
          <p:cNvSpPr/>
          <p:nvPr/>
        </p:nvSpPr>
        <p:spPr>
          <a:xfrm>
            <a:off x="2579881" y="2871206"/>
            <a:ext cx="1075749" cy="892884"/>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400" dirty="0"/>
              <a:t>stun3</a:t>
            </a:r>
            <a:endParaRPr lang="zh-CN" altLang="en-US" sz="1400" dirty="0"/>
          </a:p>
        </p:txBody>
      </p:sp>
      <p:sp>
        <p:nvSpPr>
          <p:cNvPr id="24" name="Cloud 23">
            <a:extLst>
              <a:ext uri="{FF2B5EF4-FFF2-40B4-BE49-F238E27FC236}">
                <a16:creationId xmlns:a16="http://schemas.microsoft.com/office/drawing/2014/main" id="{0F634FB7-3B48-4765-88E6-9B81FDBE918E}"/>
              </a:ext>
            </a:extLst>
          </p:cNvPr>
          <p:cNvSpPr/>
          <p:nvPr/>
        </p:nvSpPr>
        <p:spPr>
          <a:xfrm>
            <a:off x="8308253" y="1410778"/>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turn1</a:t>
            </a:r>
            <a:endParaRPr lang="zh-CN" altLang="en-US" sz="1400" dirty="0"/>
          </a:p>
        </p:txBody>
      </p:sp>
      <p:sp>
        <p:nvSpPr>
          <p:cNvPr id="38" name="Cloud 37">
            <a:extLst>
              <a:ext uri="{FF2B5EF4-FFF2-40B4-BE49-F238E27FC236}">
                <a16:creationId xmlns:a16="http://schemas.microsoft.com/office/drawing/2014/main" id="{27C3EC9C-98F3-4969-AE47-7A63349EDB6D}"/>
              </a:ext>
            </a:extLst>
          </p:cNvPr>
          <p:cNvSpPr/>
          <p:nvPr/>
        </p:nvSpPr>
        <p:spPr>
          <a:xfrm>
            <a:off x="8319011" y="2468515"/>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turn2</a:t>
            </a:r>
            <a:endParaRPr lang="zh-CN" altLang="en-US" sz="1400" dirty="0"/>
          </a:p>
        </p:txBody>
      </p:sp>
      <p:sp>
        <p:nvSpPr>
          <p:cNvPr id="39" name="Cloud 38">
            <a:extLst>
              <a:ext uri="{FF2B5EF4-FFF2-40B4-BE49-F238E27FC236}">
                <a16:creationId xmlns:a16="http://schemas.microsoft.com/office/drawing/2014/main" id="{24272B46-16A9-4BB4-AF50-2A4503F400AE}"/>
              </a:ext>
            </a:extLst>
          </p:cNvPr>
          <p:cNvSpPr/>
          <p:nvPr/>
        </p:nvSpPr>
        <p:spPr>
          <a:xfrm>
            <a:off x="8319011" y="3524771"/>
            <a:ext cx="914400" cy="914400"/>
          </a:xfrm>
          <a:prstGeom prst="cloud">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1400" dirty="0"/>
              <a:t>turn3</a:t>
            </a:r>
            <a:endParaRPr lang="zh-CN" altLang="en-US" sz="1400" dirty="0"/>
          </a:p>
        </p:txBody>
      </p:sp>
      <p:sp>
        <p:nvSpPr>
          <p:cNvPr id="25" name="Right Brace 24">
            <a:extLst>
              <a:ext uri="{FF2B5EF4-FFF2-40B4-BE49-F238E27FC236}">
                <a16:creationId xmlns:a16="http://schemas.microsoft.com/office/drawing/2014/main" id="{35EF66E0-18E5-445E-A24B-105A41CF66DE}"/>
              </a:ext>
            </a:extLst>
          </p:cNvPr>
          <p:cNvSpPr/>
          <p:nvPr/>
        </p:nvSpPr>
        <p:spPr>
          <a:xfrm>
            <a:off x="3708817" y="1045126"/>
            <a:ext cx="702831" cy="2538587"/>
          </a:xfrm>
          <a:prstGeom prst="rightBrac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1" name="Left Brace 30">
            <a:extLst>
              <a:ext uri="{FF2B5EF4-FFF2-40B4-BE49-F238E27FC236}">
                <a16:creationId xmlns:a16="http://schemas.microsoft.com/office/drawing/2014/main" id="{C894CFC3-6EDC-4587-B5C2-A503A77661D6}"/>
              </a:ext>
            </a:extLst>
          </p:cNvPr>
          <p:cNvSpPr/>
          <p:nvPr/>
        </p:nvSpPr>
        <p:spPr>
          <a:xfrm>
            <a:off x="7820979" y="1842369"/>
            <a:ext cx="301833" cy="2379486"/>
          </a:xfrm>
          <a:prstGeom prst="leftBrace">
            <a:avLst>
              <a:gd name="adj1" fmla="val 8333"/>
              <a:gd name="adj2" fmla="val 48192"/>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33" name="Rectangle: Rounded Corners 32">
            <a:extLst>
              <a:ext uri="{FF2B5EF4-FFF2-40B4-BE49-F238E27FC236}">
                <a16:creationId xmlns:a16="http://schemas.microsoft.com/office/drawing/2014/main" id="{E23124E1-9763-41ED-A51E-205474CD8100}"/>
              </a:ext>
            </a:extLst>
          </p:cNvPr>
          <p:cNvSpPr/>
          <p:nvPr/>
        </p:nvSpPr>
        <p:spPr>
          <a:xfrm>
            <a:off x="4411648" y="1867978"/>
            <a:ext cx="3368693" cy="1514937"/>
          </a:xfrm>
          <a:prstGeom prst="roundRect">
            <a:avLst/>
          </a:prstGeom>
          <a:noFill/>
          <a:ln cap="sq">
            <a:solidFill>
              <a:schemeClr val="accent2">
                <a:lumMod val="75000"/>
              </a:schemeClr>
            </a:solidFill>
            <a:prstDash val="sysDash"/>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Rectangle: Top Corners One Rounded and One Snipped 39">
            <a:extLst>
              <a:ext uri="{FF2B5EF4-FFF2-40B4-BE49-F238E27FC236}">
                <a16:creationId xmlns:a16="http://schemas.microsoft.com/office/drawing/2014/main" id="{3721B1C2-78AB-4457-9DEB-AF08DBB5F62E}"/>
              </a:ext>
            </a:extLst>
          </p:cNvPr>
          <p:cNvSpPr/>
          <p:nvPr/>
        </p:nvSpPr>
        <p:spPr>
          <a:xfrm>
            <a:off x="4767643" y="3701698"/>
            <a:ext cx="2656703" cy="290393"/>
          </a:xfrm>
          <a:prstGeom prst="snipRound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lang="en-US" altLang="zh-CN" sz="1200" dirty="0">
                <a:solidFill>
                  <a:srgbClr val="000000"/>
                </a:solidFill>
                <a:latin typeface="PT Mono" panose="02060509020205020204" pitchFamily="50" charset="0"/>
              </a:rPr>
              <a:t>   </a:t>
            </a:r>
            <a:r>
              <a:rPr lang="zh-CN" altLang="zh-CN" sz="1200" dirty="0">
                <a:solidFill>
                  <a:srgbClr val="000000"/>
                </a:solidFill>
                <a:latin typeface="PT Mono" panose="02060509020205020204" pitchFamily="50" charset="0"/>
              </a:rPr>
              <a:t>Computing Foundations</a:t>
            </a:r>
            <a:r>
              <a:rPr kumimoji="0" lang="zh-CN" altLang="zh-CN" sz="12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cxnSp>
        <p:nvCxnSpPr>
          <p:cNvPr id="46" name="Straight Arrow Connector 45">
            <a:extLst>
              <a:ext uri="{FF2B5EF4-FFF2-40B4-BE49-F238E27FC236}">
                <a16:creationId xmlns:a16="http://schemas.microsoft.com/office/drawing/2014/main" id="{3E6AFE4B-A5D5-4F2A-ADB6-8541CB46107C}"/>
              </a:ext>
            </a:extLst>
          </p:cNvPr>
          <p:cNvCxnSpPr>
            <a:cxnSpLocks/>
          </p:cNvCxnSpPr>
          <p:nvPr/>
        </p:nvCxnSpPr>
        <p:spPr>
          <a:xfrm flipH="1">
            <a:off x="6095993" y="3382915"/>
            <a:ext cx="2" cy="305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One Rounded and One Snipped 47">
            <a:extLst>
              <a:ext uri="{FF2B5EF4-FFF2-40B4-BE49-F238E27FC236}">
                <a16:creationId xmlns:a16="http://schemas.microsoft.com/office/drawing/2014/main" id="{BC2937CE-D163-406C-89F5-7FB07124322B}"/>
              </a:ext>
            </a:extLst>
          </p:cNvPr>
          <p:cNvSpPr/>
          <p:nvPr/>
        </p:nvSpPr>
        <p:spPr>
          <a:xfrm>
            <a:off x="4767643" y="4307314"/>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Keeping Candida</a:t>
            </a:r>
            <a:r>
              <a:rPr kumimoji="0" lang="en-US" altLang="zh-CN" sz="1200" b="0" i="0" u="none" strike="noStrike" cap="none" normalizeH="0" baseline="0" dirty="0">
                <a:ln>
                  <a:noFill/>
                </a:ln>
                <a:solidFill>
                  <a:srgbClr val="000000"/>
                </a:solidFill>
                <a:effectLst/>
                <a:latin typeface="PT Mono" panose="02060509020205020204" pitchFamily="50" charset="0"/>
              </a:rPr>
              <a:t>a</a:t>
            </a:r>
            <a:r>
              <a:rPr kumimoji="0" lang="zh-CN" altLang="zh-CN" sz="1200" b="0" i="0" u="none" strike="noStrike" cap="none" normalizeH="0" baseline="0" dirty="0">
                <a:ln>
                  <a:noFill/>
                </a:ln>
                <a:solidFill>
                  <a:srgbClr val="000000"/>
                </a:solidFill>
                <a:effectLst/>
                <a:latin typeface="PT Mono" panose="02060509020205020204" pitchFamily="50" charset="0"/>
              </a:rPr>
              <a:t>tes Alive</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a16="http://schemas.microsoft.com/office/drawing/2014/main" id="{0E64114E-86FD-418F-80ED-003949486D0A}"/>
              </a:ext>
            </a:extLst>
          </p:cNvPr>
          <p:cNvCxnSpPr/>
          <p:nvPr/>
        </p:nvCxnSpPr>
        <p:spPr>
          <a:xfrm>
            <a:off x="6095994" y="4597707"/>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Top Corners One Rounded and One Snipped 51">
            <a:extLst>
              <a:ext uri="{FF2B5EF4-FFF2-40B4-BE49-F238E27FC236}">
                <a16:creationId xmlns:a16="http://schemas.microsoft.com/office/drawing/2014/main" id="{416B14F4-26E2-46D6-A705-8CCE0069B673}"/>
              </a:ext>
            </a:extLst>
          </p:cNvPr>
          <p:cNvSpPr/>
          <p:nvPr/>
        </p:nvSpPr>
        <p:spPr>
          <a:xfrm>
            <a:off x="4767643" y="4914063"/>
            <a:ext cx="2656703"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Prioritizing 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3" name="Straight Arrow Connector 52">
            <a:extLst>
              <a:ext uri="{FF2B5EF4-FFF2-40B4-BE49-F238E27FC236}">
                <a16:creationId xmlns:a16="http://schemas.microsoft.com/office/drawing/2014/main" id="{9DF83177-90F3-4192-A6FD-2FFB65B26FAD}"/>
              </a:ext>
            </a:extLst>
          </p:cNvPr>
          <p:cNvCxnSpPr/>
          <p:nvPr/>
        </p:nvCxnSpPr>
        <p:spPr>
          <a:xfrm>
            <a:off x="6095994" y="399209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Top Corners One Rounded and One Snipped 54">
            <a:extLst>
              <a:ext uri="{FF2B5EF4-FFF2-40B4-BE49-F238E27FC236}">
                <a16:creationId xmlns:a16="http://schemas.microsoft.com/office/drawing/2014/main" id="{6859D519-9B3D-4C5C-84E6-8753F494C556}"/>
              </a:ext>
            </a:extLst>
          </p:cNvPr>
          <p:cNvSpPr/>
          <p:nvPr/>
        </p:nvSpPr>
        <p:spPr>
          <a:xfrm>
            <a:off x="4507321" y="5519679"/>
            <a:ext cx="3177347"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zh-CN" altLang="zh-CN" sz="1200" b="0" i="0" u="none" strike="noStrike" cap="none" normalizeH="0" baseline="0" dirty="0">
                <a:ln>
                  <a:noFill/>
                </a:ln>
                <a:solidFill>
                  <a:srgbClr val="000000"/>
                </a:solidFill>
                <a:effectLst/>
                <a:latin typeface="PT Mono" panose="02060509020205020204" pitchFamily="50" charset="0"/>
              </a:rPr>
              <a:t>Eliminating Redundant</a:t>
            </a:r>
            <a:r>
              <a:rPr kumimoji="0" lang="en-US" altLang="zh-CN" sz="1200" b="0" i="0" u="none" strike="noStrike" cap="none" normalizeH="0" baseline="0" dirty="0">
                <a:ln>
                  <a:noFill/>
                </a:ln>
                <a:solidFill>
                  <a:srgbClr val="000000"/>
                </a:solidFill>
                <a:effectLst/>
                <a:latin typeface="PT Mono" panose="02060509020205020204" pitchFamily="50" charset="0"/>
              </a:rPr>
              <a:t> </a:t>
            </a:r>
            <a:r>
              <a:rPr kumimoji="0" lang="zh-CN" altLang="zh-CN" sz="1200" b="0" i="0" u="none" strike="noStrike" cap="none" normalizeH="0" baseline="0" dirty="0">
                <a:ln>
                  <a:noFill/>
                </a:ln>
                <a:solidFill>
                  <a:srgbClr val="000000"/>
                </a:solidFill>
                <a:effectLst/>
                <a:latin typeface="PT Mono" panose="02060509020205020204" pitchFamily="50" charset="0"/>
              </a:rPr>
              <a:t>Candidates</a:t>
            </a:r>
            <a:r>
              <a:rPr kumimoji="0" lang="zh-CN" altLang="zh-CN" sz="105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7" name="Straight Arrow Connector 56">
            <a:extLst>
              <a:ext uri="{FF2B5EF4-FFF2-40B4-BE49-F238E27FC236}">
                <a16:creationId xmlns:a16="http://schemas.microsoft.com/office/drawing/2014/main" id="{92CBC140-7B15-4C62-B39A-5C13B84D1F9B}"/>
              </a:ext>
            </a:extLst>
          </p:cNvPr>
          <p:cNvCxnSpPr/>
          <p:nvPr/>
        </p:nvCxnSpPr>
        <p:spPr>
          <a:xfrm>
            <a:off x="6095994" y="5204456"/>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Top Corners One Rounded and One Snipped 57">
            <a:extLst>
              <a:ext uri="{FF2B5EF4-FFF2-40B4-BE49-F238E27FC236}">
                <a16:creationId xmlns:a16="http://schemas.microsoft.com/office/drawing/2014/main" id="{82BB6C44-9D71-4A84-ABA6-3F4A042C11E1}"/>
              </a:ext>
            </a:extLst>
          </p:cNvPr>
          <p:cNvSpPr/>
          <p:nvPr/>
        </p:nvSpPr>
        <p:spPr>
          <a:xfrm>
            <a:off x="5096081" y="6150125"/>
            <a:ext cx="1992724" cy="290393"/>
          </a:xfrm>
          <a:prstGeom prst="snip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lvl="0" eaLnBrk="0" fontAlgn="base" hangingPunct="0">
              <a:spcBef>
                <a:spcPct val="0"/>
              </a:spcBef>
              <a:spcAft>
                <a:spcPct val="0"/>
              </a:spcAft>
            </a:pPr>
            <a:r>
              <a:rPr kumimoji="0" lang="en-US" altLang="zh-CN" sz="1200" b="0" i="0" u="none" strike="noStrike" cap="none" normalizeH="0" baseline="0" dirty="0">
                <a:ln>
                  <a:noFill/>
                </a:ln>
                <a:solidFill>
                  <a:srgbClr val="000000"/>
                </a:solidFill>
                <a:effectLst/>
                <a:latin typeface="PT Mono" panose="02060509020205020204" pitchFamily="50" charset="0"/>
              </a:rPr>
              <a:t>connectivity check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cxnSp>
        <p:nvCxnSpPr>
          <p:cNvPr id="59" name="Straight Arrow Connector 58">
            <a:extLst>
              <a:ext uri="{FF2B5EF4-FFF2-40B4-BE49-F238E27FC236}">
                <a16:creationId xmlns:a16="http://schemas.microsoft.com/office/drawing/2014/main" id="{905D2EF9-3954-410E-BF5A-2BA9F52D8784}"/>
              </a:ext>
            </a:extLst>
          </p:cNvPr>
          <p:cNvCxnSpPr/>
          <p:nvPr/>
        </p:nvCxnSpPr>
        <p:spPr>
          <a:xfrm>
            <a:off x="6092443" y="5810071"/>
            <a:ext cx="0" cy="315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Diagonal Corners Rounded 49">
            <a:extLst>
              <a:ext uri="{FF2B5EF4-FFF2-40B4-BE49-F238E27FC236}">
                <a16:creationId xmlns:a16="http://schemas.microsoft.com/office/drawing/2014/main" id="{EFC6317E-386D-48C6-8619-F5F93A40CF05}"/>
              </a:ext>
            </a:extLst>
          </p:cNvPr>
          <p:cNvSpPr/>
          <p:nvPr/>
        </p:nvSpPr>
        <p:spPr>
          <a:xfrm>
            <a:off x="4210050" y="619730"/>
            <a:ext cx="3686167" cy="2903716"/>
          </a:xfrm>
          <a:prstGeom prst="round2Diag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Rounded Corners 50">
            <a:extLst>
              <a:ext uri="{FF2B5EF4-FFF2-40B4-BE49-F238E27FC236}">
                <a16:creationId xmlns:a16="http://schemas.microsoft.com/office/drawing/2014/main" id="{7BBE650F-8BD6-42D5-AB6E-AC8466AECF1C}"/>
              </a:ext>
            </a:extLst>
          </p:cNvPr>
          <p:cNvSpPr/>
          <p:nvPr/>
        </p:nvSpPr>
        <p:spPr>
          <a:xfrm>
            <a:off x="1459148" y="291830"/>
            <a:ext cx="9902758" cy="6274340"/>
          </a:xfrm>
          <a:prstGeom prst="roundRect">
            <a:avLst>
              <a:gd name="adj" fmla="val 3644"/>
            </a:avLst>
          </a:prstGeom>
          <a:noFill/>
          <a:ln w="25400" cmpd="thinThick">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en-US" altLang="zh-CN" dirty="0">
                <a:solidFill>
                  <a:schemeClr val="accent5"/>
                </a:solidFill>
                <a:latin typeface="PT Mono" panose="02060509020205020204" pitchFamily="50" charset="0"/>
              </a:rPr>
              <a:t>ICE Session</a:t>
            </a:r>
          </a:p>
        </p:txBody>
      </p:sp>
    </p:spTree>
    <p:extLst>
      <p:ext uri="{BB962C8B-B14F-4D97-AF65-F5344CB8AC3E}">
        <p14:creationId xmlns:p14="http://schemas.microsoft.com/office/powerpoint/2010/main" val="234953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Diagonal Corners Rounded 65">
            <a:extLst>
              <a:ext uri="{FF2B5EF4-FFF2-40B4-BE49-F238E27FC236}">
                <a16:creationId xmlns:a16="http://schemas.microsoft.com/office/drawing/2014/main" id="{306ACBFF-3FDF-4225-ADA6-9E3C91A8827D}"/>
              </a:ext>
            </a:extLst>
          </p:cNvPr>
          <p:cNvSpPr/>
          <p:nvPr/>
        </p:nvSpPr>
        <p:spPr>
          <a:xfrm>
            <a:off x="5950526" y="4163883"/>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Gather Candidate</a:t>
            </a:r>
            <a:endParaRPr lang="zh-CN" altLang="en-US" dirty="0"/>
          </a:p>
        </p:txBody>
      </p:sp>
      <p:pic>
        <p:nvPicPr>
          <p:cNvPr id="26" name="Graphic 25" descr="Man">
            <a:extLst>
              <a:ext uri="{FF2B5EF4-FFF2-40B4-BE49-F238E27FC236}">
                <a16:creationId xmlns:a16="http://schemas.microsoft.com/office/drawing/2014/main" id="{8379FEB9-00EB-4865-A89D-615265FC9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129" y="2832410"/>
            <a:ext cx="763406" cy="596590"/>
          </a:xfrm>
          <a:prstGeom prst="rect">
            <a:avLst/>
          </a:prstGeom>
        </p:spPr>
      </p:pic>
      <p:sp>
        <p:nvSpPr>
          <p:cNvPr id="34" name="Oval 33">
            <a:extLst>
              <a:ext uri="{FF2B5EF4-FFF2-40B4-BE49-F238E27FC236}">
                <a16:creationId xmlns:a16="http://schemas.microsoft.com/office/drawing/2014/main" id="{8EB102F9-84CF-43D7-9660-CC7361C42E3F}"/>
              </a:ext>
            </a:extLst>
          </p:cNvPr>
          <p:cNvSpPr/>
          <p:nvPr/>
        </p:nvSpPr>
        <p:spPr>
          <a:xfrm>
            <a:off x="2161977" y="2832949"/>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ICEAgnet</a:t>
            </a:r>
            <a:endParaRPr lang="zh-CN" altLang="en-US" sz="1200" dirty="0">
              <a:latin typeface="Eras Demi ITC" panose="020B0805030504020804" pitchFamily="34" charset="0"/>
            </a:endParaRPr>
          </a:p>
        </p:txBody>
      </p:sp>
      <p:sp>
        <p:nvSpPr>
          <p:cNvPr id="39" name="Oval 38">
            <a:extLst>
              <a:ext uri="{FF2B5EF4-FFF2-40B4-BE49-F238E27FC236}">
                <a16:creationId xmlns:a16="http://schemas.microsoft.com/office/drawing/2014/main" id="{A442B4A2-CDFC-4080-B276-77E4CFA62E4E}"/>
              </a:ext>
            </a:extLst>
          </p:cNvPr>
          <p:cNvSpPr/>
          <p:nvPr/>
        </p:nvSpPr>
        <p:spPr>
          <a:xfrm>
            <a:off x="4250647" y="1713833"/>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ICESession</a:t>
            </a:r>
            <a:endParaRPr lang="zh-CN" altLang="en-US" sz="1200" dirty="0">
              <a:latin typeface="Eras Demi ITC" panose="020B0805030504020804" pitchFamily="34" charset="0"/>
            </a:endParaRPr>
          </a:p>
        </p:txBody>
      </p:sp>
      <p:sp>
        <p:nvSpPr>
          <p:cNvPr id="41" name="Oval 40">
            <a:extLst>
              <a:ext uri="{FF2B5EF4-FFF2-40B4-BE49-F238E27FC236}">
                <a16:creationId xmlns:a16="http://schemas.microsoft.com/office/drawing/2014/main" id="{7C4E6644-09DE-40A1-AA85-43AD24C1534B}"/>
              </a:ext>
            </a:extLst>
          </p:cNvPr>
          <p:cNvSpPr/>
          <p:nvPr/>
        </p:nvSpPr>
        <p:spPr>
          <a:xfrm>
            <a:off x="6492041" y="2813285"/>
            <a:ext cx="1350628" cy="596051"/>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200" dirty="0">
                <a:latin typeface="Eras Demi ITC" panose="020B0805030504020804" pitchFamily="34" charset="0"/>
              </a:rPr>
              <a:t>ICEMedia</a:t>
            </a:r>
            <a:endParaRPr lang="zh-CN" altLang="en-US" sz="1200" dirty="0">
              <a:latin typeface="Eras Demi ITC" panose="020B0805030504020804" pitchFamily="34" charset="0"/>
            </a:endParaRPr>
          </a:p>
        </p:txBody>
      </p:sp>
      <p:sp>
        <p:nvSpPr>
          <p:cNvPr id="7" name="Isosceles Triangle 6">
            <a:extLst>
              <a:ext uri="{FF2B5EF4-FFF2-40B4-BE49-F238E27FC236}">
                <a16:creationId xmlns:a16="http://schemas.microsoft.com/office/drawing/2014/main" id="{3A85E997-5354-4BFC-BCED-5D2510C6DCC4}"/>
              </a:ext>
            </a:extLst>
          </p:cNvPr>
          <p:cNvSpPr/>
          <p:nvPr/>
        </p:nvSpPr>
        <p:spPr>
          <a:xfrm rot="5400000">
            <a:off x="1759910" y="3060299"/>
            <a:ext cx="163343" cy="140813"/>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3" name="Straight Connector 12">
            <a:extLst>
              <a:ext uri="{FF2B5EF4-FFF2-40B4-BE49-F238E27FC236}">
                <a16:creationId xmlns:a16="http://schemas.microsoft.com/office/drawing/2014/main" id="{9F108D80-BA33-4314-A883-9B828CD62455}"/>
              </a:ext>
            </a:extLst>
          </p:cNvPr>
          <p:cNvCxnSpPr>
            <a:cxnSpLocks/>
            <a:stCxn id="26" idx="3"/>
            <a:endCxn id="7" idx="3"/>
          </p:cNvCxnSpPr>
          <p:nvPr/>
        </p:nvCxnSpPr>
        <p:spPr>
          <a:xfrm>
            <a:off x="1226535" y="3130705"/>
            <a:ext cx="544640"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01D2CA6E-E336-4B8B-987C-9FB162A62B06}"/>
              </a:ext>
            </a:extLst>
          </p:cNvPr>
          <p:cNvSpPr/>
          <p:nvPr/>
        </p:nvSpPr>
        <p:spPr>
          <a:xfrm rot="5400000">
            <a:off x="4001728" y="1937070"/>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23" name="Straight Connector 22">
            <a:extLst>
              <a:ext uri="{FF2B5EF4-FFF2-40B4-BE49-F238E27FC236}">
                <a16:creationId xmlns:a16="http://schemas.microsoft.com/office/drawing/2014/main" id="{5B416D24-FDA5-4781-952A-6F533D5B05C8}"/>
              </a:ext>
            </a:extLst>
          </p:cNvPr>
          <p:cNvCxnSpPr>
            <a:stCxn id="21" idx="3"/>
            <a:endCxn id="34" idx="6"/>
          </p:cNvCxnSpPr>
          <p:nvPr/>
        </p:nvCxnSpPr>
        <p:spPr>
          <a:xfrm rot="10800000" flipV="1">
            <a:off x="3512606" y="2011857"/>
            <a:ext cx="501089" cy="1119117"/>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54" name="Isosceles Triangle 53">
            <a:extLst>
              <a:ext uri="{FF2B5EF4-FFF2-40B4-BE49-F238E27FC236}">
                <a16:creationId xmlns:a16="http://schemas.microsoft.com/office/drawing/2014/main" id="{D8E87751-F4ED-4321-B598-F90F91FF62FC}"/>
              </a:ext>
            </a:extLst>
          </p:cNvPr>
          <p:cNvSpPr/>
          <p:nvPr/>
        </p:nvSpPr>
        <p:spPr>
          <a:xfrm rot="5400000">
            <a:off x="6213011" y="3013073"/>
            <a:ext cx="173508" cy="149576"/>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42" name="Straight Connector 41">
            <a:extLst>
              <a:ext uri="{FF2B5EF4-FFF2-40B4-BE49-F238E27FC236}">
                <a16:creationId xmlns:a16="http://schemas.microsoft.com/office/drawing/2014/main" id="{4C529AE8-2B96-4E38-A128-7AAEB9286360}"/>
              </a:ext>
            </a:extLst>
          </p:cNvPr>
          <p:cNvCxnSpPr>
            <a:stCxn id="39" idx="6"/>
            <a:endCxn id="54" idx="3"/>
          </p:cNvCxnSpPr>
          <p:nvPr/>
        </p:nvCxnSpPr>
        <p:spPr>
          <a:xfrm>
            <a:off x="5601275" y="2011859"/>
            <a:ext cx="623702" cy="1076002"/>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EFE6C806-CCC0-46BA-B790-9611DB23B5C2}"/>
              </a:ext>
            </a:extLst>
          </p:cNvPr>
          <p:cNvSpPr/>
          <p:nvPr/>
        </p:nvSpPr>
        <p:spPr>
          <a:xfrm>
            <a:off x="4088482" y="1229032"/>
            <a:ext cx="6156731" cy="2526891"/>
          </a:xfrm>
          <a:prstGeom prst="rect">
            <a:avLst/>
          </a:prstGeom>
          <a:noFill/>
          <a:ln>
            <a:prstDash val="dash"/>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63" name="Straight Connector 62">
            <a:extLst>
              <a:ext uri="{FF2B5EF4-FFF2-40B4-BE49-F238E27FC236}">
                <a16:creationId xmlns:a16="http://schemas.microsoft.com/office/drawing/2014/main" id="{FB93C3AA-E047-4221-9898-E2FC35864E9E}"/>
              </a:ext>
            </a:extLst>
          </p:cNvPr>
          <p:cNvCxnSpPr>
            <a:cxnSpLocks/>
            <a:stCxn id="41" idx="4"/>
            <a:endCxn id="64" idx="3"/>
          </p:cNvCxnSpPr>
          <p:nvPr/>
        </p:nvCxnSpPr>
        <p:spPr>
          <a:xfrm rot="5400000">
            <a:off x="6811180" y="3578083"/>
            <a:ext cx="524923" cy="187429"/>
          </a:xfrm>
          <a:prstGeom prst="curvedConnector3">
            <a:avLst>
              <a:gd name="adj1" fmla="val 50000"/>
            </a:avLst>
          </a:prstGeom>
          <a:ln w="22225"/>
        </p:spPr>
        <p:style>
          <a:lnRef idx="1">
            <a:schemeClr val="accent4"/>
          </a:lnRef>
          <a:fillRef idx="0">
            <a:schemeClr val="accent4"/>
          </a:fillRef>
          <a:effectRef idx="0">
            <a:schemeClr val="accent4"/>
          </a:effectRef>
          <a:fontRef idx="minor">
            <a:schemeClr val="tx1"/>
          </a:fontRef>
        </p:style>
      </p:cxnSp>
      <p:sp>
        <p:nvSpPr>
          <p:cNvPr id="64" name="Isosceles Triangle 63">
            <a:extLst>
              <a:ext uri="{FF2B5EF4-FFF2-40B4-BE49-F238E27FC236}">
                <a16:creationId xmlns:a16="http://schemas.microsoft.com/office/drawing/2014/main" id="{DD8D269C-C497-472E-AA79-EE1336787903}"/>
              </a:ext>
            </a:extLst>
          </p:cNvPr>
          <p:cNvSpPr/>
          <p:nvPr/>
        </p:nvSpPr>
        <p:spPr>
          <a:xfrm rot="10800000">
            <a:off x="6881603" y="3934259"/>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Rectangle: Diagonal Corners Rounded 66">
            <a:extLst>
              <a:ext uri="{FF2B5EF4-FFF2-40B4-BE49-F238E27FC236}">
                <a16:creationId xmlns:a16="http://schemas.microsoft.com/office/drawing/2014/main" id="{A596198D-459A-4C64-B8E1-DA13E37D9847}"/>
              </a:ext>
            </a:extLst>
          </p:cNvPr>
          <p:cNvSpPr/>
          <p:nvPr/>
        </p:nvSpPr>
        <p:spPr>
          <a:xfrm>
            <a:off x="28377" y="4328002"/>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Connectivity</a:t>
            </a:r>
          </a:p>
          <a:p>
            <a:pPr algn="ctr"/>
            <a:r>
              <a:rPr lang="en-US" altLang="zh-CN" dirty="0">
                <a:latin typeface="Eras Demi ITC" panose="020B0805030504020804" pitchFamily="34" charset="0"/>
              </a:rPr>
              <a:t>Check</a:t>
            </a:r>
            <a:endParaRPr lang="zh-CN" altLang="en-US" dirty="0"/>
          </a:p>
        </p:txBody>
      </p:sp>
      <p:sp>
        <p:nvSpPr>
          <p:cNvPr id="69" name="Isosceles Triangle 68">
            <a:extLst>
              <a:ext uri="{FF2B5EF4-FFF2-40B4-BE49-F238E27FC236}">
                <a16:creationId xmlns:a16="http://schemas.microsoft.com/office/drawing/2014/main" id="{2A755436-BC64-4370-8F9C-6ED0BF976FBA}"/>
              </a:ext>
            </a:extLst>
          </p:cNvPr>
          <p:cNvSpPr/>
          <p:nvPr/>
        </p:nvSpPr>
        <p:spPr>
          <a:xfrm rot="10800000">
            <a:off x="1380312" y="4103781"/>
            <a:ext cx="196646" cy="169522"/>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70" name="Straight Connector 69">
            <a:extLst>
              <a:ext uri="{FF2B5EF4-FFF2-40B4-BE49-F238E27FC236}">
                <a16:creationId xmlns:a16="http://schemas.microsoft.com/office/drawing/2014/main" id="{BB7AC347-124D-4987-A337-AF70B08EF567}"/>
              </a:ext>
            </a:extLst>
          </p:cNvPr>
          <p:cNvCxnSpPr>
            <a:cxnSpLocks/>
            <a:endCxn id="69" idx="3"/>
          </p:cNvCxnSpPr>
          <p:nvPr/>
        </p:nvCxnSpPr>
        <p:spPr>
          <a:xfrm>
            <a:off x="1478635" y="3918799"/>
            <a:ext cx="0" cy="184982"/>
          </a:xfrm>
          <a:prstGeom prst="line">
            <a:avLst/>
          </a:prstGeom>
          <a:ln w="22225"/>
        </p:spPr>
        <p:style>
          <a:lnRef idx="1">
            <a:schemeClr val="accent4"/>
          </a:lnRef>
          <a:fillRef idx="0">
            <a:schemeClr val="accent4"/>
          </a:fillRef>
          <a:effectRef idx="0">
            <a:schemeClr val="accent4"/>
          </a:effectRef>
          <a:fontRef idx="minor">
            <a:schemeClr val="tx1"/>
          </a:fontRef>
        </p:style>
      </p:cxnSp>
      <p:sp>
        <p:nvSpPr>
          <p:cNvPr id="74" name="Flowchart: Connector 73">
            <a:extLst>
              <a:ext uri="{FF2B5EF4-FFF2-40B4-BE49-F238E27FC236}">
                <a16:creationId xmlns:a16="http://schemas.microsoft.com/office/drawing/2014/main" id="{683DDEC0-10D2-4EE1-B817-69584E4186CA}"/>
              </a:ext>
            </a:extLst>
          </p:cNvPr>
          <p:cNvSpPr/>
          <p:nvPr/>
        </p:nvSpPr>
        <p:spPr>
          <a:xfrm>
            <a:off x="871491" y="5160610"/>
            <a:ext cx="457200" cy="457200"/>
          </a:xfrm>
          <a:prstGeom prst="flowChartConnector">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cxnSp>
        <p:nvCxnSpPr>
          <p:cNvPr id="76" name="Straight Arrow Connector 75">
            <a:extLst>
              <a:ext uri="{FF2B5EF4-FFF2-40B4-BE49-F238E27FC236}">
                <a16:creationId xmlns:a16="http://schemas.microsoft.com/office/drawing/2014/main" id="{9DE40DAD-8AA7-49C8-BF34-656861CF223D}"/>
              </a:ext>
            </a:extLst>
          </p:cNvPr>
          <p:cNvCxnSpPr>
            <a:stCxn id="67" idx="1"/>
            <a:endCxn id="74" idx="0"/>
          </p:cNvCxnSpPr>
          <p:nvPr/>
        </p:nvCxnSpPr>
        <p:spPr>
          <a:xfrm>
            <a:off x="1095177" y="4902002"/>
            <a:ext cx="4914" cy="258608"/>
          </a:xfrm>
          <a:prstGeom prst="straightConnector1">
            <a:avLst/>
          </a:prstGeom>
          <a:ln w="9525" cap="flat" cmpd="sng" algn="ctr">
            <a:solidFill>
              <a:schemeClr val="accent3"/>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Rectangle: Diagonal Corners Rounded 26">
            <a:extLst>
              <a:ext uri="{FF2B5EF4-FFF2-40B4-BE49-F238E27FC236}">
                <a16:creationId xmlns:a16="http://schemas.microsoft.com/office/drawing/2014/main" id="{E299E39D-76BA-441D-B77D-EF610920D068}"/>
              </a:ext>
            </a:extLst>
          </p:cNvPr>
          <p:cNvSpPr/>
          <p:nvPr/>
        </p:nvSpPr>
        <p:spPr>
          <a:xfrm>
            <a:off x="3550904" y="4179606"/>
            <a:ext cx="2133600" cy="574000"/>
          </a:xfrm>
          <a:prstGeom prst="round2Diag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Eras Demi ITC" panose="020B0805030504020804" pitchFamily="34" charset="0"/>
              </a:rPr>
              <a:t>MakeInitialOffer</a:t>
            </a:r>
            <a:endParaRPr lang="zh-CN" altLang="en-US" dirty="0"/>
          </a:p>
        </p:txBody>
      </p:sp>
    </p:spTree>
    <p:extLst>
      <p:ext uri="{BB962C8B-B14F-4D97-AF65-F5344CB8AC3E}">
        <p14:creationId xmlns:p14="http://schemas.microsoft.com/office/powerpoint/2010/main" val="314847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7EE73E3-3F20-4EB0-AA14-F808EB8F6385}"/>
              </a:ext>
            </a:extLst>
          </p:cNvPr>
          <p:cNvSpPr/>
          <p:nvPr/>
        </p:nvSpPr>
        <p:spPr>
          <a:xfrm>
            <a:off x="1200149" y="66675"/>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lang="zh-CN" altLang="zh-CN" sz="1000" dirty="0">
                <a:ln w="0"/>
                <a:solidFill>
                  <a:schemeClr val="tx1"/>
                </a:solidFill>
                <a:effectLst>
                  <a:outerShdw blurRad="38100" dist="19050" dir="2700000" algn="tl" rotWithShape="0">
                    <a:schemeClr val="dk1">
                      <a:alpha val="40000"/>
                    </a:schemeClr>
                  </a:outerShdw>
                </a:effectLst>
                <a:latin typeface="PT Mono" panose="02060509020205020204" pitchFamily="50" charset="0"/>
              </a:rPr>
              <a:t>Frozen</a:t>
            </a:r>
            <a:r>
              <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rPr>
              <a:t> </a:t>
            </a:r>
            <a:endParaRPr kumimoji="0" lang="zh-CN" altLang="zh-CN" sz="1000" i="0" u="none" strike="noStrike" normalizeH="0" baseline="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p:txBody>
      </p:sp>
      <p:sp>
        <p:nvSpPr>
          <p:cNvPr id="34" name="Oval 33">
            <a:extLst>
              <a:ext uri="{FF2B5EF4-FFF2-40B4-BE49-F238E27FC236}">
                <a16:creationId xmlns:a16="http://schemas.microsoft.com/office/drawing/2014/main" id="{3C4BFC1C-3DFC-486C-942A-06CA068BB7D7}"/>
              </a:ext>
            </a:extLst>
          </p:cNvPr>
          <p:cNvSpPr/>
          <p:nvPr/>
        </p:nvSpPr>
        <p:spPr>
          <a:xfrm>
            <a:off x="1200149" y="2409823"/>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Waiting</a:t>
            </a:r>
            <a:endParaRPr lang="zh-CN" altLang="zh-CN" dirty="0">
              <a:solidFill>
                <a:schemeClr val="tx1"/>
              </a:solidFill>
              <a:latin typeface="Arial" panose="020B0604020202020204" pitchFamily="34" charset="0"/>
            </a:endParaRPr>
          </a:p>
        </p:txBody>
      </p:sp>
      <p:sp>
        <p:nvSpPr>
          <p:cNvPr id="36" name="Oval 35">
            <a:extLst>
              <a:ext uri="{FF2B5EF4-FFF2-40B4-BE49-F238E27FC236}">
                <a16:creationId xmlns:a16="http://schemas.microsoft.com/office/drawing/2014/main" id="{6D5E1C11-A1D5-4331-B6BF-73D80328D34F}"/>
              </a:ext>
            </a:extLst>
          </p:cNvPr>
          <p:cNvSpPr/>
          <p:nvPr/>
        </p:nvSpPr>
        <p:spPr>
          <a:xfrm>
            <a:off x="4814884" y="2343149"/>
            <a:ext cx="1476375" cy="1476375"/>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zh-CN" altLang="zh-CN" sz="1000" b="0" i="0" u="none" strike="noStrike" cap="none" normalizeH="0" baseline="0" dirty="0">
                <a:ln>
                  <a:noFill/>
                </a:ln>
                <a:solidFill>
                  <a:srgbClr val="000000"/>
                </a:solidFill>
                <a:effectLst/>
                <a:latin typeface="PT Mono" panose="02060509020205020204" pitchFamily="50" charset="0"/>
              </a:rPr>
              <a:t>In-Progress</a:t>
            </a:r>
            <a:r>
              <a:rPr kumimoji="0" lang="zh-CN" altLang="zh-CN" sz="800" b="0" i="0" u="none" strike="noStrike" cap="none" normalizeH="0" baseline="0" dirty="0">
                <a:ln>
                  <a:noFill/>
                </a:ln>
                <a:solidFill>
                  <a:schemeClr val="tx1"/>
                </a:solidFill>
                <a:effectLst/>
              </a:rPr>
              <a:t> </a:t>
            </a:r>
            <a:endParaRPr lang="zh-CN" altLang="zh-CN" dirty="0">
              <a:solidFill>
                <a:schemeClr val="tx1"/>
              </a:solidFill>
              <a:latin typeface="Arial" panose="020B0604020202020204" pitchFamily="34" charset="0"/>
            </a:endParaRPr>
          </a:p>
        </p:txBody>
      </p:sp>
      <p:sp>
        <p:nvSpPr>
          <p:cNvPr id="41" name="Oval 40">
            <a:extLst>
              <a:ext uri="{FF2B5EF4-FFF2-40B4-BE49-F238E27FC236}">
                <a16:creationId xmlns:a16="http://schemas.microsoft.com/office/drawing/2014/main" id="{50264918-CBFD-4CFD-9FAA-59D60AA919FE}"/>
              </a:ext>
            </a:extLst>
          </p:cNvPr>
          <p:cNvSpPr/>
          <p:nvPr/>
        </p:nvSpPr>
        <p:spPr>
          <a:xfrm>
            <a:off x="2666999"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Failed</a:t>
            </a:r>
            <a:endParaRPr lang="zh-CN" altLang="zh-CN" dirty="0">
              <a:solidFill>
                <a:schemeClr val="tx1"/>
              </a:solidFill>
              <a:latin typeface="Arial" panose="020B0604020202020204" pitchFamily="34" charset="0"/>
            </a:endParaRPr>
          </a:p>
        </p:txBody>
      </p:sp>
      <p:sp>
        <p:nvSpPr>
          <p:cNvPr id="42" name="Oval 41">
            <a:extLst>
              <a:ext uri="{FF2B5EF4-FFF2-40B4-BE49-F238E27FC236}">
                <a16:creationId xmlns:a16="http://schemas.microsoft.com/office/drawing/2014/main" id="{6256F1C4-5C04-4ED0-B7DF-9B4CB1E4FCAE}"/>
              </a:ext>
            </a:extLst>
          </p:cNvPr>
          <p:cNvSpPr/>
          <p:nvPr/>
        </p:nvSpPr>
        <p:spPr>
          <a:xfrm>
            <a:off x="6276973" y="4676774"/>
            <a:ext cx="1343026" cy="1343026"/>
          </a:xfrm>
          <a:prstGeom prst="ellipse">
            <a:avLst/>
          </a:prstGeom>
          <a:ln/>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lvl="0" eaLnBrk="0" fontAlgn="base" hangingPunct="0">
              <a:spcBef>
                <a:spcPct val="0"/>
              </a:spcBef>
              <a:spcAft>
                <a:spcPct val="0"/>
              </a:spcAft>
            </a:pPr>
            <a:r>
              <a:rPr kumimoji="0" lang="en-US" altLang="zh-CN" sz="1000" b="0" i="0" u="none" strike="noStrike" cap="none" normalizeH="0" baseline="0" dirty="0">
                <a:ln>
                  <a:noFill/>
                </a:ln>
                <a:solidFill>
                  <a:srgbClr val="000000"/>
                </a:solidFill>
                <a:effectLst/>
                <a:latin typeface="PT Mono" panose="02060509020205020204" pitchFamily="50" charset="0"/>
              </a:rPr>
              <a:t>Succeeded</a:t>
            </a:r>
            <a:endParaRPr lang="zh-CN" altLang="zh-CN" dirty="0">
              <a:solidFill>
                <a:schemeClr val="tx1"/>
              </a:solidFill>
              <a:latin typeface="Arial" panose="020B0604020202020204" pitchFamily="34" charset="0"/>
            </a:endParaRPr>
          </a:p>
        </p:txBody>
      </p:sp>
      <p:sp>
        <p:nvSpPr>
          <p:cNvPr id="7" name="Arrow: Down 6">
            <a:extLst>
              <a:ext uri="{FF2B5EF4-FFF2-40B4-BE49-F238E27FC236}">
                <a16:creationId xmlns:a16="http://schemas.microsoft.com/office/drawing/2014/main" id="{F91CF281-66A4-49CD-82EC-210B6B984BE7}"/>
              </a:ext>
            </a:extLst>
          </p:cNvPr>
          <p:cNvSpPr/>
          <p:nvPr/>
        </p:nvSpPr>
        <p:spPr>
          <a:xfrm>
            <a:off x="1595437" y="1562099"/>
            <a:ext cx="552450" cy="695325"/>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9" name="Arrow: Right 8">
            <a:extLst>
              <a:ext uri="{FF2B5EF4-FFF2-40B4-BE49-F238E27FC236}">
                <a16:creationId xmlns:a16="http://schemas.microsoft.com/office/drawing/2014/main" id="{1B62086B-01A8-4052-A26C-E0E1ED906B27}"/>
              </a:ext>
            </a:extLst>
          </p:cNvPr>
          <p:cNvSpPr/>
          <p:nvPr/>
        </p:nvSpPr>
        <p:spPr>
          <a:xfrm>
            <a:off x="2771775" y="2752723"/>
            <a:ext cx="1819275" cy="657225"/>
          </a:xfrm>
          <a:prstGeom prst="right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
        <p:nvSpPr>
          <p:cNvPr id="10" name="Arrow: Down 9">
            <a:extLst>
              <a:ext uri="{FF2B5EF4-FFF2-40B4-BE49-F238E27FC236}">
                <a16:creationId xmlns:a16="http://schemas.microsoft.com/office/drawing/2014/main" id="{47487C98-DF0D-4694-9664-EA3FEA237D41}"/>
              </a:ext>
            </a:extLst>
          </p:cNvPr>
          <p:cNvSpPr/>
          <p:nvPr/>
        </p:nvSpPr>
        <p:spPr>
          <a:xfrm rot="3108481">
            <a:off x="4084662" y="3506551"/>
            <a:ext cx="619873" cy="1517943"/>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dirty="0"/>
          </a:p>
        </p:txBody>
      </p:sp>
      <p:sp>
        <p:nvSpPr>
          <p:cNvPr id="43" name="Arrow: Down 42">
            <a:extLst>
              <a:ext uri="{FF2B5EF4-FFF2-40B4-BE49-F238E27FC236}">
                <a16:creationId xmlns:a16="http://schemas.microsoft.com/office/drawing/2014/main" id="{456265A6-5A4B-4FE8-ABA7-BD942273E532}"/>
              </a:ext>
            </a:extLst>
          </p:cNvPr>
          <p:cNvSpPr/>
          <p:nvPr/>
        </p:nvSpPr>
        <p:spPr>
          <a:xfrm rot="19217053">
            <a:off x="5936085" y="3849514"/>
            <a:ext cx="619873" cy="1052247"/>
          </a:xfrm>
          <a:prstGeom prst="downArrow">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p>
        </p:txBody>
      </p:sp>
    </p:spTree>
    <p:extLst>
      <p:ext uri="{BB962C8B-B14F-4D97-AF65-F5344CB8AC3E}">
        <p14:creationId xmlns:p14="http://schemas.microsoft.com/office/powerpoint/2010/main" val="581859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61179B2-75A2-4BEF-BDE7-C9243E72F66A}"/>
              </a:ext>
            </a:extLst>
          </p:cNvPr>
          <p:cNvSpPr/>
          <p:nvPr/>
        </p:nvSpPr>
        <p:spPr>
          <a:xfrm>
            <a:off x="932030" y="511309"/>
            <a:ext cx="288607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0000"/>
                </a:solidFill>
                <a:latin typeface="PT Mono" panose="02060509020205020204" pitchFamily="50" charset="0"/>
              </a:rPr>
              <a:t>Ta</a:t>
            </a:r>
            <a:r>
              <a:rPr lang="en-US" altLang="zh-CN" b="1" dirty="0">
                <a:solidFill>
                  <a:srgbClr val="000000"/>
                </a:solidFill>
                <a:latin typeface="PT Mono" panose="02060509020205020204" pitchFamily="50" charset="0"/>
              </a:rPr>
              <a:t> (default 50ms)</a:t>
            </a:r>
            <a:endParaRPr lang="zh-CN" altLang="en-US" dirty="0"/>
          </a:p>
        </p:txBody>
      </p:sp>
      <p:sp>
        <p:nvSpPr>
          <p:cNvPr id="13" name="Rectangle: Rounded Corners 12">
            <a:extLst>
              <a:ext uri="{FF2B5EF4-FFF2-40B4-BE49-F238E27FC236}">
                <a16:creationId xmlns:a16="http://schemas.microsoft.com/office/drawing/2014/main" id="{E9EFC8AD-E9EC-45D3-8D9A-FF35C4A59D9C}"/>
              </a:ext>
            </a:extLst>
          </p:cNvPr>
          <p:cNvSpPr/>
          <p:nvPr/>
        </p:nvSpPr>
        <p:spPr>
          <a:xfrm>
            <a:off x="932030" y="2302009"/>
            <a:ext cx="5448301"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(Num-Of-Cands))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8" name="Rectangle: Diagonal Corners Rounded 7">
            <a:extLst>
              <a:ext uri="{FF2B5EF4-FFF2-40B4-BE49-F238E27FC236}">
                <a16:creationId xmlns:a16="http://schemas.microsoft.com/office/drawing/2014/main" id="{8C35BEC9-C3AF-49B9-8AE3-B9531B86F9B9}"/>
              </a:ext>
            </a:extLst>
          </p:cNvPr>
          <p:cNvSpPr/>
          <p:nvPr/>
        </p:nvSpPr>
        <p:spPr>
          <a:xfrm>
            <a:off x="865355" y="1720984"/>
            <a:ext cx="6048375"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eaLnBrk="0" fontAlgn="base" hangingPunct="0">
              <a:spcBef>
                <a:spcPct val="0"/>
              </a:spcBef>
              <a:spcAft>
                <a:spcPct val="0"/>
              </a:spcAft>
            </a:pPr>
            <a:r>
              <a:rPr lang="zh-CN" altLang="zh-CN">
                <a:solidFill>
                  <a:srgbClr val="000000"/>
                </a:solidFill>
                <a:latin typeface="PT Mono" panose="02060509020205020204" pitchFamily="50" charset="0"/>
              </a:rPr>
              <a:t>During the ICE gathering phase</a:t>
            </a:r>
            <a:r>
              <a:rPr kumimoji="0" lang="zh-CN" altLang="zh-CN" sz="1400" b="0" i="0" u="none" strike="noStrike" cap="none" normalizeH="0" baseline="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7">
            <a:extLst>
              <a:ext uri="{FF2B5EF4-FFF2-40B4-BE49-F238E27FC236}">
                <a16:creationId xmlns:a16="http://schemas.microsoft.com/office/drawing/2014/main" id="{3615CD54-DADE-4309-9D93-3BC13156367B}"/>
              </a:ext>
            </a:extLst>
          </p:cNvPr>
          <p:cNvSpPr/>
          <p:nvPr/>
        </p:nvSpPr>
        <p:spPr>
          <a:xfrm>
            <a:off x="903455" y="4073659"/>
            <a:ext cx="558165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0000"/>
                </a:solidFill>
                <a:latin typeface="PT Mono" panose="02060509020205020204" pitchFamily="50" charset="0"/>
              </a:rPr>
              <a:t>RTO = </a:t>
            </a:r>
            <a:r>
              <a:rPr lang="zh-CN" altLang="zh-CN" dirty="0">
                <a:solidFill>
                  <a:srgbClr val="000000"/>
                </a:solidFill>
                <a:latin typeface="PT Mono" panose="02060509020205020204" pitchFamily="50" charset="0"/>
              </a:rPr>
              <a:t>MAX (500ms, Ta * N * (Num-Waiting + Num-In-Progress))</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a:p>
            <a:pPr algn="ct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9" name="Rectangle: Diagonal Corners Rounded 18">
            <a:extLst>
              <a:ext uri="{FF2B5EF4-FFF2-40B4-BE49-F238E27FC236}">
                <a16:creationId xmlns:a16="http://schemas.microsoft.com/office/drawing/2014/main" id="{92257A58-002D-4749-A149-08FEB638F40A}"/>
              </a:ext>
            </a:extLst>
          </p:cNvPr>
          <p:cNvSpPr/>
          <p:nvPr/>
        </p:nvSpPr>
        <p:spPr>
          <a:xfrm>
            <a:off x="836780" y="3492634"/>
            <a:ext cx="6076949" cy="159067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eaLnBrk="0" fontAlgn="base" hangingPunct="0">
              <a:spcBef>
                <a:spcPct val="0"/>
              </a:spcBef>
              <a:spcAft>
                <a:spcPct val="0"/>
              </a:spcAft>
            </a:pPr>
            <a:r>
              <a:rPr lang="zh-CN" altLang="zh-CN" dirty="0">
                <a:solidFill>
                  <a:srgbClr val="000000"/>
                </a:solidFill>
                <a:latin typeface="PT Mono" panose="02060509020205020204" pitchFamily="50" charset="0"/>
              </a:rPr>
              <a:t>During connectivity</a:t>
            </a:r>
            <a:r>
              <a:rPr lang="en-US" altLang="zh-CN" dirty="0">
                <a:solidFill>
                  <a:srgbClr val="000000"/>
                </a:solidFill>
                <a:latin typeface="PT Mono" panose="02060509020205020204" pitchFamily="50" charset="0"/>
              </a:rPr>
              <a:t> </a:t>
            </a:r>
            <a:r>
              <a:rPr lang="zh-CN" altLang="zh-CN" dirty="0">
                <a:solidFill>
                  <a:srgbClr val="000000"/>
                </a:solidFill>
                <a:latin typeface="PT Mono" panose="02060509020205020204" pitchFamily="50" charset="0"/>
              </a:rPr>
              <a:t>checks</a:t>
            </a:r>
            <a:r>
              <a:rPr kumimoji="0" lang="zh-CN" altLang="zh-CN" sz="1400" b="0" i="0" u="none" strike="noStrike" cap="none" normalizeH="0" baseline="0" dirty="0">
                <a:ln>
                  <a:noFill/>
                </a:ln>
                <a:solidFill>
                  <a:schemeClr val="tx1"/>
                </a:solidFill>
                <a:effectLst/>
              </a:rPr>
              <a:t> </a:t>
            </a:r>
            <a:r>
              <a:rPr lang="zh-CN" altLang="zh-CN" dirty="0">
                <a:solidFill>
                  <a:srgbClr val="000000"/>
                </a:solidFill>
                <a:latin typeface="PT Mono" panose="02060509020205020204" pitchFamily="50" charset="0"/>
              </a:rPr>
              <a:t>phase</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16" name="Callout: Line 15">
            <a:extLst>
              <a:ext uri="{FF2B5EF4-FFF2-40B4-BE49-F238E27FC236}">
                <a16:creationId xmlns:a16="http://schemas.microsoft.com/office/drawing/2014/main" id="{E0300165-8F5D-48EC-A848-8957A478E218}"/>
              </a:ext>
            </a:extLst>
          </p:cNvPr>
          <p:cNvSpPr/>
          <p:nvPr/>
        </p:nvSpPr>
        <p:spPr>
          <a:xfrm>
            <a:off x="7821036" y="4470661"/>
            <a:ext cx="2996120" cy="612648"/>
          </a:xfrm>
          <a:prstGeom prst="borderCallout1">
            <a:avLst>
              <a:gd name="adj1" fmla="val 18750"/>
              <a:gd name="adj2" fmla="val -8333"/>
              <a:gd name="adj3" fmla="val -33579"/>
              <a:gd name="adj4" fmla="val -118647"/>
            </a:avLst>
          </a:prstGeom>
          <a:solidFill>
            <a:schemeClr val="tx2">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000" dirty="0">
                <a:solidFill>
                  <a:srgbClr val="000000"/>
                </a:solidFill>
                <a:latin typeface="PT Mono" panose="02060509020205020204" pitchFamily="50" charset="0"/>
              </a:rPr>
              <a:t>N: the total number of connectivity checks to be performed</a:t>
            </a:r>
            <a:r>
              <a:rPr kumimoji="0" lang="zh-CN" altLang="zh-CN" sz="1000" b="0" i="0" u="none" strike="noStrike" cap="none" normalizeH="0" baseline="0" dirty="0">
                <a:ln>
                  <a:noFill/>
                </a:ln>
                <a:solidFill>
                  <a:schemeClr val="tx1"/>
                </a:solidFill>
                <a:effectLst/>
              </a:rPr>
              <a:t> </a:t>
            </a:r>
            <a:endParaRPr kumimoji="0" lang="zh-CN" altLang="zh-CN" sz="1000" b="0" i="0" u="none" strike="noStrike" cap="none" normalizeH="0" baseline="0" dirty="0">
              <a:ln>
                <a:noFill/>
              </a:ln>
              <a:solidFill>
                <a:schemeClr val="tx1"/>
              </a:solidFill>
              <a:effectLst/>
              <a:latin typeface="Arial" panose="020B0604020202020204" pitchFamily="34" charset="0"/>
            </a:endParaRPr>
          </a:p>
        </p:txBody>
      </p:sp>
      <p:sp>
        <p:nvSpPr>
          <p:cNvPr id="20" name="Rectangle: Rounded Corners 19">
            <a:extLst>
              <a:ext uri="{FF2B5EF4-FFF2-40B4-BE49-F238E27FC236}">
                <a16:creationId xmlns:a16="http://schemas.microsoft.com/office/drawing/2014/main" id="{2FFA33C9-14CE-4C9B-A63E-79E43170918A}"/>
              </a:ext>
            </a:extLst>
          </p:cNvPr>
          <p:cNvSpPr/>
          <p:nvPr/>
        </p:nvSpPr>
        <p:spPr>
          <a:xfrm>
            <a:off x="7821036" y="3380556"/>
            <a:ext cx="2704289" cy="720657"/>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zh-CN" altLang="zh-CN" sz="1200" dirty="0">
                <a:solidFill>
                  <a:srgbClr val="FF0000"/>
                </a:solidFill>
                <a:latin typeface="PT Mono" panose="02060509020205020204" pitchFamily="50" charset="0"/>
              </a:rPr>
              <a:t>Agents MUST NOT use an RTO value smaller than 500 ms</a:t>
            </a:r>
            <a:r>
              <a:rPr kumimoji="0" lang="zh-CN" altLang="zh-CN" sz="1200" b="0" i="0" u="none" strike="noStrike" cap="none" normalizeH="0" baseline="0" dirty="0">
                <a:ln>
                  <a:noFill/>
                </a:ln>
                <a:solidFill>
                  <a:srgbClr val="FF0000"/>
                </a:solidFill>
                <a:effectLst/>
              </a:rPr>
              <a:t> </a:t>
            </a:r>
            <a:endParaRPr kumimoji="0" lang="zh-CN" altLang="zh-CN" sz="12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23123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33918" cy="369332"/>
          </a:xfrm>
          <a:prstGeom prst="rect">
            <a:avLst/>
          </a:prstGeom>
          <a:noFill/>
        </p:spPr>
        <p:txBody>
          <a:bodyPr wrap="none" rtlCol="0">
            <a:spAutoFit/>
          </a:bodyPr>
          <a:lstStyle/>
          <a:p>
            <a:r>
              <a:rPr lang="en-US" altLang="zh-CN" dirty="0">
                <a:latin typeface="Clarendon Blk BT" panose="02040905050505020204" pitchFamily="18" charset="0"/>
              </a:rPr>
              <a:t>ICEAgentConfig</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1E4DF8A4-20B2-4A80-BEBE-D120869B1CC1}"/>
              </a:ext>
            </a:extLst>
          </p:cNvPr>
          <p:cNvGrpSpPr/>
          <p:nvPr/>
        </p:nvGrpSpPr>
        <p:grpSpPr>
          <a:xfrm>
            <a:off x="836105" y="927717"/>
            <a:ext cx="3223959" cy="3532771"/>
            <a:chOff x="1438271" y="1052182"/>
            <a:chExt cx="3223959" cy="3894985"/>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389498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084B9823-A6D4-474B-8CF1-174B88F66AA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stunserver</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A01D26B-B28A-40C5-A116-0FA476E0B6C8}"/>
                </a:ext>
              </a:extLst>
            </p:cNvPr>
            <p:cNvSpPr/>
            <p:nvPr/>
          </p:nvSpPr>
          <p:spPr>
            <a:xfrm>
              <a:off x="1438275" y="1910834"/>
              <a:ext cx="3223953"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turnserver</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76EF72C1-C5A4-45D0-A282-0137B3738E87}"/>
                </a:ext>
              </a:extLst>
            </p:cNvPr>
            <p:cNvSpPr/>
            <p:nvPr/>
          </p:nvSpPr>
          <p:spPr>
            <a:xfrm>
              <a:off x="1438275" y="3393395"/>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RTO</a:t>
              </a:r>
              <a:endParaRPr lang="zh-CN" altLang="en-US" sz="1400" dirty="0">
                <a:latin typeface="Arial Black" panose="020B0A04020102020204" pitchFamily="34" charset="0"/>
              </a:endParaRPr>
            </a:p>
          </p:txBody>
        </p:sp>
        <p:sp>
          <p:nvSpPr>
            <p:cNvPr id="27" name="Rectangle: Rounded Corners 26">
              <a:extLst>
                <a:ext uri="{FF2B5EF4-FFF2-40B4-BE49-F238E27FC236}">
                  <a16:creationId xmlns:a16="http://schemas.microsoft.com/office/drawing/2014/main" id="{5BD0C29C-8E11-4820-8B1D-3B4D4F699EC5}"/>
                </a:ext>
              </a:extLst>
            </p:cNvPr>
            <p:cNvSpPr/>
            <p:nvPr/>
          </p:nvSpPr>
          <p:spPr>
            <a:xfrm>
              <a:off x="1438275" y="2280167"/>
              <a:ext cx="3223955" cy="369333"/>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max-connectivity-check(100)</a:t>
              </a:r>
              <a:endParaRPr lang="zh-CN" altLang="en-US" sz="14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37A16C8-9197-4D5A-A4E0-2888DB995FB0}"/>
                </a:ext>
              </a:extLst>
            </p:cNvPr>
            <p:cNvSpPr/>
            <p:nvPr/>
          </p:nvSpPr>
          <p:spPr>
            <a:xfrm>
              <a:off x="1438275" y="265473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Tr (15s)</a:t>
              </a:r>
              <a:endParaRPr lang="zh-CN" altLang="en-US" sz="14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71CD909C-96E0-4E10-80E1-8F5498BF3381}"/>
                </a:ext>
              </a:extLst>
            </p:cNvPr>
            <p:cNvSpPr/>
            <p:nvPr/>
          </p:nvSpPr>
          <p:spPr>
            <a:xfrm>
              <a:off x="1438275" y="3024065"/>
              <a:ext cx="3223951"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Ta (15s)</a:t>
              </a:r>
              <a:endParaRPr lang="zh-CN" altLang="en-US" sz="14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1922A8B9-CF39-4037-9812-D6F8379CBB46}"/>
                </a:ext>
              </a:extLst>
            </p:cNvPr>
            <p:cNvSpPr/>
            <p:nvPr/>
          </p:nvSpPr>
          <p:spPr>
            <a:xfrm>
              <a:off x="1438271" y="3773692"/>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AddStunServer</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451A277C-DB62-4C4B-815C-A278AEA0414F}"/>
                </a:ext>
              </a:extLst>
            </p:cNvPr>
            <p:cNvSpPr/>
            <p:nvPr/>
          </p:nvSpPr>
          <p:spPr>
            <a:xfrm>
              <a:off x="1438271" y="4143024"/>
              <a:ext cx="3223954" cy="369332"/>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AddTurnServer</a:t>
              </a:r>
              <a:endParaRPr lang="zh-CN" altLang="en-US" sz="1400" dirty="0">
                <a:latin typeface="Arial Black" panose="020B0A04020102020204" pitchFamily="34" charset="0"/>
              </a:endParaRPr>
            </a:p>
          </p:txBody>
        </p:sp>
      </p:grpSp>
      <p:sp>
        <p:nvSpPr>
          <p:cNvPr id="40" name="TextBox 39">
            <a:extLst>
              <a:ext uri="{FF2B5EF4-FFF2-40B4-BE49-F238E27FC236}">
                <a16:creationId xmlns:a16="http://schemas.microsoft.com/office/drawing/2014/main" id="{36B920F5-9563-4C3F-9AC0-3A7BF23A330D}"/>
              </a:ext>
            </a:extLst>
          </p:cNvPr>
          <p:cNvSpPr txBox="1"/>
          <p:nvPr/>
        </p:nvSpPr>
        <p:spPr>
          <a:xfrm>
            <a:off x="4198006" y="409777"/>
            <a:ext cx="1340432" cy="369332"/>
          </a:xfrm>
          <a:prstGeom prst="rect">
            <a:avLst/>
          </a:prstGeom>
          <a:noFill/>
        </p:spPr>
        <p:txBody>
          <a:bodyPr wrap="none" rtlCol="0">
            <a:spAutoFit/>
          </a:bodyPr>
          <a:lstStyle/>
          <a:p>
            <a:r>
              <a:rPr lang="en-US" altLang="zh-CN" dirty="0">
                <a:latin typeface="Clarendon Blk BT" panose="02040905050505020204" pitchFamily="18" charset="0"/>
              </a:rPr>
              <a:t>ICEAgent</a:t>
            </a:r>
            <a:endParaRPr lang="zh-CN" altLang="en-US" dirty="0">
              <a:latin typeface="Clarendon Blk BT" panose="02040905050505020204" pitchFamily="18" charset="0"/>
            </a:endParaRPr>
          </a:p>
        </p:txBody>
      </p:sp>
      <p:sp>
        <p:nvSpPr>
          <p:cNvPr id="43" name="Rectangle: Diagonal Corners Rounded 42">
            <a:extLst>
              <a:ext uri="{FF2B5EF4-FFF2-40B4-BE49-F238E27FC236}">
                <a16:creationId xmlns:a16="http://schemas.microsoft.com/office/drawing/2014/main" id="{D42683DB-B390-472C-9A5F-446E312831C5}"/>
              </a:ext>
            </a:extLst>
          </p:cNvPr>
          <p:cNvSpPr/>
          <p:nvPr/>
        </p:nvSpPr>
        <p:spPr>
          <a:xfrm>
            <a:off x="4365275" y="905415"/>
            <a:ext cx="3223951" cy="476802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44" name="Rectangle: Rounded Corners 43">
            <a:extLst>
              <a:ext uri="{FF2B5EF4-FFF2-40B4-BE49-F238E27FC236}">
                <a16:creationId xmlns:a16="http://schemas.microsoft.com/office/drawing/2014/main" id="{FBCC767A-E5A6-483B-8FD8-7A05E47E420C}"/>
              </a:ext>
            </a:extLst>
          </p:cNvPr>
          <p:cNvSpPr/>
          <p:nvPr/>
        </p:nvSpPr>
        <p:spPr>
          <a:xfrm>
            <a:off x="4365275" y="1416318"/>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ICEAgentConfig</a:t>
            </a:r>
            <a:endParaRPr lang="zh-CN" altLang="en-US" sz="1400" dirty="0">
              <a:latin typeface="Clarendon Blk BT" panose="02040905050505020204" pitchFamily="18" charset="0"/>
            </a:endParaRPr>
          </a:p>
        </p:txBody>
      </p:sp>
      <p:sp>
        <p:nvSpPr>
          <p:cNvPr id="45" name="Rectangle: Rounded Corners 44">
            <a:extLst>
              <a:ext uri="{FF2B5EF4-FFF2-40B4-BE49-F238E27FC236}">
                <a16:creationId xmlns:a16="http://schemas.microsoft.com/office/drawing/2014/main" id="{EA9D45A9-AD36-42DF-8797-7C2BC093EC40}"/>
              </a:ext>
            </a:extLst>
          </p:cNvPr>
          <p:cNvSpPr/>
          <p:nvPr/>
        </p:nvSpPr>
        <p:spPr>
          <a:xfrm>
            <a:off x="4365274" y="281688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SetConfiguration()</a:t>
            </a:r>
            <a:endParaRPr lang="zh-CN" altLang="en-US" sz="14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04CB43DE-2A6E-4ACB-AB29-0459703C99E2}"/>
              </a:ext>
            </a:extLst>
          </p:cNvPr>
          <p:cNvSpPr/>
          <p:nvPr/>
        </p:nvSpPr>
        <p:spPr>
          <a:xfrm>
            <a:off x="4365274" y="3209921"/>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CreateSession()</a:t>
            </a:r>
            <a:endParaRPr lang="zh-CN" altLang="en-US" sz="14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2CED33E1-9047-470D-B0DE-30A3C5E2D123}"/>
              </a:ext>
            </a:extLst>
          </p:cNvPr>
          <p:cNvSpPr/>
          <p:nvPr/>
        </p:nvSpPr>
        <p:spPr>
          <a:xfrm>
            <a:off x="4365274" y="3602950"/>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NATDetect()</a:t>
            </a:r>
            <a:endParaRPr lang="zh-CN" altLang="en-US" sz="14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46ED7A06-1B3F-440B-8E42-9545246DE028}"/>
              </a:ext>
            </a:extLst>
          </p:cNvPr>
          <p:cNvSpPr/>
          <p:nvPr/>
        </p:nvSpPr>
        <p:spPr>
          <a:xfrm>
            <a:off x="4365274" y="3995982"/>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GatherCandidate()</a:t>
            </a:r>
            <a:endParaRPr lang="zh-CN" altLang="en-US" sz="14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AE4905D6-5D0A-4771-8915-B6147C73ECCB}"/>
              </a:ext>
            </a:extLst>
          </p:cNvPr>
          <p:cNvSpPr/>
          <p:nvPr/>
        </p:nvSpPr>
        <p:spPr>
          <a:xfrm>
            <a:off x="4365274" y="4395025"/>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DNSResolver()</a:t>
            </a:r>
            <a:endParaRPr lang="zh-CN" altLang="en-US" sz="14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895EA538-D3BC-45D0-AFDC-434E592E8CFD}"/>
              </a:ext>
            </a:extLst>
          </p:cNvPr>
          <p:cNvSpPr/>
          <p:nvPr/>
        </p:nvSpPr>
        <p:spPr>
          <a:xfrm>
            <a:off x="4365275" y="1814837"/>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server-list</a:t>
            </a:r>
            <a:endParaRPr lang="zh-CN" altLang="en-US" sz="1400" dirty="0">
              <a:latin typeface="Clarendon Blk BT" panose="02040905050505020204" pitchFamily="18" charset="0"/>
            </a:endParaRPr>
          </a:p>
        </p:txBody>
      </p:sp>
      <p:sp>
        <p:nvSpPr>
          <p:cNvPr id="53" name="Rectangle: Rounded Corners 52">
            <a:extLst>
              <a:ext uri="{FF2B5EF4-FFF2-40B4-BE49-F238E27FC236}">
                <a16:creationId xmlns:a16="http://schemas.microsoft.com/office/drawing/2014/main" id="{6749386F-EDCE-4E3F-9E22-957CF5868D29}"/>
              </a:ext>
            </a:extLst>
          </p:cNvPr>
          <p:cNvSpPr/>
          <p:nvPr/>
        </p:nvSpPr>
        <p:spPr>
          <a:xfrm>
            <a:off x="4365271" y="2212702"/>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session-list</a:t>
            </a:r>
            <a:endParaRPr lang="zh-CN" altLang="en-US" sz="1400" dirty="0">
              <a:latin typeface="Clarendon Blk BT" panose="02040905050505020204" pitchFamily="18" charset="0"/>
            </a:endParaRPr>
          </a:p>
        </p:txBody>
      </p:sp>
      <p:sp>
        <p:nvSpPr>
          <p:cNvPr id="55" name="Rectangle: Rounded Corners 54">
            <a:extLst>
              <a:ext uri="{FF2B5EF4-FFF2-40B4-BE49-F238E27FC236}">
                <a16:creationId xmlns:a16="http://schemas.microsoft.com/office/drawing/2014/main" id="{E2CC7159-566B-4318-80D2-A5984D4233AB}"/>
              </a:ext>
            </a:extLst>
          </p:cNvPr>
          <p:cNvSpPr/>
          <p:nvPr/>
        </p:nvSpPr>
        <p:spPr>
          <a:xfrm>
            <a:off x="4365271" y="4794068"/>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MakeOffer()</a:t>
            </a:r>
            <a:endParaRPr lang="zh-CN" altLang="en-US" sz="1400" dirty="0">
              <a:latin typeface="Arial Black" panose="020B0A04020102020204" pitchFamily="34" charset="0"/>
            </a:endParaRPr>
          </a:p>
        </p:txBody>
      </p:sp>
      <p:sp>
        <p:nvSpPr>
          <p:cNvPr id="56" name="Rectangle: Rounded Corners 55">
            <a:extLst>
              <a:ext uri="{FF2B5EF4-FFF2-40B4-BE49-F238E27FC236}">
                <a16:creationId xmlns:a16="http://schemas.microsoft.com/office/drawing/2014/main" id="{E70201FE-8EF8-4CA2-8DA6-490CBBEECE03}"/>
              </a:ext>
            </a:extLst>
          </p:cNvPr>
          <p:cNvSpPr/>
          <p:nvPr/>
        </p:nvSpPr>
        <p:spPr>
          <a:xfrm>
            <a:off x="4365271" y="5175949"/>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MakeAnswer()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401855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84726" y="109958"/>
            <a:ext cx="1622560" cy="369332"/>
          </a:xfrm>
          <a:prstGeom prst="rect">
            <a:avLst/>
          </a:prstGeom>
          <a:noFill/>
        </p:spPr>
        <p:txBody>
          <a:bodyPr wrap="none" rtlCol="0">
            <a:spAutoFit/>
          </a:bodyPr>
          <a:lstStyle/>
          <a:p>
            <a:r>
              <a:rPr lang="en-US" altLang="zh-CN" dirty="0">
                <a:latin typeface="Clarendon Blk BT" panose="02040905050505020204" pitchFamily="18" charset="0"/>
              </a:rPr>
              <a:t>ICESession</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79707" y="505559"/>
            <a:ext cx="3223951" cy="4590335"/>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8" name="Rectangle: Rounded Corners 17">
            <a:extLst>
              <a:ext uri="{FF2B5EF4-FFF2-40B4-BE49-F238E27FC236}">
                <a16:creationId xmlns:a16="http://schemas.microsoft.com/office/drawing/2014/main" id="{DD9FB525-C427-4058-BB0B-930D53DFEC22}"/>
              </a:ext>
            </a:extLst>
          </p:cNvPr>
          <p:cNvSpPr/>
          <p:nvPr/>
        </p:nvSpPr>
        <p:spPr>
          <a:xfrm>
            <a:off x="179707" y="111786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ICEMedia-List</a:t>
            </a:r>
            <a:endParaRPr lang="zh-CN" altLang="en-US" sz="1400" dirty="0">
              <a:latin typeface="Clarendon Blk BT" panose="02040905050505020204" pitchFamily="18" charset="0"/>
            </a:endParaRPr>
          </a:p>
        </p:txBody>
      </p:sp>
      <p:sp>
        <p:nvSpPr>
          <p:cNvPr id="19" name="Rectangle: Rounded Corners 18">
            <a:extLst>
              <a:ext uri="{FF2B5EF4-FFF2-40B4-BE49-F238E27FC236}">
                <a16:creationId xmlns:a16="http://schemas.microsoft.com/office/drawing/2014/main" id="{006DD972-6969-4021-ABEA-E9337C3FDB02}"/>
              </a:ext>
            </a:extLst>
          </p:cNvPr>
          <p:cNvSpPr/>
          <p:nvPr/>
        </p:nvSpPr>
        <p:spPr>
          <a:xfrm>
            <a:off x="179707" y="356145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AttachPeer2List()</a:t>
            </a:r>
            <a:endParaRPr lang="zh-CN" altLang="en-US" sz="14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1508B906-C663-4F0D-AF92-8C3E9A7081EC}"/>
              </a:ext>
            </a:extLst>
          </p:cNvPr>
          <p:cNvSpPr/>
          <p:nvPr/>
        </p:nvSpPr>
        <p:spPr>
          <a:xfrm>
            <a:off x="179707" y="1499745"/>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ICECandidate-List</a:t>
            </a:r>
            <a:endParaRPr lang="zh-CN" altLang="en-US" sz="1400" dirty="0">
              <a:latin typeface="Clarendon Blk BT" panose="02040905050505020204" pitchFamily="18" charset="0"/>
            </a:endParaRPr>
          </a:p>
        </p:txBody>
      </p:sp>
      <p:grpSp>
        <p:nvGrpSpPr>
          <p:cNvPr id="23" name="Group 22">
            <a:extLst>
              <a:ext uri="{FF2B5EF4-FFF2-40B4-BE49-F238E27FC236}">
                <a16:creationId xmlns:a16="http://schemas.microsoft.com/office/drawing/2014/main" id="{2A86C9D2-D4E8-4914-9C74-DA901760E0FF}"/>
              </a:ext>
            </a:extLst>
          </p:cNvPr>
          <p:cNvGrpSpPr/>
          <p:nvPr/>
        </p:nvGrpSpPr>
        <p:grpSpPr>
          <a:xfrm>
            <a:off x="5149176" y="66165"/>
            <a:ext cx="1446963" cy="6791835"/>
            <a:chOff x="4862565" y="1252466"/>
            <a:chExt cx="1446963" cy="5981032"/>
          </a:xfrm>
        </p:grpSpPr>
        <p:sp>
          <p:nvSpPr>
            <p:cNvPr id="24" name="Rectangle: Diagonal Corners Rounded 23">
              <a:extLst>
                <a:ext uri="{FF2B5EF4-FFF2-40B4-BE49-F238E27FC236}">
                  <a16:creationId xmlns:a16="http://schemas.microsoft.com/office/drawing/2014/main" id="{8CE28D9C-460F-42A7-9699-9C0D8DD1D968}"/>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26" name="Rectangle 25">
              <a:extLst>
                <a:ext uri="{FF2B5EF4-FFF2-40B4-BE49-F238E27FC236}">
                  <a16:creationId xmlns:a16="http://schemas.microsoft.com/office/drawing/2014/main" id="{987A75A0-7017-4453-8E17-3FBE01B99D5C}"/>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Rectangle: Rounded Corners 26">
            <a:extLst>
              <a:ext uri="{FF2B5EF4-FFF2-40B4-BE49-F238E27FC236}">
                <a16:creationId xmlns:a16="http://schemas.microsoft.com/office/drawing/2014/main" id="{8E42616A-2A89-43D8-B5CD-ECD0C3F21160}"/>
              </a:ext>
            </a:extLst>
          </p:cNvPr>
          <p:cNvSpPr/>
          <p:nvPr/>
        </p:nvSpPr>
        <p:spPr>
          <a:xfrm>
            <a:off x="179707" y="3969604"/>
            <a:ext cx="3223954" cy="381881"/>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CreateMedia()</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5EA92ECE-96EE-459B-80DC-6DA2E07FA108}"/>
              </a:ext>
            </a:extLst>
          </p:cNvPr>
          <p:cNvSpPr/>
          <p:nvPr/>
        </p:nvSpPr>
        <p:spPr>
          <a:xfrm>
            <a:off x="179704" y="1897504"/>
            <a:ext cx="3223954" cy="38188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Peer-List</a:t>
            </a:r>
            <a:endParaRPr lang="zh-CN" altLang="en-US" sz="1400" dirty="0">
              <a:latin typeface="Clarendon Blk BT" panose="02040905050505020204" pitchFamily="18" charset="0"/>
            </a:endParaRPr>
          </a:p>
        </p:txBody>
      </p:sp>
      <p:grpSp>
        <p:nvGrpSpPr>
          <p:cNvPr id="29" name="Group 28">
            <a:extLst>
              <a:ext uri="{FF2B5EF4-FFF2-40B4-BE49-F238E27FC236}">
                <a16:creationId xmlns:a16="http://schemas.microsoft.com/office/drawing/2014/main" id="{7149F503-DCC1-4E3E-B38D-37FE4E2A7E60}"/>
              </a:ext>
            </a:extLst>
          </p:cNvPr>
          <p:cNvGrpSpPr/>
          <p:nvPr/>
        </p:nvGrpSpPr>
        <p:grpSpPr>
          <a:xfrm>
            <a:off x="9087399" y="66165"/>
            <a:ext cx="1446963" cy="6791835"/>
            <a:chOff x="4862565" y="1252466"/>
            <a:chExt cx="1446963" cy="5981032"/>
          </a:xfrm>
        </p:grpSpPr>
        <p:sp>
          <p:nvSpPr>
            <p:cNvPr id="30" name="Rectangle: Diagonal Corners Rounded 29">
              <a:extLst>
                <a:ext uri="{FF2B5EF4-FFF2-40B4-BE49-F238E27FC236}">
                  <a16:creationId xmlns:a16="http://schemas.microsoft.com/office/drawing/2014/main" id="{0CB682CB-E592-4AC3-A8A6-11D9649CA5D2}"/>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Stun-Server</a:t>
              </a:r>
              <a:endParaRPr lang="zh-CN" altLang="en-US" sz="1200" dirty="0">
                <a:latin typeface="Britannic Bold" panose="020B0903060703020204" pitchFamily="34" charset="0"/>
              </a:endParaRPr>
            </a:p>
          </p:txBody>
        </p:sp>
        <p:sp>
          <p:nvSpPr>
            <p:cNvPr id="31" name="Rectangle 30">
              <a:extLst>
                <a:ext uri="{FF2B5EF4-FFF2-40B4-BE49-F238E27FC236}">
                  <a16:creationId xmlns:a16="http://schemas.microsoft.com/office/drawing/2014/main" id="{EA44C6C8-6359-470C-91F2-8A0479570D27}"/>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Group 31">
            <a:extLst>
              <a:ext uri="{FF2B5EF4-FFF2-40B4-BE49-F238E27FC236}">
                <a16:creationId xmlns:a16="http://schemas.microsoft.com/office/drawing/2014/main" id="{053973BE-A7C9-464F-9BE0-7B4504F66D2D}"/>
              </a:ext>
            </a:extLst>
          </p:cNvPr>
          <p:cNvGrpSpPr/>
          <p:nvPr/>
        </p:nvGrpSpPr>
        <p:grpSpPr>
          <a:xfrm>
            <a:off x="10745037" y="66165"/>
            <a:ext cx="1446963" cy="6791835"/>
            <a:chOff x="4862565" y="1252466"/>
            <a:chExt cx="1446963" cy="5981032"/>
          </a:xfrm>
        </p:grpSpPr>
        <p:sp>
          <p:nvSpPr>
            <p:cNvPr id="33" name="Rectangle: Diagonal Corners Rounded 32">
              <a:extLst>
                <a:ext uri="{FF2B5EF4-FFF2-40B4-BE49-F238E27FC236}">
                  <a16:creationId xmlns:a16="http://schemas.microsoft.com/office/drawing/2014/main" id="{56605E5D-55CA-4473-B526-A9D9F10E4F5F}"/>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Turn-Server</a:t>
              </a:r>
              <a:endParaRPr lang="zh-CN" altLang="en-US" sz="1200" dirty="0">
                <a:latin typeface="Britannic Bold" panose="020B0903060703020204" pitchFamily="34" charset="0"/>
              </a:endParaRPr>
            </a:p>
          </p:txBody>
        </p:sp>
        <p:sp>
          <p:nvSpPr>
            <p:cNvPr id="34" name="Rectangle 33">
              <a:extLst>
                <a:ext uri="{FF2B5EF4-FFF2-40B4-BE49-F238E27FC236}">
                  <a16:creationId xmlns:a16="http://schemas.microsoft.com/office/drawing/2014/main" id="{C11047A1-71BD-443A-992A-FC21652C58EF}"/>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2">
            <a:extLst>
              <a:ext uri="{FF2B5EF4-FFF2-40B4-BE49-F238E27FC236}">
                <a16:creationId xmlns:a16="http://schemas.microsoft.com/office/drawing/2014/main" id="{5CF706E2-FBF4-4B12-9976-56F70CB5D0F8}"/>
              </a:ext>
            </a:extLst>
          </p:cNvPr>
          <p:cNvSpPr/>
          <p:nvPr/>
        </p:nvSpPr>
        <p:spPr>
          <a:xfrm>
            <a:off x="5707884" y="49573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Group 34">
            <a:extLst>
              <a:ext uri="{FF2B5EF4-FFF2-40B4-BE49-F238E27FC236}">
                <a16:creationId xmlns:a16="http://schemas.microsoft.com/office/drawing/2014/main" id="{540BF676-E321-4C04-B9E9-72D1D9014E8E}"/>
              </a:ext>
            </a:extLst>
          </p:cNvPr>
          <p:cNvGrpSpPr/>
          <p:nvPr/>
        </p:nvGrpSpPr>
        <p:grpSpPr>
          <a:xfrm>
            <a:off x="7515945" y="66165"/>
            <a:ext cx="1446963" cy="6791835"/>
            <a:chOff x="4862565" y="1252466"/>
            <a:chExt cx="1446963" cy="5981032"/>
          </a:xfrm>
        </p:grpSpPr>
        <p:sp>
          <p:nvSpPr>
            <p:cNvPr id="36" name="Rectangle: Diagonal Corners Rounded 35">
              <a:extLst>
                <a:ext uri="{FF2B5EF4-FFF2-40B4-BE49-F238E27FC236}">
                  <a16:creationId xmlns:a16="http://schemas.microsoft.com/office/drawing/2014/main" id="{55C72EC0-982A-42EC-A9E8-CDCE312961C6}"/>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Ethernet</a:t>
              </a:r>
              <a:endParaRPr lang="zh-CN" altLang="en-US" sz="1200" dirty="0">
                <a:latin typeface="Britannic Bold" panose="020B0903060703020204" pitchFamily="34" charset="0"/>
              </a:endParaRPr>
            </a:p>
          </p:txBody>
        </p:sp>
        <p:sp>
          <p:nvSpPr>
            <p:cNvPr id="37" name="Rectangle 36">
              <a:extLst>
                <a:ext uri="{FF2B5EF4-FFF2-40B4-BE49-F238E27FC236}">
                  <a16:creationId xmlns:a16="http://schemas.microsoft.com/office/drawing/2014/main" id="{2E7014B4-E2E8-4469-86D8-C34DB55C4BBD}"/>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Straight Arrow Connector 37">
            <a:extLst>
              <a:ext uri="{FF2B5EF4-FFF2-40B4-BE49-F238E27FC236}">
                <a16:creationId xmlns:a16="http://schemas.microsoft.com/office/drawing/2014/main" id="{0D17D4DB-1568-427D-9E75-EB2B1CB138D7}"/>
              </a:ext>
            </a:extLst>
          </p:cNvPr>
          <p:cNvCxnSpPr/>
          <p:nvPr/>
        </p:nvCxnSpPr>
        <p:spPr>
          <a:xfrm>
            <a:off x="6037429" y="675409"/>
            <a:ext cx="2179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75CDD32-814B-487B-BABB-CC75A46F2D1D}"/>
              </a:ext>
            </a:extLst>
          </p:cNvPr>
          <p:cNvCxnSpPr/>
          <p:nvPr/>
        </p:nvCxnSpPr>
        <p:spPr>
          <a:xfrm>
            <a:off x="6037429" y="966355"/>
            <a:ext cx="37505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7E9BBD9-E0FA-4C44-839D-BCD3147F716C}"/>
              </a:ext>
            </a:extLst>
          </p:cNvPr>
          <p:cNvCxnSpPr/>
          <p:nvPr/>
        </p:nvCxnSpPr>
        <p:spPr>
          <a:xfrm>
            <a:off x="6037429" y="1298864"/>
            <a:ext cx="54082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9C7B534-6886-405A-926F-3DB14F3CF54A}"/>
              </a:ext>
            </a:extLst>
          </p:cNvPr>
          <p:cNvSpPr txBox="1"/>
          <p:nvPr/>
        </p:nvSpPr>
        <p:spPr>
          <a:xfrm>
            <a:off x="5244487" y="782694"/>
            <a:ext cx="1351652" cy="276999"/>
          </a:xfrm>
          <a:prstGeom prst="rect">
            <a:avLst/>
          </a:prstGeom>
          <a:noFill/>
        </p:spPr>
        <p:txBody>
          <a:bodyPr wrap="none" rtlCol="0">
            <a:spAutoFit/>
          </a:bodyPr>
          <a:lstStyle/>
          <a:p>
            <a:r>
              <a:rPr lang="en-US" altLang="zh-CN" sz="1200" dirty="0">
                <a:latin typeface="Britannic Bold" panose="020B0903060703020204" pitchFamily="34" charset="0"/>
              </a:rPr>
              <a:t>Gather candidate</a:t>
            </a:r>
            <a:endParaRPr lang="zh-CN" altLang="en-US" sz="1200" dirty="0">
              <a:latin typeface="Britannic Bold" panose="020B0903060703020204" pitchFamily="34" charset="0"/>
            </a:endParaRPr>
          </a:p>
        </p:txBody>
      </p:sp>
      <p:cxnSp>
        <p:nvCxnSpPr>
          <p:cNvPr id="49" name="Straight Arrow Connector 48">
            <a:extLst>
              <a:ext uri="{FF2B5EF4-FFF2-40B4-BE49-F238E27FC236}">
                <a16:creationId xmlns:a16="http://schemas.microsoft.com/office/drawing/2014/main" id="{EC358D10-3CB8-462C-B252-C61D895FF6F0}"/>
              </a:ext>
            </a:extLst>
          </p:cNvPr>
          <p:cNvCxnSpPr/>
          <p:nvPr/>
        </p:nvCxnSpPr>
        <p:spPr>
          <a:xfrm flipH="1">
            <a:off x="4977245" y="1402774"/>
            <a:ext cx="7306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Man">
            <a:extLst>
              <a:ext uri="{FF2B5EF4-FFF2-40B4-BE49-F238E27FC236}">
                <a16:creationId xmlns:a16="http://schemas.microsoft.com/office/drawing/2014/main" id="{982227CE-3E6C-4D9B-A4A4-CA9F12951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966355"/>
            <a:ext cx="763406" cy="596590"/>
          </a:xfrm>
          <a:prstGeom prst="rect">
            <a:avLst/>
          </a:prstGeom>
        </p:spPr>
      </p:pic>
      <p:pic>
        <p:nvPicPr>
          <p:cNvPr id="51" name="Graphic 50" descr="Man">
            <a:extLst>
              <a:ext uri="{FF2B5EF4-FFF2-40B4-BE49-F238E27FC236}">
                <a16:creationId xmlns:a16="http://schemas.microsoft.com/office/drawing/2014/main" id="{2986B051-B6C0-41A1-B918-8B6FDFB954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362" y="1713968"/>
            <a:ext cx="763406" cy="596590"/>
          </a:xfrm>
          <a:prstGeom prst="rect">
            <a:avLst/>
          </a:prstGeom>
        </p:spPr>
      </p:pic>
      <p:sp>
        <p:nvSpPr>
          <p:cNvPr id="52" name="Rectangle 51">
            <a:extLst>
              <a:ext uri="{FF2B5EF4-FFF2-40B4-BE49-F238E27FC236}">
                <a16:creationId xmlns:a16="http://schemas.microsoft.com/office/drawing/2014/main" id="{B79DC623-531F-4743-B3DD-9D27E43EAF7D}"/>
              </a:ext>
            </a:extLst>
          </p:cNvPr>
          <p:cNvSpPr/>
          <p:nvPr/>
        </p:nvSpPr>
        <p:spPr>
          <a:xfrm>
            <a:off x="5724708" y="162339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TextBox 52">
            <a:extLst>
              <a:ext uri="{FF2B5EF4-FFF2-40B4-BE49-F238E27FC236}">
                <a16:creationId xmlns:a16="http://schemas.microsoft.com/office/drawing/2014/main" id="{3EEC374C-A0E8-4634-82B1-1860B907BCC8}"/>
              </a:ext>
            </a:extLst>
          </p:cNvPr>
          <p:cNvSpPr txBox="1"/>
          <p:nvPr/>
        </p:nvSpPr>
        <p:spPr>
          <a:xfrm>
            <a:off x="5261311" y="1910354"/>
            <a:ext cx="1451038" cy="276999"/>
          </a:xfrm>
          <a:prstGeom prst="rect">
            <a:avLst/>
          </a:prstGeom>
          <a:noFill/>
        </p:spPr>
        <p:txBody>
          <a:bodyPr wrap="none" rtlCol="0">
            <a:spAutoFit/>
          </a:bodyPr>
          <a:lstStyle/>
          <a:p>
            <a:r>
              <a:rPr lang="en-US" altLang="zh-CN" sz="1200" dirty="0">
                <a:latin typeface="Britannic Bold" panose="020B0903060703020204" pitchFamily="34" charset="0"/>
              </a:rPr>
              <a:t>Connectivity check</a:t>
            </a:r>
            <a:endParaRPr lang="zh-CN" altLang="en-US" sz="1200" dirty="0">
              <a:latin typeface="Britannic Bold" panose="020B0903060703020204" pitchFamily="34" charset="0"/>
            </a:endParaRPr>
          </a:p>
        </p:txBody>
      </p:sp>
      <p:cxnSp>
        <p:nvCxnSpPr>
          <p:cNvPr id="55" name="Straight Arrow Connector 54">
            <a:extLst>
              <a:ext uri="{FF2B5EF4-FFF2-40B4-BE49-F238E27FC236}">
                <a16:creationId xmlns:a16="http://schemas.microsoft.com/office/drawing/2014/main" id="{91CB8222-D65C-47A6-A5C4-CD5D51631C24}"/>
              </a:ext>
            </a:extLst>
          </p:cNvPr>
          <p:cNvCxnSpPr/>
          <p:nvPr/>
        </p:nvCxnSpPr>
        <p:spPr>
          <a:xfrm>
            <a:off x="5165918" y="1910354"/>
            <a:ext cx="353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5A43105-8903-48BE-AFFE-8488FB9478C9}"/>
              </a:ext>
            </a:extLst>
          </p:cNvPr>
          <p:cNvSpPr/>
          <p:nvPr/>
        </p:nvSpPr>
        <p:spPr>
          <a:xfrm>
            <a:off x="5730744" y="2912165"/>
            <a:ext cx="329545" cy="1004002"/>
          </a:xfrm>
          <a:prstGeom prst="rect">
            <a:avLst/>
          </a:prstGeom>
          <a:solidFill>
            <a:schemeClr val="tx2">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TextBox 56">
            <a:extLst>
              <a:ext uri="{FF2B5EF4-FFF2-40B4-BE49-F238E27FC236}">
                <a16:creationId xmlns:a16="http://schemas.microsoft.com/office/drawing/2014/main" id="{7EBE1BF5-5BC8-48BD-A0AD-E0C729AADCC5}"/>
              </a:ext>
            </a:extLst>
          </p:cNvPr>
          <p:cNvSpPr txBox="1"/>
          <p:nvPr/>
        </p:nvSpPr>
        <p:spPr>
          <a:xfrm>
            <a:off x="5412821" y="3199124"/>
            <a:ext cx="960519" cy="276999"/>
          </a:xfrm>
          <a:prstGeom prst="rect">
            <a:avLst/>
          </a:prstGeom>
          <a:noFill/>
        </p:spPr>
        <p:txBody>
          <a:bodyPr wrap="none" rtlCol="0">
            <a:spAutoFit/>
          </a:bodyPr>
          <a:lstStyle/>
          <a:p>
            <a:r>
              <a:rPr lang="en-US" altLang="zh-CN" sz="1200" dirty="0">
                <a:latin typeface="Britannic Bold" panose="020B0903060703020204" pitchFamily="34" charset="0"/>
              </a:rPr>
              <a:t>Attach-Peer</a:t>
            </a:r>
            <a:endParaRPr lang="zh-CN" altLang="en-US" sz="1200" dirty="0">
              <a:latin typeface="Britannic Bold" panose="020B0903060703020204" pitchFamily="34" charset="0"/>
            </a:endParaRPr>
          </a:p>
        </p:txBody>
      </p:sp>
    </p:spTree>
    <p:extLst>
      <p:ext uri="{BB962C8B-B14F-4D97-AF65-F5344CB8AC3E}">
        <p14:creationId xmlns:p14="http://schemas.microsoft.com/office/powerpoint/2010/main" val="61728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180405" cy="369332"/>
          </a:xfrm>
          <a:prstGeom prst="rect">
            <a:avLst/>
          </a:prstGeom>
          <a:noFill/>
        </p:spPr>
        <p:txBody>
          <a:bodyPr wrap="none" rtlCol="0">
            <a:spAutoFit/>
          </a:bodyPr>
          <a:lstStyle/>
          <a:p>
            <a:r>
              <a:rPr lang="en-US" altLang="zh-CN" dirty="0">
                <a:latin typeface="Clarendon Blk BT" panose="02040905050505020204" pitchFamily="18" charset="0"/>
              </a:rPr>
              <a:t>ICEMediaConfig</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1"/>
            <a:ext cx="3223951" cy="1969799"/>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5B4B2609-1373-4A46-992E-7F1705DD2B6A}"/>
              </a:ext>
            </a:extLst>
          </p:cNvPr>
          <p:cNvSpPr/>
          <p:nvPr/>
        </p:nvSpPr>
        <p:spPr>
          <a:xfrm>
            <a:off x="1438275" y="1578649"/>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ChannelNumber(RTP,RTCP…)</a:t>
            </a:r>
            <a:endParaRPr lang="zh-CN" altLang="en-US" sz="1400" dirty="0">
              <a:latin typeface="Clarendon Blk BT" panose="02040905050505020204" pitchFamily="18" charset="0"/>
            </a:endParaRPr>
          </a:p>
        </p:txBody>
      </p:sp>
      <p:sp>
        <p:nvSpPr>
          <p:cNvPr id="6" name="Rectangle: Rounded Corners 5">
            <a:extLst>
              <a:ext uri="{FF2B5EF4-FFF2-40B4-BE49-F238E27FC236}">
                <a16:creationId xmlns:a16="http://schemas.microsoft.com/office/drawing/2014/main" id="{FE66649D-76DC-4576-8FD2-A6FC7425BF43}"/>
              </a:ext>
            </a:extLst>
          </p:cNvPr>
          <p:cNvSpPr/>
          <p:nvPr/>
        </p:nvSpPr>
        <p:spPr>
          <a:xfrm>
            <a:off x="1438272" y="1947981"/>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ChannelType : (UDP, TCP)</a:t>
            </a:r>
            <a:endParaRPr lang="zh-CN" altLang="en-US" sz="1400" dirty="0">
              <a:latin typeface="Clarendon Blk BT" panose="02040905050505020204" pitchFamily="18" charset="0"/>
            </a:endParaRPr>
          </a:p>
        </p:txBody>
      </p:sp>
      <p:sp>
        <p:nvSpPr>
          <p:cNvPr id="7" name="Rectangle: Rounded Corners 6">
            <a:extLst>
              <a:ext uri="{FF2B5EF4-FFF2-40B4-BE49-F238E27FC236}">
                <a16:creationId xmlns:a16="http://schemas.microsoft.com/office/drawing/2014/main" id="{3F1AAADB-CA3B-4D17-B8B7-37DFA48D4054}"/>
              </a:ext>
            </a:extLst>
          </p:cNvPr>
          <p:cNvSpPr/>
          <p:nvPr/>
        </p:nvSpPr>
        <p:spPr>
          <a:xfrm>
            <a:off x="1438272" y="2317313"/>
            <a:ext cx="3223954" cy="369332"/>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MediaName : string</a:t>
            </a:r>
            <a:endParaRPr lang="zh-CN" altLang="en-US" sz="1400" dirty="0">
              <a:latin typeface="Clarendon Blk BT" panose="02040905050505020204" pitchFamily="18" charset="0"/>
            </a:endParaRPr>
          </a:p>
        </p:txBody>
      </p:sp>
    </p:spTree>
    <p:extLst>
      <p:ext uri="{BB962C8B-B14F-4D97-AF65-F5344CB8AC3E}">
        <p14:creationId xmlns:p14="http://schemas.microsoft.com/office/powerpoint/2010/main" val="1816618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86918" cy="369332"/>
          </a:xfrm>
          <a:prstGeom prst="rect">
            <a:avLst/>
          </a:prstGeom>
          <a:noFill/>
        </p:spPr>
        <p:txBody>
          <a:bodyPr wrap="none" rtlCol="0">
            <a:spAutoFit/>
          </a:bodyPr>
          <a:lstStyle/>
          <a:p>
            <a:r>
              <a:rPr lang="en-US" altLang="zh-CN" dirty="0">
                <a:latin typeface="Clarendon Blk BT" panose="02040905050505020204" pitchFamily="18" charset="0"/>
              </a:rPr>
              <a:t>ICEMedia</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sp>
        <p:nvSpPr>
          <p:cNvPr id="5" name="Rectangle: Rounded Corners 4">
            <a:extLst>
              <a:ext uri="{FF2B5EF4-FFF2-40B4-BE49-F238E27FC236}">
                <a16:creationId xmlns:a16="http://schemas.microsoft.com/office/drawing/2014/main" id="{BD17C6FC-CBB2-4572-995A-772AAFC4AF04}"/>
              </a:ext>
            </a:extLst>
          </p:cNvPr>
          <p:cNvSpPr/>
          <p:nvPr/>
        </p:nvSpPr>
        <p:spPr>
          <a:xfrm>
            <a:off x="1438274" y="168781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ICEMediaConfig</a:t>
            </a:r>
            <a:endParaRPr lang="zh-CN" altLang="en-US" sz="1400" dirty="0">
              <a:latin typeface="Arial Black" panose="020B0A04020102020204" pitchFamily="34" charset="0"/>
            </a:endParaRPr>
          </a:p>
        </p:txBody>
      </p:sp>
      <p:sp>
        <p:nvSpPr>
          <p:cNvPr id="6" name="Rectangle: Rounded Corners 5">
            <a:extLst>
              <a:ext uri="{FF2B5EF4-FFF2-40B4-BE49-F238E27FC236}">
                <a16:creationId xmlns:a16="http://schemas.microsoft.com/office/drawing/2014/main" id="{964A89E0-5787-4C20-84B7-0EC972339DDE}"/>
              </a:ext>
            </a:extLst>
          </p:cNvPr>
          <p:cNvSpPr/>
          <p:nvPr/>
        </p:nvSpPr>
        <p:spPr>
          <a:xfrm>
            <a:off x="1438274" y="2071469"/>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ICEPeer</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125926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80964" cy="369332"/>
          </a:xfrm>
          <a:prstGeom prst="rect">
            <a:avLst/>
          </a:prstGeom>
          <a:noFill/>
        </p:spPr>
        <p:txBody>
          <a:bodyPr wrap="none" rtlCol="0">
            <a:spAutoFit/>
          </a:bodyPr>
          <a:lstStyle/>
          <a:p>
            <a:r>
              <a:rPr lang="en-US" altLang="zh-CN" dirty="0">
                <a:latin typeface="Clarendon Blk BT" panose="02040905050505020204" pitchFamily="18" charset="0"/>
              </a:rPr>
              <a:t>ICEPeer</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143454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 name="Rectangle: Rounded Corners 3">
            <a:extLst>
              <a:ext uri="{FF2B5EF4-FFF2-40B4-BE49-F238E27FC236}">
                <a16:creationId xmlns:a16="http://schemas.microsoft.com/office/drawing/2014/main" id="{EEF339AA-1100-47BA-98AE-A4F110C5C14C}"/>
              </a:ext>
            </a:extLst>
          </p:cNvPr>
          <p:cNvSpPr/>
          <p:nvPr/>
        </p:nvSpPr>
        <p:spPr>
          <a:xfrm>
            <a:off x="1438275" y="1541503"/>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local-candidate</a:t>
            </a:r>
            <a:endParaRPr lang="zh-CN" altLang="en-US" sz="1400"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AD583B34-A2BA-4884-B20B-FD1E6C21631D}"/>
              </a:ext>
            </a:extLst>
          </p:cNvPr>
          <p:cNvSpPr/>
          <p:nvPr/>
        </p:nvSpPr>
        <p:spPr>
          <a:xfrm>
            <a:off x="1438274" y="1925158"/>
            <a:ext cx="3223952" cy="369331"/>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remote-candidate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384612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14C97155-4593-4074-A4C9-7430CEAB0351}"/>
              </a:ext>
            </a:extLst>
          </p:cNvPr>
          <p:cNvCxnSpPr>
            <a:stCxn id="12" idx="4"/>
            <a:endCxn id="24" idx="0"/>
          </p:cNvCxnSpPr>
          <p:nvPr/>
        </p:nvCxnSpPr>
        <p:spPr>
          <a:xfrm flipH="1">
            <a:off x="5567361" y="2105024"/>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FA7B73E-045A-474C-87EF-F93CC62917E6}"/>
              </a:ext>
            </a:extLst>
          </p:cNvPr>
          <p:cNvCxnSpPr/>
          <p:nvPr/>
        </p:nvCxnSpPr>
        <p:spPr>
          <a:xfrm flipH="1">
            <a:off x="5567359" y="3590923"/>
            <a:ext cx="1" cy="50482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BB289162-600D-4CA8-B474-BF98977C06A8}"/>
              </a:ext>
            </a:extLst>
          </p:cNvPr>
          <p:cNvSpPr/>
          <p:nvPr/>
        </p:nvSpPr>
        <p:spPr>
          <a:xfrm>
            <a:off x="4457699" y="114299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Gathering Candidates</a:t>
            </a:r>
            <a:endParaRPr lang="zh-CN" altLang="en-US" dirty="0">
              <a:latin typeface="CentSchbkCyrill BT" panose="02040603050705020303" pitchFamily="18" charset="-52"/>
            </a:endParaRPr>
          </a:p>
        </p:txBody>
      </p:sp>
      <p:sp>
        <p:nvSpPr>
          <p:cNvPr id="24" name="Oval 23">
            <a:extLst>
              <a:ext uri="{FF2B5EF4-FFF2-40B4-BE49-F238E27FC236}">
                <a16:creationId xmlns:a16="http://schemas.microsoft.com/office/drawing/2014/main" id="{68C24388-D797-4358-A933-163ED34FE719}"/>
              </a:ext>
            </a:extLst>
          </p:cNvPr>
          <p:cNvSpPr/>
          <p:nvPr/>
        </p:nvSpPr>
        <p:spPr>
          <a:xfrm>
            <a:off x="4457698" y="2609849"/>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t>Connectivity Checks</a:t>
            </a:r>
            <a:endParaRPr lang="zh-CN" altLang="en-US" dirty="0">
              <a:latin typeface="CentSchbkCyrill BT" panose="02040603050705020303" pitchFamily="18" charset="-52"/>
            </a:endParaRPr>
          </a:p>
        </p:txBody>
      </p:sp>
      <p:sp>
        <p:nvSpPr>
          <p:cNvPr id="26" name="Oval 25">
            <a:extLst>
              <a:ext uri="{FF2B5EF4-FFF2-40B4-BE49-F238E27FC236}">
                <a16:creationId xmlns:a16="http://schemas.microsoft.com/office/drawing/2014/main" id="{EE7049A5-D3E2-42E5-9346-577E53916FC3}"/>
              </a:ext>
            </a:extLst>
          </p:cNvPr>
          <p:cNvSpPr/>
          <p:nvPr/>
        </p:nvSpPr>
        <p:spPr>
          <a:xfrm>
            <a:off x="4457698" y="4124324"/>
            <a:ext cx="2219325" cy="96202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entSchbkCyrill BT" panose="02040603050705020303" pitchFamily="18" charset="-52"/>
              </a:rPr>
              <a:t>DataStream</a:t>
            </a:r>
            <a:endParaRPr lang="zh-CN" altLang="en-US" dirty="0">
              <a:latin typeface="CentSchbkCyrill BT" panose="02040603050705020303" pitchFamily="18" charset="-52"/>
            </a:endParaRPr>
          </a:p>
        </p:txBody>
      </p:sp>
    </p:spTree>
    <p:extLst>
      <p:ext uri="{BB962C8B-B14F-4D97-AF65-F5344CB8AC3E}">
        <p14:creationId xmlns:p14="http://schemas.microsoft.com/office/powerpoint/2010/main" val="3789426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867819" cy="369332"/>
          </a:xfrm>
          <a:prstGeom prst="rect">
            <a:avLst/>
          </a:prstGeom>
          <a:noFill/>
        </p:spPr>
        <p:txBody>
          <a:bodyPr wrap="none" rtlCol="0">
            <a:spAutoFit/>
          </a:bodyPr>
          <a:lstStyle/>
          <a:p>
            <a:r>
              <a:rPr lang="en-US" altLang="zh-CN" dirty="0">
                <a:latin typeface="Clarendon Blk BT" panose="02040905050505020204" pitchFamily="18" charset="0"/>
              </a:rPr>
              <a:t>StunMessage</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1438275" y="1052182"/>
            <a:ext cx="3223951" cy="252921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spTree>
    <p:extLst>
      <p:ext uri="{BB962C8B-B14F-4D97-AF65-F5344CB8AC3E}">
        <p14:creationId xmlns:p14="http://schemas.microsoft.com/office/powerpoint/2010/main" val="1584148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191352" cy="369332"/>
          </a:xfrm>
          <a:prstGeom prst="rect">
            <a:avLst/>
          </a:prstGeom>
          <a:noFill/>
        </p:spPr>
        <p:txBody>
          <a:bodyPr wrap="none" rtlCol="0">
            <a:spAutoFit/>
          </a:bodyPr>
          <a:lstStyle/>
          <a:p>
            <a:r>
              <a:rPr lang="en-US" altLang="zh-CN" dirty="0">
                <a:latin typeface="Clarendon Blk BT" panose="02040905050505020204" pitchFamily="18" charset="0"/>
              </a:rPr>
              <a:t>Channel</a:t>
            </a:r>
            <a:endParaRPr lang="zh-CN" altLang="en-US" dirty="0">
              <a:latin typeface="Clarendon Blk BT" panose="02040905050505020204" pitchFamily="18" charset="0"/>
            </a:endParaRPr>
          </a:p>
        </p:txBody>
      </p:sp>
      <p:sp>
        <p:nvSpPr>
          <p:cNvPr id="20" name="Rectangle: Diagonal Corners Rounded 19">
            <a:extLst>
              <a:ext uri="{FF2B5EF4-FFF2-40B4-BE49-F238E27FC236}">
                <a16:creationId xmlns:a16="http://schemas.microsoft.com/office/drawing/2014/main" id="{56D5BA8E-739B-4034-BFE6-0ACBB3A95E60}"/>
              </a:ext>
            </a:extLst>
          </p:cNvPr>
          <p:cNvSpPr/>
          <p:nvPr/>
        </p:nvSpPr>
        <p:spPr>
          <a:xfrm>
            <a:off x="4344620" y="123881"/>
            <a:ext cx="3223951" cy="280060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Channel</a:t>
            </a:r>
            <a:endParaRPr lang="zh-CN" altLang="en-US" dirty="0">
              <a:latin typeface="Britannic Bold" panose="020B0903060703020204" pitchFamily="34" charset="0"/>
            </a:endParaRPr>
          </a:p>
        </p:txBody>
      </p:sp>
      <p:sp>
        <p:nvSpPr>
          <p:cNvPr id="4" name="Rectangle: Diagonal Corners Rounded 3">
            <a:extLst>
              <a:ext uri="{FF2B5EF4-FFF2-40B4-BE49-F238E27FC236}">
                <a16:creationId xmlns:a16="http://schemas.microsoft.com/office/drawing/2014/main" id="{B1C085AA-E151-4ABD-A398-5DACE94891E9}"/>
              </a:ext>
            </a:extLst>
          </p:cNvPr>
          <p:cNvSpPr/>
          <p:nvPr/>
        </p:nvSpPr>
        <p:spPr>
          <a:xfrm>
            <a:off x="310421" y="3686936"/>
            <a:ext cx="2371122" cy="3056764"/>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TCPChannel</a:t>
            </a:r>
            <a:endParaRPr lang="zh-CN" altLang="en-US" sz="1400" dirty="0">
              <a:latin typeface="Britannic Bold" panose="020B0903060703020204" pitchFamily="34" charset="0"/>
            </a:endParaRPr>
          </a:p>
        </p:txBody>
      </p:sp>
      <p:sp>
        <p:nvSpPr>
          <p:cNvPr id="5" name="Rectangle: Diagonal Corners Rounded 4">
            <a:extLst>
              <a:ext uri="{FF2B5EF4-FFF2-40B4-BE49-F238E27FC236}">
                <a16:creationId xmlns:a16="http://schemas.microsoft.com/office/drawing/2014/main" id="{0AC601F2-6FE5-4242-A2F5-573E74D8FB5F}"/>
              </a:ext>
            </a:extLst>
          </p:cNvPr>
          <p:cNvSpPr/>
          <p:nvPr/>
        </p:nvSpPr>
        <p:spPr>
          <a:xfrm>
            <a:off x="8657632" y="3686937"/>
            <a:ext cx="2467553" cy="2685288"/>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UDPChannel</a:t>
            </a:r>
            <a:endParaRPr lang="zh-CN" altLang="en-US" sz="1400"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F362282D-39F8-4396-9F34-6F938833CA74}"/>
              </a:ext>
            </a:extLst>
          </p:cNvPr>
          <p:cNvSpPr/>
          <p:nvPr/>
        </p:nvSpPr>
        <p:spPr>
          <a:xfrm>
            <a:off x="4344620" y="68528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GetIPString</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BC7996F3-4C27-4B58-8ED7-DC9F0D008915}"/>
              </a:ext>
            </a:extLst>
          </p:cNvPr>
          <p:cNvSpPr/>
          <p:nvPr/>
        </p:nvSpPr>
        <p:spPr>
          <a:xfrm>
            <a:off x="4344620" y="1045968"/>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GetPort</a:t>
            </a:r>
            <a:endParaRPr lang="zh-CN" altLang="en-US" sz="1400" dirty="0">
              <a:latin typeface="Arial Black" panose="020B0A04020102020204" pitchFamily="34" charset="0"/>
            </a:endParaRPr>
          </a:p>
        </p:txBody>
      </p:sp>
      <p:sp>
        <p:nvSpPr>
          <p:cNvPr id="8" name="Rectangle: Rounded Corners 7">
            <a:extLst>
              <a:ext uri="{FF2B5EF4-FFF2-40B4-BE49-F238E27FC236}">
                <a16:creationId xmlns:a16="http://schemas.microsoft.com/office/drawing/2014/main" id="{33FA4E78-6FB0-4B4B-AC08-10403787A862}"/>
              </a:ext>
            </a:extLst>
          </p:cNvPr>
          <p:cNvSpPr/>
          <p:nvPr/>
        </p:nvSpPr>
        <p:spPr>
          <a:xfrm>
            <a:off x="4344617" y="140391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BindLocal</a:t>
            </a:r>
            <a:endParaRPr lang="zh-CN" altLang="en-US" sz="1400" dirty="0">
              <a:latin typeface="Arial Black" panose="020B0A04020102020204" pitchFamily="34" charset="0"/>
            </a:endParaRPr>
          </a:p>
        </p:txBody>
      </p:sp>
      <p:sp>
        <p:nvSpPr>
          <p:cNvPr id="9" name="Rectangle: Rounded Corners 8">
            <a:extLst>
              <a:ext uri="{FF2B5EF4-FFF2-40B4-BE49-F238E27FC236}">
                <a16:creationId xmlns:a16="http://schemas.microsoft.com/office/drawing/2014/main" id="{7A57735D-77DA-4650-A040-AC81F661AB25}"/>
              </a:ext>
            </a:extLst>
          </p:cNvPr>
          <p:cNvSpPr/>
          <p:nvPr/>
        </p:nvSpPr>
        <p:spPr>
          <a:xfrm>
            <a:off x="4344617" y="176218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BindRemote</a:t>
            </a:r>
            <a:endParaRPr lang="zh-CN" altLang="en-US" sz="1400" dirty="0">
              <a:latin typeface="Arial Black" panose="020B0A04020102020204" pitchFamily="34" charset="0"/>
            </a:endParaRPr>
          </a:p>
        </p:txBody>
      </p:sp>
      <p:sp>
        <p:nvSpPr>
          <p:cNvPr id="10" name="Rectangle: Rounded Corners 9">
            <a:extLst>
              <a:ext uri="{FF2B5EF4-FFF2-40B4-BE49-F238E27FC236}">
                <a16:creationId xmlns:a16="http://schemas.microsoft.com/office/drawing/2014/main" id="{0B29A1D6-2AEB-4E2C-88EA-BF5A574AA8F8}"/>
              </a:ext>
            </a:extLst>
          </p:cNvPr>
          <p:cNvSpPr/>
          <p:nvPr/>
        </p:nvSpPr>
        <p:spPr>
          <a:xfrm>
            <a:off x="4344617" y="2120446"/>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Write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C25F2242-8FB2-4482-BCF8-91239D3AB63D}"/>
              </a:ext>
            </a:extLst>
          </p:cNvPr>
          <p:cNvSpPr/>
          <p:nvPr/>
        </p:nvSpPr>
        <p:spPr>
          <a:xfrm>
            <a:off x="4344617" y="2491399"/>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Read</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A1984F65-00AF-4143-B767-507515BD11EC}"/>
              </a:ext>
            </a:extLst>
          </p:cNvPr>
          <p:cNvSpPr/>
          <p:nvPr/>
        </p:nvSpPr>
        <p:spPr>
          <a:xfrm>
            <a:off x="330953" y="417477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(connect)</a:t>
            </a:r>
            <a:endParaRPr lang="zh-CN" altLang="en-US" sz="1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01F847B1-0CA5-4365-8720-E4DFDEFD8E97}"/>
              </a:ext>
            </a:extLst>
          </p:cNvPr>
          <p:cNvSpPr/>
          <p:nvPr/>
        </p:nvSpPr>
        <p:spPr>
          <a:xfrm>
            <a:off x="8657625" y="4204805"/>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a:t>
            </a:r>
            <a:endParaRPr lang="zh-CN" altLang="en-US" sz="1000" dirty="0">
              <a:latin typeface="Arial Black" panose="020B0A04020102020204" pitchFamily="34" charset="0"/>
            </a:endParaRPr>
          </a:p>
        </p:txBody>
      </p:sp>
      <p:sp>
        <p:nvSpPr>
          <p:cNvPr id="15" name="Rectangle: Diagonal Corners Rounded 14">
            <a:extLst>
              <a:ext uri="{FF2B5EF4-FFF2-40B4-BE49-F238E27FC236}">
                <a16:creationId xmlns:a16="http://schemas.microsoft.com/office/drawing/2014/main" id="{7571B7D1-CACB-4C2C-9D98-E846E26268B6}"/>
              </a:ext>
            </a:extLst>
          </p:cNvPr>
          <p:cNvSpPr/>
          <p:nvPr/>
        </p:nvSpPr>
        <p:spPr>
          <a:xfrm>
            <a:off x="4365166" y="3718799"/>
            <a:ext cx="2588295" cy="1924610"/>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sz="1400" dirty="0">
                <a:latin typeface="Britannic Bold" panose="020B0903060703020204" pitchFamily="34" charset="0"/>
              </a:rPr>
              <a:t>TCPServerChannel</a:t>
            </a:r>
            <a:endParaRPr lang="zh-CN" altLang="en-US" sz="1400" dirty="0">
              <a:latin typeface="Britannic Bold" panose="020B0903060703020204" pitchFamily="34" charset="0"/>
            </a:endParaRPr>
          </a:p>
        </p:txBody>
      </p:sp>
      <p:sp>
        <p:nvSpPr>
          <p:cNvPr id="16" name="Rectangle: Rounded Corners 15">
            <a:extLst>
              <a:ext uri="{FF2B5EF4-FFF2-40B4-BE49-F238E27FC236}">
                <a16:creationId xmlns:a16="http://schemas.microsoft.com/office/drawing/2014/main" id="{F28836CB-2B0F-447E-9C68-835B6FA4AF77}"/>
              </a:ext>
            </a:extLst>
          </p:cNvPr>
          <p:cNvSpPr/>
          <p:nvPr/>
        </p:nvSpPr>
        <p:spPr>
          <a:xfrm>
            <a:off x="341231" y="6256298"/>
            <a:ext cx="233003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boost::asio::ip::tcp::socket</a:t>
            </a:r>
            <a:endParaRPr lang="zh-CN" altLang="en-US" sz="10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180636F7-D53C-42A0-A1A9-B3196BC50C73}"/>
              </a:ext>
            </a:extLst>
          </p:cNvPr>
          <p:cNvSpPr/>
          <p:nvPr/>
        </p:nvSpPr>
        <p:spPr>
          <a:xfrm>
            <a:off x="8657621" y="5643409"/>
            <a:ext cx="2467567"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boost::asio::ip::udp::socket</a:t>
            </a:r>
            <a:endParaRPr lang="zh-CN" altLang="en-US" sz="1000" dirty="0">
              <a:latin typeface="Arial Black" panose="020B0A04020102020204" pitchFamily="34" charset="0"/>
            </a:endParaRPr>
          </a:p>
        </p:txBody>
      </p:sp>
      <p:sp>
        <p:nvSpPr>
          <p:cNvPr id="3" name="Isosceles Triangle 2">
            <a:extLst>
              <a:ext uri="{FF2B5EF4-FFF2-40B4-BE49-F238E27FC236}">
                <a16:creationId xmlns:a16="http://schemas.microsoft.com/office/drawing/2014/main" id="{8EB90C99-6C95-4795-B9E8-CEE93496E04C}"/>
              </a:ext>
            </a:extLst>
          </p:cNvPr>
          <p:cNvSpPr/>
          <p:nvPr/>
        </p:nvSpPr>
        <p:spPr>
          <a:xfrm>
            <a:off x="5865093" y="2929832"/>
            <a:ext cx="182997" cy="1577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Connector: Elbow 18">
            <a:extLst>
              <a:ext uri="{FF2B5EF4-FFF2-40B4-BE49-F238E27FC236}">
                <a16:creationId xmlns:a16="http://schemas.microsoft.com/office/drawing/2014/main" id="{3F9CCEE6-6057-4569-92AE-84D58AF08E27}"/>
              </a:ext>
            </a:extLst>
          </p:cNvPr>
          <p:cNvCxnSpPr>
            <a:cxnSpLocks/>
            <a:stCxn id="3" idx="3"/>
            <a:endCxn id="4" idx="3"/>
          </p:cNvCxnSpPr>
          <p:nvPr/>
        </p:nvCxnSpPr>
        <p:spPr>
          <a:xfrm rot="5400000">
            <a:off x="3426613" y="1156957"/>
            <a:ext cx="599348" cy="446061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D749AF5-46CD-4F00-B2C5-25A623DA7D5E}"/>
              </a:ext>
            </a:extLst>
          </p:cNvPr>
          <p:cNvCxnSpPr>
            <a:cxnSpLocks/>
            <a:stCxn id="3" idx="3"/>
            <a:endCxn id="5" idx="3"/>
          </p:cNvCxnSpPr>
          <p:nvPr/>
        </p:nvCxnSpPr>
        <p:spPr>
          <a:xfrm rot="16200000" flipH="1">
            <a:off x="7624326" y="1419853"/>
            <a:ext cx="599349" cy="39348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5653A31A-C6C8-4E50-B1E8-83EB771E511E}"/>
              </a:ext>
            </a:extLst>
          </p:cNvPr>
          <p:cNvSpPr/>
          <p:nvPr/>
        </p:nvSpPr>
        <p:spPr>
          <a:xfrm rot="16200000">
            <a:off x="2627702" y="4795062"/>
            <a:ext cx="184935" cy="15942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Straight Connector 25">
            <a:extLst>
              <a:ext uri="{FF2B5EF4-FFF2-40B4-BE49-F238E27FC236}">
                <a16:creationId xmlns:a16="http://schemas.microsoft.com/office/drawing/2014/main" id="{434C82C3-5587-4F12-A7CD-F6F15F0A55AD}"/>
              </a:ext>
            </a:extLst>
          </p:cNvPr>
          <p:cNvCxnSpPr>
            <a:cxnSpLocks/>
            <a:stCxn id="24" idx="3"/>
          </p:cNvCxnSpPr>
          <p:nvPr/>
        </p:nvCxnSpPr>
        <p:spPr>
          <a:xfrm>
            <a:off x="2799883" y="4874775"/>
            <a:ext cx="1544734"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4B74A03-BC12-4C55-9093-E13D8F3DDBC9}"/>
              </a:ext>
            </a:extLst>
          </p:cNvPr>
          <p:cNvSpPr/>
          <p:nvPr/>
        </p:nvSpPr>
        <p:spPr>
          <a:xfrm>
            <a:off x="4365163" y="4151598"/>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BindRemote ()</a:t>
            </a:r>
            <a:endParaRPr lang="zh-CN" altLang="en-US" sz="1000" dirty="0">
              <a:latin typeface="Arial Black" panose="020B0A04020102020204" pitchFamily="34" charset="0"/>
            </a:endParaRPr>
          </a:p>
        </p:txBody>
      </p:sp>
      <p:sp>
        <p:nvSpPr>
          <p:cNvPr id="32" name="Rectangle: Rounded Corners 31">
            <a:extLst>
              <a:ext uri="{FF2B5EF4-FFF2-40B4-BE49-F238E27FC236}">
                <a16:creationId xmlns:a16="http://schemas.microsoft.com/office/drawing/2014/main" id="{B578B769-73C3-4AF2-9A73-9547256F2A67}"/>
              </a:ext>
            </a:extLst>
          </p:cNvPr>
          <p:cNvSpPr/>
          <p:nvPr/>
        </p:nvSpPr>
        <p:spPr>
          <a:xfrm>
            <a:off x="4365916" y="5185015"/>
            <a:ext cx="25882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boost::asio::ip::tcp::acceptor</a:t>
            </a:r>
            <a:endParaRPr lang="zh-CN" altLang="en-US" sz="1000" dirty="0">
              <a:latin typeface="Arial Black" panose="020B0A04020102020204" pitchFamily="34" charset="0"/>
            </a:endParaRPr>
          </a:p>
        </p:txBody>
      </p:sp>
      <p:sp>
        <p:nvSpPr>
          <p:cNvPr id="33" name="Rectangle: Rounded Corners 32">
            <a:extLst>
              <a:ext uri="{FF2B5EF4-FFF2-40B4-BE49-F238E27FC236}">
                <a16:creationId xmlns:a16="http://schemas.microsoft.com/office/drawing/2014/main" id="{E59CDF9F-D85D-4649-B5F2-2A66EB72BE2D}"/>
              </a:ext>
            </a:extLst>
          </p:cNvPr>
          <p:cNvSpPr/>
          <p:nvPr/>
        </p:nvSpPr>
        <p:spPr>
          <a:xfrm>
            <a:off x="4365915" y="4490707"/>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accept ()</a:t>
            </a:r>
            <a:endParaRPr lang="zh-CN" altLang="en-US" sz="1000" dirty="0">
              <a:latin typeface="Arial Black" panose="020B0A04020102020204" pitchFamily="34" charset="0"/>
            </a:endParaRPr>
          </a:p>
        </p:txBody>
      </p:sp>
      <p:sp>
        <p:nvSpPr>
          <p:cNvPr id="34" name="Rectangle: Rounded Corners 33">
            <a:extLst>
              <a:ext uri="{FF2B5EF4-FFF2-40B4-BE49-F238E27FC236}">
                <a16:creationId xmlns:a16="http://schemas.microsoft.com/office/drawing/2014/main" id="{2EB14DF6-85C0-47F4-B705-B5CE381807B8}"/>
              </a:ext>
            </a:extLst>
          </p:cNvPr>
          <p:cNvSpPr/>
          <p:nvPr/>
        </p:nvSpPr>
        <p:spPr>
          <a:xfrm>
            <a:off x="4365162" y="4834425"/>
            <a:ext cx="2588295"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listen ()</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D4E07284-B41B-422C-B7E8-EA9201F983FD}"/>
              </a:ext>
            </a:extLst>
          </p:cNvPr>
          <p:cNvSpPr/>
          <p:nvPr/>
        </p:nvSpPr>
        <p:spPr>
          <a:xfrm>
            <a:off x="341231" y="4870029"/>
            <a:ext cx="231976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5" name="Rectangle: Rounded Corners 34">
            <a:extLst>
              <a:ext uri="{FF2B5EF4-FFF2-40B4-BE49-F238E27FC236}">
                <a16:creationId xmlns:a16="http://schemas.microsoft.com/office/drawing/2014/main" id="{E3DA829E-BDC7-4D1A-9B54-98E5A57E0522}"/>
              </a:ext>
            </a:extLst>
          </p:cNvPr>
          <p:cNvSpPr/>
          <p:nvPr/>
        </p:nvSpPr>
        <p:spPr>
          <a:xfrm>
            <a:off x="341231" y="5564238"/>
            <a:ext cx="2330037"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7" name="Rectangle: Rounded Corners 36">
            <a:extLst>
              <a:ext uri="{FF2B5EF4-FFF2-40B4-BE49-F238E27FC236}">
                <a16:creationId xmlns:a16="http://schemas.microsoft.com/office/drawing/2014/main" id="{79FA68DF-3C51-41E4-8A2D-411B43337C81}"/>
              </a:ext>
            </a:extLst>
          </p:cNvPr>
          <p:cNvSpPr/>
          <p:nvPr/>
        </p:nvSpPr>
        <p:spPr>
          <a:xfrm>
            <a:off x="8668305" y="4575538"/>
            <a:ext cx="2456880"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EA29A715-1888-4D99-809D-BDECA61F0E74}"/>
              </a:ext>
            </a:extLst>
          </p:cNvPr>
          <p:cNvSpPr/>
          <p:nvPr/>
        </p:nvSpPr>
        <p:spPr>
          <a:xfrm>
            <a:off x="8668304" y="4935520"/>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9AA00B92-82B2-4590-82AD-BA5E6C9A00B4}"/>
              </a:ext>
            </a:extLst>
          </p:cNvPr>
          <p:cNvSpPr/>
          <p:nvPr/>
        </p:nvSpPr>
        <p:spPr>
          <a:xfrm>
            <a:off x="8668306" y="5281447"/>
            <a:ext cx="2456881"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3" name="Rectangle: Rounded Corners 42">
            <a:extLst>
              <a:ext uri="{FF2B5EF4-FFF2-40B4-BE49-F238E27FC236}">
                <a16:creationId xmlns:a16="http://schemas.microsoft.com/office/drawing/2014/main" id="{82A678F5-F007-4D46-9237-D61ECD65D1F3}"/>
              </a:ext>
            </a:extLst>
          </p:cNvPr>
          <p:cNvSpPr/>
          <p:nvPr/>
        </p:nvSpPr>
        <p:spPr>
          <a:xfrm>
            <a:off x="341231" y="4517831"/>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BindLocal</a:t>
            </a:r>
            <a:endParaRPr lang="zh-CN" altLang="en-US" sz="10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5B9048D0-EA0D-497F-90EC-1EA9A311ECEB}"/>
              </a:ext>
            </a:extLst>
          </p:cNvPr>
          <p:cNvSpPr/>
          <p:nvPr/>
        </p:nvSpPr>
        <p:spPr>
          <a:xfrm>
            <a:off x="341231" y="5213089"/>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Write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8036837F-9D02-45B5-B172-9C5334B9D886}"/>
              </a:ext>
            </a:extLst>
          </p:cNvPr>
          <p:cNvSpPr/>
          <p:nvPr/>
        </p:nvSpPr>
        <p:spPr>
          <a:xfrm>
            <a:off x="341231" y="5916776"/>
            <a:ext cx="2330038"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Read</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BEF8288F-9086-4F0F-B5C2-47853B128628}"/>
              </a:ext>
            </a:extLst>
          </p:cNvPr>
          <p:cNvSpPr/>
          <p:nvPr/>
        </p:nvSpPr>
        <p:spPr>
          <a:xfrm>
            <a:off x="8668304" y="6003748"/>
            <a:ext cx="245689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boost::asio::ip::udp::endpoint</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1224220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334020" cy="369332"/>
          </a:xfrm>
          <a:prstGeom prst="rect">
            <a:avLst/>
          </a:prstGeom>
          <a:noFill/>
        </p:spPr>
        <p:txBody>
          <a:bodyPr wrap="none" rtlCol="0">
            <a:spAutoFit/>
          </a:bodyPr>
          <a:lstStyle/>
          <a:p>
            <a:r>
              <a:rPr lang="en-US" altLang="zh-CN" dirty="0">
                <a:latin typeface="Clarendon Blk BT" panose="02040905050505020204" pitchFamily="18" charset="0"/>
              </a:rPr>
              <a:t>PGObject</a:t>
            </a:r>
            <a:endParaRPr lang="zh-CN" altLang="en-US" dirty="0">
              <a:latin typeface="Clarendon Blk BT" panose="02040905050505020204" pitchFamily="18" charset="0"/>
            </a:endParaRPr>
          </a:p>
        </p:txBody>
      </p:sp>
      <p:sp>
        <p:nvSpPr>
          <p:cNvPr id="4" name="TextBox 3">
            <a:extLst>
              <a:ext uri="{FF2B5EF4-FFF2-40B4-BE49-F238E27FC236}">
                <a16:creationId xmlns:a16="http://schemas.microsoft.com/office/drawing/2014/main" id="{6D11BA10-47CC-4B50-BD52-65EE7B64D614}"/>
              </a:ext>
            </a:extLst>
          </p:cNvPr>
          <p:cNvSpPr txBox="1"/>
          <p:nvPr/>
        </p:nvSpPr>
        <p:spPr>
          <a:xfrm>
            <a:off x="4693218" y="432079"/>
            <a:ext cx="1157689" cy="369332"/>
          </a:xfrm>
          <a:prstGeom prst="rect">
            <a:avLst/>
          </a:prstGeom>
          <a:noFill/>
        </p:spPr>
        <p:txBody>
          <a:bodyPr wrap="none" rtlCol="0">
            <a:spAutoFit/>
          </a:bodyPr>
          <a:lstStyle/>
          <a:p>
            <a:r>
              <a:rPr lang="en-US" altLang="zh-CN" dirty="0">
                <a:latin typeface="Britannic Bold" panose="020B0903060703020204" pitchFamily="34" charset="0"/>
              </a:rPr>
              <a:t>MsgEntity</a:t>
            </a:r>
            <a:endParaRPr lang="zh-CN" altLang="en-US" dirty="0">
              <a:latin typeface="Clarendon Blk BT" panose="02040905050505020204" pitchFamily="18" charset="0"/>
            </a:endParaRPr>
          </a:p>
        </p:txBody>
      </p:sp>
      <p:grpSp>
        <p:nvGrpSpPr>
          <p:cNvPr id="18" name="Group 17">
            <a:extLst>
              <a:ext uri="{FF2B5EF4-FFF2-40B4-BE49-F238E27FC236}">
                <a16:creationId xmlns:a16="http://schemas.microsoft.com/office/drawing/2014/main" id="{E2D1E559-E79D-4851-9BC5-9B5DB8CAB74D}"/>
              </a:ext>
            </a:extLst>
          </p:cNvPr>
          <p:cNvGrpSpPr/>
          <p:nvPr/>
        </p:nvGrpSpPr>
        <p:grpSpPr>
          <a:xfrm>
            <a:off x="562707" y="901352"/>
            <a:ext cx="2807376" cy="2096372"/>
            <a:chOff x="562707" y="939059"/>
            <a:chExt cx="2807376" cy="2096372"/>
          </a:xfrm>
        </p:grpSpPr>
        <p:sp>
          <p:nvSpPr>
            <p:cNvPr id="20" name="Rectangle: Diagonal Corners Rounded 19">
              <a:extLst>
                <a:ext uri="{FF2B5EF4-FFF2-40B4-BE49-F238E27FC236}">
                  <a16:creationId xmlns:a16="http://schemas.microsoft.com/office/drawing/2014/main" id="{56D5BA8E-739B-4034-BFE6-0ACBB3A95E60}"/>
                </a:ext>
              </a:extLst>
            </p:cNvPr>
            <p:cNvSpPr/>
            <p:nvPr/>
          </p:nvSpPr>
          <p:spPr>
            <a:xfrm>
              <a:off x="562707" y="939059"/>
              <a:ext cx="2807376" cy="2096372"/>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CObject</a:t>
              </a:r>
              <a:endParaRPr lang="zh-CN" altLang="en-US" dirty="0">
                <a:latin typeface="Britannic Bold" panose="020B0903060703020204" pitchFamily="34" charset="0"/>
              </a:endParaRPr>
            </a:p>
          </p:txBody>
        </p:sp>
        <p:sp>
          <p:nvSpPr>
            <p:cNvPr id="10" name="Rectangle: Rounded Corners 9">
              <a:extLst>
                <a:ext uri="{FF2B5EF4-FFF2-40B4-BE49-F238E27FC236}">
                  <a16:creationId xmlns:a16="http://schemas.microsoft.com/office/drawing/2014/main" id="{A85C8A71-51D8-40E9-94F8-EDAA547A6349}"/>
                </a:ext>
              </a:extLst>
            </p:cNvPr>
            <p:cNvSpPr/>
            <p:nvPr/>
          </p:nvSpPr>
          <p:spPr>
            <a:xfrm>
              <a:off x="609841" y="2168543"/>
              <a:ext cx="2708394" cy="334986"/>
            </a:xfrm>
            <a:prstGeom prst="roundRect">
              <a:avLst/>
            </a:prstGeom>
            <a:solidFill>
              <a:schemeClr val="accent6">
                <a:lumMod val="60000"/>
                <a:lumOff val="4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UniqueName</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06AC964E-3BC6-4EEA-B6AC-63DD8996F3F1}"/>
                </a:ext>
              </a:extLst>
            </p:cNvPr>
            <p:cNvSpPr/>
            <p:nvPr/>
          </p:nvSpPr>
          <p:spPr>
            <a:xfrm>
              <a:off x="606162" y="2524441"/>
              <a:ext cx="2708394" cy="369332"/>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Clarendon Blk BT" panose="02040905050505020204" pitchFamily="18" charset="0"/>
                </a:rPr>
                <a:t>ObjectsContainer : set</a:t>
              </a:r>
              <a:endParaRPr lang="zh-CN" altLang="en-US" sz="1400" dirty="0">
                <a:latin typeface="Clarendon Blk BT" panose="02040905050505020204" pitchFamily="18" charset="0"/>
              </a:endParaRPr>
            </a:p>
          </p:txBody>
        </p:sp>
      </p:grpSp>
      <p:sp>
        <p:nvSpPr>
          <p:cNvPr id="5" name="Rectangle: Diagonal Corners Rounded 4">
            <a:extLst>
              <a:ext uri="{FF2B5EF4-FFF2-40B4-BE49-F238E27FC236}">
                <a16:creationId xmlns:a16="http://schemas.microsoft.com/office/drawing/2014/main" id="{12E19A3F-4191-49C0-9FDE-2DCE0A668345}"/>
              </a:ext>
            </a:extLst>
          </p:cNvPr>
          <p:cNvSpPr/>
          <p:nvPr/>
        </p:nvSpPr>
        <p:spPr>
          <a:xfrm>
            <a:off x="5850907" y="435533"/>
            <a:ext cx="2952266" cy="6425921"/>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MsgEntity</a:t>
            </a:r>
            <a:endParaRPr lang="zh-CN" altLang="en-US" dirty="0">
              <a:latin typeface="Britannic Bold" panose="020B0903060703020204" pitchFamily="34" charset="0"/>
            </a:endParaRPr>
          </a:p>
        </p:txBody>
      </p:sp>
      <p:sp>
        <p:nvSpPr>
          <p:cNvPr id="6" name="Rectangle: Rounded Corners 5">
            <a:extLst>
              <a:ext uri="{FF2B5EF4-FFF2-40B4-BE49-F238E27FC236}">
                <a16:creationId xmlns:a16="http://schemas.microsoft.com/office/drawing/2014/main" id="{27E0CDCE-1F77-44B1-A724-627F5BC5387B}"/>
              </a:ext>
            </a:extLst>
          </p:cNvPr>
          <p:cNvSpPr/>
          <p:nvPr/>
        </p:nvSpPr>
        <p:spPr>
          <a:xfrm>
            <a:off x="5914544" y="132404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SendMessage</a:t>
            </a:r>
            <a:endParaRPr lang="zh-CN" altLang="en-US" sz="1400" dirty="0">
              <a:latin typeface="Arial Black" panose="020B0A04020102020204" pitchFamily="34" charset="0"/>
            </a:endParaRPr>
          </a:p>
        </p:txBody>
      </p:sp>
      <p:sp>
        <p:nvSpPr>
          <p:cNvPr id="7" name="Rectangle: Rounded Corners 6">
            <a:extLst>
              <a:ext uri="{FF2B5EF4-FFF2-40B4-BE49-F238E27FC236}">
                <a16:creationId xmlns:a16="http://schemas.microsoft.com/office/drawing/2014/main" id="{09D384E2-F07C-43A0-9440-BBFC497C7E59}"/>
              </a:ext>
            </a:extLst>
          </p:cNvPr>
          <p:cNvSpPr/>
          <p:nvPr/>
        </p:nvSpPr>
        <p:spPr>
          <a:xfrm>
            <a:off x="5914538" y="6442425"/>
            <a:ext cx="2807376" cy="363316"/>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MsgEntityContainer : Map(std::string, MsgEntity*)</a:t>
            </a:r>
            <a:endParaRPr lang="zh-CN" altLang="en-US" sz="1000" dirty="0">
              <a:latin typeface="Clarendon Blk BT" panose="02040905050505020204" pitchFamily="18" charset="0"/>
            </a:endParaRPr>
          </a:p>
        </p:txBody>
      </p:sp>
      <p:sp>
        <p:nvSpPr>
          <p:cNvPr id="8" name="Rectangle: Rounded Corners 7">
            <a:extLst>
              <a:ext uri="{FF2B5EF4-FFF2-40B4-BE49-F238E27FC236}">
                <a16:creationId xmlns:a16="http://schemas.microsoft.com/office/drawing/2014/main" id="{4D7CBF82-EC0B-4AF7-9133-F67D8AA62BB4}"/>
              </a:ext>
            </a:extLst>
          </p:cNvPr>
          <p:cNvSpPr/>
          <p:nvPr/>
        </p:nvSpPr>
        <p:spPr>
          <a:xfrm>
            <a:off x="5914538" y="2848859"/>
            <a:ext cx="2807376" cy="353489"/>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MsgDispitcherThread</a:t>
            </a:r>
            <a:endParaRPr lang="zh-CN" altLang="en-US" sz="10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6D4DDBC7-0D63-454C-AA56-3D59DE0D284D}"/>
              </a:ext>
            </a:extLst>
          </p:cNvPr>
          <p:cNvSpPr/>
          <p:nvPr/>
        </p:nvSpPr>
        <p:spPr>
          <a:xfrm>
            <a:off x="5914544" y="1702998"/>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PostMessage</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D4D3EE8B-3B82-4575-97DD-6E4F5E4A1CF6}"/>
              </a:ext>
            </a:extLst>
          </p:cNvPr>
          <p:cNvSpPr/>
          <p:nvPr/>
        </p:nvSpPr>
        <p:spPr>
          <a:xfrm>
            <a:off x="5914541" y="4948712"/>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MsgQueue</a:t>
            </a:r>
            <a:endParaRPr lang="zh-CN" altLang="en-US" sz="1000" dirty="0">
              <a:latin typeface="Clarendon Blk BT" panose="02040905050505020204" pitchFamily="18" charset="0"/>
            </a:endParaRPr>
          </a:p>
        </p:txBody>
      </p:sp>
      <p:sp>
        <p:nvSpPr>
          <p:cNvPr id="14" name="Rectangle: Rounded Corners 13">
            <a:extLst>
              <a:ext uri="{FF2B5EF4-FFF2-40B4-BE49-F238E27FC236}">
                <a16:creationId xmlns:a16="http://schemas.microsoft.com/office/drawing/2014/main" id="{634AD08E-2A44-44A5-9562-C74D03E87ECB}"/>
              </a:ext>
            </a:extLst>
          </p:cNvPr>
          <p:cNvSpPr/>
          <p:nvPr/>
        </p:nvSpPr>
        <p:spPr>
          <a:xfrm>
            <a:off x="5914541" y="5312028"/>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std::queue_mutex</a:t>
            </a:r>
            <a:endParaRPr lang="zh-CN" altLang="en-US" sz="1000" dirty="0">
              <a:latin typeface="Clarendon Blk BT" panose="02040905050505020204" pitchFamily="18" charset="0"/>
            </a:endParaRPr>
          </a:p>
        </p:txBody>
      </p:sp>
      <p:sp>
        <p:nvSpPr>
          <p:cNvPr id="15" name="Rectangle: Rounded Corners 14">
            <a:extLst>
              <a:ext uri="{FF2B5EF4-FFF2-40B4-BE49-F238E27FC236}">
                <a16:creationId xmlns:a16="http://schemas.microsoft.com/office/drawing/2014/main" id="{7AF91535-0B04-4F0B-BBC4-37E12C09E64C}"/>
              </a:ext>
            </a:extLst>
          </p:cNvPr>
          <p:cNvSpPr/>
          <p:nvPr/>
        </p:nvSpPr>
        <p:spPr>
          <a:xfrm>
            <a:off x="5914541" y="5675345"/>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std::thread</a:t>
            </a:r>
            <a:endParaRPr lang="zh-CN" altLang="en-US" sz="1000" dirty="0">
              <a:latin typeface="Clarendon Blk BT" panose="02040905050505020204" pitchFamily="18" charset="0"/>
            </a:endParaRPr>
          </a:p>
        </p:txBody>
      </p:sp>
      <p:sp>
        <p:nvSpPr>
          <p:cNvPr id="17" name="Rectangle: Rounded Corners 16">
            <a:extLst>
              <a:ext uri="{FF2B5EF4-FFF2-40B4-BE49-F238E27FC236}">
                <a16:creationId xmlns:a16="http://schemas.microsoft.com/office/drawing/2014/main" id="{225B4CE2-39EF-41E0-A291-6CDC6063B0AE}"/>
              </a:ext>
            </a:extLst>
          </p:cNvPr>
          <p:cNvSpPr/>
          <p:nvPr/>
        </p:nvSpPr>
        <p:spPr>
          <a:xfrm>
            <a:off x="5914541" y="6059077"/>
            <a:ext cx="2807376" cy="363316"/>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quit : bool</a:t>
            </a:r>
            <a:endParaRPr lang="zh-CN" altLang="en-US" sz="1000" dirty="0">
              <a:latin typeface="Clarendon Blk BT" panose="02040905050505020204" pitchFamily="18" charset="0"/>
            </a:endParaRPr>
          </a:p>
        </p:txBody>
      </p:sp>
      <p:sp>
        <p:nvSpPr>
          <p:cNvPr id="21" name="Rectangle: Rounded Corners 20">
            <a:extLst>
              <a:ext uri="{FF2B5EF4-FFF2-40B4-BE49-F238E27FC236}">
                <a16:creationId xmlns:a16="http://schemas.microsoft.com/office/drawing/2014/main" id="{2EAA62AF-7F12-4043-B215-36043B360CEC}"/>
              </a:ext>
            </a:extLst>
          </p:cNvPr>
          <p:cNvSpPr/>
          <p:nvPr/>
        </p:nvSpPr>
        <p:spPr>
          <a:xfrm>
            <a:off x="5914541" y="966730"/>
            <a:ext cx="2807376" cy="334986"/>
          </a:xfrm>
          <a:prstGeom prst="roundRect">
            <a:avLst/>
          </a:prstGeom>
          <a:solidFill>
            <a:schemeClr val="accent6">
              <a:lumMod val="50000"/>
            </a:schemeClr>
          </a:solidFill>
          <a:ln w="12700" cmpd="sng">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OnMsgReceived</a:t>
            </a:r>
            <a:endParaRPr lang="zh-CN" altLang="en-US" sz="1000" dirty="0">
              <a:latin typeface="Arial Black" panose="020B0A04020102020204" pitchFamily="34" charset="0"/>
            </a:endParaRPr>
          </a:p>
        </p:txBody>
      </p:sp>
      <p:sp>
        <p:nvSpPr>
          <p:cNvPr id="9" name="Isosceles Triangle 8">
            <a:extLst>
              <a:ext uri="{FF2B5EF4-FFF2-40B4-BE49-F238E27FC236}">
                <a16:creationId xmlns:a16="http://schemas.microsoft.com/office/drawing/2014/main" id="{03111AF9-BD4C-40B8-8D88-250F207C698E}"/>
              </a:ext>
            </a:extLst>
          </p:cNvPr>
          <p:cNvSpPr/>
          <p:nvPr/>
        </p:nvSpPr>
        <p:spPr>
          <a:xfrm>
            <a:off x="1868187" y="2997724"/>
            <a:ext cx="184344" cy="15891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Connector: Elbow 21">
            <a:extLst>
              <a:ext uri="{FF2B5EF4-FFF2-40B4-BE49-F238E27FC236}">
                <a16:creationId xmlns:a16="http://schemas.microsoft.com/office/drawing/2014/main" id="{3468D5DE-14EA-4276-B6FA-1DBDE059D526}"/>
              </a:ext>
            </a:extLst>
          </p:cNvPr>
          <p:cNvCxnSpPr>
            <a:cxnSpLocks/>
            <a:stCxn id="9" idx="3"/>
            <a:endCxn id="15" idx="1"/>
          </p:cNvCxnSpPr>
          <p:nvPr/>
        </p:nvCxnSpPr>
        <p:spPr>
          <a:xfrm rot="16200000" flipH="1">
            <a:off x="2587269" y="2529731"/>
            <a:ext cx="2700362" cy="395418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6B7027A6-B506-4A83-B63F-B532726E9D94}"/>
              </a:ext>
            </a:extLst>
          </p:cNvPr>
          <p:cNvSpPr/>
          <p:nvPr/>
        </p:nvSpPr>
        <p:spPr>
          <a:xfrm>
            <a:off x="5914538" y="4500097"/>
            <a:ext cx="2807376" cy="438108"/>
          </a:xfrm>
          <a:prstGeom prst="roundRect">
            <a:avLst/>
          </a:prstGeom>
          <a:solidFill>
            <a:schemeClr val="accent3">
              <a:lumMod val="60000"/>
              <a:lumOff val="40000"/>
            </a:schemeClr>
          </a:solidFill>
          <a:ln>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Clarendon Blk BT" panose="02040905050505020204" pitchFamily="18" charset="0"/>
              </a:rPr>
              <a:t>-: EventListener : map(MSG_ID, std::set&lt;listener*&gt;</a:t>
            </a:r>
            <a:endParaRPr lang="zh-CN" altLang="en-US" sz="1000" dirty="0">
              <a:latin typeface="Clarendon Blk BT" panose="02040905050505020204" pitchFamily="18" charset="0"/>
            </a:endParaRPr>
          </a:p>
        </p:txBody>
      </p:sp>
      <p:sp>
        <p:nvSpPr>
          <p:cNvPr id="28" name="Rectangle: Rounded Corners 27">
            <a:extLst>
              <a:ext uri="{FF2B5EF4-FFF2-40B4-BE49-F238E27FC236}">
                <a16:creationId xmlns:a16="http://schemas.microsoft.com/office/drawing/2014/main" id="{32BB96C3-F82E-4239-B357-066BD897A2B1}"/>
              </a:ext>
            </a:extLst>
          </p:cNvPr>
          <p:cNvSpPr/>
          <p:nvPr/>
        </p:nvSpPr>
        <p:spPr>
          <a:xfrm>
            <a:off x="5914538" y="207592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RegisterEventListener</a:t>
            </a:r>
            <a:endParaRPr lang="zh-CN" altLang="en-US" sz="1000" dirty="0">
              <a:latin typeface="Arial Black" panose="020B0A04020102020204" pitchFamily="34" charset="0"/>
            </a:endParaRPr>
          </a:p>
        </p:txBody>
      </p:sp>
      <p:sp>
        <p:nvSpPr>
          <p:cNvPr id="29" name="Rectangle: Rounded Corners 28">
            <a:extLst>
              <a:ext uri="{FF2B5EF4-FFF2-40B4-BE49-F238E27FC236}">
                <a16:creationId xmlns:a16="http://schemas.microsoft.com/office/drawing/2014/main" id="{AA66D56F-C213-4308-B068-1E0627F39BF8}"/>
              </a:ext>
            </a:extLst>
          </p:cNvPr>
          <p:cNvSpPr/>
          <p:nvPr/>
        </p:nvSpPr>
        <p:spPr>
          <a:xfrm>
            <a:off x="5914538" y="2458796"/>
            <a:ext cx="2807376" cy="353489"/>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UnregisterEventListener</a:t>
            </a:r>
            <a:endParaRPr lang="zh-CN" altLang="en-US" sz="1000" dirty="0">
              <a:latin typeface="Arial Black" panose="020B0A04020102020204" pitchFamily="34" charset="0"/>
            </a:endParaRPr>
          </a:p>
        </p:txBody>
      </p:sp>
      <p:sp>
        <p:nvSpPr>
          <p:cNvPr id="30" name="Rectangle: Rounded Corners 29">
            <a:extLst>
              <a:ext uri="{FF2B5EF4-FFF2-40B4-BE49-F238E27FC236}">
                <a16:creationId xmlns:a16="http://schemas.microsoft.com/office/drawing/2014/main" id="{3F07B5E9-93C6-4C54-8F8A-D4590BD44468}"/>
              </a:ext>
            </a:extLst>
          </p:cNvPr>
          <p:cNvSpPr/>
          <p:nvPr/>
        </p:nvSpPr>
        <p:spPr>
          <a:xfrm>
            <a:off x="5914538" y="3264022"/>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RegisterListener</a:t>
            </a:r>
            <a:endParaRPr lang="zh-CN" altLang="en-US" sz="1000" dirty="0">
              <a:latin typeface="Arial Black" panose="020B0A04020102020204" pitchFamily="34" charset="0"/>
            </a:endParaRPr>
          </a:p>
        </p:txBody>
      </p:sp>
      <p:sp>
        <p:nvSpPr>
          <p:cNvPr id="31" name="Rectangle: Rounded Corners 30">
            <a:extLst>
              <a:ext uri="{FF2B5EF4-FFF2-40B4-BE49-F238E27FC236}">
                <a16:creationId xmlns:a16="http://schemas.microsoft.com/office/drawing/2014/main" id="{194DD8E0-DCCC-40CB-B71B-8441CF2708AB}"/>
              </a:ext>
            </a:extLst>
          </p:cNvPr>
          <p:cNvSpPr/>
          <p:nvPr/>
        </p:nvSpPr>
        <p:spPr>
          <a:xfrm>
            <a:off x="5914538" y="3655694"/>
            <a:ext cx="2807376" cy="353489"/>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UnregisterListener</a:t>
            </a:r>
            <a:endParaRPr lang="zh-CN" altLang="en-US" sz="1000" dirty="0">
              <a:latin typeface="Arial Black" panose="020B0A04020102020204" pitchFamily="34" charset="0"/>
            </a:endParaRPr>
          </a:p>
        </p:txBody>
      </p:sp>
      <p:sp>
        <p:nvSpPr>
          <p:cNvPr id="25" name="Rectangle: Diagonal Corners Rounded 24">
            <a:extLst>
              <a:ext uri="{FF2B5EF4-FFF2-40B4-BE49-F238E27FC236}">
                <a16:creationId xmlns:a16="http://schemas.microsoft.com/office/drawing/2014/main" id="{13B63427-0379-4E03-8CF7-852FFEA76F9F}"/>
              </a:ext>
            </a:extLst>
          </p:cNvPr>
          <p:cNvSpPr/>
          <p:nvPr/>
        </p:nvSpPr>
        <p:spPr>
          <a:xfrm>
            <a:off x="9051249" y="498957"/>
            <a:ext cx="2530910" cy="1987777"/>
          </a:xfrm>
          <a:prstGeom prst="round2DiagRect">
            <a:avLst>
              <a:gd name="adj1" fmla="val 6397"/>
              <a:gd name="adj2" fmla="val 4890"/>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altLang="zh-CN" dirty="0">
                <a:latin typeface="Britannic Bold" panose="020B0903060703020204" pitchFamily="34" charset="0"/>
              </a:rPr>
              <a:t>CListener</a:t>
            </a:r>
            <a:endParaRPr lang="zh-CN" altLang="en-US" dirty="0">
              <a:latin typeface="Britannic Bold" panose="020B0903060703020204" pitchFamily="34" charset="0"/>
            </a:endParaRPr>
          </a:p>
        </p:txBody>
      </p:sp>
      <p:sp>
        <p:nvSpPr>
          <p:cNvPr id="27" name="Rectangle: Rounded Corners 26">
            <a:extLst>
              <a:ext uri="{FF2B5EF4-FFF2-40B4-BE49-F238E27FC236}">
                <a16:creationId xmlns:a16="http://schemas.microsoft.com/office/drawing/2014/main" id="{CFEFA92E-9EB8-4ED9-AC29-0C267DCB5284}"/>
              </a:ext>
            </a:extLst>
          </p:cNvPr>
          <p:cNvSpPr/>
          <p:nvPr/>
        </p:nvSpPr>
        <p:spPr>
          <a:xfrm>
            <a:off x="9051249" y="998637"/>
            <a:ext cx="2530910" cy="317633"/>
          </a:xfrm>
          <a:prstGeom prst="roundRect">
            <a:avLst/>
          </a:prstGeom>
          <a:solidFill>
            <a:schemeClr val="accent6">
              <a:lumMod val="60000"/>
              <a:lumOff val="40000"/>
            </a:schemeClr>
          </a:solidFill>
          <a:ln w="127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OnEventFired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60625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grpSp>
        <p:nvGrpSpPr>
          <p:cNvPr id="4" name="Group 3">
            <a:extLst>
              <a:ext uri="{FF2B5EF4-FFF2-40B4-BE49-F238E27FC236}">
                <a16:creationId xmlns:a16="http://schemas.microsoft.com/office/drawing/2014/main" id="{4BB76F8A-0FCA-451B-9A00-2FCD8D1FD0B5}"/>
              </a:ext>
            </a:extLst>
          </p:cNvPr>
          <p:cNvGrpSpPr/>
          <p:nvPr/>
        </p:nvGrpSpPr>
        <p:grpSpPr>
          <a:xfrm>
            <a:off x="5181343" y="582463"/>
            <a:ext cx="2191008" cy="833825"/>
            <a:chOff x="3628768" y="1556950"/>
            <a:chExt cx="2191008" cy="833825"/>
          </a:xfrm>
        </p:grpSpPr>
        <p:sp>
          <p:nvSpPr>
            <p:cNvPr id="16" name="Rectangle 15">
              <a:extLst>
                <a:ext uri="{FF2B5EF4-FFF2-40B4-BE49-F238E27FC236}">
                  <a16:creationId xmlns:a16="http://schemas.microsoft.com/office/drawing/2014/main" id="{7F034DD4-BDD5-4E1D-9F8B-B993CC8B6D0C}"/>
                </a:ext>
              </a:extLst>
            </p:cNvPr>
            <p:cNvSpPr/>
            <p:nvPr/>
          </p:nvSpPr>
          <p:spPr>
            <a:xfrm>
              <a:off x="3628768" y="1556950"/>
              <a:ext cx="2191008" cy="833825"/>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HostCandidate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7" name="Rectangle: Rounded Corners 16">
              <a:extLst>
                <a:ext uri="{FF2B5EF4-FFF2-40B4-BE49-F238E27FC236}">
                  <a16:creationId xmlns:a16="http://schemas.microsoft.com/office/drawing/2014/main" id="{5FDA1471-E06C-4BF3-9860-3ED52B99C4DC}"/>
                </a:ext>
              </a:extLst>
            </p:cNvPr>
            <p:cNvSpPr/>
            <p:nvPr/>
          </p:nvSpPr>
          <p:spPr>
            <a:xfrm>
              <a:off x="3628768"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HOST;}</a:t>
              </a:r>
              <a:endParaRPr lang="zh-CN" altLang="en-US" sz="1000" dirty="0">
                <a:latin typeface="Arial Black" panose="020B0A04020102020204" pitchFamily="34" charset="0"/>
              </a:endParaRPr>
            </a:p>
          </p:txBody>
        </p:sp>
      </p:grpSp>
      <p:grpSp>
        <p:nvGrpSpPr>
          <p:cNvPr id="24" name="Group 23">
            <a:extLst>
              <a:ext uri="{FF2B5EF4-FFF2-40B4-BE49-F238E27FC236}">
                <a16:creationId xmlns:a16="http://schemas.microsoft.com/office/drawing/2014/main" id="{82C0D53C-3242-4DEB-B11B-4A50C2F7E43F}"/>
              </a:ext>
            </a:extLst>
          </p:cNvPr>
          <p:cNvGrpSpPr/>
          <p:nvPr/>
        </p:nvGrpSpPr>
        <p:grpSpPr>
          <a:xfrm>
            <a:off x="5181343" y="1776999"/>
            <a:ext cx="2191009" cy="1146240"/>
            <a:chOff x="6096000" y="1558860"/>
            <a:chExt cx="2191009" cy="1146240"/>
          </a:xfrm>
        </p:grpSpPr>
        <p:sp>
          <p:nvSpPr>
            <p:cNvPr id="18" name="Rectangle 17">
              <a:extLst>
                <a:ext uri="{FF2B5EF4-FFF2-40B4-BE49-F238E27FC236}">
                  <a16:creationId xmlns:a16="http://schemas.microsoft.com/office/drawing/2014/main" id="{AC057992-3A5B-4953-ACAB-16D7ABEF8C4C}"/>
                </a:ext>
              </a:extLst>
            </p:cNvPr>
            <p:cNvSpPr/>
            <p:nvPr/>
          </p:nvSpPr>
          <p:spPr>
            <a:xfrm>
              <a:off x="6096000" y="1558860"/>
              <a:ext cx="2191008" cy="1146240"/>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SRFLXCandidate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0" name="Rectangle: Rounded Corners 19">
              <a:extLst>
                <a:ext uri="{FF2B5EF4-FFF2-40B4-BE49-F238E27FC236}">
                  <a16:creationId xmlns:a16="http://schemas.microsoft.com/office/drawing/2014/main" id="{673A30B1-26CF-4CE0-9CD8-D1359CCE40DE}"/>
                </a:ext>
              </a:extLst>
            </p:cNvPr>
            <p:cNvSpPr/>
            <p:nvPr/>
          </p:nvSpPr>
          <p:spPr>
            <a:xfrm>
              <a:off x="6096000" y="1947335"/>
              <a:ext cx="2191008"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SRFLX;}</a:t>
              </a:r>
              <a:endParaRPr lang="zh-CN" altLang="en-US" sz="1000" dirty="0">
                <a:latin typeface="Arial Black" panose="020B0A04020102020204" pitchFamily="34" charset="0"/>
              </a:endParaRPr>
            </a:p>
          </p:txBody>
        </p:sp>
        <p:sp>
          <p:nvSpPr>
            <p:cNvPr id="21" name="Rectangle: Rounded Corners 20">
              <a:extLst>
                <a:ext uri="{FF2B5EF4-FFF2-40B4-BE49-F238E27FC236}">
                  <a16:creationId xmlns:a16="http://schemas.microsoft.com/office/drawing/2014/main" id="{868449A5-AEDA-4089-9242-BC00C3FCDADD}"/>
                </a:ext>
              </a:extLst>
            </p:cNvPr>
            <p:cNvSpPr/>
            <p:nvPr/>
          </p:nvSpPr>
          <p:spPr>
            <a:xfrm>
              <a:off x="6096001" y="228994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mapped address</a:t>
              </a:r>
              <a:endParaRPr lang="zh-CN" altLang="en-US" sz="1000" dirty="0">
                <a:latin typeface="Arial Black" panose="020B0A04020102020204" pitchFamily="34" charset="0"/>
              </a:endParaRPr>
            </a:p>
          </p:txBody>
        </p:sp>
      </p:grpSp>
      <p:grpSp>
        <p:nvGrpSpPr>
          <p:cNvPr id="31" name="Group 30">
            <a:extLst>
              <a:ext uri="{FF2B5EF4-FFF2-40B4-BE49-F238E27FC236}">
                <a16:creationId xmlns:a16="http://schemas.microsoft.com/office/drawing/2014/main" id="{0D0C9069-46A9-4C1C-A55F-359E3C1DBC6F}"/>
              </a:ext>
            </a:extLst>
          </p:cNvPr>
          <p:cNvGrpSpPr/>
          <p:nvPr/>
        </p:nvGrpSpPr>
        <p:grpSpPr>
          <a:xfrm>
            <a:off x="4962268" y="3837559"/>
            <a:ext cx="2638426" cy="1066072"/>
            <a:chOff x="5181342" y="3210653"/>
            <a:chExt cx="2638426" cy="1066072"/>
          </a:xfrm>
        </p:grpSpPr>
        <p:sp>
          <p:nvSpPr>
            <p:cNvPr id="23" name="Rectangle 22">
              <a:extLst>
                <a:ext uri="{FF2B5EF4-FFF2-40B4-BE49-F238E27FC236}">
                  <a16:creationId xmlns:a16="http://schemas.microsoft.com/office/drawing/2014/main" id="{598174AE-D20E-4A2B-8413-B95D8BDD7F3D}"/>
                </a:ext>
              </a:extLst>
            </p:cNvPr>
            <p:cNvSpPr/>
            <p:nvPr/>
          </p:nvSpPr>
          <p:spPr>
            <a:xfrm>
              <a:off x="5181343" y="3210653"/>
              <a:ext cx="2638425" cy="1066072"/>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RELAYEDCandidate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Rounded Corners 24">
              <a:extLst>
                <a:ext uri="{FF2B5EF4-FFF2-40B4-BE49-F238E27FC236}">
                  <a16:creationId xmlns:a16="http://schemas.microsoft.com/office/drawing/2014/main" id="{A04A7B31-F0F4-4181-BBF5-BD4F923FD922}"/>
                </a:ext>
              </a:extLst>
            </p:cNvPr>
            <p:cNvSpPr/>
            <p:nvPr/>
          </p:nvSpPr>
          <p:spPr>
            <a:xfrm>
              <a:off x="5181342" y="3646486"/>
              <a:ext cx="2638425" cy="321932"/>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 type() const{return RELAYED;}</a:t>
              </a:r>
              <a:endParaRPr lang="zh-CN" altLang="en-US" sz="1000" dirty="0">
                <a:latin typeface="Arial Black" panose="020B0A04020102020204" pitchFamily="34" charset="0"/>
              </a:endParaRPr>
            </a:p>
          </p:txBody>
        </p:sp>
      </p:grpSp>
      <p:sp>
        <p:nvSpPr>
          <p:cNvPr id="26" name="Isosceles Triangle 25">
            <a:extLst>
              <a:ext uri="{FF2B5EF4-FFF2-40B4-BE49-F238E27FC236}">
                <a16:creationId xmlns:a16="http://schemas.microsoft.com/office/drawing/2014/main" id="{45EC082D-43A5-4302-8FA8-540000FAF27B}"/>
              </a:ext>
            </a:extLst>
          </p:cNvPr>
          <p:cNvSpPr/>
          <p:nvPr/>
        </p:nvSpPr>
        <p:spPr>
          <a:xfrm rot="16200000">
            <a:off x="3350957" y="2244321"/>
            <a:ext cx="195098" cy="1681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Connector: Elbow 27">
            <a:extLst>
              <a:ext uri="{FF2B5EF4-FFF2-40B4-BE49-F238E27FC236}">
                <a16:creationId xmlns:a16="http://schemas.microsoft.com/office/drawing/2014/main" id="{77373C6D-DA4F-4651-AD40-B55E7C5EDD4D}"/>
              </a:ext>
            </a:extLst>
          </p:cNvPr>
          <p:cNvCxnSpPr>
            <a:stCxn id="26" idx="3"/>
            <a:endCxn id="17" idx="1"/>
          </p:cNvCxnSpPr>
          <p:nvPr/>
        </p:nvCxnSpPr>
        <p:spPr>
          <a:xfrm flipV="1">
            <a:off x="3532600" y="1133814"/>
            <a:ext cx="1648743" cy="119460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7455A75-2987-4289-8B9D-FF215C2E80A0}"/>
              </a:ext>
            </a:extLst>
          </p:cNvPr>
          <p:cNvCxnSpPr>
            <a:stCxn id="26" idx="3"/>
            <a:endCxn id="20" idx="1"/>
          </p:cNvCxnSpPr>
          <p:nvPr/>
        </p:nvCxnSpPr>
        <p:spPr>
          <a:xfrm flipV="1">
            <a:off x="3532600" y="2326440"/>
            <a:ext cx="1648743" cy="197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9AC8420-AEDC-4FFB-9696-B3221E1C2BD0}"/>
              </a:ext>
            </a:extLst>
          </p:cNvPr>
          <p:cNvSpPr/>
          <p:nvPr/>
        </p:nvSpPr>
        <p:spPr>
          <a:xfrm>
            <a:off x="6181597" y="2938329"/>
            <a:ext cx="190500" cy="1642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Straight Connector 35">
            <a:extLst>
              <a:ext uri="{FF2B5EF4-FFF2-40B4-BE49-F238E27FC236}">
                <a16:creationId xmlns:a16="http://schemas.microsoft.com/office/drawing/2014/main" id="{FB6817B2-5BBF-4228-96E5-0F106CE72A01}"/>
              </a:ext>
            </a:extLst>
          </p:cNvPr>
          <p:cNvCxnSpPr>
            <a:stCxn id="32" idx="3"/>
            <a:endCxn id="23" idx="0"/>
          </p:cNvCxnSpPr>
          <p:nvPr/>
        </p:nvCxnSpPr>
        <p:spPr>
          <a:xfrm>
            <a:off x="6276847" y="3102553"/>
            <a:ext cx="4635" cy="735006"/>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2188512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4C5E2E-2350-485E-A71A-ABD7CCDB3527}"/>
              </a:ext>
            </a:extLst>
          </p:cNvPr>
          <p:cNvSpPr/>
          <p:nvPr/>
        </p:nvSpPr>
        <p:spPr>
          <a:xfrm>
            <a:off x="304542" y="257314"/>
            <a:ext cx="3059875" cy="4448036"/>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7" name="Rectangle: Rounded Corners 6">
            <a:extLst>
              <a:ext uri="{FF2B5EF4-FFF2-40B4-BE49-F238E27FC236}">
                <a16:creationId xmlns:a16="http://schemas.microsoft.com/office/drawing/2014/main" id="{E64C3438-824A-4B9A-989B-9326DFB05750}"/>
              </a:ext>
            </a:extLst>
          </p:cNvPr>
          <p:cNvSpPr/>
          <p:nvPr/>
        </p:nvSpPr>
        <p:spPr>
          <a:xfrm>
            <a:off x="304542" y="3941740"/>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foundation</a:t>
            </a:r>
            <a:endParaRPr lang="zh-CN" altLang="en-US" sz="1400" dirty="0">
              <a:latin typeface="Arial Black" panose="020B0A04020102020204" pitchFamily="34" charset="0"/>
            </a:endParaRPr>
          </a:p>
        </p:txBody>
      </p:sp>
      <p:sp>
        <p:nvSpPr>
          <p:cNvPr id="11" name="Rectangle: Rounded Corners 10">
            <a:extLst>
              <a:ext uri="{FF2B5EF4-FFF2-40B4-BE49-F238E27FC236}">
                <a16:creationId xmlns:a16="http://schemas.microsoft.com/office/drawing/2014/main" id="{DC49ABBB-01A4-480C-A2C2-E96804A3D77F}"/>
              </a:ext>
            </a:extLst>
          </p:cNvPr>
          <p:cNvSpPr/>
          <p:nvPr/>
        </p:nvSpPr>
        <p:spPr>
          <a:xfrm>
            <a:off x="304538" y="258016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CalcBKDRHash</a:t>
            </a:r>
            <a:endParaRPr lang="zh-CN" altLang="en-US" sz="1400" dirty="0">
              <a:latin typeface="Arial Black" panose="020B0A04020102020204" pitchFamily="34" charset="0"/>
            </a:endParaRPr>
          </a:p>
        </p:txBody>
      </p:sp>
      <p:sp>
        <p:nvSpPr>
          <p:cNvPr id="12" name="Rectangle: Rounded Corners 11">
            <a:extLst>
              <a:ext uri="{FF2B5EF4-FFF2-40B4-BE49-F238E27FC236}">
                <a16:creationId xmlns:a16="http://schemas.microsoft.com/office/drawing/2014/main" id="{C88E384A-4240-49F5-ADD9-C66EF2B93E5F}"/>
              </a:ext>
            </a:extLst>
          </p:cNvPr>
          <p:cNvSpPr/>
          <p:nvPr/>
        </p:nvSpPr>
        <p:spPr>
          <a:xfrm>
            <a:off x="304538" y="2922473"/>
            <a:ext cx="3059875"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TypeName const</a:t>
            </a:r>
            <a:endParaRPr lang="zh-CN" altLang="en-US" sz="1400" dirty="0">
              <a:latin typeface="Arial Black" panose="020B0A04020102020204" pitchFamily="34" charset="0"/>
            </a:endParaRPr>
          </a:p>
        </p:txBody>
      </p:sp>
      <p:sp>
        <p:nvSpPr>
          <p:cNvPr id="13" name="Rectangle: Rounded Corners 12">
            <a:extLst>
              <a:ext uri="{FF2B5EF4-FFF2-40B4-BE49-F238E27FC236}">
                <a16:creationId xmlns:a16="http://schemas.microsoft.com/office/drawing/2014/main" id="{6C741F43-FB21-4FE6-BA3E-712164D11A73}"/>
              </a:ext>
            </a:extLst>
          </p:cNvPr>
          <p:cNvSpPr/>
          <p:nvPr/>
        </p:nvSpPr>
        <p:spPr>
          <a:xfrm>
            <a:off x="304540" y="3606755"/>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priority</a:t>
            </a:r>
            <a:endParaRPr lang="zh-CN" altLang="en-US" sz="14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8B5E731-18D2-4851-B82B-2FCCAB2CB714}"/>
              </a:ext>
            </a:extLst>
          </p:cNvPr>
          <p:cNvSpPr/>
          <p:nvPr/>
        </p:nvSpPr>
        <p:spPr>
          <a:xfrm>
            <a:off x="304539" y="3271473"/>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channel</a:t>
            </a:r>
            <a:endParaRPr lang="zh-CN" altLang="en-US" sz="14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183A2038-EB99-4863-9598-DE62A1718F51}"/>
              </a:ext>
            </a:extLst>
          </p:cNvPr>
          <p:cNvSpPr/>
          <p:nvPr/>
        </p:nvSpPr>
        <p:spPr>
          <a:xfrm>
            <a:off x="304537" y="651935"/>
            <a:ext cx="3059875" cy="1054949"/>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 : </a:t>
            </a:r>
          </a:p>
          <a:p>
            <a:r>
              <a:rPr lang="en-US" altLang="zh-CN" sz="1400" dirty="0">
                <a:latin typeface="Arial Black" panose="020B0A04020102020204" pitchFamily="34" charset="0"/>
              </a:rPr>
              <a:t>{HOST, SRFLX, PRFLX, RELAYED}</a:t>
            </a:r>
            <a:endParaRPr lang="zh-CN" altLang="en-US" sz="1400" dirty="0">
              <a:latin typeface="Arial Black" panose="020B0A04020102020204" pitchFamily="34" charset="0"/>
            </a:endParaRPr>
          </a:p>
        </p:txBody>
      </p:sp>
      <p:sp>
        <p:nvSpPr>
          <p:cNvPr id="16" name="Rectangle 15">
            <a:extLst>
              <a:ext uri="{FF2B5EF4-FFF2-40B4-BE49-F238E27FC236}">
                <a16:creationId xmlns:a16="http://schemas.microsoft.com/office/drawing/2014/main" id="{7F034DD4-BDD5-4E1D-9F8B-B993CC8B6D0C}"/>
              </a:ext>
            </a:extLst>
          </p:cNvPr>
          <p:cNvSpPr/>
          <p:nvPr/>
        </p:nvSpPr>
        <p:spPr>
          <a:xfrm>
            <a:off x="3904992" y="257313"/>
            <a:ext cx="2191008" cy="649591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AgentConfig</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7" name="Rectangle: Rounded Corners 36">
            <a:extLst>
              <a:ext uri="{FF2B5EF4-FFF2-40B4-BE49-F238E27FC236}">
                <a16:creationId xmlns:a16="http://schemas.microsoft.com/office/drawing/2014/main" id="{837FA75E-5FFC-42EF-B0A8-7920DC14D12F}"/>
              </a:ext>
            </a:extLst>
          </p:cNvPr>
          <p:cNvSpPr/>
          <p:nvPr/>
        </p:nvSpPr>
        <p:spPr>
          <a:xfrm>
            <a:off x="304534" y="1903035"/>
            <a:ext cx="3059875"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+:initialize</a:t>
            </a:r>
            <a:endParaRPr lang="zh-CN" altLang="en-US" sz="1400" dirty="0">
              <a:latin typeface="Arial Black" panose="020B0A04020102020204" pitchFamily="34" charset="0"/>
            </a:endParaRPr>
          </a:p>
        </p:txBody>
      </p:sp>
      <p:sp>
        <p:nvSpPr>
          <p:cNvPr id="38" name="Rectangle: Rounded Corners 37">
            <a:extLst>
              <a:ext uri="{FF2B5EF4-FFF2-40B4-BE49-F238E27FC236}">
                <a16:creationId xmlns:a16="http://schemas.microsoft.com/office/drawing/2014/main" id="{DBEDDBFB-3C63-4043-8723-A48B906199AD}"/>
              </a:ext>
            </a:extLst>
          </p:cNvPr>
          <p:cNvSpPr/>
          <p:nvPr/>
        </p:nvSpPr>
        <p:spPr>
          <a:xfrm>
            <a:off x="304533" y="2226932"/>
            <a:ext cx="3059875"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Arial Black" panose="020B0A04020102020204" pitchFamily="34" charset="0"/>
              </a:rPr>
              <a:t>*</a:t>
            </a:r>
            <a:r>
              <a:rPr lang="en-US" altLang="zh-CN" sz="1400" dirty="0">
                <a:latin typeface="Arial Black" panose="020B0A04020102020204" pitchFamily="34" charset="0"/>
              </a:rPr>
              <a:t>: CreateChannel</a:t>
            </a:r>
            <a:endParaRPr lang="zh-CN" altLang="en-US" sz="1400" dirty="0">
              <a:latin typeface="Arial Black" panose="020B0A04020102020204" pitchFamily="34" charset="0"/>
            </a:endParaRPr>
          </a:p>
        </p:txBody>
      </p:sp>
      <p:sp>
        <p:nvSpPr>
          <p:cNvPr id="39" name="Rectangle: Rounded Corners 38">
            <a:extLst>
              <a:ext uri="{FF2B5EF4-FFF2-40B4-BE49-F238E27FC236}">
                <a16:creationId xmlns:a16="http://schemas.microsoft.com/office/drawing/2014/main" id="{06EEE569-ED82-4DEB-B4B0-9C6D5507B976}"/>
              </a:ext>
            </a:extLst>
          </p:cNvPr>
          <p:cNvSpPr/>
          <p:nvPr/>
        </p:nvSpPr>
        <p:spPr>
          <a:xfrm>
            <a:off x="304532" y="4295199"/>
            <a:ext cx="305987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*:component_id</a:t>
            </a:r>
            <a:endParaRPr lang="zh-CN" altLang="en-US" sz="1400" dirty="0">
              <a:latin typeface="Arial Black" panose="020B0A04020102020204" pitchFamily="34" charset="0"/>
            </a:endParaRPr>
          </a:p>
        </p:txBody>
      </p:sp>
      <p:sp>
        <p:nvSpPr>
          <p:cNvPr id="44" name="Rectangle: Rounded Corners 43">
            <a:extLst>
              <a:ext uri="{FF2B5EF4-FFF2-40B4-BE49-F238E27FC236}">
                <a16:creationId xmlns:a16="http://schemas.microsoft.com/office/drawing/2014/main" id="{248C25D8-9E76-4ACD-97FF-E20E40FF98A5}"/>
              </a:ext>
            </a:extLst>
          </p:cNvPr>
          <p:cNvSpPr/>
          <p:nvPr/>
        </p:nvSpPr>
        <p:spPr>
          <a:xfrm>
            <a:off x="3904863" y="677437"/>
            <a:ext cx="2191008" cy="334986"/>
          </a:xfrm>
          <a:prstGeom prst="round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latin typeface="Arial Black" panose="020B0A04020102020204" pitchFamily="34" charset="0"/>
              </a:rPr>
              <a:t>+:initialize</a:t>
            </a:r>
            <a:endParaRPr lang="zh-CN" altLang="en-US" sz="1000" dirty="0">
              <a:latin typeface="Arial Black" panose="020B0A04020102020204" pitchFamily="34" charset="0"/>
            </a:endParaRPr>
          </a:p>
        </p:txBody>
      </p:sp>
      <p:sp>
        <p:nvSpPr>
          <p:cNvPr id="45" name="Rectangle: Rounded Corners 44">
            <a:extLst>
              <a:ext uri="{FF2B5EF4-FFF2-40B4-BE49-F238E27FC236}">
                <a16:creationId xmlns:a16="http://schemas.microsoft.com/office/drawing/2014/main" id="{ED3473A4-8068-4C59-BB3D-F1AC74304B61}"/>
              </a:ext>
            </a:extLst>
          </p:cNvPr>
          <p:cNvSpPr/>
          <p:nvPr/>
        </p:nvSpPr>
        <p:spPr>
          <a:xfrm>
            <a:off x="7324467" y="198977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stun_server_container</a:t>
            </a:r>
            <a:endParaRPr lang="zh-CN" altLang="en-US" sz="1000" dirty="0">
              <a:latin typeface="Arial Black" panose="020B0A04020102020204" pitchFamily="34" charset="0"/>
            </a:endParaRPr>
          </a:p>
        </p:txBody>
      </p:sp>
      <p:sp>
        <p:nvSpPr>
          <p:cNvPr id="46" name="Rectangle: Rounded Corners 45">
            <a:extLst>
              <a:ext uri="{FF2B5EF4-FFF2-40B4-BE49-F238E27FC236}">
                <a16:creationId xmlns:a16="http://schemas.microsoft.com/office/drawing/2014/main" id="{FE5457F8-E359-414A-BA1F-DE9D96CE1EC6}"/>
              </a:ext>
            </a:extLst>
          </p:cNvPr>
          <p:cNvSpPr/>
          <p:nvPr/>
        </p:nvSpPr>
        <p:spPr>
          <a:xfrm>
            <a:off x="7324467" y="2326940"/>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turn_server_container</a:t>
            </a:r>
            <a:endParaRPr lang="zh-CN" altLang="en-US" sz="1000" dirty="0">
              <a:latin typeface="Arial Black" panose="020B0A04020102020204" pitchFamily="34" charset="0"/>
            </a:endParaRPr>
          </a:p>
        </p:txBody>
      </p:sp>
      <p:sp>
        <p:nvSpPr>
          <p:cNvPr id="47" name="Rectangle: Rounded Corners 46">
            <a:extLst>
              <a:ext uri="{FF2B5EF4-FFF2-40B4-BE49-F238E27FC236}">
                <a16:creationId xmlns:a16="http://schemas.microsoft.com/office/drawing/2014/main" id="{04FEAF76-D666-428B-8513-0C0311FE9464}"/>
              </a:ext>
            </a:extLst>
          </p:cNvPr>
          <p:cNvSpPr/>
          <p:nvPr/>
        </p:nvSpPr>
        <p:spPr>
          <a:xfrm>
            <a:off x="7324467" y="265708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port_range</a:t>
            </a:r>
            <a:endParaRPr lang="zh-CN" altLang="en-US" sz="1000" dirty="0">
              <a:latin typeface="Arial Black" panose="020B0A04020102020204" pitchFamily="34" charset="0"/>
            </a:endParaRPr>
          </a:p>
        </p:txBody>
      </p:sp>
      <p:sp>
        <p:nvSpPr>
          <p:cNvPr id="48" name="Rectangle: Rounded Corners 47">
            <a:extLst>
              <a:ext uri="{FF2B5EF4-FFF2-40B4-BE49-F238E27FC236}">
                <a16:creationId xmlns:a16="http://schemas.microsoft.com/office/drawing/2014/main" id="{6A33F316-59AF-48CE-AB61-BFB632791570}"/>
              </a:ext>
            </a:extLst>
          </p:cNvPr>
          <p:cNvSpPr/>
          <p:nvPr/>
        </p:nvSpPr>
        <p:spPr>
          <a:xfrm>
            <a:off x="7324467" y="2992066"/>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candidate_pairs_limits</a:t>
            </a:r>
            <a:endParaRPr lang="zh-CN" altLang="en-US" sz="1000" dirty="0">
              <a:latin typeface="Arial Black" panose="020B0A04020102020204" pitchFamily="34" charset="0"/>
            </a:endParaRPr>
          </a:p>
        </p:txBody>
      </p:sp>
      <p:sp>
        <p:nvSpPr>
          <p:cNvPr id="49" name="Rectangle: Rounded Corners 48">
            <a:extLst>
              <a:ext uri="{FF2B5EF4-FFF2-40B4-BE49-F238E27FC236}">
                <a16:creationId xmlns:a16="http://schemas.microsoft.com/office/drawing/2014/main" id="{FFC14BC8-E4BC-4E65-80D6-2455784A2289}"/>
              </a:ext>
            </a:extLst>
          </p:cNvPr>
          <p:cNvSpPr/>
          <p:nvPr/>
        </p:nvSpPr>
        <p:spPr>
          <a:xfrm>
            <a:off x="7324467" y="3325441"/>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RTO</a:t>
            </a:r>
            <a:endParaRPr lang="zh-CN" altLang="en-US" sz="1000" dirty="0">
              <a:latin typeface="Arial Black" panose="020B0A04020102020204" pitchFamily="34" charset="0"/>
            </a:endParaRPr>
          </a:p>
        </p:txBody>
      </p:sp>
      <p:sp>
        <p:nvSpPr>
          <p:cNvPr id="50" name="Rectangle: Rounded Corners 49">
            <a:extLst>
              <a:ext uri="{FF2B5EF4-FFF2-40B4-BE49-F238E27FC236}">
                <a16:creationId xmlns:a16="http://schemas.microsoft.com/office/drawing/2014/main" id="{08A2A371-BEC9-4B5B-9467-F0F2593DC37E}"/>
              </a:ext>
            </a:extLst>
          </p:cNvPr>
          <p:cNvSpPr/>
          <p:nvPr/>
        </p:nvSpPr>
        <p:spPr>
          <a:xfrm>
            <a:off x="7324467" y="3960214"/>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Rc</a:t>
            </a:r>
            <a:endParaRPr lang="zh-CN" altLang="en-US" sz="1000" dirty="0">
              <a:latin typeface="Arial Black" panose="020B0A04020102020204" pitchFamily="34" charset="0"/>
            </a:endParaRPr>
          </a:p>
        </p:txBody>
      </p:sp>
      <p:sp>
        <p:nvSpPr>
          <p:cNvPr id="51" name="Rectangle: Rounded Corners 50">
            <a:extLst>
              <a:ext uri="{FF2B5EF4-FFF2-40B4-BE49-F238E27FC236}">
                <a16:creationId xmlns:a16="http://schemas.microsoft.com/office/drawing/2014/main" id="{70BE22A7-0BC6-4F91-85D7-19BECB278A77}"/>
              </a:ext>
            </a:extLst>
          </p:cNvPr>
          <p:cNvSpPr/>
          <p:nvPr/>
        </p:nvSpPr>
        <p:spPr>
          <a:xfrm>
            <a:off x="7324467" y="4290355"/>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Rm</a:t>
            </a:r>
            <a:endParaRPr lang="zh-CN" altLang="en-US" sz="1000" dirty="0">
              <a:latin typeface="Arial Black" panose="020B0A04020102020204" pitchFamily="34" charset="0"/>
            </a:endParaRPr>
          </a:p>
        </p:txBody>
      </p:sp>
      <p:sp>
        <p:nvSpPr>
          <p:cNvPr id="52" name="Rectangle: Rounded Corners 51">
            <a:extLst>
              <a:ext uri="{FF2B5EF4-FFF2-40B4-BE49-F238E27FC236}">
                <a16:creationId xmlns:a16="http://schemas.microsoft.com/office/drawing/2014/main" id="{1FD98F47-3632-4FD2-924E-C4EDF8818E1B}"/>
              </a:ext>
            </a:extLst>
          </p:cNvPr>
          <p:cNvSpPr/>
          <p:nvPr/>
        </p:nvSpPr>
        <p:spPr>
          <a:xfrm>
            <a:off x="7324467" y="4627519"/>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Ti</a:t>
            </a:r>
            <a:endParaRPr lang="zh-CN" altLang="en-US" sz="1000" dirty="0">
              <a:latin typeface="Arial Black" panose="020B0A04020102020204" pitchFamily="34" charset="0"/>
            </a:endParaRPr>
          </a:p>
        </p:txBody>
      </p:sp>
      <p:sp>
        <p:nvSpPr>
          <p:cNvPr id="53" name="Rectangle: Rounded Corners 52">
            <a:extLst>
              <a:ext uri="{FF2B5EF4-FFF2-40B4-BE49-F238E27FC236}">
                <a16:creationId xmlns:a16="http://schemas.microsoft.com/office/drawing/2014/main" id="{BAFFFEDD-CEDE-4CD9-B28D-F49AAF1EFAA1}"/>
              </a:ext>
            </a:extLst>
          </p:cNvPr>
          <p:cNvSpPr/>
          <p:nvPr/>
        </p:nvSpPr>
        <p:spPr>
          <a:xfrm>
            <a:off x="7324467" y="3642828"/>
            <a:ext cx="219100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a:latin typeface="Arial Black" panose="020B0A04020102020204" pitchFamily="34" charset="0"/>
              </a:rPr>
              <a:t>*: Ta</a:t>
            </a:r>
            <a:endParaRPr lang="zh-CN" altLang="en-US" sz="1000" dirty="0">
              <a:latin typeface="Arial Black" panose="020B0A04020102020204" pitchFamily="34" charset="0"/>
            </a:endParaRPr>
          </a:p>
        </p:txBody>
      </p:sp>
    </p:spTree>
    <p:extLst>
      <p:ext uri="{BB962C8B-B14F-4D97-AF65-F5344CB8AC3E}">
        <p14:creationId xmlns:p14="http://schemas.microsoft.com/office/powerpoint/2010/main" val="3938605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2456122" cy="369332"/>
          </a:xfrm>
          <a:prstGeom prst="rect">
            <a:avLst/>
          </a:prstGeom>
          <a:noFill/>
        </p:spPr>
        <p:txBody>
          <a:bodyPr wrap="none" rtlCol="0">
            <a:spAutoFit/>
          </a:bodyPr>
          <a:lstStyle/>
          <a:p>
            <a:r>
              <a:rPr lang="en-US" altLang="zh-CN" dirty="0">
                <a:latin typeface="Clarendon Blk BT" panose="02040905050505020204" pitchFamily="18" charset="0"/>
              </a:rPr>
              <a:t>Sequence Diagram</a:t>
            </a:r>
            <a:endParaRPr lang="zh-CN" altLang="en-US" dirty="0">
              <a:latin typeface="Clarendon Blk BT" panose="02040905050505020204" pitchFamily="18" charset="0"/>
            </a:endParaRPr>
          </a:p>
        </p:txBody>
      </p:sp>
      <p:grpSp>
        <p:nvGrpSpPr>
          <p:cNvPr id="5" name="Group 4">
            <a:extLst>
              <a:ext uri="{FF2B5EF4-FFF2-40B4-BE49-F238E27FC236}">
                <a16:creationId xmlns:a16="http://schemas.microsoft.com/office/drawing/2014/main" id="{6BC44EF3-C7C2-4B61-BD42-88BEEAB308F7}"/>
              </a:ext>
            </a:extLst>
          </p:cNvPr>
          <p:cNvGrpSpPr/>
          <p:nvPr/>
        </p:nvGrpSpPr>
        <p:grpSpPr>
          <a:xfrm>
            <a:off x="1790769" y="869400"/>
            <a:ext cx="1446963" cy="5988599"/>
            <a:chOff x="1959424" y="1252466"/>
            <a:chExt cx="1446963" cy="5593028"/>
          </a:xfrm>
        </p:grpSpPr>
        <p:sp>
          <p:nvSpPr>
            <p:cNvPr id="3" name="Rectangle: Diagonal Corners Rounded 2">
              <a:extLst>
                <a:ext uri="{FF2B5EF4-FFF2-40B4-BE49-F238E27FC236}">
                  <a16:creationId xmlns:a16="http://schemas.microsoft.com/office/drawing/2014/main" id="{A85DB6B1-B651-484D-AFFB-99053BC3180E}"/>
                </a:ext>
              </a:extLst>
            </p:cNvPr>
            <p:cNvSpPr/>
            <p:nvPr/>
          </p:nvSpPr>
          <p:spPr>
            <a:xfrm>
              <a:off x="1959424"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ICEAgent</a:t>
              </a:r>
              <a:endParaRPr lang="zh-CN" altLang="en-US" sz="1200" dirty="0">
                <a:latin typeface="Britannic Bold" panose="020B0903060703020204" pitchFamily="34" charset="0"/>
              </a:endParaRPr>
            </a:p>
          </p:txBody>
        </p:sp>
        <p:sp>
          <p:nvSpPr>
            <p:cNvPr id="4" name="Rectangle 3">
              <a:extLst>
                <a:ext uri="{FF2B5EF4-FFF2-40B4-BE49-F238E27FC236}">
                  <a16:creationId xmlns:a16="http://schemas.microsoft.com/office/drawing/2014/main" id="{7F374C3A-8800-4D5C-861E-C03E8212C669}"/>
                </a:ext>
              </a:extLst>
            </p:cNvPr>
            <p:cNvSpPr/>
            <p:nvPr/>
          </p:nvSpPr>
          <p:spPr>
            <a:xfrm flipH="1">
              <a:off x="2660046" y="1536278"/>
              <a:ext cx="45719" cy="5309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Group 7">
            <a:extLst>
              <a:ext uri="{FF2B5EF4-FFF2-40B4-BE49-F238E27FC236}">
                <a16:creationId xmlns:a16="http://schemas.microsoft.com/office/drawing/2014/main" id="{9A337935-BB1B-451B-82B8-9184EAE61F20}"/>
              </a:ext>
            </a:extLst>
          </p:cNvPr>
          <p:cNvGrpSpPr/>
          <p:nvPr/>
        </p:nvGrpSpPr>
        <p:grpSpPr>
          <a:xfrm>
            <a:off x="3490185" y="869400"/>
            <a:ext cx="1446963" cy="5981032"/>
            <a:chOff x="4862565" y="1252466"/>
            <a:chExt cx="1446963" cy="5981032"/>
          </a:xfrm>
        </p:grpSpPr>
        <p:sp>
          <p:nvSpPr>
            <p:cNvPr id="13" name="Rectangle: Diagonal Corners Rounded 12">
              <a:extLst>
                <a:ext uri="{FF2B5EF4-FFF2-40B4-BE49-F238E27FC236}">
                  <a16:creationId xmlns:a16="http://schemas.microsoft.com/office/drawing/2014/main" id="{191DAA63-800D-4E3E-82EB-C04C0132A58D}"/>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ICESession</a:t>
              </a:r>
              <a:endParaRPr lang="zh-CN" altLang="en-US" sz="1200" dirty="0">
                <a:latin typeface="Britannic Bold" panose="020B0903060703020204" pitchFamily="34" charset="0"/>
              </a:endParaRPr>
            </a:p>
          </p:txBody>
        </p:sp>
        <p:sp>
          <p:nvSpPr>
            <p:cNvPr id="11" name="Rectangle 10">
              <a:extLst>
                <a:ext uri="{FF2B5EF4-FFF2-40B4-BE49-F238E27FC236}">
                  <a16:creationId xmlns:a16="http://schemas.microsoft.com/office/drawing/2014/main" id="{23A90CE0-B808-4A64-8B91-75B5E3EE86C2}"/>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Group 8">
            <a:extLst>
              <a:ext uri="{FF2B5EF4-FFF2-40B4-BE49-F238E27FC236}">
                <a16:creationId xmlns:a16="http://schemas.microsoft.com/office/drawing/2014/main" id="{02618E21-29E7-4E5F-8F6B-E705E8642350}"/>
              </a:ext>
            </a:extLst>
          </p:cNvPr>
          <p:cNvGrpSpPr/>
          <p:nvPr/>
        </p:nvGrpSpPr>
        <p:grpSpPr>
          <a:xfrm>
            <a:off x="10036633" y="869400"/>
            <a:ext cx="1637883" cy="5988600"/>
            <a:chOff x="7765706" y="1239960"/>
            <a:chExt cx="1637883" cy="5993538"/>
          </a:xfrm>
        </p:grpSpPr>
        <p:sp>
          <p:nvSpPr>
            <p:cNvPr id="14" name="Rectangle: Diagonal Corners Rounded 13">
              <a:extLst>
                <a:ext uri="{FF2B5EF4-FFF2-40B4-BE49-F238E27FC236}">
                  <a16:creationId xmlns:a16="http://schemas.microsoft.com/office/drawing/2014/main" id="{BF2DEAD2-7E13-4F75-BD5D-A0042E064AC0}"/>
                </a:ext>
              </a:extLst>
            </p:cNvPr>
            <p:cNvSpPr/>
            <p:nvPr/>
          </p:nvSpPr>
          <p:spPr>
            <a:xfrm>
              <a:off x="7765706" y="1239960"/>
              <a:ext cx="1637883" cy="30882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ICECandidate</a:t>
              </a:r>
              <a:endParaRPr lang="zh-CN" altLang="en-US" sz="1200" dirty="0">
                <a:latin typeface="Britannic Bold" panose="020B0903060703020204" pitchFamily="34" charset="0"/>
              </a:endParaRPr>
            </a:p>
          </p:txBody>
        </p:sp>
        <p:sp>
          <p:nvSpPr>
            <p:cNvPr id="15" name="Rectangle 14">
              <a:extLst>
                <a:ext uri="{FF2B5EF4-FFF2-40B4-BE49-F238E27FC236}">
                  <a16:creationId xmlns:a16="http://schemas.microsoft.com/office/drawing/2014/main" id="{1E0FAD9B-833A-49B7-8D41-A79856A5B727}"/>
                </a:ext>
              </a:extLst>
            </p:cNvPr>
            <p:cNvSpPr/>
            <p:nvPr/>
          </p:nvSpPr>
          <p:spPr>
            <a:xfrm flipH="1">
              <a:off x="8561788"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Straight Arrow Connector 11" descr="adsfadf" title="adsfafd">
            <a:extLst>
              <a:ext uri="{FF2B5EF4-FFF2-40B4-BE49-F238E27FC236}">
                <a16:creationId xmlns:a16="http://schemas.microsoft.com/office/drawing/2014/main" id="{103427C4-60E5-4DC1-9B76-EB5D47067919}"/>
              </a:ext>
            </a:extLst>
          </p:cNvPr>
          <p:cNvCxnSpPr>
            <a:cxnSpLocks/>
          </p:cNvCxnSpPr>
          <p:nvPr/>
        </p:nvCxnSpPr>
        <p:spPr>
          <a:xfrm>
            <a:off x="2537110" y="1798655"/>
            <a:ext cx="1653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68E87D9-6D22-42A5-B53C-5E978355584B}"/>
              </a:ext>
            </a:extLst>
          </p:cNvPr>
          <p:cNvGrpSpPr/>
          <p:nvPr/>
        </p:nvGrpSpPr>
        <p:grpSpPr>
          <a:xfrm>
            <a:off x="5291575" y="869400"/>
            <a:ext cx="1446963" cy="5981032"/>
            <a:chOff x="4862565" y="1252466"/>
            <a:chExt cx="1446963" cy="5981032"/>
          </a:xfrm>
        </p:grpSpPr>
        <p:sp>
          <p:nvSpPr>
            <p:cNvPr id="19" name="Rectangle: Diagonal Corners Rounded 18">
              <a:extLst>
                <a:ext uri="{FF2B5EF4-FFF2-40B4-BE49-F238E27FC236}">
                  <a16:creationId xmlns:a16="http://schemas.microsoft.com/office/drawing/2014/main" id="{A5B70FA0-CD9C-4BCE-842C-3721822C8F65}"/>
                </a:ext>
              </a:extLst>
            </p:cNvPr>
            <p:cNvSpPr/>
            <p:nvPr/>
          </p:nvSpPr>
          <p:spPr>
            <a:xfrm>
              <a:off x="4862565" y="1252466"/>
              <a:ext cx="1446963" cy="28381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Britannic Bold" panose="020B0903060703020204" pitchFamily="34" charset="0"/>
                </a:rPr>
                <a:t>ICEMedia</a:t>
              </a:r>
              <a:endParaRPr lang="zh-CN" altLang="en-US" sz="1200" dirty="0">
                <a:latin typeface="Britannic Bold" panose="020B0903060703020204" pitchFamily="34" charset="0"/>
              </a:endParaRPr>
            </a:p>
          </p:txBody>
        </p:sp>
        <p:sp>
          <p:nvSpPr>
            <p:cNvPr id="20" name="Rectangle 19">
              <a:extLst>
                <a:ext uri="{FF2B5EF4-FFF2-40B4-BE49-F238E27FC236}">
                  <a16:creationId xmlns:a16="http://schemas.microsoft.com/office/drawing/2014/main" id="{9FB4BC5B-FCBD-4B10-977A-B75774661D00}"/>
                </a:ext>
              </a:extLst>
            </p:cNvPr>
            <p:cNvSpPr/>
            <p:nvPr/>
          </p:nvSpPr>
          <p:spPr>
            <a:xfrm flipH="1">
              <a:off x="5563187" y="1548784"/>
              <a:ext cx="45719" cy="5684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 name="Straight Arrow Connector 22" descr="adsfadf" title="adsfafd">
            <a:extLst>
              <a:ext uri="{FF2B5EF4-FFF2-40B4-BE49-F238E27FC236}">
                <a16:creationId xmlns:a16="http://schemas.microsoft.com/office/drawing/2014/main" id="{A616A155-EFF5-4269-8C2A-515EC341CDFF}"/>
              </a:ext>
            </a:extLst>
          </p:cNvPr>
          <p:cNvCxnSpPr>
            <a:cxnSpLocks/>
          </p:cNvCxnSpPr>
          <p:nvPr/>
        </p:nvCxnSpPr>
        <p:spPr>
          <a:xfrm>
            <a:off x="4236526" y="2122505"/>
            <a:ext cx="17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18713B-11D0-4AF6-8810-0D528B975DAB}"/>
              </a:ext>
            </a:extLst>
          </p:cNvPr>
          <p:cNvSpPr txBox="1"/>
          <p:nvPr/>
        </p:nvSpPr>
        <p:spPr>
          <a:xfrm>
            <a:off x="4292781" y="1863994"/>
            <a:ext cx="1602425" cy="246221"/>
          </a:xfrm>
          <a:prstGeom prst="rect">
            <a:avLst/>
          </a:prstGeom>
          <a:noFill/>
        </p:spPr>
        <p:txBody>
          <a:bodyPr wrap="square" rtlCol="0">
            <a:spAutoFit/>
          </a:bodyPr>
          <a:lstStyle/>
          <a:p>
            <a:r>
              <a:rPr lang="en-US" altLang="zh-CN" sz="1000" dirty="0">
                <a:latin typeface="Unifont" panose="02000604000000000000" pitchFamily="2" charset="-122"/>
                <a:ea typeface="Unifont" panose="02000604000000000000" pitchFamily="2" charset="-122"/>
                <a:cs typeface="Unifont" panose="02000604000000000000" pitchFamily="2" charset="-122"/>
              </a:rPr>
              <a:t>Specify media property</a:t>
            </a:r>
            <a:endParaRPr lang="zh-CN" altLang="en-US" sz="1000" dirty="0">
              <a:latin typeface="Unifont" panose="02000604000000000000" pitchFamily="2" charset="-122"/>
              <a:ea typeface="Unifont" panose="02000604000000000000" pitchFamily="2" charset="-122"/>
              <a:cs typeface="Unifont" panose="02000604000000000000" pitchFamily="2" charset="-122"/>
            </a:endParaRPr>
          </a:p>
        </p:txBody>
      </p:sp>
    </p:spTree>
    <p:extLst>
      <p:ext uri="{BB962C8B-B14F-4D97-AF65-F5344CB8AC3E}">
        <p14:creationId xmlns:p14="http://schemas.microsoft.com/office/powerpoint/2010/main" val="15006897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ICEMedia</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31207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Write(comp_id, buffer, size)</a:t>
            </a:r>
            <a:endParaRPr lang="zh-CN" altLang="en-US" dirty="0">
              <a:latin typeface="Berlin Sans FB Demi" panose="020E0802020502020306" pitchFamily="34" charset="0"/>
            </a:endParaRPr>
          </a:p>
        </p:txBody>
      </p:sp>
      <p:grpSp>
        <p:nvGrpSpPr>
          <p:cNvPr id="37" name="Group 36">
            <a:extLst>
              <a:ext uri="{FF2B5EF4-FFF2-40B4-BE49-F238E27FC236}">
                <a16:creationId xmlns:a16="http://schemas.microsoft.com/office/drawing/2014/main" id="{23D7621C-71E6-4FC0-A490-702B83E4D73D}"/>
              </a:ext>
            </a:extLst>
          </p:cNvPr>
          <p:cNvGrpSpPr/>
          <p:nvPr/>
        </p:nvGrpSpPr>
        <p:grpSpPr>
          <a:xfrm>
            <a:off x="8664513" y="3030221"/>
            <a:ext cx="2539711" cy="1679948"/>
            <a:chOff x="5897704" y="3300801"/>
            <a:chExt cx="2544042" cy="1679948"/>
          </a:xfrm>
        </p:grpSpPr>
        <p:sp>
          <p:nvSpPr>
            <p:cNvPr id="33" name="Rectangle: Rounded Corners 32">
              <a:extLst>
                <a:ext uri="{FF2B5EF4-FFF2-40B4-BE49-F238E27FC236}">
                  <a16:creationId xmlns:a16="http://schemas.microsoft.com/office/drawing/2014/main" id="{FCA68818-4908-4367-84F4-2E485A90EE47}"/>
                </a:ext>
              </a:extLst>
            </p:cNvPr>
            <p:cNvSpPr/>
            <p:nvPr/>
          </p:nvSpPr>
          <p:spPr>
            <a:xfrm>
              <a:off x="5897704" y="3300801"/>
              <a:ext cx="2544042" cy="1679948"/>
            </a:xfrm>
            <a:prstGeom prst="roundRect">
              <a:avLst>
                <a:gd name="adj" fmla="val 6864"/>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ICEPacket</a:t>
              </a:r>
              <a:endParaRPr lang="zh-CN" altLang="en-US" sz="2400" dirty="0">
                <a:latin typeface="Berlin Sans FB Demi" panose="020E0802020502020306" pitchFamily="34" charset="0"/>
              </a:endParaRPr>
            </a:p>
          </p:txBody>
        </p:sp>
        <p:sp>
          <p:nvSpPr>
            <p:cNvPr id="35" name="Rectangle: Rounded Corners 34">
              <a:extLst>
                <a:ext uri="{FF2B5EF4-FFF2-40B4-BE49-F238E27FC236}">
                  <a16:creationId xmlns:a16="http://schemas.microsoft.com/office/drawing/2014/main" id="{A75E2EFA-59C2-48FB-B666-AC4A6BDAE1B7}"/>
                </a:ext>
              </a:extLst>
            </p:cNvPr>
            <p:cNvSpPr/>
            <p:nvPr/>
          </p:nvSpPr>
          <p:spPr>
            <a:xfrm>
              <a:off x="6134208" y="3919912"/>
              <a:ext cx="1881836" cy="369332"/>
            </a:xfrm>
            <a:prstGeom prst="roundRect">
              <a:avLst>
                <a:gd name="adj" fmla="val 0"/>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buf[max_length]</a:t>
              </a:r>
              <a:endParaRPr lang="zh-CN" altLang="en-US" dirty="0">
                <a:latin typeface="Berlin Sans FB Demi" panose="020E0802020502020306" pitchFamily="34" charset="0"/>
              </a:endParaRPr>
            </a:p>
          </p:txBody>
        </p:sp>
        <p:sp>
          <p:nvSpPr>
            <p:cNvPr id="36" name="Rectangle: Rounded Corners 35">
              <a:extLst>
                <a:ext uri="{FF2B5EF4-FFF2-40B4-BE49-F238E27FC236}">
                  <a16:creationId xmlns:a16="http://schemas.microsoft.com/office/drawing/2014/main" id="{A091713A-11B7-4F41-AF1F-90D38CA721A5}"/>
                </a:ext>
              </a:extLst>
            </p:cNvPr>
            <p:cNvSpPr/>
            <p:nvPr/>
          </p:nvSpPr>
          <p:spPr>
            <a:xfrm>
              <a:off x="6134208" y="4418228"/>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size</a:t>
              </a:r>
              <a:endParaRPr lang="zh-CN" altLang="en-US" dirty="0">
                <a:latin typeface="Berlin Sans FB Demi" panose="020E0802020502020306" pitchFamily="34" charset="0"/>
              </a:endParaRPr>
            </a:p>
          </p:txBody>
        </p:sp>
      </p:grpSp>
      <p:grpSp>
        <p:nvGrpSpPr>
          <p:cNvPr id="44" name="Group 43">
            <a:extLst>
              <a:ext uri="{FF2B5EF4-FFF2-40B4-BE49-F238E27FC236}">
                <a16:creationId xmlns:a16="http://schemas.microsoft.com/office/drawing/2014/main" id="{9396E749-CFB6-470B-8D56-1E89CE352035}"/>
              </a:ext>
            </a:extLst>
          </p:cNvPr>
          <p:cNvGrpSpPr/>
          <p:nvPr/>
        </p:nvGrpSpPr>
        <p:grpSpPr>
          <a:xfrm>
            <a:off x="5117165" y="870941"/>
            <a:ext cx="2999944" cy="4033364"/>
            <a:chOff x="5395911" y="299645"/>
            <a:chExt cx="2999944" cy="4033364"/>
          </a:xfrm>
        </p:grpSpPr>
        <p:sp>
          <p:nvSpPr>
            <p:cNvPr id="27" name="Rectangle: Rounded Corners 26">
              <a:extLst>
                <a:ext uri="{FF2B5EF4-FFF2-40B4-BE49-F238E27FC236}">
                  <a16:creationId xmlns:a16="http://schemas.microsoft.com/office/drawing/2014/main" id="{7E1255B9-46C2-42E9-B722-ED76BE78A8F1}"/>
                </a:ext>
              </a:extLst>
            </p:cNvPr>
            <p:cNvSpPr/>
            <p:nvPr/>
          </p:nvSpPr>
          <p:spPr>
            <a:xfrm>
              <a:off x="5395911" y="299645"/>
              <a:ext cx="2999944" cy="4033364"/>
            </a:xfrm>
            <a:prstGeom prst="roundRect">
              <a:avLst>
                <a:gd name="adj" fmla="val 4559"/>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000" dirty="0">
                  <a:latin typeface="Berlin Sans FB Demi" panose="020E0802020502020306" pitchFamily="34" charset="0"/>
                </a:rPr>
                <a:t>ICEStream</a:t>
              </a:r>
              <a:endParaRPr lang="zh-CN" altLang="en-US" sz="2000" dirty="0">
                <a:latin typeface="Berlin Sans FB Demi" panose="020E0802020502020306" pitchFamily="34" charset="0"/>
              </a:endParaRPr>
            </a:p>
          </p:txBody>
        </p:sp>
        <p:sp>
          <p:nvSpPr>
            <p:cNvPr id="40" name="Rectangle: Rounded Corners 39">
              <a:extLst>
                <a:ext uri="{FF2B5EF4-FFF2-40B4-BE49-F238E27FC236}">
                  <a16:creationId xmlns:a16="http://schemas.microsoft.com/office/drawing/2014/main" id="{CE68EB3B-E9E2-4F21-BD38-B307CF782D0E}"/>
                </a:ext>
              </a:extLst>
            </p:cNvPr>
            <p:cNvSpPr/>
            <p:nvPr/>
          </p:nvSpPr>
          <p:spPr>
            <a:xfrm>
              <a:off x="5621425" y="89880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endParaRPr lang="zh-CN" altLang="en-US" dirty="0">
                <a:latin typeface="Berlin Sans FB Demi" panose="020E0802020502020306" pitchFamily="34" charset="0"/>
              </a:endParaRPr>
            </a:p>
          </p:txBody>
        </p:sp>
        <p:sp>
          <p:nvSpPr>
            <p:cNvPr id="42" name="Rectangle: Rounded Corners 41">
              <a:extLst>
                <a:ext uri="{FF2B5EF4-FFF2-40B4-BE49-F238E27FC236}">
                  <a16:creationId xmlns:a16="http://schemas.microsoft.com/office/drawing/2014/main" id="{831BA278-C29B-4E51-ADEA-051926C91739}"/>
                </a:ext>
              </a:extLst>
            </p:cNvPr>
            <p:cNvSpPr/>
            <p:nvPr/>
          </p:nvSpPr>
          <p:spPr>
            <a:xfrm>
              <a:off x="5621425" y="1471487"/>
              <a:ext cx="175303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RegisterEvent</a:t>
              </a:r>
              <a:endParaRPr lang="zh-CN" altLang="en-US" dirty="0">
                <a:latin typeface="Berlin Sans FB Demi" panose="020E0802020502020306" pitchFamily="34" charset="0"/>
              </a:endParaRPr>
            </a:p>
          </p:txBody>
        </p:sp>
      </p:grpSp>
      <p:grpSp>
        <p:nvGrpSpPr>
          <p:cNvPr id="48" name="Group 47">
            <a:extLst>
              <a:ext uri="{FF2B5EF4-FFF2-40B4-BE49-F238E27FC236}">
                <a16:creationId xmlns:a16="http://schemas.microsoft.com/office/drawing/2014/main" id="{8D5BFA08-75C1-4F94-B771-DDBB15132624}"/>
              </a:ext>
            </a:extLst>
          </p:cNvPr>
          <p:cNvGrpSpPr/>
          <p:nvPr/>
        </p:nvGrpSpPr>
        <p:grpSpPr>
          <a:xfrm>
            <a:off x="210341" y="1634160"/>
            <a:ext cx="4576807" cy="2835176"/>
            <a:chOff x="8206978" y="2701684"/>
            <a:chExt cx="4576807" cy="2835176"/>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8206978" y="391442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10152382" y="2824216"/>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Rectangle: Rounded Corners 28">
              <a:extLst>
                <a:ext uri="{FF2B5EF4-FFF2-40B4-BE49-F238E27FC236}">
                  <a16:creationId xmlns:a16="http://schemas.microsoft.com/office/drawing/2014/main" id="{97633CDB-BD22-4053-99C6-0D1C537B0631}"/>
                </a:ext>
              </a:extLst>
            </p:cNvPr>
            <p:cNvSpPr/>
            <p:nvPr/>
          </p:nvSpPr>
          <p:spPr>
            <a:xfrm>
              <a:off x="10780461" y="5128237"/>
              <a:ext cx="142978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10780461" y="2701684"/>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10780461" y="326198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45" name="Rectangle: Rounded Corners 44">
              <a:extLst>
                <a:ext uri="{FF2B5EF4-FFF2-40B4-BE49-F238E27FC236}">
                  <a16:creationId xmlns:a16="http://schemas.microsoft.com/office/drawing/2014/main" id="{1B980884-C01F-47A1-A636-B8184C27C24C}"/>
                </a:ext>
              </a:extLst>
            </p:cNvPr>
            <p:cNvSpPr/>
            <p:nvPr/>
          </p:nvSpPr>
          <p:spPr>
            <a:xfrm>
              <a:off x="10780461" y="3835368"/>
              <a:ext cx="154074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OnStunMsg</a:t>
              </a:r>
              <a:endParaRPr lang="zh-CN" altLang="en-US" dirty="0">
                <a:latin typeface="Berlin Sans FB Demi" panose="020E0802020502020306" pitchFamily="34" charset="0"/>
              </a:endParaRPr>
            </a:p>
          </p:txBody>
        </p:sp>
        <p:sp>
          <p:nvSpPr>
            <p:cNvPr id="46" name="Rectangle: Rounded Corners 45">
              <a:extLst>
                <a:ext uri="{FF2B5EF4-FFF2-40B4-BE49-F238E27FC236}">
                  <a16:creationId xmlns:a16="http://schemas.microsoft.com/office/drawing/2014/main" id="{3C190930-B20A-4DF7-9269-0825FED28F43}"/>
                </a:ext>
              </a:extLst>
            </p:cNvPr>
            <p:cNvSpPr/>
            <p:nvPr/>
          </p:nvSpPr>
          <p:spPr>
            <a:xfrm>
              <a:off x="10780460" y="4435455"/>
              <a:ext cx="200332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OnMediaData</a:t>
              </a:r>
              <a:endParaRPr lang="zh-CN" altLang="en-US" dirty="0">
                <a:latin typeface="Berlin Sans FB Demi" panose="020E0802020502020306" pitchFamily="34" charset="0"/>
              </a:endParaRPr>
            </a:p>
          </p:txBody>
        </p:sp>
      </p:grpSp>
    </p:spTree>
    <p:extLst>
      <p:ext uri="{BB962C8B-B14F-4D97-AF65-F5344CB8AC3E}">
        <p14:creationId xmlns:p14="http://schemas.microsoft.com/office/powerpoint/2010/main" val="2554019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55044860-6834-4E07-9F3F-EFC657D75D5B}"/>
              </a:ext>
            </a:extLst>
          </p:cNvPr>
          <p:cNvSpPr/>
          <p:nvPr/>
        </p:nvSpPr>
        <p:spPr>
          <a:xfrm>
            <a:off x="1561155" y="2368910"/>
            <a:ext cx="185997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componet_ids</a:t>
            </a:r>
            <a:endParaRPr lang="zh-CN" altLang="en-US" dirty="0">
              <a:latin typeface="Berlin Sans FB Demi" panose="020E0802020502020306" pitchFamily="34" charset="0"/>
            </a:endParaRPr>
          </a:p>
        </p:txBody>
      </p:sp>
      <p:sp>
        <p:nvSpPr>
          <p:cNvPr id="17" name="Left Brace 16">
            <a:extLst>
              <a:ext uri="{FF2B5EF4-FFF2-40B4-BE49-F238E27FC236}">
                <a16:creationId xmlns:a16="http://schemas.microsoft.com/office/drawing/2014/main" id="{CCC53797-51ED-4A64-9366-A2E3384CC4F1}"/>
              </a:ext>
            </a:extLst>
          </p:cNvPr>
          <p:cNvSpPr/>
          <p:nvPr/>
        </p:nvSpPr>
        <p:spPr>
          <a:xfrm>
            <a:off x="3506559" y="1361834"/>
            <a:ext cx="301337" cy="2589031"/>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Rounded Corners 29">
            <a:extLst>
              <a:ext uri="{FF2B5EF4-FFF2-40B4-BE49-F238E27FC236}">
                <a16:creationId xmlns:a16="http://schemas.microsoft.com/office/drawing/2014/main" id="{AFF92EDF-11FC-480C-A36E-B177F7EDBE0C}"/>
              </a:ext>
            </a:extLst>
          </p:cNvPr>
          <p:cNvSpPr/>
          <p:nvPr/>
        </p:nvSpPr>
        <p:spPr>
          <a:xfrm>
            <a:off x="4008686" y="1578637"/>
            <a:ext cx="51608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id</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743EE592-FAAF-42DB-9DE9-EFC3CD2982B5}"/>
              </a:ext>
            </a:extLst>
          </p:cNvPr>
          <p:cNvSpPr/>
          <p:nvPr/>
        </p:nvSpPr>
        <p:spPr>
          <a:xfrm>
            <a:off x="3977513" y="2389691"/>
            <a:ext cx="87283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alias</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1D79BCF5-E941-434B-82E6-3272F5E572C9}"/>
              </a:ext>
            </a:extLst>
          </p:cNvPr>
          <p:cNvSpPr/>
          <p:nvPr/>
        </p:nvSpPr>
        <p:spPr>
          <a:xfrm>
            <a:off x="3947765" y="3173771"/>
            <a:ext cx="164443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icecandidates</a:t>
            </a:r>
            <a:endParaRPr lang="zh-CN" altLang="en-US" dirty="0">
              <a:latin typeface="Berlin Sans FB Demi" panose="020E0802020502020306" pitchFamily="34" charset="0"/>
            </a:endParaRPr>
          </a:p>
        </p:txBody>
      </p:sp>
      <p:sp>
        <p:nvSpPr>
          <p:cNvPr id="21" name="Left Brace 20">
            <a:extLst>
              <a:ext uri="{FF2B5EF4-FFF2-40B4-BE49-F238E27FC236}">
                <a16:creationId xmlns:a16="http://schemas.microsoft.com/office/drawing/2014/main" id="{72084822-C3C0-484C-B362-501BBA8B1CC8}"/>
              </a:ext>
            </a:extLst>
          </p:cNvPr>
          <p:cNvSpPr/>
          <p:nvPr/>
        </p:nvSpPr>
        <p:spPr>
          <a:xfrm>
            <a:off x="5799282" y="2364899"/>
            <a:ext cx="301337" cy="2120465"/>
          </a:xfrm>
          <a:prstGeom prst="leftBrace">
            <a:avLst>
              <a:gd name="adj1" fmla="val 38522"/>
              <a:gd name="adj2" fmla="val 4745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Rounded Corners 22">
            <a:extLst>
              <a:ext uri="{FF2B5EF4-FFF2-40B4-BE49-F238E27FC236}">
                <a16:creationId xmlns:a16="http://schemas.microsoft.com/office/drawing/2014/main" id="{D6DE44E9-1D22-485E-95EC-83EF4222E713}"/>
              </a:ext>
            </a:extLst>
          </p:cNvPr>
          <p:cNvSpPr/>
          <p:nvPr/>
        </p:nvSpPr>
        <p:spPr>
          <a:xfrm>
            <a:off x="6276692" y="2177649"/>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udp</a:t>
            </a:r>
            <a:endParaRPr lang="zh-CN" altLang="en-US" dirty="0">
              <a:solidFill>
                <a:srgbClr val="00B050"/>
              </a:solidFill>
              <a:latin typeface="Berlin Sans FB Demi" panose="020E0802020502020306" pitchFamily="34" charset="0"/>
            </a:endParaRPr>
          </a:p>
        </p:txBody>
      </p:sp>
      <p:sp>
        <p:nvSpPr>
          <p:cNvPr id="24" name="Rectangle: Rounded Corners 23">
            <a:extLst>
              <a:ext uri="{FF2B5EF4-FFF2-40B4-BE49-F238E27FC236}">
                <a16:creationId xmlns:a16="http://schemas.microsoft.com/office/drawing/2014/main" id="{54E824E8-ECF7-479B-9DE0-DDFE6734DF96}"/>
              </a:ext>
            </a:extLst>
          </p:cNvPr>
          <p:cNvSpPr/>
          <p:nvPr/>
        </p:nvSpPr>
        <p:spPr>
          <a:xfrm>
            <a:off x="6224737" y="4224367"/>
            <a:ext cx="82355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tcp</a:t>
            </a:r>
            <a:endParaRPr lang="zh-CN" altLang="en-US" dirty="0">
              <a:solidFill>
                <a:srgbClr val="7030A0"/>
              </a:solidFill>
              <a:latin typeface="Berlin Sans FB Demi" panose="020E0802020502020306" pitchFamily="34" charset="0"/>
            </a:endParaRPr>
          </a:p>
        </p:txBody>
      </p:sp>
      <p:sp>
        <p:nvSpPr>
          <p:cNvPr id="26" name="Left Brace 25">
            <a:extLst>
              <a:ext uri="{FF2B5EF4-FFF2-40B4-BE49-F238E27FC236}">
                <a16:creationId xmlns:a16="http://schemas.microsoft.com/office/drawing/2014/main" id="{E3F6818B-5982-4F35-BE5D-27CB24A342B7}"/>
              </a:ext>
            </a:extLst>
          </p:cNvPr>
          <p:cNvSpPr/>
          <p:nvPr/>
        </p:nvSpPr>
        <p:spPr>
          <a:xfrm>
            <a:off x="7232269" y="1530947"/>
            <a:ext cx="301337" cy="1702025"/>
          </a:xfrm>
          <a:prstGeom prst="leftBrace">
            <a:avLst>
              <a:gd name="adj1" fmla="val 38522"/>
              <a:gd name="adj2" fmla="val 47452"/>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B050"/>
              </a:solidFill>
            </a:endParaRPr>
          </a:p>
        </p:txBody>
      </p:sp>
      <p:sp>
        <p:nvSpPr>
          <p:cNvPr id="28" name="Rectangle: Rounded Corners 27">
            <a:extLst>
              <a:ext uri="{FF2B5EF4-FFF2-40B4-BE49-F238E27FC236}">
                <a16:creationId xmlns:a16="http://schemas.microsoft.com/office/drawing/2014/main" id="{69C2C181-1D31-44C0-BD08-27FE83626CA5}"/>
              </a:ext>
            </a:extLst>
          </p:cNvPr>
          <p:cNvSpPr/>
          <p:nvPr/>
        </p:nvSpPr>
        <p:spPr>
          <a:xfrm>
            <a:off x="7717581" y="1326635"/>
            <a:ext cx="771602"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host</a:t>
            </a:r>
            <a:endParaRPr lang="zh-CN" altLang="en-US" dirty="0">
              <a:solidFill>
                <a:srgbClr val="00B050"/>
              </a:solidFill>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533C5E1A-93DC-4262-BB4B-F8E1F2E082D6}"/>
              </a:ext>
            </a:extLst>
          </p:cNvPr>
          <p:cNvSpPr/>
          <p:nvPr/>
        </p:nvSpPr>
        <p:spPr>
          <a:xfrm>
            <a:off x="7721406" y="2014901"/>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server-reflexive</a:t>
            </a:r>
            <a:endParaRPr lang="zh-CN" altLang="en-US" dirty="0">
              <a:solidFill>
                <a:srgbClr val="00B050"/>
              </a:solidFill>
              <a:latin typeface="Berlin Sans FB Demi" panose="020E0802020502020306" pitchFamily="34" charset="0"/>
            </a:endParaRPr>
          </a:p>
        </p:txBody>
      </p:sp>
      <p:sp>
        <p:nvSpPr>
          <p:cNvPr id="34" name="Rectangle: Rounded Corners 33">
            <a:extLst>
              <a:ext uri="{FF2B5EF4-FFF2-40B4-BE49-F238E27FC236}">
                <a16:creationId xmlns:a16="http://schemas.microsoft.com/office/drawing/2014/main" id="{FB1EEB5D-058A-46BE-9FA1-3AD0C5689CD6}"/>
              </a:ext>
            </a:extLst>
          </p:cNvPr>
          <p:cNvSpPr/>
          <p:nvPr/>
        </p:nvSpPr>
        <p:spPr>
          <a:xfrm>
            <a:off x="7707006" y="2805542"/>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00B050"/>
                </a:solidFill>
                <a:latin typeface="Berlin Sans FB Demi" panose="020E0802020502020306" pitchFamily="34" charset="0"/>
              </a:rPr>
              <a:t>relayed</a:t>
            </a:r>
            <a:endParaRPr lang="zh-CN" altLang="en-US" dirty="0">
              <a:solidFill>
                <a:srgbClr val="00B050"/>
              </a:solidFill>
              <a:latin typeface="Berlin Sans FB Demi" panose="020E0802020502020306" pitchFamily="34" charset="0"/>
            </a:endParaRPr>
          </a:p>
        </p:txBody>
      </p:sp>
      <p:sp>
        <p:nvSpPr>
          <p:cNvPr id="39" name="Left Brace 38">
            <a:extLst>
              <a:ext uri="{FF2B5EF4-FFF2-40B4-BE49-F238E27FC236}">
                <a16:creationId xmlns:a16="http://schemas.microsoft.com/office/drawing/2014/main" id="{D3BB6A77-F524-48AD-A303-FD7445500676}"/>
              </a:ext>
            </a:extLst>
          </p:cNvPr>
          <p:cNvSpPr/>
          <p:nvPr/>
        </p:nvSpPr>
        <p:spPr>
          <a:xfrm>
            <a:off x="7220642" y="3634351"/>
            <a:ext cx="301337" cy="1702025"/>
          </a:xfrm>
          <a:prstGeom prst="leftBrace">
            <a:avLst>
              <a:gd name="adj1" fmla="val 38522"/>
              <a:gd name="adj2" fmla="val 47452"/>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7030A0"/>
              </a:solidFill>
            </a:endParaRPr>
          </a:p>
        </p:txBody>
      </p:sp>
      <p:sp>
        <p:nvSpPr>
          <p:cNvPr id="41" name="Rectangle: Rounded Corners 40">
            <a:extLst>
              <a:ext uri="{FF2B5EF4-FFF2-40B4-BE49-F238E27FC236}">
                <a16:creationId xmlns:a16="http://schemas.microsoft.com/office/drawing/2014/main" id="{E8FCDF10-BC60-4A1C-ACDF-A558D639686C}"/>
              </a:ext>
            </a:extLst>
          </p:cNvPr>
          <p:cNvSpPr/>
          <p:nvPr/>
        </p:nvSpPr>
        <p:spPr>
          <a:xfrm>
            <a:off x="7717581" y="3425132"/>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host-passive</a:t>
            </a:r>
            <a:endParaRPr lang="zh-CN" altLang="en-US" dirty="0">
              <a:solidFill>
                <a:srgbClr val="7030A0"/>
              </a:solidFill>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AB900DFE-EDE7-4D24-8E25-66357DF26ADD}"/>
              </a:ext>
            </a:extLst>
          </p:cNvPr>
          <p:cNvSpPr/>
          <p:nvPr/>
        </p:nvSpPr>
        <p:spPr>
          <a:xfrm>
            <a:off x="7717581" y="4095057"/>
            <a:ext cx="1582277"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host-active</a:t>
            </a:r>
            <a:endParaRPr lang="zh-CN" altLang="en-US" dirty="0">
              <a:solidFill>
                <a:srgbClr val="7030A0"/>
              </a:solidFill>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CE789CD0-1A45-4504-91DA-56C55A1E611D}"/>
              </a:ext>
            </a:extLst>
          </p:cNvPr>
          <p:cNvSpPr/>
          <p:nvPr/>
        </p:nvSpPr>
        <p:spPr>
          <a:xfrm>
            <a:off x="7717580" y="4764982"/>
            <a:ext cx="184861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Server-reflexive</a:t>
            </a:r>
            <a:endParaRPr lang="zh-CN" altLang="en-US" dirty="0">
              <a:solidFill>
                <a:srgbClr val="7030A0"/>
              </a:solidFill>
              <a:latin typeface="Berlin Sans FB Demi" panose="020E0802020502020306" pitchFamily="34" charset="0"/>
            </a:endParaRPr>
          </a:p>
        </p:txBody>
      </p:sp>
      <p:sp>
        <p:nvSpPr>
          <p:cNvPr id="49" name="Rectangle: Rounded Corners 48">
            <a:extLst>
              <a:ext uri="{FF2B5EF4-FFF2-40B4-BE49-F238E27FC236}">
                <a16:creationId xmlns:a16="http://schemas.microsoft.com/office/drawing/2014/main" id="{0EC93E80-5009-4506-A9B4-775DFFD63641}"/>
              </a:ext>
            </a:extLst>
          </p:cNvPr>
          <p:cNvSpPr/>
          <p:nvPr/>
        </p:nvSpPr>
        <p:spPr>
          <a:xfrm>
            <a:off x="7744129" y="5329153"/>
            <a:ext cx="112045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solidFill>
                  <a:srgbClr val="7030A0"/>
                </a:solidFill>
                <a:latin typeface="Berlin Sans FB Demi" panose="020E0802020502020306" pitchFamily="34" charset="0"/>
              </a:rPr>
              <a:t>relayed</a:t>
            </a:r>
            <a:endParaRPr lang="zh-CN" altLang="en-US" dirty="0">
              <a:solidFill>
                <a:srgbClr val="7030A0"/>
              </a:solidFill>
              <a:latin typeface="Berlin Sans FB Demi" panose="020E0802020502020306" pitchFamily="34" charset="0"/>
            </a:endParaRPr>
          </a:p>
        </p:txBody>
      </p:sp>
    </p:spTree>
    <p:extLst>
      <p:ext uri="{BB962C8B-B14F-4D97-AF65-F5344CB8AC3E}">
        <p14:creationId xmlns:p14="http://schemas.microsoft.com/office/powerpoint/2010/main" val="270430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A0B2406-5CED-44F6-B211-C148AE94B32A}"/>
              </a:ext>
            </a:extLst>
          </p:cNvPr>
          <p:cNvSpPr/>
          <p:nvPr/>
        </p:nvSpPr>
        <p:spPr>
          <a:xfrm>
            <a:off x="5109385" y="559948"/>
            <a:ext cx="45719" cy="6286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Rounded Corners 51">
            <a:extLst>
              <a:ext uri="{FF2B5EF4-FFF2-40B4-BE49-F238E27FC236}">
                <a16:creationId xmlns:a16="http://schemas.microsoft.com/office/drawing/2014/main" id="{D5FACC7C-35B2-4B01-8F1D-2800805B1174}"/>
              </a:ext>
            </a:extLst>
          </p:cNvPr>
          <p:cNvSpPr/>
          <p:nvPr/>
        </p:nvSpPr>
        <p:spPr>
          <a:xfrm>
            <a:off x="4416137" y="136324"/>
            <a:ext cx="1432214" cy="442674"/>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sz="2000" dirty="0">
                <a:latin typeface="Berlin Sans FB Demi" panose="020E0802020502020306" pitchFamily="34" charset="0"/>
              </a:rPr>
              <a:t>candidate</a:t>
            </a:r>
          </a:p>
        </p:txBody>
      </p:sp>
      <p:sp>
        <p:nvSpPr>
          <p:cNvPr id="55" name="Rectangle: Single Corner Rounded 54">
            <a:extLst>
              <a:ext uri="{FF2B5EF4-FFF2-40B4-BE49-F238E27FC236}">
                <a16:creationId xmlns:a16="http://schemas.microsoft.com/office/drawing/2014/main" id="{A13D480D-1730-4030-9D40-871B5B74347F}"/>
              </a:ext>
            </a:extLst>
          </p:cNvPr>
          <p:cNvSpPr/>
          <p:nvPr/>
        </p:nvSpPr>
        <p:spPr>
          <a:xfrm>
            <a:off x="5848351" y="740802"/>
            <a:ext cx="138649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bind_local_ip</a:t>
            </a:r>
            <a:endParaRPr lang="zh-CN" altLang="en-US" sz="1400" dirty="0">
              <a:latin typeface="DFMincho-SU" panose="02010609010101010101" pitchFamily="1" charset="-128"/>
              <a:ea typeface="DFMincho-SU" panose="02010609010101010101" pitchFamily="1" charset="-128"/>
            </a:endParaRPr>
          </a:p>
        </p:txBody>
      </p:sp>
      <p:sp>
        <p:nvSpPr>
          <p:cNvPr id="59" name="Rectangle: Single Corner Rounded 58">
            <a:extLst>
              <a:ext uri="{FF2B5EF4-FFF2-40B4-BE49-F238E27FC236}">
                <a16:creationId xmlns:a16="http://schemas.microsoft.com/office/drawing/2014/main" id="{A286EB28-936A-4D85-9B17-CA6D3DBF03EA}"/>
              </a:ext>
            </a:extLst>
          </p:cNvPr>
          <p:cNvSpPr/>
          <p:nvPr/>
        </p:nvSpPr>
        <p:spPr>
          <a:xfrm>
            <a:off x="5848351" y="1270389"/>
            <a:ext cx="1188547"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63" name="Rectangle: Single Corner Rounded 62">
            <a:extLst>
              <a:ext uri="{FF2B5EF4-FFF2-40B4-BE49-F238E27FC236}">
                <a16:creationId xmlns:a16="http://schemas.microsoft.com/office/drawing/2014/main" id="{6F6646E1-E500-4F36-BDAB-ED73A99599C9}"/>
              </a:ext>
            </a:extLst>
          </p:cNvPr>
          <p:cNvSpPr/>
          <p:nvPr/>
        </p:nvSpPr>
        <p:spPr>
          <a:xfrm>
            <a:off x="2594781" y="1578166"/>
            <a:ext cx="1821356" cy="307777"/>
          </a:xfrm>
          <a:prstGeom prst="round1Rect">
            <a:avLst/>
          </a:prstGeom>
        </p:spPr>
        <p:style>
          <a:lnRef idx="3">
            <a:schemeClr val="lt1"/>
          </a:lnRef>
          <a:fillRef idx="1">
            <a:schemeClr val="accent2"/>
          </a:fillRef>
          <a:effectRef idx="1">
            <a:schemeClr val="accent2"/>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handle_stun_msg</a:t>
            </a:r>
            <a:endParaRPr lang="zh-CN" altLang="en-US" sz="1400" dirty="0">
              <a:latin typeface="DFMincho-SU" panose="02010609010101010101" pitchFamily="1" charset="-128"/>
              <a:ea typeface="DFMincho-SU" panose="02010609010101010101" pitchFamily="1" charset="-128"/>
            </a:endParaRPr>
          </a:p>
        </p:txBody>
      </p:sp>
      <p:sp>
        <p:nvSpPr>
          <p:cNvPr id="64" name="Rectangle: Single Corner Rounded 63">
            <a:extLst>
              <a:ext uri="{FF2B5EF4-FFF2-40B4-BE49-F238E27FC236}">
                <a16:creationId xmlns:a16="http://schemas.microsoft.com/office/drawing/2014/main" id="{BC3A3B43-F5DB-4368-9835-347F8DBDD080}"/>
              </a:ext>
            </a:extLst>
          </p:cNvPr>
          <p:cNvSpPr/>
          <p:nvPr/>
        </p:nvSpPr>
        <p:spPr>
          <a:xfrm>
            <a:off x="5848351" y="1799976"/>
            <a:ext cx="257365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connectivity_check_thread</a:t>
            </a:r>
            <a:endParaRPr lang="zh-CN" altLang="en-US" sz="1400" dirty="0">
              <a:latin typeface="DFMincho-SU" panose="02010609010101010101" pitchFamily="1" charset="-128"/>
              <a:ea typeface="DFMincho-SU" panose="02010609010101010101" pitchFamily="1" charset="-128"/>
            </a:endParaRPr>
          </a:p>
        </p:txBody>
      </p:sp>
      <p:sp>
        <p:nvSpPr>
          <p:cNvPr id="65" name="Rectangle: Single Corner Rounded 64">
            <a:extLst>
              <a:ext uri="{FF2B5EF4-FFF2-40B4-BE49-F238E27FC236}">
                <a16:creationId xmlns:a16="http://schemas.microsoft.com/office/drawing/2014/main" id="{8C734089-BAC2-4591-8E01-D7C088EE6E57}"/>
              </a:ext>
            </a:extLst>
          </p:cNvPr>
          <p:cNvSpPr/>
          <p:nvPr/>
        </p:nvSpPr>
        <p:spPr>
          <a:xfrm>
            <a:off x="5848351" y="2310264"/>
            <a:ext cx="2527935"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retransmission_thread</a:t>
            </a:r>
            <a:endParaRPr lang="zh-CN" altLang="en-US" sz="1400" dirty="0">
              <a:latin typeface="DFMincho-SU" panose="02010609010101010101" pitchFamily="1" charset="-128"/>
              <a:ea typeface="DFMincho-SU" panose="02010609010101010101" pitchFamily="1" charset="-128"/>
            </a:endParaRPr>
          </a:p>
        </p:txBody>
      </p:sp>
      <p:sp>
        <p:nvSpPr>
          <p:cNvPr id="12" name="Speech Bubble: Rectangle with Corners Rounded 11">
            <a:extLst>
              <a:ext uri="{FF2B5EF4-FFF2-40B4-BE49-F238E27FC236}">
                <a16:creationId xmlns:a16="http://schemas.microsoft.com/office/drawing/2014/main" id="{6D1F6AB7-8B8C-4B50-8105-5A44478EFFD0}"/>
              </a:ext>
            </a:extLst>
          </p:cNvPr>
          <p:cNvSpPr/>
          <p:nvPr/>
        </p:nvSpPr>
        <p:spPr>
          <a:xfrm>
            <a:off x="8591550" y="2246317"/>
            <a:ext cx="582416" cy="307777"/>
          </a:xfrm>
          <a:prstGeom prst="wedgeRoundRectCallout">
            <a:avLst>
              <a:gd name="adj1" fmla="val -73825"/>
              <a:gd name="adj2" fmla="val 4419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UDP</a:t>
            </a:r>
            <a:endParaRPr lang="zh-CN" altLang="en-US" sz="900" dirty="0">
              <a:solidFill>
                <a:srgbClr val="FF0000"/>
              </a:solidFill>
              <a:latin typeface="Arial Rounded MT Bold" panose="020F0704030504030204" pitchFamily="34" charset="0"/>
            </a:endParaRPr>
          </a:p>
        </p:txBody>
      </p:sp>
      <p:sp>
        <p:nvSpPr>
          <p:cNvPr id="70" name="Rectangle: Single Corner Rounded 69">
            <a:extLst>
              <a:ext uri="{FF2B5EF4-FFF2-40B4-BE49-F238E27FC236}">
                <a16:creationId xmlns:a16="http://schemas.microsoft.com/office/drawing/2014/main" id="{65005757-BE8F-4DA6-BFCC-94F26C0E2269}"/>
              </a:ext>
            </a:extLst>
          </p:cNvPr>
          <p:cNvSpPr/>
          <p:nvPr/>
        </p:nvSpPr>
        <p:spPr>
          <a:xfrm>
            <a:off x="5848349" y="2820552"/>
            <a:ext cx="1432213"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72" name="Speech Bubble: Rectangle with Corners Rounded 71">
            <a:extLst>
              <a:ext uri="{FF2B5EF4-FFF2-40B4-BE49-F238E27FC236}">
                <a16:creationId xmlns:a16="http://schemas.microsoft.com/office/drawing/2014/main" id="{8DDF08F2-FB69-4189-800A-4A1BA52AAFCC}"/>
              </a:ext>
            </a:extLst>
          </p:cNvPr>
          <p:cNvSpPr/>
          <p:nvPr/>
        </p:nvSpPr>
        <p:spPr>
          <a:xfrm>
            <a:off x="7669532" y="2752630"/>
            <a:ext cx="1386496" cy="375699"/>
          </a:xfrm>
          <a:prstGeom prst="wedgeRoundRectCallout">
            <a:avLst>
              <a:gd name="adj1" fmla="val -59694"/>
              <a:gd name="adj2" fmla="val 283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FF0000"/>
                </a:solidFill>
                <a:latin typeface="Arial Rounded MT Bold" panose="020F0704030504030204" pitchFamily="34" charset="0"/>
              </a:rPr>
              <a:t>Non-host-candidate</a:t>
            </a:r>
            <a:endParaRPr lang="zh-CN" altLang="en-US" sz="900"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3229439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D79BCF5-E941-434B-82E6-3272F5E572C9}"/>
              </a:ext>
            </a:extLst>
          </p:cNvPr>
          <p:cNvSpPr/>
          <p:nvPr/>
        </p:nvSpPr>
        <p:spPr>
          <a:xfrm>
            <a:off x="653761"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L-server-reflexive</a:t>
            </a:r>
          </a:p>
        </p:txBody>
      </p:sp>
      <p:sp>
        <p:nvSpPr>
          <p:cNvPr id="2" name="Cloud 1">
            <a:extLst>
              <a:ext uri="{FF2B5EF4-FFF2-40B4-BE49-F238E27FC236}">
                <a16:creationId xmlns:a16="http://schemas.microsoft.com/office/drawing/2014/main" id="{7388FA17-301A-46D4-A1F1-D87FE8D84923}"/>
              </a:ext>
            </a:extLst>
          </p:cNvPr>
          <p:cNvSpPr/>
          <p:nvPr/>
        </p:nvSpPr>
        <p:spPr>
          <a:xfrm>
            <a:off x="2825460" y="628648"/>
            <a:ext cx="2078182" cy="1039091"/>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7" name="Straight Connector 6">
            <a:extLst>
              <a:ext uri="{FF2B5EF4-FFF2-40B4-BE49-F238E27FC236}">
                <a16:creationId xmlns:a16="http://schemas.microsoft.com/office/drawing/2014/main" id="{B221311C-5B33-4B23-9DC5-18D8001408FE}"/>
              </a:ext>
            </a:extLst>
          </p:cNvPr>
          <p:cNvCxnSpPr>
            <a:cxnSpLocks/>
            <a:stCxn id="2" idx="1"/>
          </p:cNvCxnSpPr>
          <p:nvPr/>
        </p:nvCxnSpPr>
        <p:spPr>
          <a:xfrm>
            <a:off x="3864551"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036A039-3211-400E-8D4F-246C59178643}"/>
              </a:ext>
            </a:extLst>
          </p:cNvPr>
          <p:cNvSpPr/>
          <p:nvPr/>
        </p:nvSpPr>
        <p:spPr>
          <a:xfrm>
            <a:off x="9014979" y="220025"/>
            <a:ext cx="2171699"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R-server-reflexive</a:t>
            </a:r>
          </a:p>
        </p:txBody>
      </p:sp>
      <p:cxnSp>
        <p:nvCxnSpPr>
          <p:cNvPr id="12" name="Straight Connector 11">
            <a:extLst>
              <a:ext uri="{FF2B5EF4-FFF2-40B4-BE49-F238E27FC236}">
                <a16:creationId xmlns:a16="http://schemas.microsoft.com/office/drawing/2014/main" id="{8E230B65-7C5F-48F9-9ED7-7A68FD7C629D}"/>
              </a:ext>
            </a:extLst>
          </p:cNvPr>
          <p:cNvCxnSpPr>
            <a:stCxn id="20" idx="2"/>
          </p:cNvCxnSpPr>
          <p:nvPr/>
        </p:nvCxnSpPr>
        <p:spPr>
          <a:xfrm flipH="1">
            <a:off x="1739610"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E72D15-0379-4CB4-AA28-4B506FC48D47}"/>
              </a:ext>
            </a:extLst>
          </p:cNvPr>
          <p:cNvCxnSpPr>
            <a:stCxn id="27" idx="2"/>
          </p:cNvCxnSpPr>
          <p:nvPr/>
        </p:nvCxnSpPr>
        <p:spPr>
          <a:xfrm flipH="1">
            <a:off x="10100828" y="628648"/>
            <a:ext cx="1" cy="5943602"/>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7" name="Cloud 36">
            <a:extLst>
              <a:ext uri="{FF2B5EF4-FFF2-40B4-BE49-F238E27FC236}">
                <a16:creationId xmlns:a16="http://schemas.microsoft.com/office/drawing/2014/main" id="{3934C911-5100-4362-969E-1F988953B671}"/>
              </a:ext>
            </a:extLst>
          </p:cNvPr>
          <p:cNvSpPr/>
          <p:nvPr/>
        </p:nvSpPr>
        <p:spPr>
          <a:xfrm>
            <a:off x="5710669" y="628648"/>
            <a:ext cx="2078182" cy="1039091"/>
          </a:xfrm>
          <a:prstGeom prst="cloud">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a:latin typeface="Berlin Sans FB Demi" panose="020E0802020502020306" pitchFamily="34" charset="0"/>
              </a:rPr>
              <a:t>stun-server</a:t>
            </a:r>
          </a:p>
        </p:txBody>
      </p:sp>
      <p:cxnSp>
        <p:nvCxnSpPr>
          <p:cNvPr id="38" name="Straight Connector 37">
            <a:extLst>
              <a:ext uri="{FF2B5EF4-FFF2-40B4-BE49-F238E27FC236}">
                <a16:creationId xmlns:a16="http://schemas.microsoft.com/office/drawing/2014/main" id="{1ED83D99-2E9D-4AFC-AC1D-52820FC69EA5}"/>
              </a:ext>
            </a:extLst>
          </p:cNvPr>
          <p:cNvCxnSpPr>
            <a:cxnSpLocks/>
            <a:stCxn id="37" idx="1"/>
          </p:cNvCxnSpPr>
          <p:nvPr/>
        </p:nvCxnSpPr>
        <p:spPr>
          <a:xfrm>
            <a:off x="6749760" y="1666633"/>
            <a:ext cx="0" cy="158052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7D0590B-002F-41A8-8055-2C9FA3771C35}"/>
              </a:ext>
            </a:extLst>
          </p:cNvPr>
          <p:cNvCxnSpPr>
            <a:cxnSpLocks/>
          </p:cNvCxnSpPr>
          <p:nvPr/>
        </p:nvCxnSpPr>
        <p:spPr>
          <a:xfrm>
            <a:off x="1739610" y="2166505"/>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2B260C-85BE-45AD-8611-8C15CF0FE86C}"/>
              </a:ext>
            </a:extLst>
          </p:cNvPr>
          <p:cNvCxnSpPr>
            <a:cxnSpLocks/>
          </p:cNvCxnSpPr>
          <p:nvPr/>
        </p:nvCxnSpPr>
        <p:spPr>
          <a:xfrm flipH="1">
            <a:off x="1739610" y="3008168"/>
            <a:ext cx="21249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944AABC-761D-4256-A9E4-16CA754F7551}"/>
              </a:ext>
            </a:extLst>
          </p:cNvPr>
          <p:cNvCxnSpPr>
            <a:cxnSpLocks/>
          </p:cNvCxnSpPr>
          <p:nvPr/>
        </p:nvCxnSpPr>
        <p:spPr>
          <a:xfrm flipH="1">
            <a:off x="6749761" y="2007177"/>
            <a:ext cx="3351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9620B59-F137-4EBF-BB74-D5E84BD97073}"/>
              </a:ext>
            </a:extLst>
          </p:cNvPr>
          <p:cNvCxnSpPr>
            <a:cxnSpLocks/>
          </p:cNvCxnSpPr>
          <p:nvPr/>
        </p:nvCxnSpPr>
        <p:spPr>
          <a:xfrm>
            <a:off x="6749760" y="2682587"/>
            <a:ext cx="3351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45A7E0-633F-40E1-9B34-82B02E950CA4}"/>
              </a:ext>
            </a:extLst>
          </p:cNvPr>
          <p:cNvCxnSpPr/>
          <p:nvPr/>
        </p:nvCxnSpPr>
        <p:spPr>
          <a:xfrm>
            <a:off x="1739610" y="4442114"/>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BF6305-AD59-4B6B-BAB6-BAE56988FFB4}"/>
              </a:ext>
            </a:extLst>
          </p:cNvPr>
          <p:cNvCxnSpPr/>
          <p:nvPr/>
        </p:nvCxnSpPr>
        <p:spPr>
          <a:xfrm flipH="1">
            <a:off x="1739610" y="5117521"/>
            <a:ext cx="8361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7FE35500-F120-4D9E-8784-0A6783CA9A76}"/>
              </a:ext>
            </a:extLst>
          </p:cNvPr>
          <p:cNvSpPr/>
          <p:nvPr/>
        </p:nvSpPr>
        <p:spPr>
          <a:xfrm>
            <a:off x="2183829" y="1809749"/>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59" name="Rectangle: Rounded Corners 58">
            <a:extLst>
              <a:ext uri="{FF2B5EF4-FFF2-40B4-BE49-F238E27FC236}">
                <a16:creationId xmlns:a16="http://schemas.microsoft.com/office/drawing/2014/main" id="{51B70E1B-52A0-44B9-911C-8782BA2ED5B0}"/>
              </a:ext>
            </a:extLst>
          </p:cNvPr>
          <p:cNvSpPr/>
          <p:nvPr/>
        </p:nvSpPr>
        <p:spPr>
          <a:xfrm>
            <a:off x="2155260" y="2623705"/>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3" name="Rectangle: Rounded Corners 62">
            <a:extLst>
              <a:ext uri="{FF2B5EF4-FFF2-40B4-BE49-F238E27FC236}">
                <a16:creationId xmlns:a16="http://schemas.microsoft.com/office/drawing/2014/main" id="{D9F3B576-C814-4A95-B1BA-B330C56FC207}"/>
              </a:ext>
            </a:extLst>
          </p:cNvPr>
          <p:cNvSpPr/>
          <p:nvPr/>
        </p:nvSpPr>
        <p:spPr>
          <a:xfrm>
            <a:off x="7669792" y="1636570"/>
            <a:ext cx="1556031"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Bind request</a:t>
            </a:r>
            <a:endParaRPr lang="zh-CN" altLang="en-US" sz="1100" dirty="0">
              <a:latin typeface="Clarendon Blk BT" panose="02040905050505020204" pitchFamily="18" charset="0"/>
            </a:endParaRPr>
          </a:p>
        </p:txBody>
      </p:sp>
      <p:sp>
        <p:nvSpPr>
          <p:cNvPr id="64" name="Rectangle: Rounded Corners 63">
            <a:extLst>
              <a:ext uri="{FF2B5EF4-FFF2-40B4-BE49-F238E27FC236}">
                <a16:creationId xmlns:a16="http://schemas.microsoft.com/office/drawing/2014/main" id="{7B4ADEE9-92EC-4AC7-B458-AE2DE1E133A0}"/>
              </a:ext>
            </a:extLst>
          </p:cNvPr>
          <p:cNvSpPr/>
          <p:nvPr/>
        </p:nvSpPr>
        <p:spPr>
          <a:xfrm>
            <a:off x="7641229" y="2308510"/>
            <a:ext cx="1584594"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2. Bind response</a:t>
            </a:r>
            <a:endParaRPr lang="zh-CN" altLang="en-US" sz="1100" dirty="0">
              <a:latin typeface="Clarendon Blk BT" panose="02040905050505020204" pitchFamily="18" charset="0"/>
            </a:endParaRPr>
          </a:p>
        </p:txBody>
      </p:sp>
      <p:sp>
        <p:nvSpPr>
          <p:cNvPr id="65" name="Rectangle: Rounded Corners 64">
            <a:extLst>
              <a:ext uri="{FF2B5EF4-FFF2-40B4-BE49-F238E27FC236}">
                <a16:creationId xmlns:a16="http://schemas.microsoft.com/office/drawing/2014/main" id="{CFEC67F7-83B4-45A2-ACC8-7C70180A15BD}"/>
              </a:ext>
            </a:extLst>
          </p:cNvPr>
          <p:cNvSpPr/>
          <p:nvPr/>
        </p:nvSpPr>
        <p:spPr>
          <a:xfrm>
            <a:off x="4468534" y="4069774"/>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sp>
        <p:nvSpPr>
          <p:cNvPr id="66" name="Rectangle: Rounded Corners 65">
            <a:extLst>
              <a:ext uri="{FF2B5EF4-FFF2-40B4-BE49-F238E27FC236}">
                <a16:creationId xmlns:a16="http://schemas.microsoft.com/office/drawing/2014/main" id="{B73A6AD6-00B9-4282-BB71-7C3116D662EA}"/>
              </a:ext>
            </a:extLst>
          </p:cNvPr>
          <p:cNvSpPr/>
          <p:nvPr/>
        </p:nvSpPr>
        <p:spPr>
          <a:xfrm>
            <a:off x="4468534" y="4745180"/>
            <a:ext cx="2281226" cy="30479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1. Connectivity check</a:t>
            </a:r>
            <a:endParaRPr lang="zh-CN" altLang="en-US" sz="1100" dirty="0">
              <a:latin typeface="Clarendon Blk BT" panose="02040905050505020204" pitchFamily="18" charset="0"/>
            </a:endParaRP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pic>
        <p:nvPicPr>
          <p:cNvPr id="69" name="Graphic 68" descr="Man">
            <a:extLst>
              <a:ext uri="{FF2B5EF4-FFF2-40B4-BE49-F238E27FC236}">
                <a16:creationId xmlns:a16="http://schemas.microsoft.com/office/drawing/2014/main" id="{4BF8D622-8F51-4E82-BC8E-D710774246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85309" y="3282656"/>
            <a:ext cx="914400" cy="914400"/>
          </a:xfrm>
          <a:prstGeom prst="rect">
            <a:avLst/>
          </a:prstGeom>
        </p:spPr>
      </p:pic>
      <p:sp>
        <p:nvSpPr>
          <p:cNvPr id="75" name="Rectangle: Rounded Corners 74">
            <a:extLst>
              <a:ext uri="{FF2B5EF4-FFF2-40B4-BE49-F238E27FC236}">
                <a16:creationId xmlns:a16="http://schemas.microsoft.com/office/drawing/2014/main" id="{AF4327D2-52F9-4394-80E2-B03659C497E6}"/>
              </a:ext>
            </a:extLst>
          </p:cNvPr>
          <p:cNvSpPr/>
          <p:nvPr/>
        </p:nvSpPr>
        <p:spPr>
          <a:xfrm>
            <a:off x="1184568" y="1265999"/>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76" name="Rectangle: Rounded Corners 75">
            <a:extLst>
              <a:ext uri="{FF2B5EF4-FFF2-40B4-BE49-F238E27FC236}">
                <a16:creationId xmlns:a16="http://schemas.microsoft.com/office/drawing/2014/main" id="{B26E94D2-47E3-427A-ADAC-0720C6F8E8C7}"/>
              </a:ext>
            </a:extLst>
          </p:cNvPr>
          <p:cNvSpPr/>
          <p:nvPr/>
        </p:nvSpPr>
        <p:spPr>
          <a:xfrm>
            <a:off x="9599251" y="1304054"/>
            <a:ext cx="1093205" cy="40862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1: gathering </a:t>
            </a:r>
            <a:endParaRPr lang="zh-CN" altLang="en-US" sz="1100" dirty="0">
              <a:latin typeface="Clarendon Blk BT" panose="02040905050505020204" pitchFamily="18" charset="0"/>
            </a:endParaRPr>
          </a:p>
        </p:txBody>
      </p:sp>
      <p:sp>
        <p:nvSpPr>
          <p:cNvPr id="83" name="Rectangle: Rounded Corners 82">
            <a:extLst>
              <a:ext uri="{FF2B5EF4-FFF2-40B4-BE49-F238E27FC236}">
                <a16:creationId xmlns:a16="http://schemas.microsoft.com/office/drawing/2014/main" id="{82B6C8E8-B79C-41EC-AC46-AB337596F948}"/>
              </a:ext>
            </a:extLst>
          </p:cNvPr>
          <p:cNvSpPr/>
          <p:nvPr/>
        </p:nvSpPr>
        <p:spPr>
          <a:xfrm>
            <a:off x="1191296" y="4495412"/>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
        <p:nvSpPr>
          <p:cNvPr id="85" name="Rectangle: Rounded Corners 84">
            <a:extLst>
              <a:ext uri="{FF2B5EF4-FFF2-40B4-BE49-F238E27FC236}">
                <a16:creationId xmlns:a16="http://schemas.microsoft.com/office/drawing/2014/main" id="{E2894F8E-1EB1-4F62-939C-EB19BF6DF3FF}"/>
              </a:ext>
            </a:extLst>
          </p:cNvPr>
          <p:cNvSpPr/>
          <p:nvPr/>
        </p:nvSpPr>
        <p:spPr>
          <a:xfrm>
            <a:off x="9617246" y="4506666"/>
            <a:ext cx="1277212" cy="4995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100" dirty="0">
                <a:latin typeface="Clarendon Blk BT" panose="02040905050505020204" pitchFamily="18" charset="0"/>
              </a:rPr>
              <a:t>Phase 2: connectivity check </a:t>
            </a:r>
            <a:endParaRPr lang="zh-CN" altLang="en-US" sz="1100" dirty="0">
              <a:latin typeface="Clarendon Blk BT" panose="02040905050505020204" pitchFamily="18" charset="0"/>
            </a:endParaRPr>
          </a:p>
        </p:txBody>
      </p:sp>
    </p:spTree>
    <p:extLst>
      <p:ext uri="{BB962C8B-B14F-4D97-AF65-F5344CB8AC3E}">
        <p14:creationId xmlns:p14="http://schemas.microsoft.com/office/powerpoint/2010/main" val="390684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874505" cy="369332"/>
            </a:xfrm>
            <a:prstGeom prst="rect">
              <a:avLst/>
            </a:prstGeom>
            <a:noFill/>
          </p:spPr>
          <p:txBody>
            <a:bodyPr wrap="none" rtlCol="0">
              <a:spAutoFit/>
            </a:bodyPr>
            <a:lstStyle/>
            <a:p>
              <a:r>
                <a:rPr lang="en-US" altLang="zh-CN" dirty="0">
                  <a:latin typeface="Clarendon Blk BT" panose="02040905050505020204" pitchFamily="18" charset="0"/>
                </a:rPr>
                <a:t>Gathering Candidates</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241531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7388FA17-301A-46D4-A1F1-D87FE8D84923}"/>
              </a:ext>
            </a:extLst>
          </p:cNvPr>
          <p:cNvSpPr/>
          <p:nvPr/>
        </p:nvSpPr>
        <p:spPr>
          <a:xfrm>
            <a:off x="271446"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pic>
        <p:nvPicPr>
          <p:cNvPr id="68" name="Graphic 67" descr="Man">
            <a:extLst>
              <a:ext uri="{FF2B5EF4-FFF2-40B4-BE49-F238E27FC236}">
                <a16:creationId xmlns:a16="http://schemas.microsoft.com/office/drawing/2014/main" id="{A5CB8F82-FAD9-45A7-BF6A-F800AC6F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61" y="3282656"/>
            <a:ext cx="914400" cy="914400"/>
          </a:xfrm>
          <a:prstGeom prst="rect">
            <a:avLst/>
          </a:prstGeom>
        </p:spPr>
      </p:pic>
      <p:sp>
        <p:nvSpPr>
          <p:cNvPr id="28" name="Cloud 27">
            <a:extLst>
              <a:ext uri="{FF2B5EF4-FFF2-40B4-BE49-F238E27FC236}">
                <a16:creationId xmlns:a16="http://schemas.microsoft.com/office/drawing/2014/main" id="{81C81394-A215-4BD0-99F3-44827D30A576}"/>
              </a:ext>
            </a:extLst>
          </p:cNvPr>
          <p:cNvSpPr/>
          <p:nvPr/>
        </p:nvSpPr>
        <p:spPr>
          <a:xfrm>
            <a:off x="1727129"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29" name="Cloud 28">
            <a:extLst>
              <a:ext uri="{FF2B5EF4-FFF2-40B4-BE49-F238E27FC236}">
                <a16:creationId xmlns:a16="http://schemas.microsoft.com/office/drawing/2014/main" id="{97FA617E-2BF7-4274-BAC0-C1B34BE0F276}"/>
              </a:ext>
            </a:extLst>
          </p:cNvPr>
          <p:cNvSpPr/>
          <p:nvPr/>
        </p:nvSpPr>
        <p:spPr>
          <a:xfrm>
            <a:off x="3182812" y="365890"/>
            <a:ext cx="1315616" cy="832290"/>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latin typeface="Berlin Sans FB Demi" panose="020E0802020502020306" pitchFamily="34" charset="0"/>
              </a:rPr>
              <a:t>Stun</a:t>
            </a:r>
          </a:p>
          <a:p>
            <a:pPr algn="ctr"/>
            <a:r>
              <a:rPr lang="en-US" altLang="zh-CN" dirty="0">
                <a:latin typeface="Berlin Sans FB Demi" panose="020E0802020502020306" pitchFamily="34" charset="0"/>
              </a:rPr>
              <a:t>server</a:t>
            </a:r>
          </a:p>
        </p:txBody>
      </p:sp>
      <p:sp>
        <p:nvSpPr>
          <p:cNvPr id="30" name="Rectangle: Rounded Corners 29">
            <a:extLst>
              <a:ext uri="{FF2B5EF4-FFF2-40B4-BE49-F238E27FC236}">
                <a16:creationId xmlns:a16="http://schemas.microsoft.com/office/drawing/2014/main" id="{B2BBD817-1A07-47B6-B4DF-D3F7D250248F}"/>
              </a:ext>
            </a:extLst>
          </p:cNvPr>
          <p:cNvSpPr/>
          <p:nvPr/>
        </p:nvSpPr>
        <p:spPr>
          <a:xfrm>
            <a:off x="1143786" y="3535544"/>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Agent</a:t>
            </a:r>
            <a:endParaRPr lang="zh-CN" altLang="en-US" dirty="0">
              <a:latin typeface="Berlin Sans FB Demi" panose="020E0802020502020306" pitchFamily="34" charset="0"/>
            </a:endParaRPr>
          </a:p>
        </p:txBody>
      </p:sp>
      <p:sp>
        <p:nvSpPr>
          <p:cNvPr id="31" name="Rectangle: Rounded Corners 30">
            <a:extLst>
              <a:ext uri="{FF2B5EF4-FFF2-40B4-BE49-F238E27FC236}">
                <a16:creationId xmlns:a16="http://schemas.microsoft.com/office/drawing/2014/main" id="{5CC42D6F-EF4D-4519-BF6B-9A8C3781D27B}"/>
              </a:ext>
            </a:extLst>
          </p:cNvPr>
          <p:cNvSpPr/>
          <p:nvPr/>
        </p:nvSpPr>
        <p:spPr>
          <a:xfrm>
            <a:off x="2524821" y="3537785"/>
            <a:ext cx="9144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Session</a:t>
            </a:r>
            <a:endParaRPr lang="zh-CN" altLang="en-US" dirty="0">
              <a:latin typeface="Berlin Sans FB Demi" panose="020E0802020502020306" pitchFamily="34" charset="0"/>
            </a:endParaRPr>
          </a:p>
        </p:txBody>
      </p:sp>
      <p:sp>
        <p:nvSpPr>
          <p:cNvPr id="32" name="Rectangle: Rounded Corners 31">
            <a:extLst>
              <a:ext uri="{FF2B5EF4-FFF2-40B4-BE49-F238E27FC236}">
                <a16:creationId xmlns:a16="http://schemas.microsoft.com/office/drawing/2014/main" id="{BA62EF56-DAD2-436F-B641-C43AE6C24D4B}"/>
              </a:ext>
            </a:extLst>
          </p:cNvPr>
          <p:cNvSpPr/>
          <p:nvPr/>
        </p:nvSpPr>
        <p:spPr>
          <a:xfrm>
            <a:off x="4141076" y="2877394"/>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Stream(video)</a:t>
            </a:r>
            <a:endParaRPr lang="zh-CN" altLang="en-US" dirty="0">
              <a:latin typeface="Berlin Sans FB Demi" panose="020E0802020502020306" pitchFamily="34" charset="0"/>
            </a:endParaRPr>
          </a:p>
        </p:txBody>
      </p:sp>
      <p:sp>
        <p:nvSpPr>
          <p:cNvPr id="33" name="Rectangle: Rounded Corners 32">
            <a:extLst>
              <a:ext uri="{FF2B5EF4-FFF2-40B4-BE49-F238E27FC236}">
                <a16:creationId xmlns:a16="http://schemas.microsoft.com/office/drawing/2014/main" id="{1B43FE23-1B60-4915-9666-69FA83CD4DAE}"/>
              </a:ext>
            </a:extLst>
          </p:cNvPr>
          <p:cNvSpPr/>
          <p:nvPr/>
        </p:nvSpPr>
        <p:spPr>
          <a:xfrm>
            <a:off x="6096000" y="1673385"/>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 name="Straight Arrow Connector 3">
            <a:extLst>
              <a:ext uri="{FF2B5EF4-FFF2-40B4-BE49-F238E27FC236}">
                <a16:creationId xmlns:a16="http://schemas.microsoft.com/office/drawing/2014/main" id="{400306CC-D58E-4D53-9050-B07D70196B05}"/>
              </a:ext>
            </a:extLst>
          </p:cNvPr>
          <p:cNvCxnSpPr>
            <a:stCxn id="30" idx="3"/>
            <a:endCxn id="31" idx="1"/>
          </p:cNvCxnSpPr>
          <p:nvPr/>
        </p:nvCxnSpPr>
        <p:spPr>
          <a:xfrm>
            <a:off x="2058186" y="3739856"/>
            <a:ext cx="466635" cy="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31599B7-3DED-4671-BA32-079AE3BF47A1}"/>
              </a:ext>
            </a:extLst>
          </p:cNvPr>
          <p:cNvCxnSpPr>
            <a:cxnSpLocks/>
            <a:stCxn id="32" idx="3"/>
            <a:endCxn id="33" idx="1"/>
          </p:cNvCxnSpPr>
          <p:nvPr/>
        </p:nvCxnSpPr>
        <p:spPr>
          <a:xfrm flipV="1">
            <a:off x="5822731" y="1877697"/>
            <a:ext cx="273269" cy="12040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3537FBBD-AD6D-4B3B-A1D5-2F2FB54FAE51}"/>
              </a:ext>
            </a:extLst>
          </p:cNvPr>
          <p:cNvSpPr/>
          <p:nvPr/>
        </p:nvSpPr>
        <p:spPr>
          <a:xfrm>
            <a:off x="4141076" y="3544520"/>
            <a:ext cx="168165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Stream(audio)</a:t>
            </a:r>
            <a:endParaRPr lang="zh-CN" altLang="en-US" dirty="0">
              <a:latin typeface="Berlin Sans FB Demi" panose="020E0802020502020306" pitchFamily="34" charset="0"/>
            </a:endParaRPr>
          </a:p>
        </p:txBody>
      </p:sp>
      <p:cxnSp>
        <p:nvCxnSpPr>
          <p:cNvPr id="18" name="Straight Arrow Connector 17">
            <a:extLst>
              <a:ext uri="{FF2B5EF4-FFF2-40B4-BE49-F238E27FC236}">
                <a16:creationId xmlns:a16="http://schemas.microsoft.com/office/drawing/2014/main" id="{FE0BD87F-4B75-4228-9FB9-345B6F608B73}"/>
              </a:ext>
            </a:extLst>
          </p:cNvPr>
          <p:cNvCxnSpPr>
            <a:stCxn id="31" idx="3"/>
            <a:endCxn id="32" idx="1"/>
          </p:cNvCxnSpPr>
          <p:nvPr/>
        </p:nvCxnSpPr>
        <p:spPr>
          <a:xfrm flipV="1">
            <a:off x="3439221" y="3081706"/>
            <a:ext cx="701855" cy="660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C97A769-D76D-429B-85B9-3188F920DE87}"/>
              </a:ext>
            </a:extLst>
          </p:cNvPr>
          <p:cNvCxnSpPr>
            <a:stCxn id="31" idx="3"/>
            <a:endCxn id="40" idx="1"/>
          </p:cNvCxnSpPr>
          <p:nvPr/>
        </p:nvCxnSpPr>
        <p:spPr>
          <a:xfrm>
            <a:off x="3439221" y="3742097"/>
            <a:ext cx="701855" cy="6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CB99D1-0648-43C6-A116-9B8C2848A4D9}"/>
              </a:ext>
            </a:extLst>
          </p:cNvPr>
          <p:cNvCxnSpPr>
            <a:stCxn id="2" idx="1"/>
            <a:endCxn id="30" idx="0"/>
          </p:cNvCxnSpPr>
          <p:nvPr/>
        </p:nvCxnSpPr>
        <p:spPr>
          <a:xfrm>
            <a:off x="929254" y="1197294"/>
            <a:ext cx="671732"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9780F3B-AA45-4C85-827A-43F164D3790F}"/>
              </a:ext>
            </a:extLst>
          </p:cNvPr>
          <p:cNvCxnSpPr>
            <a:stCxn id="28" idx="1"/>
            <a:endCxn id="30" idx="0"/>
          </p:cNvCxnSpPr>
          <p:nvPr/>
        </p:nvCxnSpPr>
        <p:spPr>
          <a:xfrm flipH="1">
            <a:off x="1600986" y="1197294"/>
            <a:ext cx="783951"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03EFC3D-6C81-4640-AF7A-130A25174DB7}"/>
              </a:ext>
            </a:extLst>
          </p:cNvPr>
          <p:cNvCxnSpPr>
            <a:stCxn id="29" idx="1"/>
            <a:endCxn id="30" idx="0"/>
          </p:cNvCxnSpPr>
          <p:nvPr/>
        </p:nvCxnSpPr>
        <p:spPr>
          <a:xfrm flipH="1">
            <a:off x="1600986" y="1197294"/>
            <a:ext cx="2239634" cy="233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C5B79241-4BEF-4890-9BD7-A56619A279A6}"/>
              </a:ext>
            </a:extLst>
          </p:cNvPr>
          <p:cNvSpPr/>
          <p:nvPr/>
        </p:nvSpPr>
        <p:spPr>
          <a:xfrm>
            <a:off x="6096000" y="2275389"/>
            <a:ext cx="140854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endParaRPr lang="zh-CN" altLang="en-US" dirty="0">
              <a:latin typeface="Berlin Sans FB Demi" panose="020E0802020502020306" pitchFamily="34" charset="0"/>
            </a:endParaRPr>
          </a:p>
        </p:txBody>
      </p:sp>
      <p:cxnSp>
        <p:nvCxnSpPr>
          <p:cNvPr id="43" name="Straight Arrow Connector 42">
            <a:extLst>
              <a:ext uri="{FF2B5EF4-FFF2-40B4-BE49-F238E27FC236}">
                <a16:creationId xmlns:a16="http://schemas.microsoft.com/office/drawing/2014/main" id="{2CDD36C1-482B-402A-AAA3-FF3202C77B98}"/>
              </a:ext>
            </a:extLst>
          </p:cNvPr>
          <p:cNvCxnSpPr>
            <a:stCxn id="32" idx="3"/>
            <a:endCxn id="60" idx="1"/>
          </p:cNvCxnSpPr>
          <p:nvPr/>
        </p:nvCxnSpPr>
        <p:spPr>
          <a:xfrm flipV="1">
            <a:off x="5822731" y="2479701"/>
            <a:ext cx="273269" cy="6020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Single Corner Rounded 43">
            <a:extLst>
              <a:ext uri="{FF2B5EF4-FFF2-40B4-BE49-F238E27FC236}">
                <a16:creationId xmlns:a16="http://schemas.microsoft.com/office/drawing/2014/main" id="{5F4006A5-A3E9-4A29-AD95-0FB23DBD2878}"/>
              </a:ext>
            </a:extLst>
          </p:cNvPr>
          <p:cNvSpPr/>
          <p:nvPr/>
        </p:nvSpPr>
        <p:spPr>
          <a:xfrm>
            <a:off x="8166538" y="620110"/>
            <a:ext cx="1996965" cy="83229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Berlin Sans FB Demi" panose="020E0802020502020306" pitchFamily="34" charset="0"/>
              </a:rPr>
              <a:t>STUN procedures</a:t>
            </a:r>
            <a:endParaRPr lang="zh-CN" altLang="en-US" dirty="0">
              <a:latin typeface="Berlin Sans FB Demi" panose="020E0802020502020306" pitchFamily="34" charset="0"/>
            </a:endParaRPr>
          </a:p>
        </p:txBody>
      </p:sp>
      <p:cxnSp>
        <p:nvCxnSpPr>
          <p:cNvPr id="47" name="Straight Arrow Connector 46">
            <a:extLst>
              <a:ext uri="{FF2B5EF4-FFF2-40B4-BE49-F238E27FC236}">
                <a16:creationId xmlns:a16="http://schemas.microsoft.com/office/drawing/2014/main" id="{79B60B4C-7163-4429-B633-01E0EB5ED9E7}"/>
              </a:ext>
            </a:extLst>
          </p:cNvPr>
          <p:cNvCxnSpPr>
            <a:stCxn id="33" idx="3"/>
            <a:endCxn id="44" idx="1"/>
          </p:cNvCxnSpPr>
          <p:nvPr/>
        </p:nvCxnSpPr>
        <p:spPr>
          <a:xfrm flipV="1">
            <a:off x="7504541" y="1036255"/>
            <a:ext cx="661997" cy="84144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735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4109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Arrow Connector 65">
            <a:extLst>
              <a:ext uri="{FF2B5EF4-FFF2-40B4-BE49-F238E27FC236}">
                <a16:creationId xmlns:a16="http://schemas.microsoft.com/office/drawing/2014/main" id="{D80626EA-1B44-42FE-A88A-7F3789953702}"/>
              </a:ext>
            </a:extLst>
          </p:cNvPr>
          <p:cNvCxnSpPr>
            <a:stCxn id="60" idx="2"/>
            <a:endCxn id="50" idx="0"/>
          </p:cNvCxnSpPr>
          <p:nvPr/>
        </p:nvCxnSpPr>
        <p:spPr>
          <a:xfrm>
            <a:off x="6867635" y="3985942"/>
            <a:ext cx="0" cy="56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017CEE6-0BAB-4C4B-BE5E-84770627CC8B}"/>
              </a:ext>
            </a:extLst>
          </p:cNvPr>
          <p:cNvCxnSpPr>
            <a:stCxn id="29" idx="2"/>
            <a:endCxn id="77" idx="0"/>
          </p:cNvCxnSpPr>
          <p:nvPr/>
        </p:nvCxnSpPr>
        <p:spPr>
          <a:xfrm>
            <a:off x="5337113" y="944963"/>
            <a:ext cx="9525" cy="175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13B4D670-09E3-452D-A274-253A09306901}"/>
              </a:ext>
            </a:extLst>
          </p:cNvPr>
          <p:cNvSpPr/>
          <p:nvPr/>
        </p:nvSpPr>
        <p:spPr>
          <a:xfrm>
            <a:off x="2391580" y="222096"/>
            <a:ext cx="45719" cy="651218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42" name="Rectangle: Rounded Corners 41">
            <a:extLst>
              <a:ext uri="{FF2B5EF4-FFF2-40B4-BE49-F238E27FC236}">
                <a16:creationId xmlns:a16="http://schemas.microsoft.com/office/drawing/2014/main" id="{D6ADFB79-5176-4FB1-8294-D7E502D26354}"/>
              </a:ext>
            </a:extLst>
          </p:cNvPr>
          <p:cNvSpPr/>
          <p:nvPr/>
        </p:nvSpPr>
        <p:spPr>
          <a:xfrm>
            <a:off x="1713573" y="170337"/>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91831" y="1386470"/>
            <a:ext cx="1305311" cy="307777"/>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recv_thread</a:t>
            </a:r>
            <a:endParaRPr lang="zh-CN" altLang="en-US" sz="1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3889778" y="66872"/>
            <a:ext cx="3326132" cy="307777"/>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connectivity_thread</a:t>
            </a:r>
            <a:endParaRPr lang="zh-CN" altLang="en-US" sz="1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91831" y="888231"/>
            <a:ext cx="1517894" cy="307777"/>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1400" dirty="0">
                <a:latin typeface="DFMincho-SU" panose="02010609010101010101" pitchFamily="1" charset="-128"/>
                <a:ea typeface="DFMincho-SU" panose="02010609010101010101" pitchFamily="1" charset="-128"/>
              </a:rPr>
              <a:t>gather_thread</a:t>
            </a:r>
            <a:endParaRPr lang="zh-CN" altLang="en-US" sz="1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4699414" y="1083107"/>
            <a:ext cx="1294447"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send_msg</a:t>
            </a:r>
            <a:endParaRPr lang="zh-CN" altLang="en-US" sz="1200"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4233788" y="1497865"/>
            <a:ext cx="222569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start_retransmission_timer</a:t>
            </a:r>
            <a:endParaRPr lang="zh-CN" altLang="en-US" sz="1200"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4518494" y="1921388"/>
            <a:ext cx="165628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wait_for_msg_resp</a:t>
            </a:r>
            <a:endParaRPr lang="zh-CN" altLang="en-US" sz="1200"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4645803" y="2315531"/>
            <a:ext cx="1401668"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handle_recv_msg</a:t>
            </a:r>
            <a:endParaRPr lang="zh-CN" altLang="en-US" sz="1200"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5718773" y="3708943"/>
            <a:ext cx="229772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cancel_retransmission_timer</a:t>
            </a:r>
            <a:endParaRPr lang="zh-CN" altLang="en-US" sz="1200"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2810762" y="46417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6162783" y="4129380"/>
            <a:ext cx="1409703"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handle_resp_msg</a:t>
            </a:r>
            <a:endParaRPr lang="zh-CN" altLang="en-US" sz="1200"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2756040" y="3707988"/>
            <a:ext cx="2133196" cy="2769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wait_for_timeout_callback</a:t>
            </a:r>
            <a:endParaRPr lang="zh-CN" altLang="en-US" sz="1200" dirty="0">
              <a:latin typeface="Ubuntu Mono" panose="020B0509030602030204" pitchFamily="49" charset="0"/>
              <a:ea typeface="DFMincho-SU" panose="02010609010101010101" pitchFamily="1" charset="-128"/>
            </a:endParaRPr>
          </a:p>
        </p:txBody>
      </p:sp>
      <p:sp>
        <p:nvSpPr>
          <p:cNvPr id="29" name="Flowchart: Decision 28">
            <a:extLst>
              <a:ext uri="{FF2B5EF4-FFF2-40B4-BE49-F238E27FC236}">
                <a16:creationId xmlns:a16="http://schemas.microsoft.com/office/drawing/2014/main" id="{1ABEBC95-F9B1-4E7E-A17C-965B411ECF35}"/>
              </a:ext>
            </a:extLst>
          </p:cNvPr>
          <p:cNvSpPr/>
          <p:nvPr/>
        </p:nvSpPr>
        <p:spPr>
          <a:xfrm>
            <a:off x="3813113" y="536339"/>
            <a:ext cx="3047999" cy="40862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7215910" y="602151"/>
            <a:ext cx="1203009"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6610349" y="1337849"/>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3822638" y="2698995"/>
            <a:ext cx="3047999" cy="41567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a:off x="3822638"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6870637" y="2906835"/>
            <a:ext cx="0" cy="781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6832006" y="321973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3578096" y="3213556"/>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50" name="Flowchart: Decision 49">
            <a:extLst>
              <a:ext uri="{FF2B5EF4-FFF2-40B4-BE49-F238E27FC236}">
                <a16:creationId xmlns:a16="http://schemas.microsoft.com/office/drawing/2014/main" id="{7443249C-8724-4CEE-8009-4FC085217180}"/>
              </a:ext>
            </a:extLst>
          </p:cNvPr>
          <p:cNvSpPr/>
          <p:nvPr/>
        </p:nvSpPr>
        <p:spPr>
          <a:xfrm>
            <a:off x="4927336" y="4547832"/>
            <a:ext cx="3880597"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successful resp ?</a:t>
            </a:r>
            <a:endParaRPr lang="zh-CN" altLang="en-US" sz="1200" dirty="0">
              <a:latin typeface="Ubuntu Mono" panose="020B0509030602030204" pitchFamily="49" charset="0"/>
            </a:endParaRPr>
          </a:p>
        </p:txBody>
      </p:sp>
      <p:cxnSp>
        <p:nvCxnSpPr>
          <p:cNvPr id="24" name="Straight Arrow Connector 23">
            <a:extLst>
              <a:ext uri="{FF2B5EF4-FFF2-40B4-BE49-F238E27FC236}">
                <a16:creationId xmlns:a16="http://schemas.microsoft.com/office/drawing/2014/main" id="{0AE88523-185B-4CEB-912F-A4EB7786804D}"/>
              </a:ext>
            </a:extLst>
          </p:cNvPr>
          <p:cNvCxnSpPr>
            <a:cxnSpLocks/>
            <a:stCxn id="50" idx="1"/>
            <a:endCxn id="61" idx="3"/>
          </p:cNvCxnSpPr>
          <p:nvPr/>
        </p:nvCxnSpPr>
        <p:spPr>
          <a:xfrm flipH="1" flipV="1">
            <a:off x="4064966" y="4780251"/>
            <a:ext cx="862370" cy="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A4FE64-8272-47E3-ACAF-2A5227D6F249}"/>
              </a:ext>
            </a:extLst>
          </p:cNvPr>
          <p:cNvSpPr txBox="1"/>
          <p:nvPr/>
        </p:nvSpPr>
        <p:spPr>
          <a:xfrm>
            <a:off x="4218445" y="457382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cxnSp>
        <p:nvCxnSpPr>
          <p:cNvPr id="56" name="Connector: Elbow 55">
            <a:extLst>
              <a:ext uri="{FF2B5EF4-FFF2-40B4-BE49-F238E27FC236}">
                <a16:creationId xmlns:a16="http://schemas.microsoft.com/office/drawing/2014/main" id="{1370FFE9-2C50-4454-900A-7CEC16B22B6F}"/>
              </a:ext>
            </a:extLst>
          </p:cNvPr>
          <p:cNvCxnSpPr>
            <a:stCxn id="21" idx="2"/>
            <a:endCxn id="54" idx="1"/>
          </p:cNvCxnSpPr>
          <p:nvPr/>
        </p:nvCxnSpPr>
        <p:spPr>
          <a:xfrm rot="16200000" flipH="1">
            <a:off x="2315253" y="123481"/>
            <a:ext cx="759784" cy="3901316"/>
          </a:xfrm>
          <a:prstGeom prst="bentConnector2">
            <a:avLst/>
          </a:prstGeom>
          <a:ln>
            <a:tailEnd type="triangle"/>
          </a:ln>
        </p:spPr>
        <p:style>
          <a:lnRef idx="1">
            <a:schemeClr val="accent4"/>
          </a:lnRef>
          <a:fillRef idx="0">
            <a:schemeClr val="accent4"/>
          </a:fillRef>
          <a:effectRef idx="0">
            <a:schemeClr val="accent4"/>
          </a:effectRef>
          <a:fontRef idx="minor">
            <a:schemeClr val="tx1"/>
          </a:fontRef>
        </p:style>
      </p:cxnSp>
      <p:sp>
        <p:nvSpPr>
          <p:cNvPr id="81" name="Flowchart: Decision 80">
            <a:extLst>
              <a:ext uri="{FF2B5EF4-FFF2-40B4-BE49-F238E27FC236}">
                <a16:creationId xmlns:a16="http://schemas.microsoft.com/office/drawing/2014/main" id="{07FD2E0F-A5F8-48A2-BEF4-F14BD97DD483}"/>
              </a:ext>
            </a:extLst>
          </p:cNvPr>
          <p:cNvSpPr/>
          <p:nvPr/>
        </p:nvSpPr>
        <p:spPr>
          <a:xfrm>
            <a:off x="8343450" y="1145038"/>
            <a:ext cx="2832700" cy="482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controlling role?</a:t>
            </a:r>
            <a:endParaRPr lang="zh-CN" altLang="en-US" sz="1200" dirty="0">
              <a:latin typeface="Ubuntu Mono" panose="020B0509030602030204" pitchFamily="49" charset="0"/>
            </a:endParaRPr>
          </a:p>
        </p:txBody>
      </p:sp>
      <p:cxnSp>
        <p:nvCxnSpPr>
          <p:cNvPr id="69" name="Connector: Elbow 68">
            <a:extLst>
              <a:ext uri="{FF2B5EF4-FFF2-40B4-BE49-F238E27FC236}">
                <a16:creationId xmlns:a16="http://schemas.microsoft.com/office/drawing/2014/main" id="{1A2548EF-81BD-41B9-811E-7C60025C7986}"/>
              </a:ext>
            </a:extLst>
          </p:cNvPr>
          <p:cNvCxnSpPr>
            <a:cxnSpLocks/>
            <a:stCxn id="50" idx="3"/>
            <a:endCxn id="81" idx="0"/>
          </p:cNvCxnSpPr>
          <p:nvPr/>
        </p:nvCxnSpPr>
        <p:spPr>
          <a:xfrm flipV="1">
            <a:off x="8807933" y="1145038"/>
            <a:ext cx="951867" cy="3644226"/>
          </a:xfrm>
          <a:prstGeom prst="bentConnector4">
            <a:avLst>
              <a:gd name="adj1" fmla="val -53404"/>
              <a:gd name="adj2" fmla="val 103659"/>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E79C7B1-D260-49F7-9155-93E7021CCA86}"/>
              </a:ext>
            </a:extLst>
          </p:cNvPr>
          <p:cNvSpPr txBox="1"/>
          <p:nvPr/>
        </p:nvSpPr>
        <p:spPr>
          <a:xfrm>
            <a:off x="8016496" y="2962362"/>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94" name="Rectangle: Diagonal Corners Snipped 93">
            <a:extLst>
              <a:ext uri="{FF2B5EF4-FFF2-40B4-BE49-F238E27FC236}">
                <a16:creationId xmlns:a16="http://schemas.microsoft.com/office/drawing/2014/main" id="{DEA3C26F-D4FE-4797-81BC-D91C9C06CD8E}"/>
              </a:ext>
            </a:extLst>
          </p:cNvPr>
          <p:cNvSpPr/>
          <p:nvPr/>
        </p:nvSpPr>
        <p:spPr>
          <a:xfrm>
            <a:off x="8611420" y="2205120"/>
            <a:ext cx="1390650"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send_</a:t>
            </a:r>
            <a:r>
              <a:rPr lang="zh-CN" altLang="zh-CN" sz="1200" dirty="0">
                <a:solidFill>
                  <a:schemeClr val="bg1"/>
                </a:solidFill>
                <a:latin typeface="Ubuntu Mono" panose="020B0509030602030204" pitchFamily="49" charset="0"/>
              </a:rPr>
              <a:t>nominating </a:t>
            </a:r>
          </a:p>
        </p:txBody>
      </p:sp>
      <p:sp>
        <p:nvSpPr>
          <p:cNvPr id="99" name="Rectangle: Diagonal Corners Snipped 98">
            <a:extLst>
              <a:ext uri="{FF2B5EF4-FFF2-40B4-BE49-F238E27FC236}">
                <a16:creationId xmlns:a16="http://schemas.microsoft.com/office/drawing/2014/main" id="{46A9E081-35EB-4B28-B37B-F9165500B378}"/>
              </a:ext>
            </a:extLst>
          </p:cNvPr>
          <p:cNvSpPr/>
          <p:nvPr/>
        </p:nvSpPr>
        <p:spPr>
          <a:xfrm>
            <a:off x="10422633" y="2231529"/>
            <a:ext cx="1701026" cy="37418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zh-CN" sz="1200" dirty="0">
                <a:solidFill>
                  <a:schemeClr val="bg1"/>
                </a:solidFill>
                <a:latin typeface="Ubuntu Mono" panose="020B0509030602030204" pitchFamily="49" charset="0"/>
              </a:rPr>
              <a:t>waiting_</a:t>
            </a:r>
            <a:r>
              <a:rPr lang="zh-CN" altLang="zh-CN" sz="1200" dirty="0">
                <a:solidFill>
                  <a:schemeClr val="bg1"/>
                </a:solidFill>
                <a:latin typeface="Ubuntu Mono" panose="020B0509030602030204" pitchFamily="49" charset="0"/>
              </a:rPr>
              <a:t>nominating </a:t>
            </a:r>
          </a:p>
        </p:txBody>
      </p:sp>
      <p:cxnSp>
        <p:nvCxnSpPr>
          <p:cNvPr id="104" name="Straight Arrow Connector 103">
            <a:extLst>
              <a:ext uri="{FF2B5EF4-FFF2-40B4-BE49-F238E27FC236}">
                <a16:creationId xmlns:a16="http://schemas.microsoft.com/office/drawing/2014/main" id="{7070C187-FD85-49C4-AF3F-9D70028FA232}"/>
              </a:ext>
            </a:extLst>
          </p:cNvPr>
          <p:cNvCxnSpPr/>
          <p:nvPr/>
        </p:nvCxnSpPr>
        <p:spPr>
          <a:xfrm>
            <a:off x="8877300" y="1497865"/>
            <a:ext cx="0" cy="7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1CCA630-9302-4A35-8F06-567351D535AA}"/>
              </a:ext>
            </a:extLst>
          </p:cNvPr>
          <p:cNvCxnSpPr/>
          <p:nvPr/>
        </p:nvCxnSpPr>
        <p:spPr>
          <a:xfrm>
            <a:off x="10858500" y="1497865"/>
            <a:ext cx="0" cy="707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51EBF7B-FB41-4F3B-B812-EDC39B1FD0E1}"/>
              </a:ext>
            </a:extLst>
          </p:cNvPr>
          <p:cNvCxnSpPr>
            <a:stCxn id="29" idx="3"/>
            <a:endCxn id="73" idx="1"/>
          </p:cNvCxnSpPr>
          <p:nvPr/>
        </p:nvCxnSpPr>
        <p:spPr>
          <a:xfrm>
            <a:off x="6861112" y="740651"/>
            <a:ext cx="35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ectangle: Single Corner Rounded 108">
            <a:extLst>
              <a:ext uri="{FF2B5EF4-FFF2-40B4-BE49-F238E27FC236}">
                <a16:creationId xmlns:a16="http://schemas.microsoft.com/office/drawing/2014/main" id="{01F8A451-3EEF-4378-A07D-2154FB4EB38B}"/>
              </a:ext>
            </a:extLst>
          </p:cNvPr>
          <p:cNvSpPr/>
          <p:nvPr/>
        </p:nvSpPr>
        <p:spPr>
          <a:xfrm>
            <a:off x="8679643" y="2828651"/>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sp>
        <p:nvSpPr>
          <p:cNvPr id="110" name="Rectangle: Single Corner Rounded 109">
            <a:extLst>
              <a:ext uri="{FF2B5EF4-FFF2-40B4-BE49-F238E27FC236}">
                <a16:creationId xmlns:a16="http://schemas.microsoft.com/office/drawing/2014/main" id="{2D5A5E32-9111-471F-99BE-B5F89DB5C23C}"/>
              </a:ext>
            </a:extLst>
          </p:cNvPr>
          <p:cNvSpPr/>
          <p:nvPr/>
        </p:nvSpPr>
        <p:spPr>
          <a:xfrm>
            <a:off x="10488648" y="2823500"/>
            <a:ext cx="1254204" cy="276999"/>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sz="1200" dirty="0">
                <a:latin typeface="Ubuntu Mono" panose="020B0509030602030204" pitchFamily="49" charset="0"/>
                <a:ea typeface="DFMincho-SU" panose="02010609010101010101" pitchFamily="1" charset="-128"/>
              </a:rPr>
              <a:t>report_status</a:t>
            </a:r>
            <a:endParaRPr lang="zh-CN" altLang="en-US" sz="1200" dirty="0">
              <a:latin typeface="Ubuntu Mono" panose="020B0509030602030204" pitchFamily="49" charset="0"/>
              <a:ea typeface="DFMincho-SU" panose="02010609010101010101" pitchFamily="1" charset="-128"/>
            </a:endParaRPr>
          </a:p>
        </p:txBody>
      </p:sp>
      <p:cxnSp>
        <p:nvCxnSpPr>
          <p:cNvPr id="112" name="Straight Arrow Connector 111">
            <a:extLst>
              <a:ext uri="{FF2B5EF4-FFF2-40B4-BE49-F238E27FC236}">
                <a16:creationId xmlns:a16="http://schemas.microsoft.com/office/drawing/2014/main" id="{A15BEFD7-D491-49BC-81E4-CCBC93C0761B}"/>
              </a:ext>
            </a:extLst>
          </p:cNvPr>
          <p:cNvCxnSpPr/>
          <p:nvPr/>
        </p:nvCxnSpPr>
        <p:spPr>
          <a:xfrm>
            <a:off x="903922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A22618B-A6A6-4386-B681-632BFD7808EE}"/>
              </a:ext>
            </a:extLst>
          </p:cNvPr>
          <p:cNvCxnSpPr/>
          <p:nvPr/>
        </p:nvCxnSpPr>
        <p:spPr>
          <a:xfrm>
            <a:off x="11458575" y="2605713"/>
            <a:ext cx="0" cy="21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993EA6F-F36F-4F9E-97FF-92322B551D89}"/>
              </a:ext>
            </a:extLst>
          </p:cNvPr>
          <p:cNvSpPr txBox="1"/>
          <p:nvPr/>
        </p:nvSpPr>
        <p:spPr>
          <a:xfrm>
            <a:off x="8861348" y="176063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116" name="TextBox 115">
            <a:extLst>
              <a:ext uri="{FF2B5EF4-FFF2-40B4-BE49-F238E27FC236}">
                <a16:creationId xmlns:a16="http://schemas.microsoft.com/office/drawing/2014/main" id="{72AE4D9A-1A55-4A7B-A441-CC08AB7635CF}"/>
              </a:ext>
            </a:extLst>
          </p:cNvPr>
          <p:cNvSpPr txBox="1"/>
          <p:nvPr/>
        </p:nvSpPr>
        <p:spPr>
          <a:xfrm>
            <a:off x="10678450" y="1760634"/>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Tree>
    <p:extLst>
      <p:ext uri="{BB962C8B-B14F-4D97-AF65-F5344CB8AC3E}">
        <p14:creationId xmlns:p14="http://schemas.microsoft.com/office/powerpoint/2010/main" val="219291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3B4D670-09E3-452D-A274-253A09306901}"/>
              </a:ext>
            </a:extLst>
          </p:cNvPr>
          <p:cNvSpPr/>
          <p:nvPr/>
        </p:nvSpPr>
        <p:spPr>
          <a:xfrm>
            <a:off x="4034010" y="427672"/>
            <a:ext cx="45719" cy="641127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87" name="Straight Arrow Connector 86">
            <a:extLst>
              <a:ext uri="{FF2B5EF4-FFF2-40B4-BE49-F238E27FC236}">
                <a16:creationId xmlns:a16="http://schemas.microsoft.com/office/drawing/2014/main" id="{D872D749-3D4E-4223-A16E-63325AEC16EA}"/>
              </a:ext>
            </a:extLst>
          </p:cNvPr>
          <p:cNvCxnSpPr>
            <a:stCxn id="60" idx="2"/>
            <a:endCxn id="61" idx="0"/>
          </p:cNvCxnSpPr>
          <p:nvPr/>
        </p:nvCxnSpPr>
        <p:spPr>
          <a:xfrm flipH="1">
            <a:off x="10115548" y="5439439"/>
            <a:ext cx="1" cy="939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0586CEC-3AD0-4549-9060-A38FD1897ACF}"/>
              </a:ext>
            </a:extLst>
          </p:cNvPr>
          <p:cNvCxnSpPr>
            <a:stCxn id="48" idx="2"/>
            <a:endCxn id="77" idx="0"/>
          </p:cNvCxnSpPr>
          <p:nvPr/>
        </p:nvCxnSpPr>
        <p:spPr>
          <a:xfrm>
            <a:off x="8329612" y="2223941"/>
            <a:ext cx="1" cy="1862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D6ADFB79-5176-4FB1-8294-D7E502D26354}"/>
              </a:ext>
            </a:extLst>
          </p:cNvPr>
          <p:cNvSpPr/>
          <p:nvPr/>
        </p:nvSpPr>
        <p:spPr>
          <a:xfrm>
            <a:off x="3401722" y="19050"/>
            <a:ext cx="1356014"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a:t>
            </a:r>
          </a:p>
        </p:txBody>
      </p:sp>
      <p:sp>
        <p:nvSpPr>
          <p:cNvPr id="21" name="Rectangle: Single Corner Rounded 20">
            <a:extLst>
              <a:ext uri="{FF2B5EF4-FFF2-40B4-BE49-F238E27FC236}">
                <a16:creationId xmlns:a16="http://schemas.microsoft.com/office/drawing/2014/main" id="{AC808267-63C4-49EA-B387-1A1497E1A10C}"/>
              </a:ext>
            </a:extLst>
          </p:cNvPr>
          <p:cNvSpPr/>
          <p:nvPr/>
        </p:nvSpPr>
        <p:spPr>
          <a:xfrm>
            <a:off x="66678" y="2678274"/>
            <a:ext cx="2066925" cy="461665"/>
          </a:xfrm>
          <a:prstGeom prst="round1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recv_thread</a:t>
            </a:r>
            <a:endParaRPr lang="zh-CN" altLang="en-US" sz="2400" dirty="0">
              <a:latin typeface="DFMincho-SU" panose="02010609010101010101" pitchFamily="1" charset="-128"/>
              <a:ea typeface="DFMincho-SU" panose="02010609010101010101" pitchFamily="1" charset="-128"/>
            </a:endParaRPr>
          </a:p>
        </p:txBody>
      </p:sp>
      <p:sp>
        <p:nvSpPr>
          <p:cNvPr id="44" name="Rectangle: Single Corner Rounded 43">
            <a:extLst>
              <a:ext uri="{FF2B5EF4-FFF2-40B4-BE49-F238E27FC236}">
                <a16:creationId xmlns:a16="http://schemas.microsoft.com/office/drawing/2014/main" id="{99655F4C-A2E1-437A-9EFB-FFB3967485BA}"/>
              </a:ext>
            </a:extLst>
          </p:cNvPr>
          <p:cNvSpPr/>
          <p:nvPr/>
        </p:nvSpPr>
        <p:spPr>
          <a:xfrm>
            <a:off x="6991349" y="263808"/>
            <a:ext cx="2676525" cy="461665"/>
          </a:xfrm>
          <a:prstGeom prst="round1Rect">
            <a:avLst/>
          </a:prstGeom>
        </p:spPr>
        <p:style>
          <a:lnRef idx="0">
            <a:schemeClr val="accent6"/>
          </a:lnRef>
          <a:fillRef idx="3">
            <a:schemeClr val="accent6"/>
          </a:fillRef>
          <a:effectRef idx="3">
            <a:schemeClr val="accent6"/>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gather_thread</a:t>
            </a:r>
            <a:endParaRPr lang="zh-CN" altLang="en-US" sz="2400" dirty="0">
              <a:latin typeface="DFMincho-SU" panose="02010609010101010101" pitchFamily="1" charset="-128"/>
              <a:ea typeface="DFMincho-SU" panose="02010609010101010101" pitchFamily="1" charset="-128"/>
            </a:endParaRPr>
          </a:p>
        </p:txBody>
      </p:sp>
      <p:sp>
        <p:nvSpPr>
          <p:cNvPr id="45" name="Rectangle: Single Corner Rounded 44">
            <a:extLst>
              <a:ext uri="{FF2B5EF4-FFF2-40B4-BE49-F238E27FC236}">
                <a16:creationId xmlns:a16="http://schemas.microsoft.com/office/drawing/2014/main" id="{B3AD826E-8135-4751-9981-A837195BD620}"/>
              </a:ext>
            </a:extLst>
          </p:cNvPr>
          <p:cNvSpPr/>
          <p:nvPr/>
        </p:nvSpPr>
        <p:spPr>
          <a:xfrm>
            <a:off x="66678" y="1688190"/>
            <a:ext cx="3257549" cy="461665"/>
          </a:xfrm>
          <a:prstGeom prst="round1Rect">
            <a:avLst/>
          </a:prstGeom>
        </p:spPr>
        <p:style>
          <a:lnRef idx="1">
            <a:schemeClr val="accent3"/>
          </a:lnRef>
          <a:fillRef idx="3">
            <a:schemeClr val="accent3"/>
          </a:fillRef>
          <a:effectRef idx="2">
            <a:schemeClr val="accent3"/>
          </a:effectRef>
          <a:fontRef idx="minor">
            <a:schemeClr val="lt1"/>
          </a:fontRef>
        </p:style>
        <p:txBody>
          <a:bodyPr rtlCol="0" anchor="ctr">
            <a:spAutoFit/>
          </a:bodyPr>
          <a:lstStyle/>
          <a:p>
            <a:pPr algn="ctr"/>
            <a:r>
              <a:rPr lang="en-US" altLang="zh-CN" sz="2400" dirty="0">
                <a:latin typeface="DFMincho-SU" panose="02010609010101010101" pitchFamily="1" charset="-128"/>
                <a:ea typeface="DFMincho-SU" panose="02010609010101010101" pitchFamily="1" charset="-128"/>
              </a:rPr>
              <a:t>connectivity_thread</a:t>
            </a:r>
            <a:endParaRPr lang="zh-CN" altLang="en-US" sz="2400" dirty="0">
              <a:latin typeface="DFMincho-SU" panose="02010609010101010101" pitchFamily="1" charset="-128"/>
              <a:ea typeface="DFMincho-SU" panose="02010609010101010101" pitchFamily="1" charset="-128"/>
            </a:endParaRPr>
          </a:p>
        </p:txBody>
      </p:sp>
      <p:sp>
        <p:nvSpPr>
          <p:cNvPr id="48" name="Rectangle: Single Corner Rounded 47">
            <a:extLst>
              <a:ext uri="{FF2B5EF4-FFF2-40B4-BE49-F238E27FC236}">
                <a16:creationId xmlns:a16="http://schemas.microsoft.com/office/drawing/2014/main" id="{342893C4-BCAE-4D5E-B3F3-3AE5A5D836EC}"/>
              </a:ext>
            </a:extLst>
          </p:cNvPr>
          <p:cNvSpPr/>
          <p:nvPr/>
        </p:nvSpPr>
        <p:spPr>
          <a:xfrm>
            <a:off x="7353299" y="1854609"/>
            <a:ext cx="1952626"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send_bind_req</a:t>
            </a:r>
            <a:endParaRPr lang="zh-CN" altLang="en-US" dirty="0">
              <a:latin typeface="Ubuntu Mono" panose="020B0509030602030204" pitchFamily="49" charset="0"/>
              <a:ea typeface="DFMincho-SU" panose="02010609010101010101" pitchFamily="1" charset="-128"/>
            </a:endParaRPr>
          </a:p>
        </p:txBody>
      </p:sp>
      <p:sp>
        <p:nvSpPr>
          <p:cNvPr id="51" name="Rectangle: Single Corner Rounded 50">
            <a:extLst>
              <a:ext uri="{FF2B5EF4-FFF2-40B4-BE49-F238E27FC236}">
                <a16:creationId xmlns:a16="http://schemas.microsoft.com/office/drawing/2014/main" id="{95951C5A-F89D-4F65-A87F-9D15EA961B04}"/>
              </a:ext>
            </a:extLst>
          </p:cNvPr>
          <p:cNvSpPr/>
          <p:nvPr/>
        </p:nvSpPr>
        <p:spPr>
          <a:xfrm>
            <a:off x="6696075" y="2358508"/>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start_retransmission_timer</a:t>
            </a:r>
            <a:endParaRPr lang="zh-CN" altLang="en-US" dirty="0">
              <a:latin typeface="Ubuntu Mono" panose="020B0509030602030204" pitchFamily="49" charset="0"/>
              <a:ea typeface="DFMincho-SU" panose="02010609010101010101" pitchFamily="1" charset="-128"/>
            </a:endParaRPr>
          </a:p>
        </p:txBody>
      </p:sp>
      <p:sp>
        <p:nvSpPr>
          <p:cNvPr id="53" name="Rectangle: Single Corner Rounded 52">
            <a:extLst>
              <a:ext uri="{FF2B5EF4-FFF2-40B4-BE49-F238E27FC236}">
                <a16:creationId xmlns:a16="http://schemas.microsoft.com/office/drawing/2014/main" id="{F31B713A-F9A6-4908-80DB-37B4BF062ECE}"/>
              </a:ext>
            </a:extLst>
          </p:cNvPr>
          <p:cNvSpPr/>
          <p:nvPr/>
        </p:nvSpPr>
        <p:spPr>
          <a:xfrm>
            <a:off x="6696075" y="2941914"/>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wait_for_bind_resp</a:t>
            </a:r>
            <a:endParaRPr lang="zh-CN" altLang="en-US" dirty="0">
              <a:latin typeface="Ubuntu Mono" panose="020B0509030602030204" pitchFamily="49" charset="0"/>
              <a:ea typeface="DFMincho-SU" panose="02010609010101010101" pitchFamily="1" charset="-128"/>
            </a:endParaRPr>
          </a:p>
        </p:txBody>
      </p:sp>
      <p:sp>
        <p:nvSpPr>
          <p:cNvPr id="54" name="Rectangle: Single Corner Rounded 53">
            <a:extLst>
              <a:ext uri="{FF2B5EF4-FFF2-40B4-BE49-F238E27FC236}">
                <a16:creationId xmlns:a16="http://schemas.microsoft.com/office/drawing/2014/main" id="{875C5151-E015-4026-9D89-210A97F09C14}"/>
              </a:ext>
            </a:extLst>
          </p:cNvPr>
          <p:cNvSpPr/>
          <p:nvPr/>
        </p:nvSpPr>
        <p:spPr>
          <a:xfrm>
            <a:off x="6696075" y="3549135"/>
            <a:ext cx="3267075"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handle_recv_msg</a:t>
            </a:r>
            <a:endParaRPr lang="zh-CN" altLang="en-US" dirty="0">
              <a:latin typeface="Ubuntu Mono" panose="020B0509030602030204" pitchFamily="49" charset="0"/>
              <a:ea typeface="DFMincho-SU" panose="02010609010101010101" pitchFamily="1" charset="-128"/>
            </a:endParaRPr>
          </a:p>
        </p:txBody>
      </p:sp>
      <p:sp>
        <p:nvSpPr>
          <p:cNvPr id="60" name="Rectangle: Single Corner Rounded 59">
            <a:extLst>
              <a:ext uri="{FF2B5EF4-FFF2-40B4-BE49-F238E27FC236}">
                <a16:creationId xmlns:a16="http://schemas.microsoft.com/office/drawing/2014/main" id="{F46E976B-E4DA-4CB5-9431-D55A3DB5859B}"/>
              </a:ext>
            </a:extLst>
          </p:cNvPr>
          <p:cNvSpPr/>
          <p:nvPr/>
        </p:nvSpPr>
        <p:spPr>
          <a:xfrm>
            <a:off x="8410573" y="5070107"/>
            <a:ext cx="3409951"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cancel_retransmission_timer</a:t>
            </a:r>
            <a:endParaRPr lang="zh-CN" altLang="en-US" dirty="0">
              <a:latin typeface="Ubuntu Mono" panose="020B0509030602030204" pitchFamily="49" charset="0"/>
              <a:ea typeface="DFMincho-SU" panose="02010609010101010101" pitchFamily="1" charset="-128"/>
            </a:endParaRPr>
          </a:p>
        </p:txBody>
      </p:sp>
      <p:sp>
        <p:nvSpPr>
          <p:cNvPr id="61" name="Rectangle: Single Corner Rounded 60">
            <a:extLst>
              <a:ext uri="{FF2B5EF4-FFF2-40B4-BE49-F238E27FC236}">
                <a16:creationId xmlns:a16="http://schemas.microsoft.com/office/drawing/2014/main" id="{3F05434B-8998-49AB-9902-1BFEF7DBBBCF}"/>
              </a:ext>
            </a:extLst>
          </p:cNvPr>
          <p:cNvSpPr/>
          <p:nvPr/>
        </p:nvSpPr>
        <p:spPr>
          <a:xfrm>
            <a:off x="9153523" y="6378761"/>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sp>
        <p:nvSpPr>
          <p:cNvPr id="67" name="Rectangle: Single Corner Rounded 66">
            <a:extLst>
              <a:ext uri="{FF2B5EF4-FFF2-40B4-BE49-F238E27FC236}">
                <a16:creationId xmlns:a16="http://schemas.microsoft.com/office/drawing/2014/main" id="{5EFF27D0-2E1F-4D7A-B0ED-5A4E470963F7}"/>
              </a:ext>
            </a:extLst>
          </p:cNvPr>
          <p:cNvSpPr/>
          <p:nvPr/>
        </p:nvSpPr>
        <p:spPr>
          <a:xfrm>
            <a:off x="9120185" y="5708697"/>
            <a:ext cx="1990727"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handle_resp_msg</a:t>
            </a:r>
            <a:endParaRPr lang="zh-CN" altLang="en-US" dirty="0">
              <a:latin typeface="Ubuntu Mono" panose="020B0509030602030204" pitchFamily="49" charset="0"/>
              <a:ea typeface="DFMincho-SU" panose="02010609010101010101" pitchFamily="1" charset="-128"/>
            </a:endParaRPr>
          </a:p>
        </p:txBody>
      </p:sp>
      <p:sp>
        <p:nvSpPr>
          <p:cNvPr id="71" name="Rectangle: Single Corner Rounded 70">
            <a:extLst>
              <a:ext uri="{FF2B5EF4-FFF2-40B4-BE49-F238E27FC236}">
                <a16:creationId xmlns:a16="http://schemas.microsoft.com/office/drawing/2014/main" id="{7A3523E3-E5F1-4EA3-9060-FC3DD32FF06F}"/>
              </a:ext>
            </a:extLst>
          </p:cNvPr>
          <p:cNvSpPr/>
          <p:nvPr/>
        </p:nvSpPr>
        <p:spPr>
          <a:xfrm>
            <a:off x="4757737" y="5070107"/>
            <a:ext cx="3409950" cy="369332"/>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wait_for_timeout_callback</a:t>
            </a:r>
            <a:endParaRPr lang="zh-CN" altLang="en-US" dirty="0">
              <a:latin typeface="Ubuntu Mono" panose="020B0509030602030204" pitchFamily="49" charset="0"/>
              <a:ea typeface="DFMincho-SU" panose="02010609010101010101" pitchFamily="1" charset="-128"/>
            </a:endParaRPr>
          </a:p>
        </p:txBody>
      </p:sp>
      <p:cxnSp>
        <p:nvCxnSpPr>
          <p:cNvPr id="23" name="Connector: Elbow 22">
            <a:extLst>
              <a:ext uri="{FF2B5EF4-FFF2-40B4-BE49-F238E27FC236}">
                <a16:creationId xmlns:a16="http://schemas.microsoft.com/office/drawing/2014/main" id="{56F2BAE1-FC5A-4744-B1BF-FEA055C98E35}"/>
              </a:ext>
            </a:extLst>
          </p:cNvPr>
          <p:cNvCxnSpPr>
            <a:cxnSpLocks/>
            <a:stCxn id="71" idx="1"/>
            <a:endCxn id="29" idx="1"/>
          </p:cNvCxnSpPr>
          <p:nvPr/>
        </p:nvCxnSpPr>
        <p:spPr>
          <a:xfrm rot="10800000" flipH="1">
            <a:off x="4757737" y="1228189"/>
            <a:ext cx="2047874" cy="4026585"/>
          </a:xfrm>
          <a:prstGeom prst="bentConnector3">
            <a:avLst>
              <a:gd name="adj1" fmla="val -1116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E3C6E29-4CFC-4EFA-AD07-0A04BC2BFE86}"/>
              </a:ext>
            </a:extLst>
          </p:cNvPr>
          <p:cNvCxnSpPr>
            <a:stCxn id="44" idx="2"/>
            <a:endCxn id="48" idx="0"/>
          </p:cNvCxnSpPr>
          <p:nvPr/>
        </p:nvCxnSpPr>
        <p:spPr>
          <a:xfrm>
            <a:off x="8329612" y="725473"/>
            <a:ext cx="0" cy="1129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Decision 28">
            <a:extLst>
              <a:ext uri="{FF2B5EF4-FFF2-40B4-BE49-F238E27FC236}">
                <a16:creationId xmlns:a16="http://schemas.microsoft.com/office/drawing/2014/main" id="{1ABEBC95-F9B1-4E7E-A17C-965B411ECF35}"/>
              </a:ext>
            </a:extLst>
          </p:cNvPr>
          <p:cNvSpPr/>
          <p:nvPr/>
        </p:nvSpPr>
        <p:spPr>
          <a:xfrm>
            <a:off x="6805611" y="824033"/>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the last Rc ?</a:t>
            </a:r>
            <a:endParaRPr lang="zh-CN" altLang="en-US" sz="1200" dirty="0">
              <a:latin typeface="Ubuntu Mono" panose="020B0509030602030204" pitchFamily="49" charset="0"/>
            </a:endParaRPr>
          </a:p>
        </p:txBody>
      </p:sp>
      <p:sp>
        <p:nvSpPr>
          <p:cNvPr id="73" name="Rectangle: Single Corner Rounded 72">
            <a:extLst>
              <a:ext uri="{FF2B5EF4-FFF2-40B4-BE49-F238E27FC236}">
                <a16:creationId xmlns:a16="http://schemas.microsoft.com/office/drawing/2014/main" id="{1A3296B6-F472-4318-AD78-240E7400E58F}"/>
              </a:ext>
            </a:extLst>
          </p:cNvPr>
          <p:cNvSpPr/>
          <p:nvPr/>
        </p:nvSpPr>
        <p:spPr>
          <a:xfrm>
            <a:off x="10144123" y="1043522"/>
            <a:ext cx="1924050" cy="369332"/>
          </a:xfrm>
          <a:prstGeom prst="round1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spAutoFit/>
          </a:bodyPr>
          <a:lstStyle/>
          <a:p>
            <a:pPr algn="ctr"/>
            <a:r>
              <a:rPr lang="en-US" altLang="zh-CN" dirty="0">
                <a:latin typeface="Ubuntu Mono" panose="020B0509030602030204" pitchFamily="49" charset="0"/>
                <a:ea typeface="DFMincho-SU" panose="02010609010101010101" pitchFamily="1" charset="-128"/>
              </a:rPr>
              <a:t>report_status</a:t>
            </a:r>
            <a:endParaRPr lang="zh-CN" altLang="en-US" dirty="0">
              <a:latin typeface="Ubuntu Mono" panose="020B0509030602030204" pitchFamily="49" charset="0"/>
              <a:ea typeface="DFMincho-SU" panose="02010609010101010101" pitchFamily="1" charset="-128"/>
            </a:endParaRPr>
          </a:p>
        </p:txBody>
      </p:sp>
      <p:cxnSp>
        <p:nvCxnSpPr>
          <p:cNvPr id="31" name="Straight Arrow Connector 30">
            <a:extLst>
              <a:ext uri="{FF2B5EF4-FFF2-40B4-BE49-F238E27FC236}">
                <a16:creationId xmlns:a16="http://schemas.microsoft.com/office/drawing/2014/main" id="{95C2FBAA-2609-45BC-9CF4-20D52A242297}"/>
              </a:ext>
            </a:extLst>
          </p:cNvPr>
          <p:cNvCxnSpPr>
            <a:stCxn id="29" idx="3"/>
            <a:endCxn id="73" idx="1"/>
          </p:cNvCxnSpPr>
          <p:nvPr/>
        </p:nvCxnSpPr>
        <p:spPr>
          <a:xfrm>
            <a:off x="9853610" y="1228188"/>
            <a:ext cx="290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D4DAAF-CD62-47A9-8CCF-445EBA1C877E}"/>
              </a:ext>
            </a:extLst>
          </p:cNvPr>
          <p:cNvSpPr txBox="1"/>
          <p:nvPr/>
        </p:nvSpPr>
        <p:spPr>
          <a:xfrm>
            <a:off x="9763122" y="1016024"/>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4" name="TextBox 73">
            <a:extLst>
              <a:ext uri="{FF2B5EF4-FFF2-40B4-BE49-F238E27FC236}">
                <a16:creationId xmlns:a16="http://schemas.microsoft.com/office/drawing/2014/main" id="{F17C5FD0-AFD4-4786-96A6-159727BF899A}"/>
              </a:ext>
            </a:extLst>
          </p:cNvPr>
          <p:cNvSpPr txBox="1"/>
          <p:nvPr/>
        </p:nvSpPr>
        <p:spPr>
          <a:xfrm>
            <a:off x="8081960" y="160666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77" name="Flowchart: Decision 76">
            <a:extLst>
              <a:ext uri="{FF2B5EF4-FFF2-40B4-BE49-F238E27FC236}">
                <a16:creationId xmlns:a16="http://schemas.microsoft.com/office/drawing/2014/main" id="{4EC28B72-27F8-4318-8EEC-ECBC45D8A9CA}"/>
              </a:ext>
            </a:extLst>
          </p:cNvPr>
          <p:cNvSpPr/>
          <p:nvPr/>
        </p:nvSpPr>
        <p:spPr>
          <a:xfrm>
            <a:off x="6805613" y="4086657"/>
            <a:ext cx="3047999" cy="80831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Ubuntu Mono" panose="020B0509030602030204" pitchFamily="49" charset="0"/>
              </a:rPr>
              <a:t>Is valid message ?</a:t>
            </a:r>
            <a:endParaRPr lang="zh-CN" altLang="en-US" sz="1200" dirty="0">
              <a:latin typeface="Ubuntu Mono" panose="020B0509030602030204" pitchFamily="49" charset="0"/>
            </a:endParaRPr>
          </a:p>
        </p:txBody>
      </p:sp>
      <p:cxnSp>
        <p:nvCxnSpPr>
          <p:cNvPr id="36" name="Straight Arrow Connector 35">
            <a:extLst>
              <a:ext uri="{FF2B5EF4-FFF2-40B4-BE49-F238E27FC236}">
                <a16:creationId xmlns:a16="http://schemas.microsoft.com/office/drawing/2014/main" id="{163C7DA4-C96D-4C2C-8B06-87C07A31A374}"/>
              </a:ext>
            </a:extLst>
          </p:cNvPr>
          <p:cNvCxnSpPr>
            <a:cxnSpLocks/>
            <a:stCxn id="77" idx="1"/>
          </p:cNvCxnSpPr>
          <p:nvPr/>
        </p:nvCxnSpPr>
        <p:spPr>
          <a:xfrm flipH="1">
            <a:off x="6805611" y="4490812"/>
            <a:ext cx="2" cy="586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13749E-6ED3-4712-9C92-3E9532B5BCD8}"/>
              </a:ext>
            </a:extLst>
          </p:cNvPr>
          <p:cNvCxnSpPr>
            <a:cxnSpLocks/>
            <a:stCxn id="77" idx="3"/>
          </p:cNvCxnSpPr>
          <p:nvPr/>
        </p:nvCxnSpPr>
        <p:spPr>
          <a:xfrm>
            <a:off x="9853612" y="4490812"/>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E784CD5-8DD8-4C9D-BEA4-8B7560102930}"/>
              </a:ext>
            </a:extLst>
          </p:cNvPr>
          <p:cNvSpPr txBox="1"/>
          <p:nvPr/>
        </p:nvSpPr>
        <p:spPr>
          <a:xfrm>
            <a:off x="9734546" y="4700775"/>
            <a:ext cx="704851" cy="215444"/>
          </a:xfrm>
          <a:prstGeom prst="rect">
            <a:avLst/>
          </a:prstGeom>
          <a:noFill/>
        </p:spPr>
        <p:txBody>
          <a:bodyPr wrap="square" rtlCol="0">
            <a:spAutoFit/>
          </a:bodyPr>
          <a:lstStyle/>
          <a:p>
            <a:r>
              <a:rPr lang="en-US" altLang="zh-CN" sz="800" dirty="0">
                <a:latin typeface="Bodoni MT Black" panose="02070A03080606020203" pitchFamily="18" charset="0"/>
                <a:ea typeface="DFMincho-SU" panose="02010609010101010101" pitchFamily="1" charset="-128"/>
              </a:rPr>
              <a:t>Yes</a:t>
            </a:r>
            <a:endParaRPr lang="zh-CN" altLang="en-US" sz="800" dirty="0">
              <a:latin typeface="Bodoni MT Black" panose="02070A03080606020203" pitchFamily="18" charset="0"/>
              <a:ea typeface="DFMincho-SU" panose="02010609010101010101" pitchFamily="1" charset="-128"/>
            </a:endParaRPr>
          </a:p>
        </p:txBody>
      </p:sp>
      <p:sp>
        <p:nvSpPr>
          <p:cNvPr id="79" name="TextBox 78">
            <a:extLst>
              <a:ext uri="{FF2B5EF4-FFF2-40B4-BE49-F238E27FC236}">
                <a16:creationId xmlns:a16="http://schemas.microsoft.com/office/drawing/2014/main" id="{E6AFA892-BD8E-4570-BA4F-3D472D65F5D4}"/>
              </a:ext>
            </a:extLst>
          </p:cNvPr>
          <p:cNvSpPr txBox="1"/>
          <p:nvPr/>
        </p:nvSpPr>
        <p:spPr>
          <a:xfrm>
            <a:off x="6219829" y="4691190"/>
            <a:ext cx="704851" cy="215444"/>
          </a:xfrm>
          <a:prstGeom prst="rect">
            <a:avLst/>
          </a:prstGeom>
          <a:noFill/>
        </p:spPr>
        <p:txBody>
          <a:bodyPr wrap="square" rtlCol="0">
            <a:spAutoFit/>
          </a:bodyPr>
          <a:lstStyle/>
          <a:p>
            <a:pPr algn="ctr"/>
            <a:r>
              <a:rPr lang="en-US" altLang="zh-CN" sz="800" dirty="0">
                <a:latin typeface="Bodoni MT Black" panose="02070A03080606020203" pitchFamily="18" charset="0"/>
                <a:ea typeface="DFMincho-SU" panose="02010609010101010101" pitchFamily="1" charset="-128"/>
              </a:rPr>
              <a:t>No</a:t>
            </a:r>
            <a:endParaRPr lang="zh-CN" altLang="en-US" sz="800" dirty="0">
              <a:latin typeface="Bodoni MT Black" panose="02070A03080606020203" pitchFamily="18" charset="0"/>
              <a:ea typeface="DFMincho-SU" panose="02010609010101010101" pitchFamily="1" charset="-128"/>
            </a:endParaRPr>
          </a:p>
        </p:txBody>
      </p:sp>
      <p:sp>
        <p:nvSpPr>
          <p:cNvPr id="90" name="Arrow: Right 89">
            <a:extLst>
              <a:ext uri="{FF2B5EF4-FFF2-40B4-BE49-F238E27FC236}">
                <a16:creationId xmlns:a16="http://schemas.microsoft.com/office/drawing/2014/main" id="{D392EAAD-6B33-4CF1-A9EA-9433C537B8AE}"/>
              </a:ext>
            </a:extLst>
          </p:cNvPr>
          <p:cNvSpPr/>
          <p:nvPr/>
        </p:nvSpPr>
        <p:spPr>
          <a:xfrm>
            <a:off x="4117827" y="505214"/>
            <a:ext cx="2844951" cy="233483"/>
          </a:xfrm>
          <a:prstGeom prst="rightArrow">
            <a:avLst>
              <a:gd name="adj1" fmla="val 50000"/>
              <a:gd name="adj2" fmla="val 156067"/>
            </a:avLst>
          </a:prstGeom>
          <a:ln cap="rn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Arrow: Left 90">
            <a:extLst>
              <a:ext uri="{FF2B5EF4-FFF2-40B4-BE49-F238E27FC236}">
                <a16:creationId xmlns:a16="http://schemas.microsoft.com/office/drawing/2014/main" id="{26F256EE-F3B4-4B08-AB8A-1B1AA2068AA4}"/>
              </a:ext>
            </a:extLst>
          </p:cNvPr>
          <p:cNvSpPr/>
          <p:nvPr/>
        </p:nvSpPr>
        <p:spPr>
          <a:xfrm>
            <a:off x="3395659" y="1854609"/>
            <a:ext cx="476255" cy="231309"/>
          </a:xfrm>
          <a:prstGeom prst="leftArrow">
            <a:avLst>
              <a:gd name="adj1" fmla="val 50000"/>
              <a:gd name="adj2" fmla="val 62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Arrow: Left 91">
            <a:extLst>
              <a:ext uri="{FF2B5EF4-FFF2-40B4-BE49-F238E27FC236}">
                <a16:creationId xmlns:a16="http://schemas.microsoft.com/office/drawing/2014/main" id="{68719E0C-00F4-4CF8-8911-A923630C83E7}"/>
              </a:ext>
            </a:extLst>
          </p:cNvPr>
          <p:cNvSpPr/>
          <p:nvPr/>
        </p:nvSpPr>
        <p:spPr>
          <a:xfrm>
            <a:off x="2313534" y="2826259"/>
            <a:ext cx="1481225" cy="231309"/>
          </a:xfrm>
          <a:prstGeom prst="leftArrow">
            <a:avLst>
              <a:gd name="adj1" fmla="val 50000"/>
              <a:gd name="adj2" fmla="val 994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Connector: Elbow 95">
            <a:extLst>
              <a:ext uri="{FF2B5EF4-FFF2-40B4-BE49-F238E27FC236}">
                <a16:creationId xmlns:a16="http://schemas.microsoft.com/office/drawing/2014/main" id="{F71E960D-A0AC-49A8-B8C0-F7A825F0B75B}"/>
              </a:ext>
            </a:extLst>
          </p:cNvPr>
          <p:cNvCxnSpPr>
            <a:stCxn id="21" idx="2"/>
            <a:endCxn id="54" idx="1"/>
          </p:cNvCxnSpPr>
          <p:nvPr/>
        </p:nvCxnSpPr>
        <p:spPr>
          <a:xfrm rot="16200000" flipH="1">
            <a:off x="3601177" y="638903"/>
            <a:ext cx="593862" cy="5595934"/>
          </a:xfrm>
          <a:prstGeom prst="bentConnector2">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1825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63B16C67-4A99-4825-86E0-C0C4592F9A7A}"/>
              </a:ext>
            </a:extLst>
          </p:cNvPr>
          <p:cNvSpPr/>
          <p:nvPr/>
        </p:nvSpPr>
        <p:spPr>
          <a:xfrm>
            <a:off x="339436" y="258126"/>
            <a:ext cx="3556289" cy="2589849"/>
          </a:xfrm>
          <a:prstGeom prst="roundRect">
            <a:avLst>
              <a:gd name="adj" fmla="val 2347"/>
            </a:avLst>
          </a:prstGeom>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dirty="0">
                <a:latin typeface="Berlin Sans FB Demi" panose="020E0802020502020306" pitchFamily="34" charset="0"/>
              </a:rPr>
              <a:t>stunpacket</a:t>
            </a:r>
          </a:p>
        </p:txBody>
      </p:sp>
      <p:sp>
        <p:nvSpPr>
          <p:cNvPr id="2" name="TextBox 1">
            <a:extLst>
              <a:ext uri="{FF2B5EF4-FFF2-40B4-BE49-F238E27FC236}">
                <a16:creationId xmlns:a16="http://schemas.microsoft.com/office/drawing/2014/main" id="{C53FA38D-2ACD-4A54-89B7-B7CDDE5715D1}"/>
              </a:ext>
            </a:extLst>
          </p:cNvPr>
          <p:cNvSpPr txBox="1"/>
          <p:nvPr/>
        </p:nvSpPr>
        <p:spPr>
          <a:xfrm>
            <a:off x="3683726" y="4406537"/>
            <a:ext cx="184731" cy="369332"/>
          </a:xfrm>
          <a:prstGeom prst="rect">
            <a:avLst/>
          </a:prstGeom>
          <a:noFill/>
        </p:spPr>
        <p:txBody>
          <a:bodyPr wrap="none" rtlCol="0">
            <a:spAutoFit/>
          </a:bodyPr>
          <a:lstStyle/>
          <a:p>
            <a:endParaRPr lang="zh-CN" altLang="en-US" dirty="0"/>
          </a:p>
        </p:txBody>
      </p:sp>
      <p:sp>
        <p:nvSpPr>
          <p:cNvPr id="3" name="TextBox 2">
            <a:extLst>
              <a:ext uri="{FF2B5EF4-FFF2-40B4-BE49-F238E27FC236}">
                <a16:creationId xmlns:a16="http://schemas.microsoft.com/office/drawing/2014/main" id="{C825C559-119B-43FB-8A43-5487C99BFC7F}"/>
              </a:ext>
            </a:extLst>
          </p:cNvPr>
          <p:cNvSpPr txBox="1"/>
          <p:nvPr/>
        </p:nvSpPr>
        <p:spPr>
          <a:xfrm>
            <a:off x="2333897" y="4911634"/>
            <a:ext cx="4970784" cy="1200329"/>
          </a:xfrm>
          <a:prstGeom prst="rect">
            <a:avLst/>
          </a:prstGeom>
          <a:noFill/>
        </p:spPr>
        <p:txBody>
          <a:bodyPr wrap="none" rtlCol="0">
            <a:spAutoFit/>
          </a:bodyPr>
          <a:lstStyle/>
          <a:p>
            <a:r>
              <a:rPr lang="en-US" altLang="zh-CN" dirty="0">
                <a:latin typeface="Arial Black" panose="020B0A04020102020204" pitchFamily="34" charset="0"/>
              </a:rPr>
              <a:t>uint16_t _</a:t>
            </a:r>
            <a:r>
              <a:rPr lang="en-US" altLang="zh-CN" dirty="0" err="1">
                <a:latin typeface="Arial Black" panose="020B0A04020102020204" pitchFamily="34" charset="0"/>
              </a:rPr>
              <a:t>msgId</a:t>
            </a:r>
            <a:r>
              <a:rPr lang="en-US" altLang="zh-CN" dirty="0">
                <a:latin typeface="Arial Black" panose="020B0A04020102020204" pitchFamily="34" charset="0"/>
              </a:rPr>
              <a:t>;</a:t>
            </a:r>
          </a:p>
          <a:p>
            <a:r>
              <a:rPr lang="en-US" altLang="zh-CN" dirty="0">
                <a:latin typeface="Arial Black" panose="020B0A04020102020204" pitchFamily="34" charset="0"/>
              </a:rPr>
              <a:t>uint16_t _length;</a:t>
            </a:r>
          </a:p>
          <a:p>
            <a:r>
              <a:rPr lang="en-US" altLang="zh-CN" dirty="0">
                <a:latin typeface="Arial Black" panose="020B0A04020102020204" pitchFamily="34" charset="0"/>
              </a:rPr>
              <a:t>uint8_t  _</a:t>
            </a:r>
            <a:r>
              <a:rPr lang="en-US" altLang="zh-CN" dirty="0" err="1">
                <a:latin typeface="Arial Black" panose="020B0A04020102020204" pitchFamily="34" charset="0"/>
              </a:rPr>
              <a:t>transaionId</a:t>
            </a:r>
            <a:r>
              <a:rPr lang="en-US" altLang="zh-CN" dirty="0">
                <a:latin typeface="Arial Black" panose="020B0A04020102020204" pitchFamily="34" charset="0"/>
              </a:rPr>
              <a:t>;</a:t>
            </a:r>
          </a:p>
          <a:p>
            <a:r>
              <a:rPr lang="en-US" altLang="zh-CN" dirty="0">
                <a:latin typeface="Arial Black" panose="020B0A04020102020204" pitchFamily="34" charset="0"/>
              </a:rPr>
              <a:t>uint8_t   </a:t>
            </a:r>
            <a:r>
              <a:rPr lang="en-US" altLang="zh-CN" dirty="0" err="1">
                <a:latin typeface="Arial Black" panose="020B0A04020102020204" pitchFamily="34" charset="0"/>
              </a:rPr>
              <a:t>m_Attrs</a:t>
            </a:r>
            <a:r>
              <a:rPr lang="en-US" altLang="zh-CN" dirty="0">
                <a:latin typeface="Arial Black" panose="020B0A04020102020204" pitchFamily="34" charset="0"/>
              </a:rPr>
              <a:t>[</a:t>
            </a:r>
            <a:r>
              <a:rPr lang="en-US" altLang="zh-CN" dirty="0" err="1">
                <a:latin typeface="Arial Black" panose="020B0A04020102020204" pitchFamily="34" charset="0"/>
              </a:rPr>
              <a:t>sStunPacketLength</a:t>
            </a:r>
            <a:r>
              <a:rPr lang="en-US" altLang="zh-CN" dirty="0">
                <a:latin typeface="Arial Black" panose="020B0A04020102020204" pitchFamily="34" charset="0"/>
              </a:rPr>
              <a:t>];</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4027694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3602966" y="9977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7413915" y="1406404"/>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6747556" y="2033666"/>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9043947" y="20336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2217511" y="346718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1656402" y="997781"/>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3662262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65B2436-1F20-4286-82EE-90A01FBFBCF1}"/>
              </a:ext>
            </a:extLst>
          </p:cNvPr>
          <p:cNvSpPr/>
          <p:nvPr/>
        </p:nvSpPr>
        <p:spPr>
          <a:xfrm>
            <a:off x="8795317" y="121480"/>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UDP mode</a:t>
            </a:r>
            <a:endParaRPr lang="zh-CN" altLang="en-US" dirty="0">
              <a:latin typeface="Berlin Sans FB Demi" panose="020E0802020502020306" pitchFamily="34" charset="0"/>
            </a:endParaRPr>
          </a:p>
        </p:txBody>
      </p:sp>
      <p:sp>
        <p:nvSpPr>
          <p:cNvPr id="39" name="Rectangle: Rounded Corners 38">
            <a:extLst>
              <a:ext uri="{FF2B5EF4-FFF2-40B4-BE49-F238E27FC236}">
                <a16:creationId xmlns:a16="http://schemas.microsoft.com/office/drawing/2014/main" id="{D8B6EF3A-85A8-46F3-9DDB-B2A0CB7E9198}"/>
              </a:ext>
            </a:extLst>
          </p:cNvPr>
          <p:cNvSpPr/>
          <p:nvPr/>
        </p:nvSpPr>
        <p:spPr>
          <a:xfrm>
            <a:off x="8795317" y="1347429"/>
            <a:ext cx="276280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HOST with TCP mode</a:t>
            </a:r>
            <a:endParaRPr lang="zh-CN" altLang="en-US" dirty="0">
              <a:latin typeface="Berlin Sans FB Demi" panose="020E0802020502020306" pitchFamily="34" charset="0"/>
            </a:endParaRPr>
          </a:p>
        </p:txBody>
      </p:sp>
      <p:sp>
        <p:nvSpPr>
          <p:cNvPr id="41" name="Rectangle: Rounded Corners 40">
            <a:extLst>
              <a:ext uri="{FF2B5EF4-FFF2-40B4-BE49-F238E27FC236}">
                <a16:creationId xmlns:a16="http://schemas.microsoft.com/office/drawing/2014/main" id="{0FBA3F69-7837-4CA3-8D35-6D3B0B2231BB}"/>
              </a:ext>
            </a:extLst>
          </p:cNvPr>
          <p:cNvSpPr/>
          <p:nvPr/>
        </p:nvSpPr>
        <p:spPr>
          <a:xfrm>
            <a:off x="8795317" y="1858247"/>
            <a:ext cx="1886898"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passivestream</a:t>
            </a:r>
            <a:endParaRPr lang="zh-CN" altLang="en-US" dirty="0">
              <a:latin typeface="Berlin Sans FB Demi" panose="020E0802020502020306" pitchFamily="34" charset="0"/>
            </a:endParaRPr>
          </a:p>
        </p:txBody>
      </p:sp>
      <p:sp>
        <p:nvSpPr>
          <p:cNvPr id="43" name="Rectangle: Rounded Corners 42">
            <a:extLst>
              <a:ext uri="{FF2B5EF4-FFF2-40B4-BE49-F238E27FC236}">
                <a16:creationId xmlns:a16="http://schemas.microsoft.com/office/drawing/2014/main" id="{161CBF48-2FED-4841-B7C9-14B754B32357}"/>
              </a:ext>
            </a:extLst>
          </p:cNvPr>
          <p:cNvSpPr/>
          <p:nvPr/>
        </p:nvSpPr>
        <p:spPr>
          <a:xfrm>
            <a:off x="8795316" y="2369066"/>
            <a:ext cx="1654833"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pPr algn="ctr"/>
            <a:r>
              <a:rPr lang="en-US" altLang="zh-CN" dirty="0">
                <a:latin typeface="Berlin Sans FB Demi" panose="020E0802020502020306" pitchFamily="34" charset="0"/>
              </a:rPr>
              <a:t>activestream</a:t>
            </a:r>
            <a:endParaRPr lang="zh-CN" altLang="en-US" dirty="0">
              <a:latin typeface="Berlin Sans FB Demi" panose="020E0802020502020306" pitchFamily="34" charset="0"/>
            </a:endParaRPr>
          </a:p>
        </p:txBody>
      </p:sp>
      <p:sp>
        <p:nvSpPr>
          <p:cNvPr id="47" name="Rectangle: Rounded Corners 46">
            <a:extLst>
              <a:ext uri="{FF2B5EF4-FFF2-40B4-BE49-F238E27FC236}">
                <a16:creationId xmlns:a16="http://schemas.microsoft.com/office/drawing/2014/main" id="{1F328B9A-9F38-4A99-8823-E1362167F3DE}"/>
              </a:ext>
            </a:extLst>
          </p:cNvPr>
          <p:cNvSpPr/>
          <p:nvPr/>
        </p:nvSpPr>
        <p:spPr>
          <a:xfrm>
            <a:off x="8795317" y="723463"/>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multiplexing </a:t>
            </a:r>
          </a:p>
        </p:txBody>
      </p:sp>
      <p:sp>
        <p:nvSpPr>
          <p:cNvPr id="49" name="Rectangle: Rounded Corners 48">
            <a:extLst>
              <a:ext uri="{FF2B5EF4-FFF2-40B4-BE49-F238E27FC236}">
                <a16:creationId xmlns:a16="http://schemas.microsoft.com/office/drawing/2014/main" id="{ADBB303A-D1BD-4912-938E-14B955DDF743}"/>
              </a:ext>
            </a:extLst>
          </p:cNvPr>
          <p:cNvSpPr/>
          <p:nvPr/>
        </p:nvSpPr>
        <p:spPr>
          <a:xfrm>
            <a:off x="2389826" y="19118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ICEStream</a:t>
            </a:r>
            <a:endParaRPr lang="zh-CN" altLang="en-US" dirty="0">
              <a:latin typeface="Berlin Sans FB Demi" panose="020E0802020502020306" pitchFamily="34" charset="0"/>
            </a:endParaRPr>
          </a:p>
        </p:txBody>
      </p:sp>
      <p:sp>
        <p:nvSpPr>
          <p:cNvPr id="8" name="Rectangle: Rounded Corners 7">
            <a:extLst>
              <a:ext uri="{FF2B5EF4-FFF2-40B4-BE49-F238E27FC236}">
                <a16:creationId xmlns:a16="http://schemas.microsoft.com/office/drawing/2014/main" id="{7D8C01CC-395B-4B3B-BE21-A540D4E73869}"/>
              </a:ext>
            </a:extLst>
          </p:cNvPr>
          <p:cNvSpPr/>
          <p:nvPr/>
        </p:nvSpPr>
        <p:spPr>
          <a:xfrm>
            <a:off x="2389827" y="2496422"/>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RTPStream</a:t>
            </a:r>
            <a:endParaRPr lang="zh-CN" altLang="en-US" dirty="0">
              <a:latin typeface="Berlin Sans FB Demi" panose="020E0802020502020306" pitchFamily="34" charset="0"/>
            </a:endParaRPr>
          </a:p>
        </p:txBody>
      </p:sp>
      <p:sp>
        <p:nvSpPr>
          <p:cNvPr id="9" name="Rectangle: Rounded Corners 8">
            <a:extLst>
              <a:ext uri="{FF2B5EF4-FFF2-40B4-BE49-F238E27FC236}">
                <a16:creationId xmlns:a16="http://schemas.microsoft.com/office/drawing/2014/main" id="{66CCF587-498C-4C4C-AF02-0CCDE339E89D}"/>
              </a:ext>
            </a:extLst>
          </p:cNvPr>
          <p:cNvSpPr/>
          <p:nvPr/>
        </p:nvSpPr>
        <p:spPr>
          <a:xfrm>
            <a:off x="2389826" y="3134597"/>
            <a:ext cx="1575171"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RTCPStream</a:t>
            </a:r>
            <a:endParaRPr lang="zh-CN" altLang="en-US" dirty="0">
              <a:latin typeface="Berlin Sans FB Demi" panose="020E0802020502020306" pitchFamily="34" charset="0"/>
            </a:endParaRPr>
          </a:p>
        </p:txBody>
      </p:sp>
      <p:sp>
        <p:nvSpPr>
          <p:cNvPr id="10" name="Rectangle: Rounded Corners 9">
            <a:extLst>
              <a:ext uri="{FF2B5EF4-FFF2-40B4-BE49-F238E27FC236}">
                <a16:creationId xmlns:a16="http://schemas.microsoft.com/office/drawing/2014/main" id="{417A4CFD-0C98-45E4-BAE5-C0B5D0D88A18}"/>
              </a:ext>
            </a:extLst>
          </p:cNvPr>
          <p:cNvSpPr/>
          <p:nvPr/>
        </p:nvSpPr>
        <p:spPr>
          <a:xfrm>
            <a:off x="2389826" y="3748644"/>
            <a:ext cx="2382200"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MultiplexingStream</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802847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467652"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ICESession</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10341" y="870941"/>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CreateMedia</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221962" y="1383033"/>
            <a:ext cx="1928955"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MakeInitOffer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2128382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D359951-1E2E-4D37-B183-A60C6703BF0D}"/>
              </a:ext>
            </a:extLst>
          </p:cNvPr>
          <p:cNvSpPr/>
          <p:nvPr/>
        </p:nvSpPr>
        <p:spPr>
          <a:xfrm>
            <a:off x="88619" y="319248"/>
            <a:ext cx="11998278" cy="6219504"/>
          </a:xfrm>
          <a:prstGeom prst="roundRect">
            <a:avLst>
              <a:gd name="adj" fmla="val 2100"/>
            </a:avLst>
          </a:prstGeom>
          <a:gradFill flip="none" rotWithShape="1">
            <a:gsLst>
              <a:gs pos="0">
                <a:schemeClr val="accent3">
                  <a:tint val="10000"/>
                  <a:satMod val="300000"/>
                </a:schemeClr>
              </a:gs>
              <a:gs pos="34000">
                <a:schemeClr val="accent3">
                  <a:tint val="13500"/>
                  <a:satMod val="250000"/>
                </a:schemeClr>
              </a:gs>
              <a:gs pos="100000">
                <a:schemeClr val="accent3">
                  <a:tint val="60000"/>
                  <a:satMod val="200000"/>
                </a:schemeClr>
              </a:gs>
            </a:gsLst>
            <a:path path="rect">
              <a:fillToRect l="100000" t="100000"/>
            </a:path>
            <a:tileRect r="-100000" b="-100000"/>
          </a:gradFill>
          <a:ln>
            <a:round/>
          </a:ln>
        </p:spPr>
        <p:style>
          <a:lnRef idx="1">
            <a:schemeClr val="accent3"/>
          </a:lnRef>
          <a:fillRef idx="2">
            <a:schemeClr val="accent3"/>
          </a:fillRef>
          <a:effectRef idx="1">
            <a:schemeClr val="accent3"/>
          </a:effectRef>
          <a:fontRef idx="minor">
            <a:schemeClr val="dk1"/>
          </a:fontRef>
        </p:style>
        <p:txBody>
          <a:bodyPr rtlCol="0" anchor="t" anchorCtr="0">
            <a:noAutofit/>
          </a:bodyPr>
          <a:lstStyle/>
          <a:p>
            <a:pPr algn="ctr"/>
            <a:r>
              <a:rPr lang="en-US" altLang="zh-CN" sz="2400" dirty="0">
                <a:latin typeface="Berlin Sans FB Demi" panose="020E0802020502020306" pitchFamily="34" charset="0"/>
              </a:rPr>
              <a:t>ICEStream</a:t>
            </a:r>
            <a:endParaRPr lang="zh-CN" altLang="en-US" sz="2400" dirty="0">
              <a:latin typeface="Berlin Sans FB Demi" panose="020E0802020502020306" pitchFamily="34" charset="0"/>
            </a:endParaRPr>
          </a:p>
        </p:txBody>
      </p:sp>
      <p:sp>
        <p:nvSpPr>
          <p:cNvPr id="25" name="Rectangle: Rounded Corners 24">
            <a:extLst>
              <a:ext uri="{FF2B5EF4-FFF2-40B4-BE49-F238E27FC236}">
                <a16:creationId xmlns:a16="http://schemas.microsoft.com/office/drawing/2014/main" id="{019C4452-3721-49D3-8A77-FCEDDE8F2DB8}"/>
              </a:ext>
            </a:extLst>
          </p:cNvPr>
          <p:cNvSpPr/>
          <p:nvPr/>
        </p:nvSpPr>
        <p:spPr>
          <a:xfrm>
            <a:off x="283914" y="1062628"/>
            <a:ext cx="1587286" cy="40862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spAutoFit/>
          </a:bodyPr>
          <a:lstStyle/>
          <a:p>
            <a:r>
              <a:rPr lang="en-US" altLang="zh-CN" dirty="0">
                <a:latin typeface="Berlin Sans FB Demi" panose="020E0802020502020306" pitchFamily="34" charset="0"/>
              </a:rPr>
              <a:t>componet_id</a:t>
            </a:r>
            <a:endParaRPr lang="zh-CN" altLang="en-US" dirty="0">
              <a:latin typeface="Berlin Sans FB Demi" panose="020E0802020502020306" pitchFamily="34" charset="0"/>
            </a:endParaRPr>
          </a:p>
        </p:txBody>
      </p:sp>
      <p:sp>
        <p:nvSpPr>
          <p:cNvPr id="20" name="Rectangle: Rounded Corners 19">
            <a:extLst>
              <a:ext uri="{FF2B5EF4-FFF2-40B4-BE49-F238E27FC236}">
                <a16:creationId xmlns:a16="http://schemas.microsoft.com/office/drawing/2014/main" id="{497F7D75-B0F1-49A5-A955-AF3F4398F876}"/>
              </a:ext>
            </a:extLst>
          </p:cNvPr>
          <p:cNvSpPr/>
          <p:nvPr/>
        </p:nvSpPr>
        <p:spPr>
          <a:xfrm>
            <a:off x="367997" y="2848587"/>
            <a:ext cx="2121845"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candidateChannel</a:t>
            </a:r>
            <a:endParaRPr lang="zh-CN" altLang="en-US" dirty="0">
              <a:latin typeface="Berlin Sans FB Demi" panose="020E0802020502020306" pitchFamily="34" charset="0"/>
            </a:endParaRPr>
          </a:p>
        </p:txBody>
      </p:sp>
      <p:sp>
        <p:nvSpPr>
          <p:cNvPr id="7" name="Rectangle: Rounded Corners 6">
            <a:extLst>
              <a:ext uri="{FF2B5EF4-FFF2-40B4-BE49-F238E27FC236}">
                <a16:creationId xmlns:a16="http://schemas.microsoft.com/office/drawing/2014/main" id="{F42EAD11-3ADE-4091-A4AF-DB356B99B911}"/>
              </a:ext>
            </a:extLst>
          </p:cNvPr>
          <p:cNvSpPr/>
          <p:nvPr/>
        </p:nvSpPr>
        <p:spPr>
          <a:xfrm>
            <a:off x="3169004" y="1861253"/>
            <a:ext cx="148708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sendThread</a:t>
            </a:r>
            <a:endParaRPr lang="zh-CN" altLang="en-US" dirty="0">
              <a:latin typeface="Berlin Sans FB Demi" panose="020E0802020502020306" pitchFamily="34" charset="0"/>
            </a:endParaRPr>
          </a:p>
        </p:txBody>
      </p:sp>
      <p:sp>
        <p:nvSpPr>
          <p:cNvPr id="8" name="Rectangle: Rounded Corners 7">
            <a:extLst>
              <a:ext uri="{FF2B5EF4-FFF2-40B4-BE49-F238E27FC236}">
                <a16:creationId xmlns:a16="http://schemas.microsoft.com/office/drawing/2014/main" id="{3E69B4BA-F1B8-4233-B543-08BCB000323F}"/>
              </a:ext>
            </a:extLst>
          </p:cNvPr>
          <p:cNvSpPr/>
          <p:nvPr/>
        </p:nvSpPr>
        <p:spPr>
          <a:xfrm>
            <a:off x="3169004" y="2439964"/>
            <a:ext cx="148708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recvThread</a:t>
            </a:r>
            <a:endParaRPr lang="zh-CN" altLang="en-US" dirty="0">
              <a:latin typeface="Berlin Sans FB Demi" panose="020E0802020502020306" pitchFamily="34" charset="0"/>
            </a:endParaRPr>
          </a:p>
        </p:txBody>
      </p:sp>
      <p:sp>
        <p:nvSpPr>
          <p:cNvPr id="9" name="Rectangle: Rounded Corners 8">
            <a:extLst>
              <a:ext uri="{FF2B5EF4-FFF2-40B4-BE49-F238E27FC236}">
                <a16:creationId xmlns:a16="http://schemas.microsoft.com/office/drawing/2014/main" id="{D338E2E6-8D4C-4360-AB08-5BD0C8173568}"/>
              </a:ext>
            </a:extLst>
          </p:cNvPr>
          <p:cNvSpPr/>
          <p:nvPr/>
        </p:nvSpPr>
        <p:spPr>
          <a:xfrm>
            <a:off x="3169002" y="3020377"/>
            <a:ext cx="148708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recvBuffer</a:t>
            </a:r>
            <a:endParaRPr lang="zh-CN" altLang="en-US" dirty="0">
              <a:latin typeface="Berlin Sans FB Demi" panose="020E0802020502020306" pitchFamily="34" charset="0"/>
            </a:endParaRPr>
          </a:p>
        </p:txBody>
      </p:sp>
      <p:sp>
        <p:nvSpPr>
          <p:cNvPr id="10" name="Rectangle: Rounded Corners 9">
            <a:extLst>
              <a:ext uri="{FF2B5EF4-FFF2-40B4-BE49-F238E27FC236}">
                <a16:creationId xmlns:a16="http://schemas.microsoft.com/office/drawing/2014/main" id="{9130B77C-A5FF-4021-BBE9-E22DD786A051}"/>
              </a:ext>
            </a:extLst>
          </p:cNvPr>
          <p:cNvSpPr/>
          <p:nvPr/>
        </p:nvSpPr>
        <p:spPr>
          <a:xfrm>
            <a:off x="3169001" y="3600791"/>
            <a:ext cx="1487081" cy="408623"/>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en-US" altLang="zh-CN" dirty="0">
                <a:latin typeface="Berlin Sans FB Demi" panose="020E0802020502020306" pitchFamily="34" charset="0"/>
              </a:rPr>
              <a:t>sendBuffer</a:t>
            </a:r>
            <a:endParaRPr lang="zh-CN" altLang="en-US" dirty="0">
              <a:latin typeface="Berlin Sans FB Demi" panose="020E0802020502020306" pitchFamily="34" charset="0"/>
            </a:endParaRPr>
          </a:p>
        </p:txBody>
      </p:sp>
    </p:spTree>
    <p:extLst>
      <p:ext uri="{BB962C8B-B14F-4D97-AF65-F5344CB8AC3E}">
        <p14:creationId xmlns:p14="http://schemas.microsoft.com/office/powerpoint/2010/main" val="640594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2C55F46-D9AC-4AE2-9EE2-70C8A2BBABD8}"/>
              </a:ext>
            </a:extLst>
          </p:cNvPr>
          <p:cNvSpPr/>
          <p:nvPr/>
        </p:nvSpPr>
        <p:spPr>
          <a:xfrm>
            <a:off x="8239125" y="451129"/>
            <a:ext cx="1514476"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candidate</a:t>
            </a:r>
            <a:endParaRPr lang="zh-CN" altLang="en-US" dirty="0"/>
          </a:p>
        </p:txBody>
      </p:sp>
      <p:sp>
        <p:nvSpPr>
          <p:cNvPr id="5" name="Rectangle: Rounded Corners 4">
            <a:extLst>
              <a:ext uri="{FF2B5EF4-FFF2-40B4-BE49-F238E27FC236}">
                <a16:creationId xmlns:a16="http://schemas.microsoft.com/office/drawing/2014/main" id="{BAE4D458-B72E-4E8C-A918-F9BC9BE27052}"/>
              </a:ext>
            </a:extLst>
          </p:cNvPr>
          <p:cNvSpPr/>
          <p:nvPr/>
        </p:nvSpPr>
        <p:spPr>
          <a:xfrm>
            <a:off x="9925049" y="451129"/>
            <a:ext cx="1609725" cy="4667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Clarendon Blk BT" panose="02040905050505020204" pitchFamily="18" charset="0"/>
              </a:rPr>
              <a:t>component</a:t>
            </a:r>
            <a:endParaRPr lang="zh-CN" altLang="en-US" dirty="0"/>
          </a:p>
        </p:txBody>
      </p:sp>
      <p:grpSp>
        <p:nvGrpSpPr>
          <p:cNvPr id="4" name="Group 3">
            <a:extLst>
              <a:ext uri="{FF2B5EF4-FFF2-40B4-BE49-F238E27FC236}">
                <a16:creationId xmlns:a16="http://schemas.microsoft.com/office/drawing/2014/main" id="{EEBEF2F2-ED74-4836-9D1B-562BDC5354DE}"/>
              </a:ext>
            </a:extLst>
          </p:cNvPr>
          <p:cNvGrpSpPr/>
          <p:nvPr/>
        </p:nvGrpSpPr>
        <p:grpSpPr>
          <a:xfrm>
            <a:off x="286766" y="451129"/>
            <a:ext cx="4399858" cy="2451628"/>
            <a:chOff x="524891" y="727354"/>
            <a:chExt cx="4399858" cy="2451628"/>
          </a:xfrm>
        </p:grpSpPr>
        <p:sp>
          <p:nvSpPr>
            <p:cNvPr id="2" name="TextBox 1">
              <a:extLst>
                <a:ext uri="{FF2B5EF4-FFF2-40B4-BE49-F238E27FC236}">
                  <a16:creationId xmlns:a16="http://schemas.microsoft.com/office/drawing/2014/main" id="{6616D8AB-9DB0-4F58-B6DE-0689A6510426}"/>
                </a:ext>
              </a:extLst>
            </p:cNvPr>
            <p:cNvSpPr txBox="1"/>
            <p:nvPr/>
          </p:nvSpPr>
          <p:spPr>
            <a:xfrm>
              <a:off x="524891" y="727354"/>
              <a:ext cx="2484976" cy="369332"/>
            </a:xfrm>
            <a:prstGeom prst="rect">
              <a:avLst/>
            </a:prstGeom>
            <a:noFill/>
          </p:spPr>
          <p:txBody>
            <a:bodyPr wrap="none" rtlCol="0">
              <a:spAutoFit/>
            </a:bodyPr>
            <a:lstStyle/>
            <a:p>
              <a:r>
                <a:rPr lang="en-US" altLang="zh-CN" dirty="0">
                  <a:latin typeface="Clarendon Blk BT" panose="02040905050505020204" pitchFamily="18" charset="0"/>
                </a:rPr>
                <a:t>Connectivity check</a:t>
              </a:r>
              <a:endParaRPr lang="zh-CN" altLang="en-US" dirty="0">
                <a:latin typeface="Clarendon Blk BT" panose="02040905050505020204" pitchFamily="18" charset="0"/>
              </a:endParaRPr>
            </a:p>
          </p:txBody>
        </p:sp>
        <p:sp>
          <p:nvSpPr>
            <p:cNvPr id="6" name="TextBox 5">
              <a:extLst>
                <a:ext uri="{FF2B5EF4-FFF2-40B4-BE49-F238E27FC236}">
                  <a16:creationId xmlns:a16="http://schemas.microsoft.com/office/drawing/2014/main" id="{7CD27D4E-5587-4C70-924A-46BB9BBD9823}"/>
                </a:ext>
              </a:extLst>
            </p:cNvPr>
            <p:cNvSpPr txBox="1"/>
            <p:nvPr/>
          </p:nvSpPr>
          <p:spPr>
            <a:xfrm>
              <a:off x="820164" y="1153481"/>
              <a:ext cx="1758815" cy="307777"/>
            </a:xfrm>
            <a:prstGeom prst="rect">
              <a:avLst/>
            </a:prstGeom>
            <a:noFill/>
          </p:spPr>
          <p:txBody>
            <a:bodyPr wrap="none" rtlCol="0">
              <a:spAutoFit/>
            </a:bodyPr>
            <a:lstStyle/>
            <a:p>
              <a:r>
                <a:rPr lang="en-US" altLang="zh-CN" sz="1400" dirty="0">
                  <a:latin typeface="Clarendon Blk BT" panose="02040905050505020204" pitchFamily="18" charset="0"/>
                </a:rPr>
                <a:t>Host Candidates</a:t>
              </a:r>
              <a:endParaRPr lang="zh-CN" altLang="en-US" sz="1400" dirty="0">
                <a:latin typeface="Clarendon Blk BT" panose="02040905050505020204" pitchFamily="18" charset="0"/>
              </a:endParaRPr>
            </a:p>
          </p:txBody>
        </p:sp>
        <p:sp>
          <p:nvSpPr>
            <p:cNvPr id="7" name="TextBox 6">
              <a:extLst>
                <a:ext uri="{FF2B5EF4-FFF2-40B4-BE49-F238E27FC236}">
                  <a16:creationId xmlns:a16="http://schemas.microsoft.com/office/drawing/2014/main" id="{BB1E6556-D888-4946-B047-E3516181ECC1}"/>
                </a:ext>
              </a:extLst>
            </p:cNvPr>
            <p:cNvSpPr txBox="1"/>
            <p:nvPr/>
          </p:nvSpPr>
          <p:spPr>
            <a:xfrm>
              <a:off x="820164" y="1461258"/>
              <a:ext cx="4104585" cy="307777"/>
            </a:xfrm>
            <a:prstGeom prst="rect">
              <a:avLst/>
            </a:prstGeom>
            <a:noFill/>
          </p:spPr>
          <p:txBody>
            <a:bodyPr wrap="none" rtlCol="0">
              <a:spAutoFit/>
            </a:bodyPr>
            <a:lstStyle/>
            <a:p>
              <a:r>
                <a:rPr lang="en-US" altLang="zh-CN" sz="1400" dirty="0">
                  <a:latin typeface="Clarendon Blk BT" panose="02040905050505020204" pitchFamily="18" charset="0"/>
                </a:rPr>
                <a:t>Server-Reflexive and Relayed Candidates</a:t>
              </a:r>
              <a:endParaRPr lang="zh-CN" altLang="en-US" sz="1400" dirty="0">
                <a:latin typeface="Clarendon Blk BT" panose="02040905050505020204" pitchFamily="18" charset="0"/>
              </a:endParaRPr>
            </a:p>
          </p:txBody>
        </p:sp>
        <p:sp>
          <p:nvSpPr>
            <p:cNvPr id="8" name="TextBox 7">
              <a:extLst>
                <a:ext uri="{FF2B5EF4-FFF2-40B4-BE49-F238E27FC236}">
                  <a16:creationId xmlns:a16="http://schemas.microsoft.com/office/drawing/2014/main" id="{377552DD-6769-428E-BAE0-CC5370B4776B}"/>
                </a:ext>
              </a:extLst>
            </p:cNvPr>
            <p:cNvSpPr txBox="1"/>
            <p:nvPr/>
          </p:nvSpPr>
          <p:spPr>
            <a:xfrm>
              <a:off x="820164" y="1806780"/>
              <a:ext cx="2476897" cy="307777"/>
            </a:xfrm>
            <a:prstGeom prst="rect">
              <a:avLst/>
            </a:prstGeom>
            <a:noFill/>
          </p:spPr>
          <p:txBody>
            <a:bodyPr wrap="none" rtlCol="0">
              <a:spAutoFit/>
            </a:bodyPr>
            <a:lstStyle/>
            <a:p>
              <a:r>
                <a:rPr lang="en-US" altLang="zh-CN" sz="1400" dirty="0">
                  <a:latin typeface="Clarendon Blk BT" panose="02040905050505020204" pitchFamily="18" charset="0"/>
                </a:rPr>
                <a:t>Computing Foundations</a:t>
              </a:r>
              <a:endParaRPr lang="zh-CN" altLang="en-US" sz="1400" dirty="0">
                <a:latin typeface="Clarendon Blk BT" panose="02040905050505020204" pitchFamily="18" charset="0"/>
              </a:endParaRPr>
            </a:p>
          </p:txBody>
        </p:sp>
        <p:sp>
          <p:nvSpPr>
            <p:cNvPr id="9" name="TextBox 8">
              <a:extLst>
                <a:ext uri="{FF2B5EF4-FFF2-40B4-BE49-F238E27FC236}">
                  <a16:creationId xmlns:a16="http://schemas.microsoft.com/office/drawing/2014/main" id="{5F7554A8-8722-4897-A47B-FE203FE6A69B}"/>
                </a:ext>
              </a:extLst>
            </p:cNvPr>
            <p:cNvSpPr txBox="1"/>
            <p:nvPr/>
          </p:nvSpPr>
          <p:spPr>
            <a:xfrm>
              <a:off x="820164" y="2180877"/>
              <a:ext cx="2600455" cy="307777"/>
            </a:xfrm>
            <a:prstGeom prst="rect">
              <a:avLst/>
            </a:prstGeom>
            <a:noFill/>
          </p:spPr>
          <p:txBody>
            <a:bodyPr wrap="none" rtlCol="0">
              <a:spAutoFit/>
            </a:bodyPr>
            <a:lstStyle/>
            <a:p>
              <a:r>
                <a:rPr lang="en-US" altLang="zh-CN" sz="1400" dirty="0">
                  <a:latin typeface="Clarendon Blk BT" panose="02040905050505020204" pitchFamily="18" charset="0"/>
                </a:rPr>
                <a:t>Keeping Candidates Alive</a:t>
              </a:r>
              <a:endParaRPr lang="zh-CN" altLang="en-US" sz="1400" dirty="0">
                <a:latin typeface="Clarendon Blk BT" panose="02040905050505020204" pitchFamily="18" charset="0"/>
              </a:endParaRPr>
            </a:p>
          </p:txBody>
        </p:sp>
        <p:sp>
          <p:nvSpPr>
            <p:cNvPr id="10" name="TextBox 9">
              <a:extLst>
                <a:ext uri="{FF2B5EF4-FFF2-40B4-BE49-F238E27FC236}">
                  <a16:creationId xmlns:a16="http://schemas.microsoft.com/office/drawing/2014/main" id="{6730BDE3-0BB9-4A0D-AE54-9CE650EACE35}"/>
                </a:ext>
              </a:extLst>
            </p:cNvPr>
            <p:cNvSpPr txBox="1"/>
            <p:nvPr/>
          </p:nvSpPr>
          <p:spPr>
            <a:xfrm>
              <a:off x="820164" y="2545449"/>
              <a:ext cx="2416046" cy="307777"/>
            </a:xfrm>
            <a:prstGeom prst="rect">
              <a:avLst/>
            </a:prstGeom>
            <a:noFill/>
          </p:spPr>
          <p:txBody>
            <a:bodyPr wrap="none" rtlCol="0">
              <a:spAutoFit/>
            </a:bodyPr>
            <a:lstStyle/>
            <a:p>
              <a:r>
                <a:rPr lang="en-US" altLang="zh-CN" sz="1400" dirty="0">
                  <a:latin typeface="Clarendon Blk BT" panose="02040905050505020204" pitchFamily="18" charset="0"/>
                </a:rPr>
                <a:t>Prioritizing Candidates</a:t>
              </a:r>
              <a:endParaRPr lang="zh-CN" altLang="en-US" sz="1400" dirty="0">
                <a:latin typeface="Clarendon Blk BT" panose="02040905050505020204" pitchFamily="18" charset="0"/>
              </a:endParaRPr>
            </a:p>
          </p:txBody>
        </p:sp>
        <p:sp>
          <p:nvSpPr>
            <p:cNvPr id="11" name="TextBox 10">
              <a:extLst>
                <a:ext uri="{FF2B5EF4-FFF2-40B4-BE49-F238E27FC236}">
                  <a16:creationId xmlns:a16="http://schemas.microsoft.com/office/drawing/2014/main" id="{3DC36126-7059-44D2-9CAF-C575C221E00E}"/>
                </a:ext>
              </a:extLst>
            </p:cNvPr>
            <p:cNvSpPr txBox="1"/>
            <p:nvPr/>
          </p:nvSpPr>
          <p:spPr>
            <a:xfrm>
              <a:off x="820164" y="2871205"/>
              <a:ext cx="3551100" cy="307777"/>
            </a:xfrm>
            <a:prstGeom prst="rect">
              <a:avLst/>
            </a:prstGeom>
            <a:noFill/>
          </p:spPr>
          <p:txBody>
            <a:bodyPr wrap="none" rtlCol="0">
              <a:spAutoFit/>
            </a:bodyPr>
            <a:lstStyle/>
            <a:p>
              <a:r>
                <a:rPr lang="en-US" altLang="zh-CN" sz="1400" dirty="0">
                  <a:latin typeface="Clarendon Blk BT" panose="02040905050505020204" pitchFamily="18" charset="0"/>
                </a:rPr>
                <a:t>Eliminating Redundant Candidates</a:t>
              </a:r>
              <a:endParaRPr lang="zh-CN" altLang="en-US" sz="1400" dirty="0">
                <a:latin typeface="Clarendon Blk BT" panose="02040905050505020204" pitchFamily="18" charset="0"/>
              </a:endParaRPr>
            </a:p>
          </p:txBody>
        </p:sp>
      </p:grpSp>
      <p:grpSp>
        <p:nvGrpSpPr>
          <p:cNvPr id="13" name="Group 12">
            <a:extLst>
              <a:ext uri="{FF2B5EF4-FFF2-40B4-BE49-F238E27FC236}">
                <a16:creationId xmlns:a16="http://schemas.microsoft.com/office/drawing/2014/main" id="{4EBE1D2C-8EBE-40CB-87AD-874DC0F8A8D6}"/>
              </a:ext>
            </a:extLst>
          </p:cNvPr>
          <p:cNvGrpSpPr/>
          <p:nvPr/>
        </p:nvGrpSpPr>
        <p:grpSpPr>
          <a:xfrm>
            <a:off x="286766" y="3244334"/>
            <a:ext cx="4675315" cy="2464949"/>
            <a:chOff x="286766" y="3244334"/>
            <a:chExt cx="4675315" cy="2464949"/>
          </a:xfrm>
        </p:grpSpPr>
        <p:sp>
          <p:nvSpPr>
            <p:cNvPr id="19" name="TextBox 18">
              <a:extLst>
                <a:ext uri="{FF2B5EF4-FFF2-40B4-BE49-F238E27FC236}">
                  <a16:creationId xmlns:a16="http://schemas.microsoft.com/office/drawing/2014/main" id="{E5FFD4E1-F71D-41D3-972C-14113B8F735F}"/>
                </a:ext>
              </a:extLst>
            </p:cNvPr>
            <p:cNvSpPr txBox="1"/>
            <p:nvPr/>
          </p:nvSpPr>
          <p:spPr>
            <a:xfrm>
              <a:off x="286766" y="3244334"/>
              <a:ext cx="4504246" cy="369332"/>
            </a:xfrm>
            <a:prstGeom prst="rect">
              <a:avLst/>
            </a:prstGeom>
            <a:noFill/>
          </p:spPr>
          <p:txBody>
            <a:bodyPr wrap="none" rtlCol="0">
              <a:spAutoFit/>
            </a:bodyPr>
            <a:lstStyle/>
            <a:p>
              <a:r>
                <a:rPr lang="en-US" altLang="zh-CN" dirty="0">
                  <a:latin typeface="Clarendon Blk BT" panose="02040905050505020204" pitchFamily="18" charset="0"/>
                </a:rPr>
                <a:t>Exchanging Candidate Information</a:t>
              </a:r>
              <a:endParaRPr lang="zh-CN" altLang="en-US" dirty="0">
                <a:latin typeface="Clarendon Blk BT" panose="02040905050505020204" pitchFamily="18" charset="0"/>
              </a:endParaRPr>
            </a:p>
          </p:txBody>
        </p:sp>
        <p:sp>
          <p:nvSpPr>
            <p:cNvPr id="15" name="TextBox 14">
              <a:extLst>
                <a:ext uri="{FF2B5EF4-FFF2-40B4-BE49-F238E27FC236}">
                  <a16:creationId xmlns:a16="http://schemas.microsoft.com/office/drawing/2014/main" id="{34623224-5E58-4EC2-8268-637FBCFCA7AC}"/>
                </a:ext>
              </a:extLst>
            </p:cNvPr>
            <p:cNvSpPr txBox="1"/>
            <p:nvPr/>
          </p:nvSpPr>
          <p:spPr>
            <a:xfrm>
              <a:off x="286766" y="3679171"/>
              <a:ext cx="3043141" cy="369332"/>
            </a:xfrm>
            <a:prstGeom prst="rect">
              <a:avLst/>
            </a:prstGeom>
            <a:noFill/>
          </p:spPr>
          <p:txBody>
            <a:bodyPr wrap="none" rtlCol="0">
              <a:spAutoFit/>
            </a:bodyPr>
            <a:lstStyle/>
            <a:p>
              <a:r>
                <a:rPr lang="en-US" altLang="zh-CN" dirty="0">
                  <a:latin typeface="Clarendon Blk BT" panose="02040905050505020204" pitchFamily="18" charset="0"/>
                </a:rPr>
                <a:t>Forming the Checklists</a:t>
              </a:r>
              <a:endParaRPr lang="zh-CN" altLang="en-US" dirty="0">
                <a:latin typeface="Clarendon Blk BT" panose="02040905050505020204" pitchFamily="18" charset="0"/>
              </a:endParaRPr>
            </a:p>
          </p:txBody>
        </p:sp>
        <p:sp>
          <p:nvSpPr>
            <p:cNvPr id="16" name="TextBox 15">
              <a:extLst>
                <a:ext uri="{FF2B5EF4-FFF2-40B4-BE49-F238E27FC236}">
                  <a16:creationId xmlns:a16="http://schemas.microsoft.com/office/drawing/2014/main" id="{F981A14B-3A86-49A1-B580-399755F92E76}"/>
                </a:ext>
              </a:extLst>
            </p:cNvPr>
            <p:cNvSpPr txBox="1"/>
            <p:nvPr/>
          </p:nvSpPr>
          <p:spPr>
            <a:xfrm>
              <a:off x="582038" y="4048503"/>
              <a:ext cx="1641796" cy="307777"/>
            </a:xfrm>
            <a:prstGeom prst="rect">
              <a:avLst/>
            </a:prstGeom>
            <a:noFill/>
          </p:spPr>
          <p:txBody>
            <a:bodyPr wrap="none" rtlCol="0">
              <a:spAutoFit/>
            </a:bodyPr>
            <a:lstStyle/>
            <a:p>
              <a:r>
                <a:rPr lang="en-US" altLang="zh-CN" sz="1400" dirty="0">
                  <a:latin typeface="Clarendon Blk BT" panose="02040905050505020204" pitchFamily="18" charset="0"/>
                </a:rPr>
                <a:t>Checklist State</a:t>
              </a:r>
              <a:endParaRPr lang="zh-CN" altLang="en-US" sz="1400" dirty="0">
                <a:latin typeface="Clarendon Blk BT" panose="02040905050505020204" pitchFamily="18" charset="0"/>
              </a:endParaRPr>
            </a:p>
          </p:txBody>
        </p:sp>
        <p:sp>
          <p:nvSpPr>
            <p:cNvPr id="17" name="TextBox 16">
              <a:extLst>
                <a:ext uri="{FF2B5EF4-FFF2-40B4-BE49-F238E27FC236}">
                  <a16:creationId xmlns:a16="http://schemas.microsoft.com/office/drawing/2014/main" id="{3464512B-1F27-4842-8266-E20BD6F9396B}"/>
                </a:ext>
              </a:extLst>
            </p:cNvPr>
            <p:cNvSpPr txBox="1"/>
            <p:nvPr/>
          </p:nvSpPr>
          <p:spPr>
            <a:xfrm>
              <a:off x="582037" y="4313060"/>
              <a:ext cx="2574103" cy="307777"/>
            </a:xfrm>
            <a:prstGeom prst="rect">
              <a:avLst/>
            </a:prstGeom>
            <a:noFill/>
          </p:spPr>
          <p:txBody>
            <a:bodyPr wrap="none" rtlCol="0">
              <a:spAutoFit/>
            </a:bodyPr>
            <a:lstStyle/>
            <a:p>
              <a:r>
                <a:rPr lang="en-US" altLang="zh-CN" sz="1400" dirty="0">
                  <a:latin typeface="Clarendon Blk BT" panose="02040905050505020204" pitchFamily="18" charset="0"/>
                </a:rPr>
                <a:t>Forming Candidate Pairs</a:t>
              </a:r>
              <a:endParaRPr lang="zh-CN" altLang="en-US" sz="1400" dirty="0">
                <a:latin typeface="Clarendon Blk BT" panose="02040905050505020204" pitchFamily="18" charset="0"/>
              </a:endParaRPr>
            </a:p>
          </p:txBody>
        </p:sp>
        <p:sp>
          <p:nvSpPr>
            <p:cNvPr id="18" name="TextBox 17">
              <a:extLst>
                <a:ext uri="{FF2B5EF4-FFF2-40B4-BE49-F238E27FC236}">
                  <a16:creationId xmlns:a16="http://schemas.microsoft.com/office/drawing/2014/main" id="{D722BAFF-67FD-4973-8119-B11318AC9E5B}"/>
                </a:ext>
              </a:extLst>
            </p:cNvPr>
            <p:cNvSpPr txBox="1"/>
            <p:nvPr/>
          </p:nvSpPr>
          <p:spPr>
            <a:xfrm>
              <a:off x="582036" y="4597314"/>
              <a:ext cx="4380045" cy="307777"/>
            </a:xfrm>
            <a:prstGeom prst="rect">
              <a:avLst/>
            </a:prstGeom>
            <a:noFill/>
          </p:spPr>
          <p:txBody>
            <a:bodyPr wrap="none" rtlCol="0">
              <a:spAutoFit/>
            </a:bodyPr>
            <a:lstStyle/>
            <a:p>
              <a:r>
                <a:rPr lang="en-US" altLang="zh-CN" sz="1400" dirty="0">
                  <a:latin typeface="Clarendon Blk BT" panose="02040905050505020204" pitchFamily="18" charset="0"/>
                </a:rPr>
                <a:t>Computing Pair Priority and Ordering Pairs</a:t>
              </a:r>
              <a:endParaRPr lang="zh-CN" altLang="en-US" sz="1400" dirty="0">
                <a:latin typeface="Clarendon Blk BT" panose="02040905050505020204" pitchFamily="18" charset="0"/>
              </a:endParaRPr>
            </a:p>
          </p:txBody>
        </p:sp>
        <p:sp>
          <p:nvSpPr>
            <p:cNvPr id="20" name="TextBox 19">
              <a:extLst>
                <a:ext uri="{FF2B5EF4-FFF2-40B4-BE49-F238E27FC236}">
                  <a16:creationId xmlns:a16="http://schemas.microsoft.com/office/drawing/2014/main" id="{9F880C58-EB5C-4F22-8B46-1B918E7B78EB}"/>
                </a:ext>
              </a:extLst>
            </p:cNvPr>
            <p:cNvSpPr txBox="1"/>
            <p:nvPr/>
          </p:nvSpPr>
          <p:spPr>
            <a:xfrm>
              <a:off x="579717" y="4857283"/>
              <a:ext cx="1891287" cy="307777"/>
            </a:xfrm>
            <a:prstGeom prst="rect">
              <a:avLst/>
            </a:prstGeom>
            <a:noFill/>
          </p:spPr>
          <p:txBody>
            <a:bodyPr wrap="none" rtlCol="0">
              <a:spAutoFit/>
            </a:bodyPr>
            <a:lstStyle/>
            <a:p>
              <a:r>
                <a:rPr lang="en-US" altLang="zh-CN" sz="1400" dirty="0">
                  <a:latin typeface="Clarendon Blk BT" panose="02040905050505020204" pitchFamily="18" charset="0"/>
                </a:rPr>
                <a:t>Pruning the Pairs</a:t>
              </a:r>
              <a:endParaRPr lang="zh-CN" altLang="en-US" sz="1400" dirty="0">
                <a:latin typeface="Clarendon Blk BT" panose="02040905050505020204" pitchFamily="18" charset="0"/>
              </a:endParaRPr>
            </a:p>
          </p:txBody>
        </p:sp>
        <p:sp>
          <p:nvSpPr>
            <p:cNvPr id="21" name="TextBox 20">
              <a:extLst>
                <a:ext uri="{FF2B5EF4-FFF2-40B4-BE49-F238E27FC236}">
                  <a16:creationId xmlns:a16="http://schemas.microsoft.com/office/drawing/2014/main" id="{17A7D2D9-656E-47BB-A607-FACA6868A3C0}"/>
                </a:ext>
              </a:extLst>
            </p:cNvPr>
            <p:cNvSpPr txBox="1"/>
            <p:nvPr/>
          </p:nvSpPr>
          <p:spPr>
            <a:xfrm>
              <a:off x="579717" y="5129911"/>
              <a:ext cx="3149837" cy="307777"/>
            </a:xfrm>
            <a:prstGeom prst="rect">
              <a:avLst/>
            </a:prstGeom>
            <a:noFill/>
          </p:spPr>
          <p:txBody>
            <a:bodyPr wrap="none" rtlCol="0">
              <a:spAutoFit/>
            </a:bodyPr>
            <a:lstStyle/>
            <a:p>
              <a:r>
                <a:rPr lang="en-US" altLang="zh-CN" sz="1400" dirty="0">
                  <a:latin typeface="Clarendon Blk BT" panose="02040905050505020204" pitchFamily="18" charset="0"/>
                </a:rPr>
                <a:t>Removing Lower-Priority Pairs</a:t>
              </a:r>
              <a:endParaRPr lang="zh-CN" altLang="en-US" sz="1400" dirty="0">
                <a:latin typeface="Clarendon Blk BT" panose="02040905050505020204" pitchFamily="18" charset="0"/>
              </a:endParaRPr>
            </a:p>
          </p:txBody>
        </p:sp>
        <p:sp>
          <p:nvSpPr>
            <p:cNvPr id="22" name="TextBox 21">
              <a:extLst>
                <a:ext uri="{FF2B5EF4-FFF2-40B4-BE49-F238E27FC236}">
                  <a16:creationId xmlns:a16="http://schemas.microsoft.com/office/drawing/2014/main" id="{BCA95966-AA08-490C-A6A4-5894B6C084CF}"/>
                </a:ext>
              </a:extLst>
            </p:cNvPr>
            <p:cNvSpPr txBox="1"/>
            <p:nvPr/>
          </p:nvSpPr>
          <p:spPr>
            <a:xfrm>
              <a:off x="565946" y="5401506"/>
              <a:ext cx="3378745" cy="307777"/>
            </a:xfrm>
            <a:prstGeom prst="rect">
              <a:avLst/>
            </a:prstGeom>
            <a:noFill/>
          </p:spPr>
          <p:txBody>
            <a:bodyPr wrap="none" rtlCol="0">
              <a:spAutoFit/>
            </a:bodyPr>
            <a:lstStyle/>
            <a:p>
              <a:r>
                <a:rPr lang="en-US" altLang="zh-CN" sz="1400" dirty="0">
                  <a:latin typeface="Clarendon Blk BT" panose="02040905050505020204" pitchFamily="18" charset="0"/>
                </a:rPr>
                <a:t>Computing Candidate Pair States</a:t>
              </a:r>
              <a:endParaRPr lang="zh-CN" altLang="en-US" sz="1400" dirty="0">
                <a:latin typeface="Clarendon Blk BT" panose="02040905050505020204" pitchFamily="18" charset="0"/>
              </a:endParaRPr>
            </a:p>
          </p:txBody>
        </p:sp>
      </p:grpSp>
      <p:sp>
        <p:nvSpPr>
          <p:cNvPr id="23" name="TextBox 22">
            <a:extLst>
              <a:ext uri="{FF2B5EF4-FFF2-40B4-BE49-F238E27FC236}">
                <a16:creationId xmlns:a16="http://schemas.microsoft.com/office/drawing/2014/main" id="{97C76948-107A-44FB-99A7-621357DED93E}"/>
              </a:ext>
            </a:extLst>
          </p:cNvPr>
          <p:cNvSpPr txBox="1"/>
          <p:nvPr/>
        </p:nvSpPr>
        <p:spPr>
          <a:xfrm>
            <a:off x="7039991" y="3244334"/>
            <a:ext cx="1366080" cy="369332"/>
          </a:xfrm>
          <a:prstGeom prst="rect">
            <a:avLst/>
          </a:prstGeom>
          <a:noFill/>
        </p:spPr>
        <p:txBody>
          <a:bodyPr wrap="none" rtlCol="0">
            <a:spAutoFit/>
          </a:bodyPr>
          <a:lstStyle/>
          <a:p>
            <a:r>
              <a:rPr lang="en-US" altLang="zh-CN" dirty="0">
                <a:latin typeface="Clarendon Blk BT" panose="02040905050505020204" pitchFamily="18" charset="0"/>
              </a:rPr>
              <a:t>ICE State</a:t>
            </a:r>
            <a:endParaRPr lang="zh-CN" altLang="en-US" dirty="0">
              <a:latin typeface="Clarendon Blk BT" panose="02040905050505020204" pitchFamily="18" charset="0"/>
            </a:endParaRPr>
          </a:p>
        </p:txBody>
      </p:sp>
    </p:spTree>
    <p:extLst>
      <p:ext uri="{BB962C8B-B14F-4D97-AF65-F5344CB8AC3E}">
        <p14:creationId xmlns:p14="http://schemas.microsoft.com/office/powerpoint/2010/main" val="380193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43BAC5D7-1969-4E9C-BDF9-56E4D6245033}"/>
              </a:ext>
            </a:extLst>
          </p:cNvPr>
          <p:cNvSpPr/>
          <p:nvPr/>
        </p:nvSpPr>
        <p:spPr>
          <a:xfrm>
            <a:off x="226509" y="1708273"/>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variable</a:t>
            </a:r>
            <a:endParaRPr lang="zh-CN" altLang="en-US" sz="1400" dirty="0">
              <a:latin typeface="Arial Black" panose="020B0A04020102020204" pitchFamily="34" charset="0"/>
            </a:endParaRPr>
          </a:p>
        </p:txBody>
      </p:sp>
      <p:sp>
        <p:nvSpPr>
          <p:cNvPr id="17" name="Rectangle: Rounded Corners 16">
            <a:extLst>
              <a:ext uri="{FF2B5EF4-FFF2-40B4-BE49-F238E27FC236}">
                <a16:creationId xmlns:a16="http://schemas.microsoft.com/office/drawing/2014/main" id="{EB938B34-8AED-4ED3-BAB9-C363B9203B77}"/>
              </a:ext>
            </a:extLst>
          </p:cNvPr>
          <p:cNvSpPr/>
          <p:nvPr/>
        </p:nvSpPr>
        <p:spPr>
          <a:xfrm>
            <a:off x="226507" y="2324598"/>
            <a:ext cx="3223954" cy="334986"/>
          </a:xfrm>
          <a:prstGeom prst="roundRect">
            <a:avLst/>
          </a:prstGeom>
          <a:solidFill>
            <a:schemeClr val="accent6">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member method</a:t>
            </a:r>
            <a:endParaRPr lang="zh-CN" altLang="en-US" sz="1400" dirty="0">
              <a:latin typeface="Arial Black" panose="020B0A04020102020204" pitchFamily="34" charset="0"/>
            </a:endParaRPr>
          </a:p>
        </p:txBody>
      </p:sp>
      <p:sp>
        <p:nvSpPr>
          <p:cNvPr id="18" name="Rectangle: Rounded Corners 17">
            <a:extLst>
              <a:ext uri="{FF2B5EF4-FFF2-40B4-BE49-F238E27FC236}">
                <a16:creationId xmlns:a16="http://schemas.microsoft.com/office/drawing/2014/main" id="{09171126-D777-4F80-8CAE-E25C1C58C0FE}"/>
              </a:ext>
            </a:extLst>
          </p:cNvPr>
          <p:cNvSpPr/>
          <p:nvPr/>
        </p:nvSpPr>
        <p:spPr>
          <a:xfrm>
            <a:off x="226507" y="2829691"/>
            <a:ext cx="3223954" cy="334986"/>
          </a:xfrm>
          <a:prstGeom prst="roundRect">
            <a:avLst/>
          </a:prstGeom>
          <a:solidFill>
            <a:schemeClr val="accent6">
              <a:lumMod val="60000"/>
              <a:lumOff val="40000"/>
            </a:schemeClr>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virtual member method</a:t>
            </a:r>
            <a:endParaRPr lang="zh-CN" altLang="en-US" sz="1400" dirty="0">
              <a:latin typeface="Arial Black" panose="020B0A04020102020204" pitchFamily="34" charset="0"/>
            </a:endParaRPr>
          </a:p>
        </p:txBody>
      </p:sp>
      <p:sp>
        <p:nvSpPr>
          <p:cNvPr id="19" name="Rectangle: Rounded Corners 18">
            <a:extLst>
              <a:ext uri="{FF2B5EF4-FFF2-40B4-BE49-F238E27FC236}">
                <a16:creationId xmlns:a16="http://schemas.microsoft.com/office/drawing/2014/main" id="{CFA61152-4475-4094-8B49-C0157A91E546}"/>
              </a:ext>
            </a:extLst>
          </p:cNvPr>
          <p:cNvSpPr/>
          <p:nvPr/>
        </p:nvSpPr>
        <p:spPr>
          <a:xfrm>
            <a:off x="3703134" y="1737067"/>
            <a:ext cx="3223952" cy="334985"/>
          </a:xfrm>
          <a:prstGeom prst="roundRect">
            <a:avLst/>
          </a:prstGeom>
          <a:solidFill>
            <a:schemeClr val="accent3">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variable</a:t>
            </a:r>
            <a:endParaRPr lang="zh-CN" altLang="en-US" sz="1400" dirty="0">
              <a:latin typeface="Arial Black" panose="020B0A04020102020204" pitchFamily="34" charset="0"/>
            </a:endParaRPr>
          </a:p>
        </p:txBody>
      </p:sp>
      <p:sp>
        <p:nvSpPr>
          <p:cNvPr id="20" name="Rectangle: Rounded Corners 19">
            <a:extLst>
              <a:ext uri="{FF2B5EF4-FFF2-40B4-BE49-F238E27FC236}">
                <a16:creationId xmlns:a16="http://schemas.microsoft.com/office/drawing/2014/main" id="{99260C9B-B652-445A-8A68-EAFA95A93531}"/>
              </a:ext>
            </a:extLst>
          </p:cNvPr>
          <p:cNvSpPr/>
          <p:nvPr/>
        </p:nvSpPr>
        <p:spPr>
          <a:xfrm>
            <a:off x="3703132" y="2324598"/>
            <a:ext cx="3223954" cy="334986"/>
          </a:xfrm>
          <a:prstGeom prst="roundRect">
            <a:avLst/>
          </a:prstGeom>
          <a:solidFill>
            <a:schemeClr val="accent6">
              <a:lumMod val="60000"/>
              <a:lumOff val="4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static member method</a:t>
            </a:r>
            <a:endParaRPr lang="zh-CN" altLang="en-US" sz="1400" dirty="0">
              <a:latin typeface="Arial Black" panose="020B0A04020102020204" pitchFamily="34" charset="0"/>
            </a:endParaRPr>
          </a:p>
        </p:txBody>
      </p:sp>
      <p:sp>
        <p:nvSpPr>
          <p:cNvPr id="22" name="Rectangle: Rounded Corners 21">
            <a:extLst>
              <a:ext uri="{FF2B5EF4-FFF2-40B4-BE49-F238E27FC236}">
                <a16:creationId xmlns:a16="http://schemas.microsoft.com/office/drawing/2014/main" id="{F693C7C4-BAE8-4C7B-8F25-0E09EA15B385}"/>
              </a:ext>
            </a:extLst>
          </p:cNvPr>
          <p:cNvSpPr/>
          <p:nvPr/>
        </p:nvSpPr>
        <p:spPr>
          <a:xfrm>
            <a:off x="3703132" y="2829691"/>
            <a:ext cx="3223954" cy="334986"/>
          </a:xfrm>
          <a:prstGeom prst="roundRect">
            <a:avLst/>
          </a:prstGeom>
          <a:solidFill>
            <a:schemeClr val="accent6">
              <a:lumMod val="50000"/>
            </a:schemeClr>
          </a:solidFill>
          <a:ln>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pure virtual member method</a:t>
            </a:r>
            <a:endParaRPr lang="zh-CN" altLang="en-US" sz="1400" dirty="0">
              <a:latin typeface="Arial Black" panose="020B0A04020102020204" pitchFamily="34" charset="0"/>
            </a:endParaRPr>
          </a:p>
        </p:txBody>
      </p:sp>
      <p:sp>
        <p:nvSpPr>
          <p:cNvPr id="23" name="Rectangle: Rounded Corners 22">
            <a:extLst>
              <a:ext uri="{FF2B5EF4-FFF2-40B4-BE49-F238E27FC236}">
                <a16:creationId xmlns:a16="http://schemas.microsoft.com/office/drawing/2014/main" id="{ABE5A44F-81B8-426F-ADAF-5E77186C8585}"/>
              </a:ext>
            </a:extLst>
          </p:cNvPr>
          <p:cNvSpPr/>
          <p:nvPr/>
        </p:nvSpPr>
        <p:spPr>
          <a:xfrm>
            <a:off x="479179" y="231208"/>
            <a:ext cx="1435345"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public</a:t>
            </a:r>
            <a:endParaRPr lang="zh-CN" altLang="en-US" sz="1400" dirty="0">
              <a:latin typeface="Arial Black" panose="020B0A04020102020204" pitchFamily="34" charset="0"/>
            </a:endParaRPr>
          </a:p>
        </p:txBody>
      </p:sp>
      <p:sp>
        <p:nvSpPr>
          <p:cNvPr id="24" name="Rectangle: Rounded Corners 23">
            <a:extLst>
              <a:ext uri="{FF2B5EF4-FFF2-40B4-BE49-F238E27FC236}">
                <a16:creationId xmlns:a16="http://schemas.microsoft.com/office/drawing/2014/main" id="{487F9120-D61D-494F-AC39-8EFA5771A205}"/>
              </a:ext>
            </a:extLst>
          </p:cNvPr>
          <p:cNvSpPr/>
          <p:nvPr/>
        </p:nvSpPr>
        <p:spPr>
          <a:xfrm>
            <a:off x="488704" y="636704"/>
            <a:ext cx="1425819"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private</a:t>
            </a:r>
            <a:endParaRPr lang="zh-CN" altLang="en-US" sz="1400" dirty="0">
              <a:latin typeface="Arial Black" panose="020B0A04020102020204" pitchFamily="34" charset="0"/>
            </a:endParaRPr>
          </a:p>
        </p:txBody>
      </p:sp>
      <p:sp>
        <p:nvSpPr>
          <p:cNvPr id="25" name="Rectangle: Rounded Corners 24">
            <a:extLst>
              <a:ext uri="{FF2B5EF4-FFF2-40B4-BE49-F238E27FC236}">
                <a16:creationId xmlns:a16="http://schemas.microsoft.com/office/drawing/2014/main" id="{ECFBC9E4-394F-4728-97ED-8C03CA22E060}"/>
              </a:ext>
            </a:extLst>
          </p:cNvPr>
          <p:cNvSpPr/>
          <p:nvPr/>
        </p:nvSpPr>
        <p:spPr>
          <a:xfrm>
            <a:off x="479179" y="1091948"/>
            <a:ext cx="1425818"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Black" panose="020B0A04020102020204" pitchFamily="34" charset="0"/>
              </a:rPr>
              <a:t>*: protected</a:t>
            </a:r>
            <a:endParaRPr lang="zh-CN" altLang="en-US" sz="1400" dirty="0">
              <a:latin typeface="Arial Black" panose="020B0A04020102020204" pitchFamily="34" charset="0"/>
            </a:endParaRPr>
          </a:p>
        </p:txBody>
      </p:sp>
      <p:sp>
        <p:nvSpPr>
          <p:cNvPr id="28" name="Rectangle: Rounded Corners 27">
            <a:extLst>
              <a:ext uri="{FF2B5EF4-FFF2-40B4-BE49-F238E27FC236}">
                <a16:creationId xmlns:a16="http://schemas.microsoft.com/office/drawing/2014/main" id="{FAAB4448-C011-4B99-B2DE-A47BADDD15DF}"/>
              </a:ext>
            </a:extLst>
          </p:cNvPr>
          <p:cNvSpPr/>
          <p:nvPr/>
        </p:nvSpPr>
        <p:spPr>
          <a:xfrm>
            <a:off x="226507" y="3429000"/>
            <a:ext cx="3223952" cy="334985"/>
          </a:xfrm>
          <a:prstGeom prst="roundRect">
            <a:avLst/>
          </a:prstGeom>
          <a:solidFill>
            <a:schemeClr val="accent3">
              <a:lumMod val="60000"/>
              <a:lumOff val="4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latin typeface="Arial Black" panose="020B0A04020102020204" pitchFamily="34" charset="0"/>
              </a:rPr>
              <a:t>+: m_name</a:t>
            </a:r>
            <a:endParaRPr lang="zh-CN" altLang="en-US" sz="1400" dirty="0">
              <a:latin typeface="Arial Black" panose="020B0A04020102020204" pitchFamily="34" charset="0"/>
            </a:endParaRPr>
          </a:p>
        </p:txBody>
      </p:sp>
      <p:sp>
        <p:nvSpPr>
          <p:cNvPr id="2" name="Rectangle 1">
            <a:extLst>
              <a:ext uri="{FF2B5EF4-FFF2-40B4-BE49-F238E27FC236}">
                <a16:creationId xmlns:a16="http://schemas.microsoft.com/office/drawing/2014/main" id="{B5F2FDD8-C23F-444F-BC67-A27558F9815E}"/>
              </a:ext>
            </a:extLst>
          </p:cNvPr>
          <p:cNvSpPr/>
          <p:nvPr/>
        </p:nvSpPr>
        <p:spPr>
          <a:xfrm>
            <a:off x="7017575" y="971689"/>
            <a:ext cx="4010025" cy="52195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Class</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13" name="Rectangle: Rounded Corners 12">
            <a:extLst>
              <a:ext uri="{FF2B5EF4-FFF2-40B4-BE49-F238E27FC236}">
                <a16:creationId xmlns:a16="http://schemas.microsoft.com/office/drawing/2014/main" id="{FD203393-B618-4FBF-8BA8-9027405F7B05}"/>
              </a:ext>
            </a:extLst>
          </p:cNvPr>
          <p:cNvSpPr/>
          <p:nvPr/>
        </p:nvSpPr>
        <p:spPr>
          <a:xfrm>
            <a:off x="226507" y="3863432"/>
            <a:ext cx="3223952" cy="33498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400" dirty="0">
                <a:latin typeface="Arial Black" panose="020B0A04020102020204" pitchFamily="34" charset="0"/>
              </a:rPr>
              <a:t>type</a:t>
            </a:r>
            <a:endParaRPr lang="zh-CN" altLang="en-US" sz="1400" dirty="0">
              <a:latin typeface="Arial Black" panose="020B0A04020102020204" pitchFamily="34" charset="0"/>
            </a:endParaRPr>
          </a:p>
        </p:txBody>
      </p:sp>
    </p:spTree>
    <p:extLst>
      <p:ext uri="{BB962C8B-B14F-4D97-AF65-F5344CB8AC3E}">
        <p14:creationId xmlns:p14="http://schemas.microsoft.com/office/powerpoint/2010/main" val="402656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43AEE0-7DFE-413D-8E98-2D92BF926000}"/>
              </a:ext>
            </a:extLst>
          </p:cNvPr>
          <p:cNvSpPr/>
          <p:nvPr/>
        </p:nvSpPr>
        <p:spPr>
          <a:xfrm>
            <a:off x="1226376" y="1586396"/>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ICEAgent</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5" name="Rectangle 24">
            <a:extLst>
              <a:ext uri="{FF2B5EF4-FFF2-40B4-BE49-F238E27FC236}">
                <a16:creationId xmlns:a16="http://schemas.microsoft.com/office/drawing/2014/main" id="{3B011344-91DE-4CA5-BA22-628AAF9C6B2A}"/>
              </a:ext>
            </a:extLst>
          </p:cNvPr>
          <p:cNvSpPr/>
          <p:nvPr/>
        </p:nvSpPr>
        <p:spPr>
          <a:xfrm>
            <a:off x="3417124" y="2257908"/>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ICEMedia</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6" name="Rectangle 25">
            <a:extLst>
              <a:ext uri="{FF2B5EF4-FFF2-40B4-BE49-F238E27FC236}">
                <a16:creationId xmlns:a16="http://schemas.microsoft.com/office/drawing/2014/main" id="{4F4A7C05-E3B3-4495-B389-E611F3E515D8}"/>
              </a:ext>
            </a:extLst>
          </p:cNvPr>
          <p:cNvSpPr/>
          <p:nvPr/>
        </p:nvSpPr>
        <p:spPr>
          <a:xfrm>
            <a:off x="1226376" y="2257908"/>
            <a:ext cx="1821626"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ICECandidate</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8" name="Rectangle 27">
            <a:extLst>
              <a:ext uri="{FF2B5EF4-FFF2-40B4-BE49-F238E27FC236}">
                <a16:creationId xmlns:a16="http://schemas.microsoft.com/office/drawing/2014/main" id="{7EA6A57C-5BE5-47E0-A373-888FB9C4A7D3}"/>
              </a:ext>
            </a:extLst>
          </p:cNvPr>
          <p:cNvSpPr/>
          <p:nvPr/>
        </p:nvSpPr>
        <p:spPr>
          <a:xfrm>
            <a:off x="1226376" y="3810328"/>
            <a:ext cx="1469200"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ICESDP</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29" name="Rectangle 28">
            <a:extLst>
              <a:ext uri="{FF2B5EF4-FFF2-40B4-BE49-F238E27FC236}">
                <a16:creationId xmlns:a16="http://schemas.microsoft.com/office/drawing/2014/main" id="{72CEBD3F-0306-455D-A683-8B4C6EFDE08B}"/>
              </a:ext>
            </a:extLst>
          </p:cNvPr>
          <p:cNvSpPr/>
          <p:nvPr/>
        </p:nvSpPr>
        <p:spPr>
          <a:xfrm>
            <a:off x="6429375" y="3100801"/>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ICEStream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0" name="Rectangle 29">
            <a:extLst>
              <a:ext uri="{FF2B5EF4-FFF2-40B4-BE49-F238E27FC236}">
                <a16:creationId xmlns:a16="http://schemas.microsoft.com/office/drawing/2014/main" id="{4ABC137D-1B46-4F3B-8D32-698066CB727F}"/>
              </a:ext>
            </a:extLst>
          </p:cNvPr>
          <p:cNvSpPr/>
          <p:nvPr/>
        </p:nvSpPr>
        <p:spPr>
          <a:xfrm>
            <a:off x="6429375" y="3600589"/>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1" name="Rectangle 30">
            <a:extLst>
              <a:ext uri="{FF2B5EF4-FFF2-40B4-BE49-F238E27FC236}">
                <a16:creationId xmlns:a16="http://schemas.microsoft.com/office/drawing/2014/main" id="{41ADB817-4A37-43D2-BF19-9CCE9BE97077}"/>
              </a:ext>
            </a:extLst>
          </p:cNvPr>
          <p:cNvSpPr/>
          <p:nvPr/>
        </p:nvSpPr>
        <p:spPr>
          <a:xfrm>
            <a:off x="6429375" y="4143514"/>
            <a:ext cx="1983552"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RTCPStream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
        <p:nvSpPr>
          <p:cNvPr id="32" name="Rectangle 31">
            <a:extLst>
              <a:ext uri="{FF2B5EF4-FFF2-40B4-BE49-F238E27FC236}">
                <a16:creationId xmlns:a16="http://schemas.microsoft.com/office/drawing/2014/main" id="{09C206A1-035C-4018-A1D7-18E4AF539BC1}"/>
              </a:ext>
            </a:extLst>
          </p:cNvPr>
          <p:cNvSpPr/>
          <p:nvPr/>
        </p:nvSpPr>
        <p:spPr>
          <a:xfrm>
            <a:off x="6429375" y="4686578"/>
            <a:ext cx="2428875" cy="342761"/>
          </a:xfrm>
          <a:prstGeom prst="rect">
            <a:avLst/>
          </a:prstGeom>
          <a:noFill/>
          <a:ln w="158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rPr>
              <a:t>MultiplexStream</a:t>
            </a:r>
            <a:endParaRPr lang="zh-CN" altLang="en-US" dirty="0">
              <a:solidFill>
                <a:schemeClr val="accent5">
                  <a:lumMod val="75000"/>
                </a:schemeClr>
              </a:solidFill>
              <a:latin typeface="Cooper Black" panose="0208090404030B020404" pitchFamily="18" charset="0"/>
              <a:ea typeface="Droid Sans Mono" panose="020B0609030804020204" pitchFamily="49" charset="-122"/>
              <a:cs typeface="Droid Sans Mono" panose="020B0609030804020204" pitchFamily="49" charset="-122"/>
            </a:endParaRPr>
          </a:p>
        </p:txBody>
      </p:sp>
    </p:spTree>
    <p:extLst>
      <p:ext uri="{BB962C8B-B14F-4D97-AF65-F5344CB8AC3E}">
        <p14:creationId xmlns:p14="http://schemas.microsoft.com/office/powerpoint/2010/main" val="218039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16D8AB-9DB0-4F58-B6DE-0689A6510426}"/>
              </a:ext>
            </a:extLst>
          </p:cNvPr>
          <p:cNvSpPr txBox="1"/>
          <p:nvPr/>
        </p:nvSpPr>
        <p:spPr>
          <a:xfrm>
            <a:off x="562708" y="432079"/>
            <a:ext cx="1973617" cy="369332"/>
          </a:xfrm>
          <a:prstGeom prst="rect">
            <a:avLst/>
          </a:prstGeom>
          <a:noFill/>
        </p:spPr>
        <p:txBody>
          <a:bodyPr wrap="none" rtlCol="0">
            <a:spAutoFit/>
          </a:bodyPr>
          <a:lstStyle/>
          <a:p>
            <a:r>
              <a:rPr lang="en-US" altLang="zh-CN" dirty="0">
                <a:latin typeface="Clarendon Blk BT" panose="02040905050505020204" pitchFamily="18" charset="0"/>
              </a:rPr>
              <a:t>Class Diagram</a:t>
            </a:r>
            <a:endParaRPr lang="zh-CN" altLang="en-US" dirty="0">
              <a:latin typeface="Clarendon Blk BT" panose="02040905050505020204" pitchFamily="18" charset="0"/>
            </a:endParaRPr>
          </a:p>
        </p:txBody>
      </p:sp>
      <p:sp>
        <p:nvSpPr>
          <p:cNvPr id="3" name="Rectangle: Diagonal Corners Rounded 2">
            <a:extLst>
              <a:ext uri="{FF2B5EF4-FFF2-40B4-BE49-F238E27FC236}">
                <a16:creationId xmlns:a16="http://schemas.microsoft.com/office/drawing/2014/main" id="{A85DB6B1-B651-484D-AFFB-99053BC3180E}"/>
              </a:ext>
            </a:extLst>
          </p:cNvPr>
          <p:cNvSpPr/>
          <p:nvPr/>
        </p:nvSpPr>
        <p:spPr>
          <a:xfrm>
            <a:off x="2682905" y="801411"/>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a:t>
            </a:r>
            <a:endParaRPr lang="zh-CN" altLang="en-US" dirty="0">
              <a:latin typeface="Britannic Bold" panose="020B0903060703020204" pitchFamily="34" charset="0"/>
            </a:endParaRPr>
          </a:p>
        </p:txBody>
      </p:sp>
      <p:sp>
        <p:nvSpPr>
          <p:cNvPr id="13" name="Rectangle: Diagonal Corners Rounded 12">
            <a:extLst>
              <a:ext uri="{FF2B5EF4-FFF2-40B4-BE49-F238E27FC236}">
                <a16:creationId xmlns:a16="http://schemas.microsoft.com/office/drawing/2014/main" id="{191DAA63-800D-4E3E-82EB-C04C0132A58D}"/>
              </a:ext>
            </a:extLst>
          </p:cNvPr>
          <p:cNvSpPr/>
          <p:nvPr/>
        </p:nvSpPr>
        <p:spPr>
          <a:xfrm>
            <a:off x="2682904" y="1667825"/>
            <a:ext cx="144696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ICESession</a:t>
            </a:r>
            <a:endParaRPr lang="zh-CN" altLang="en-US" dirty="0">
              <a:latin typeface="Britannic Bold" panose="020B0903060703020204" pitchFamily="34" charset="0"/>
            </a:endParaRPr>
          </a:p>
        </p:txBody>
      </p:sp>
      <p:sp>
        <p:nvSpPr>
          <p:cNvPr id="14" name="Rectangle: Diagonal Corners Rounded 13">
            <a:extLst>
              <a:ext uri="{FF2B5EF4-FFF2-40B4-BE49-F238E27FC236}">
                <a16:creationId xmlns:a16="http://schemas.microsoft.com/office/drawing/2014/main" id="{BF2DEAD2-7E13-4F75-BD5D-A0042E064AC0}"/>
              </a:ext>
            </a:extLst>
          </p:cNvPr>
          <p:cNvSpPr/>
          <p:nvPr/>
        </p:nvSpPr>
        <p:spPr>
          <a:xfrm>
            <a:off x="2583716" y="3868839"/>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ICECandidate</a:t>
            </a:r>
            <a:endParaRPr lang="zh-CN" altLang="en-US" dirty="0">
              <a:latin typeface="Britannic Bold" panose="020B0903060703020204" pitchFamily="34" charset="0"/>
            </a:endParaRPr>
          </a:p>
        </p:txBody>
      </p:sp>
      <p:cxnSp>
        <p:nvCxnSpPr>
          <p:cNvPr id="7" name="Straight Arrow Connector 6">
            <a:extLst>
              <a:ext uri="{FF2B5EF4-FFF2-40B4-BE49-F238E27FC236}">
                <a16:creationId xmlns:a16="http://schemas.microsoft.com/office/drawing/2014/main" id="{694C3E33-1554-4718-BBC1-9525CCBB1494}"/>
              </a:ext>
            </a:extLst>
          </p:cNvPr>
          <p:cNvCxnSpPr>
            <a:cxnSpLocks/>
            <a:stCxn id="13" idx="3"/>
            <a:endCxn id="3" idx="1"/>
          </p:cNvCxnSpPr>
          <p:nvPr/>
        </p:nvCxnSpPr>
        <p:spPr>
          <a:xfrm flipV="1">
            <a:off x="3406386" y="1273683"/>
            <a:ext cx="1" cy="39414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8" name="Rectangle: Diagonal Corners Rounded 27">
            <a:extLst>
              <a:ext uri="{FF2B5EF4-FFF2-40B4-BE49-F238E27FC236}">
                <a16:creationId xmlns:a16="http://schemas.microsoft.com/office/drawing/2014/main" id="{1B2B6532-FD75-4F28-929B-0631192258F3}"/>
              </a:ext>
            </a:extLst>
          </p:cNvPr>
          <p:cNvSpPr/>
          <p:nvPr/>
        </p:nvSpPr>
        <p:spPr>
          <a:xfrm>
            <a:off x="2635279" y="5322836"/>
            <a:ext cx="154242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boostSocket</a:t>
            </a:r>
            <a:endParaRPr lang="zh-CN" altLang="en-US" dirty="0">
              <a:latin typeface="Britannic Bold" panose="020B0903060703020204" pitchFamily="34" charset="0"/>
            </a:endParaRPr>
          </a:p>
        </p:txBody>
      </p:sp>
      <p:sp>
        <p:nvSpPr>
          <p:cNvPr id="30" name="Rectangle: Diagonal Corners Rounded 29">
            <a:extLst>
              <a:ext uri="{FF2B5EF4-FFF2-40B4-BE49-F238E27FC236}">
                <a16:creationId xmlns:a16="http://schemas.microsoft.com/office/drawing/2014/main" id="{5FF2766B-15E2-4F5C-B6EC-B4D4FD4F52A1}"/>
              </a:ext>
            </a:extLst>
          </p:cNvPr>
          <p:cNvSpPr/>
          <p:nvPr/>
        </p:nvSpPr>
        <p:spPr>
          <a:xfrm>
            <a:off x="4853349" y="801411"/>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ICEAgentConfig</a:t>
            </a:r>
            <a:endParaRPr lang="zh-CN" altLang="en-US" dirty="0">
              <a:latin typeface="Britannic Bold" panose="020B0903060703020204" pitchFamily="34" charset="0"/>
            </a:endParaRPr>
          </a:p>
        </p:txBody>
      </p:sp>
      <p:sp>
        <p:nvSpPr>
          <p:cNvPr id="31" name="Rectangle: Diagonal Corners Rounded 30">
            <a:extLst>
              <a:ext uri="{FF2B5EF4-FFF2-40B4-BE49-F238E27FC236}">
                <a16:creationId xmlns:a16="http://schemas.microsoft.com/office/drawing/2014/main" id="{844A6F81-89F9-4DA1-8EC4-3087C60C1EB8}"/>
              </a:ext>
            </a:extLst>
          </p:cNvPr>
          <p:cNvSpPr/>
          <p:nvPr/>
        </p:nvSpPr>
        <p:spPr>
          <a:xfrm>
            <a:off x="2596648" y="6022960"/>
            <a:ext cx="161946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StunMessage</a:t>
            </a:r>
            <a:endParaRPr lang="zh-CN" altLang="en-US" dirty="0">
              <a:latin typeface="Britannic Bold" panose="020B0903060703020204" pitchFamily="34" charset="0"/>
            </a:endParaRPr>
          </a:p>
        </p:txBody>
      </p:sp>
      <p:cxnSp>
        <p:nvCxnSpPr>
          <p:cNvPr id="34" name="Straight Arrow Connector 33">
            <a:extLst>
              <a:ext uri="{FF2B5EF4-FFF2-40B4-BE49-F238E27FC236}">
                <a16:creationId xmlns:a16="http://schemas.microsoft.com/office/drawing/2014/main" id="{918E2700-C76F-4DA5-A7FB-11D8B07A6A37}"/>
              </a:ext>
            </a:extLst>
          </p:cNvPr>
          <p:cNvCxnSpPr>
            <a:cxnSpLocks/>
            <a:stCxn id="30" idx="2"/>
            <a:endCxn id="3" idx="0"/>
          </p:cNvCxnSpPr>
          <p:nvPr/>
        </p:nvCxnSpPr>
        <p:spPr>
          <a:xfrm flipH="1">
            <a:off x="4129868" y="1037547"/>
            <a:ext cx="723481"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36" name="Rectangle: Diagonal Corners Rounded 35">
            <a:extLst>
              <a:ext uri="{FF2B5EF4-FFF2-40B4-BE49-F238E27FC236}">
                <a16:creationId xmlns:a16="http://schemas.microsoft.com/office/drawing/2014/main" id="{50B63591-A58A-4F5A-BC88-F769D2D5AAD5}"/>
              </a:ext>
            </a:extLst>
          </p:cNvPr>
          <p:cNvSpPr/>
          <p:nvPr/>
        </p:nvSpPr>
        <p:spPr>
          <a:xfrm>
            <a:off x="2587442" y="3168715"/>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ICEPeer</a:t>
            </a:r>
            <a:endParaRPr lang="zh-CN" altLang="en-US" dirty="0">
              <a:latin typeface="Britannic Bold" panose="020B0903060703020204" pitchFamily="34" charset="0"/>
            </a:endParaRPr>
          </a:p>
        </p:txBody>
      </p:sp>
      <p:sp>
        <p:nvSpPr>
          <p:cNvPr id="49" name="Rectangle: Diagonal Corners Rounded 48">
            <a:extLst>
              <a:ext uri="{FF2B5EF4-FFF2-40B4-BE49-F238E27FC236}">
                <a16:creationId xmlns:a16="http://schemas.microsoft.com/office/drawing/2014/main" id="{A3C1255F-8631-474F-B970-6C70E5D23E68}"/>
              </a:ext>
            </a:extLst>
          </p:cNvPr>
          <p:cNvSpPr/>
          <p:nvPr/>
        </p:nvSpPr>
        <p:spPr>
          <a:xfrm>
            <a:off x="2682904" y="2400889"/>
            <a:ext cx="1446963"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a:t>
            </a:r>
            <a:endParaRPr lang="zh-CN" altLang="en-US" dirty="0">
              <a:latin typeface="Britannic Bold" panose="020B0903060703020204" pitchFamily="34" charset="0"/>
            </a:endParaRPr>
          </a:p>
        </p:txBody>
      </p:sp>
      <p:cxnSp>
        <p:nvCxnSpPr>
          <p:cNvPr id="54" name="Straight Arrow Connector 53">
            <a:extLst>
              <a:ext uri="{FF2B5EF4-FFF2-40B4-BE49-F238E27FC236}">
                <a16:creationId xmlns:a16="http://schemas.microsoft.com/office/drawing/2014/main" id="{8A88BAC7-1C73-48E6-91A3-5F3CC2AD0C13}"/>
              </a:ext>
            </a:extLst>
          </p:cNvPr>
          <p:cNvCxnSpPr>
            <a:cxnSpLocks/>
            <a:stCxn id="49" idx="3"/>
            <a:endCxn id="13" idx="1"/>
          </p:cNvCxnSpPr>
          <p:nvPr/>
        </p:nvCxnSpPr>
        <p:spPr>
          <a:xfrm flipV="1">
            <a:off x="3406386" y="2140097"/>
            <a:ext cx="0" cy="26079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64" name="Rectangle: Diagonal Corners Rounded 63">
            <a:extLst>
              <a:ext uri="{FF2B5EF4-FFF2-40B4-BE49-F238E27FC236}">
                <a16:creationId xmlns:a16="http://schemas.microsoft.com/office/drawing/2014/main" id="{7DF417E3-A3B8-4A60-88C1-A2F7067F55A7}"/>
              </a:ext>
            </a:extLst>
          </p:cNvPr>
          <p:cNvSpPr/>
          <p:nvPr/>
        </p:nvSpPr>
        <p:spPr>
          <a:xfrm>
            <a:off x="2587442" y="4596781"/>
            <a:ext cx="1637883"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ICEChannel</a:t>
            </a:r>
            <a:endParaRPr lang="zh-CN" altLang="en-US" dirty="0">
              <a:latin typeface="Britannic Bold" panose="020B0903060703020204" pitchFamily="34" charset="0"/>
            </a:endParaRPr>
          </a:p>
        </p:txBody>
      </p:sp>
      <p:cxnSp>
        <p:nvCxnSpPr>
          <p:cNvPr id="50" name="Straight Arrow Connector 49">
            <a:extLst>
              <a:ext uri="{FF2B5EF4-FFF2-40B4-BE49-F238E27FC236}">
                <a16:creationId xmlns:a16="http://schemas.microsoft.com/office/drawing/2014/main" id="{A0135DE4-6971-4F23-A363-4A23498CA1B1}"/>
              </a:ext>
            </a:extLst>
          </p:cNvPr>
          <p:cNvCxnSpPr>
            <a:cxnSpLocks/>
            <a:stCxn id="36" idx="3"/>
            <a:endCxn id="49" idx="1"/>
          </p:cNvCxnSpPr>
          <p:nvPr/>
        </p:nvCxnSpPr>
        <p:spPr>
          <a:xfrm flipV="1">
            <a:off x="3406384" y="2873161"/>
            <a:ext cx="2" cy="295554"/>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1C20878-B7E7-499F-B50A-3F74F23EB465}"/>
              </a:ext>
            </a:extLst>
          </p:cNvPr>
          <p:cNvCxnSpPr>
            <a:cxnSpLocks/>
            <a:stCxn id="64" idx="3"/>
            <a:endCxn id="14" idx="1"/>
          </p:cNvCxnSpPr>
          <p:nvPr/>
        </p:nvCxnSpPr>
        <p:spPr>
          <a:xfrm flipH="1" flipV="1">
            <a:off x="3402658" y="4341111"/>
            <a:ext cx="3726" cy="25567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1476DD9-04E4-4C03-A4C2-09F8A33766CB}"/>
              </a:ext>
            </a:extLst>
          </p:cNvPr>
          <p:cNvCxnSpPr>
            <a:cxnSpLocks/>
            <a:stCxn id="28" idx="3"/>
            <a:endCxn id="64" idx="1"/>
          </p:cNvCxnSpPr>
          <p:nvPr/>
        </p:nvCxnSpPr>
        <p:spPr>
          <a:xfrm flipH="1" flipV="1">
            <a:off x="3406384" y="5069053"/>
            <a:ext cx="106" cy="253783"/>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823AE2F-52D5-49FF-9A30-655881C85C9C}"/>
              </a:ext>
            </a:extLst>
          </p:cNvPr>
          <p:cNvCxnSpPr>
            <a:cxnSpLocks/>
            <a:stCxn id="14" idx="3"/>
            <a:endCxn id="36" idx="1"/>
          </p:cNvCxnSpPr>
          <p:nvPr/>
        </p:nvCxnSpPr>
        <p:spPr>
          <a:xfrm flipV="1">
            <a:off x="3402658" y="3640987"/>
            <a:ext cx="3726" cy="227852"/>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36" name="Rectangle: Diagonal Corners Rounded 135">
            <a:extLst>
              <a:ext uri="{FF2B5EF4-FFF2-40B4-BE49-F238E27FC236}">
                <a16:creationId xmlns:a16="http://schemas.microsoft.com/office/drawing/2014/main" id="{0A5DCB70-88CE-44C1-9D15-60D9AD472A14}"/>
              </a:ext>
            </a:extLst>
          </p:cNvPr>
          <p:cNvSpPr/>
          <p:nvPr/>
        </p:nvSpPr>
        <p:spPr>
          <a:xfrm>
            <a:off x="4863645" y="2400889"/>
            <a:ext cx="1937411" cy="472272"/>
          </a:xfrm>
          <a:prstGeom prst="round2DiagRect">
            <a:avLst/>
          </a:prstGeom>
          <a:solidFill>
            <a:schemeClr val="accent1">
              <a:lumMod val="60000"/>
              <a:lumOff val="4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ICEMediaConfig</a:t>
            </a:r>
            <a:endParaRPr lang="zh-CN" altLang="en-US" dirty="0">
              <a:latin typeface="Britannic Bold" panose="020B0903060703020204" pitchFamily="34" charset="0"/>
            </a:endParaRPr>
          </a:p>
        </p:txBody>
      </p:sp>
      <p:cxnSp>
        <p:nvCxnSpPr>
          <p:cNvPr id="137" name="Straight Arrow Connector 136">
            <a:extLst>
              <a:ext uri="{FF2B5EF4-FFF2-40B4-BE49-F238E27FC236}">
                <a16:creationId xmlns:a16="http://schemas.microsoft.com/office/drawing/2014/main" id="{8658AAF4-FE82-4B7A-9A44-E636FFC0BD5E}"/>
              </a:ext>
            </a:extLst>
          </p:cNvPr>
          <p:cNvCxnSpPr>
            <a:cxnSpLocks/>
            <a:stCxn id="136" idx="2"/>
            <a:endCxn id="49" idx="0"/>
          </p:cNvCxnSpPr>
          <p:nvPr/>
        </p:nvCxnSpPr>
        <p:spPr>
          <a:xfrm flipH="1">
            <a:off x="4129867" y="2637025"/>
            <a:ext cx="733778" cy="0"/>
          </a:xfrm>
          <a:prstGeom prst="straightConnector1">
            <a:avLst/>
          </a:prstGeom>
          <a:ln>
            <a:solidFill>
              <a:srgbClr val="7030A0"/>
            </a:solidFill>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49" name="Isosceles Triangle 148">
            <a:extLst>
              <a:ext uri="{FF2B5EF4-FFF2-40B4-BE49-F238E27FC236}">
                <a16:creationId xmlns:a16="http://schemas.microsoft.com/office/drawing/2014/main" id="{0D56AE5F-C3DE-46A2-9C8D-5DFA4B53310D}"/>
              </a:ext>
            </a:extLst>
          </p:cNvPr>
          <p:cNvSpPr/>
          <p:nvPr/>
        </p:nvSpPr>
        <p:spPr>
          <a:xfrm rot="16200000">
            <a:off x="4260636" y="4002708"/>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Straight Connector 150">
            <a:extLst>
              <a:ext uri="{FF2B5EF4-FFF2-40B4-BE49-F238E27FC236}">
                <a16:creationId xmlns:a16="http://schemas.microsoft.com/office/drawing/2014/main" id="{9B0CED8B-3599-4C24-B321-219EE053E3AF}"/>
              </a:ext>
            </a:extLst>
          </p:cNvPr>
          <p:cNvCxnSpPr>
            <a:cxnSpLocks/>
            <a:stCxn id="149" idx="3"/>
            <a:endCxn id="156" idx="3"/>
          </p:cNvCxnSpPr>
          <p:nvPr/>
        </p:nvCxnSpPr>
        <p:spPr>
          <a:xfrm>
            <a:off x="4429859" y="4104975"/>
            <a:ext cx="3536818" cy="366501"/>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56" name="Rectangle: Diagonal Corners Rounded 155">
            <a:extLst>
              <a:ext uri="{FF2B5EF4-FFF2-40B4-BE49-F238E27FC236}">
                <a16:creationId xmlns:a16="http://schemas.microsoft.com/office/drawing/2014/main" id="{19669702-B3A1-4441-B8A5-8EFEB873BB43}"/>
              </a:ext>
            </a:extLst>
          </p:cNvPr>
          <p:cNvSpPr/>
          <p:nvPr/>
        </p:nvSpPr>
        <p:spPr>
          <a:xfrm>
            <a:off x="7088282" y="447147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HostCandidate</a:t>
            </a:r>
            <a:endParaRPr lang="zh-CN" altLang="en-US" dirty="0">
              <a:latin typeface="Britannic Bold" panose="020B0903060703020204" pitchFamily="34" charset="0"/>
            </a:endParaRPr>
          </a:p>
        </p:txBody>
      </p:sp>
      <p:sp>
        <p:nvSpPr>
          <p:cNvPr id="158" name="Rectangle: Diagonal Corners Rounded 157">
            <a:extLst>
              <a:ext uri="{FF2B5EF4-FFF2-40B4-BE49-F238E27FC236}">
                <a16:creationId xmlns:a16="http://schemas.microsoft.com/office/drawing/2014/main" id="{05EF054B-E2F3-4692-B4A2-6C676B9D07A4}"/>
              </a:ext>
            </a:extLst>
          </p:cNvPr>
          <p:cNvSpPr/>
          <p:nvPr/>
        </p:nvSpPr>
        <p:spPr>
          <a:xfrm>
            <a:off x="9207144" y="4325288"/>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RelayedCandidate</a:t>
            </a:r>
            <a:endParaRPr lang="zh-CN" altLang="en-US" dirty="0">
              <a:latin typeface="Britannic Bold" panose="020B0903060703020204" pitchFamily="34" charset="0"/>
            </a:endParaRPr>
          </a:p>
        </p:txBody>
      </p:sp>
      <p:cxnSp>
        <p:nvCxnSpPr>
          <p:cNvPr id="160" name="Straight Connector 159">
            <a:extLst>
              <a:ext uri="{FF2B5EF4-FFF2-40B4-BE49-F238E27FC236}">
                <a16:creationId xmlns:a16="http://schemas.microsoft.com/office/drawing/2014/main" id="{89B05047-1756-4D40-A01B-EB7FC755B874}"/>
              </a:ext>
            </a:extLst>
          </p:cNvPr>
          <p:cNvCxnSpPr>
            <a:cxnSpLocks/>
            <a:stCxn id="149" idx="3"/>
            <a:endCxn id="158" idx="3"/>
          </p:cNvCxnSpPr>
          <p:nvPr/>
        </p:nvCxnSpPr>
        <p:spPr>
          <a:xfrm>
            <a:off x="4429859" y="4104975"/>
            <a:ext cx="5805583" cy="220313"/>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166" name="Rectangle: Diagonal Corners Rounded 165">
            <a:extLst>
              <a:ext uri="{FF2B5EF4-FFF2-40B4-BE49-F238E27FC236}">
                <a16:creationId xmlns:a16="http://schemas.microsoft.com/office/drawing/2014/main" id="{A2A538C2-08A9-4A09-AC90-09C713481C54}"/>
              </a:ext>
            </a:extLst>
          </p:cNvPr>
          <p:cNvSpPr/>
          <p:nvPr/>
        </p:nvSpPr>
        <p:spPr>
          <a:xfrm>
            <a:off x="9746087" y="3565746"/>
            <a:ext cx="2155768"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reflexiveCandidate</a:t>
            </a:r>
            <a:endParaRPr lang="zh-CN" altLang="en-US" dirty="0">
              <a:latin typeface="Britannic Bold" panose="020B0903060703020204" pitchFamily="34" charset="0"/>
            </a:endParaRPr>
          </a:p>
        </p:txBody>
      </p:sp>
      <p:cxnSp>
        <p:nvCxnSpPr>
          <p:cNvPr id="167" name="Straight Connector 159">
            <a:extLst>
              <a:ext uri="{FF2B5EF4-FFF2-40B4-BE49-F238E27FC236}">
                <a16:creationId xmlns:a16="http://schemas.microsoft.com/office/drawing/2014/main" id="{9CCFE121-66B1-4E87-BDF6-22E1A18866E8}"/>
              </a:ext>
            </a:extLst>
          </p:cNvPr>
          <p:cNvCxnSpPr>
            <a:cxnSpLocks/>
            <a:stCxn id="149" idx="3"/>
            <a:endCxn id="166" idx="3"/>
          </p:cNvCxnSpPr>
          <p:nvPr/>
        </p:nvCxnSpPr>
        <p:spPr>
          <a:xfrm flipV="1">
            <a:off x="4429859" y="3565746"/>
            <a:ext cx="6394112" cy="539229"/>
          </a:xfrm>
          <a:prstGeom prst="curvedConnector4">
            <a:avLst>
              <a:gd name="adj1" fmla="val 41847"/>
              <a:gd name="adj2" fmla="val 142394"/>
            </a:avLst>
          </a:prstGeom>
        </p:spPr>
        <p:style>
          <a:lnRef idx="1">
            <a:schemeClr val="accent1"/>
          </a:lnRef>
          <a:fillRef idx="0">
            <a:schemeClr val="accent1"/>
          </a:fillRef>
          <a:effectRef idx="0">
            <a:schemeClr val="accent1"/>
          </a:effectRef>
          <a:fontRef idx="minor">
            <a:schemeClr val="tx1"/>
          </a:fontRef>
        </p:style>
      </p:cxnSp>
      <p:sp>
        <p:nvSpPr>
          <p:cNvPr id="192" name="Rectangle: Diagonal Corners Rounded 191">
            <a:extLst>
              <a:ext uri="{FF2B5EF4-FFF2-40B4-BE49-F238E27FC236}">
                <a16:creationId xmlns:a16="http://schemas.microsoft.com/office/drawing/2014/main" id="{DB72F21D-2AC3-4A79-9EEE-07925F719063}"/>
              </a:ext>
            </a:extLst>
          </p:cNvPr>
          <p:cNvSpPr/>
          <p:nvPr/>
        </p:nvSpPr>
        <p:spPr>
          <a:xfrm>
            <a:off x="4853348" y="1692479"/>
            <a:ext cx="1947707" cy="472272"/>
          </a:xfrm>
          <a:prstGeom prst="round2DiagRect">
            <a:avLst/>
          </a:prstGeom>
          <a:solidFill>
            <a:schemeClr val="accent1">
              <a:lumMod val="60000"/>
              <a:lumOff val="40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ICESDP</a:t>
            </a:r>
            <a:endParaRPr lang="zh-CN" altLang="en-US" dirty="0">
              <a:latin typeface="Britannic Bold" panose="020B0903060703020204" pitchFamily="34" charset="0"/>
            </a:endParaRPr>
          </a:p>
        </p:txBody>
      </p:sp>
      <p:sp>
        <p:nvSpPr>
          <p:cNvPr id="32" name="Rectangle: Diagonal Corners Rounded 31">
            <a:extLst>
              <a:ext uri="{FF2B5EF4-FFF2-40B4-BE49-F238E27FC236}">
                <a16:creationId xmlns:a16="http://schemas.microsoft.com/office/drawing/2014/main" id="{1CE54A77-CF6B-4DBC-A27F-A0F3FA512B1E}"/>
              </a:ext>
            </a:extLst>
          </p:cNvPr>
          <p:cNvSpPr/>
          <p:nvPr/>
        </p:nvSpPr>
        <p:spPr>
          <a:xfrm>
            <a:off x="5044266" y="5843366"/>
            <a:ext cx="1756789"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TCPChannel</a:t>
            </a:r>
            <a:endParaRPr lang="zh-CN" altLang="en-US" dirty="0">
              <a:latin typeface="Britannic Bold" panose="020B0903060703020204" pitchFamily="34" charset="0"/>
            </a:endParaRPr>
          </a:p>
        </p:txBody>
      </p:sp>
      <p:sp>
        <p:nvSpPr>
          <p:cNvPr id="33" name="Rectangle: Diagonal Corners Rounded 32">
            <a:extLst>
              <a:ext uri="{FF2B5EF4-FFF2-40B4-BE49-F238E27FC236}">
                <a16:creationId xmlns:a16="http://schemas.microsoft.com/office/drawing/2014/main" id="{CD5E05AB-5BD4-4C5A-9FBA-3C4E3AC2812C}"/>
              </a:ext>
            </a:extLst>
          </p:cNvPr>
          <p:cNvSpPr/>
          <p:nvPr/>
        </p:nvSpPr>
        <p:spPr>
          <a:xfrm>
            <a:off x="7150549" y="6002835"/>
            <a:ext cx="2056595" cy="472272"/>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ritannic Bold" panose="020B0903060703020204" pitchFamily="34" charset="0"/>
              </a:rPr>
              <a:t>UDPChannel</a:t>
            </a:r>
            <a:endParaRPr lang="zh-CN" altLang="en-US" dirty="0">
              <a:latin typeface="Britannic Bold" panose="020B0903060703020204" pitchFamily="34" charset="0"/>
            </a:endParaRPr>
          </a:p>
        </p:txBody>
      </p:sp>
      <p:cxnSp>
        <p:nvCxnSpPr>
          <p:cNvPr id="35" name="Straight Connector 150">
            <a:extLst>
              <a:ext uri="{FF2B5EF4-FFF2-40B4-BE49-F238E27FC236}">
                <a16:creationId xmlns:a16="http://schemas.microsoft.com/office/drawing/2014/main" id="{381E3153-2223-42B5-8563-669E23ABC669}"/>
              </a:ext>
            </a:extLst>
          </p:cNvPr>
          <p:cNvCxnSpPr>
            <a:cxnSpLocks/>
            <a:stCxn id="39" idx="3"/>
            <a:endCxn id="32" idx="2"/>
          </p:cNvCxnSpPr>
          <p:nvPr/>
        </p:nvCxnSpPr>
        <p:spPr>
          <a:xfrm>
            <a:off x="4446499" y="4846269"/>
            <a:ext cx="597767" cy="123323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9" name="Isosceles Triangle 38">
            <a:extLst>
              <a:ext uri="{FF2B5EF4-FFF2-40B4-BE49-F238E27FC236}">
                <a16:creationId xmlns:a16="http://schemas.microsoft.com/office/drawing/2014/main" id="{098A8730-25D7-497A-864E-AE14AFCE832F}"/>
              </a:ext>
            </a:extLst>
          </p:cNvPr>
          <p:cNvSpPr/>
          <p:nvPr/>
        </p:nvSpPr>
        <p:spPr>
          <a:xfrm rot="16200000">
            <a:off x="4277276" y="4744002"/>
            <a:ext cx="133912" cy="20453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150">
            <a:extLst>
              <a:ext uri="{FF2B5EF4-FFF2-40B4-BE49-F238E27FC236}">
                <a16:creationId xmlns:a16="http://schemas.microsoft.com/office/drawing/2014/main" id="{006889EB-0DFF-4F39-8E51-3C6F76C30914}"/>
              </a:ext>
            </a:extLst>
          </p:cNvPr>
          <p:cNvCxnSpPr>
            <a:cxnSpLocks/>
            <a:stCxn id="39" idx="3"/>
            <a:endCxn id="33" idx="3"/>
          </p:cNvCxnSpPr>
          <p:nvPr/>
        </p:nvCxnSpPr>
        <p:spPr>
          <a:xfrm>
            <a:off x="4446499" y="4846269"/>
            <a:ext cx="3732348" cy="1156566"/>
          </a:xfrm>
          <a:prstGeom prst="curved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83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Isosceles Triangle 48">
            <a:extLst>
              <a:ext uri="{FF2B5EF4-FFF2-40B4-BE49-F238E27FC236}">
                <a16:creationId xmlns:a16="http://schemas.microsoft.com/office/drawing/2014/main" id="{34D08422-0240-49AF-991F-2FB07F4A9A92}"/>
              </a:ext>
            </a:extLst>
          </p:cNvPr>
          <p:cNvSpPr/>
          <p:nvPr/>
        </p:nvSpPr>
        <p:spPr>
          <a:xfrm rot="16200000">
            <a:off x="6261990" y="1817070"/>
            <a:ext cx="895650" cy="1309817"/>
          </a:xfrm>
          <a:prstGeom prst="triangle">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Isosceles Triangle 26">
            <a:extLst>
              <a:ext uri="{FF2B5EF4-FFF2-40B4-BE49-F238E27FC236}">
                <a16:creationId xmlns:a16="http://schemas.microsoft.com/office/drawing/2014/main" id="{CAFA9EB6-2295-4353-80C7-82FDB3E34A47}"/>
              </a:ext>
            </a:extLst>
          </p:cNvPr>
          <p:cNvSpPr/>
          <p:nvPr/>
        </p:nvSpPr>
        <p:spPr>
          <a:xfrm rot="16200000">
            <a:off x="5494247" y="3567279"/>
            <a:ext cx="1042143" cy="1717638"/>
          </a:xfrm>
          <a:prstGeom prst="triangl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965A5AC1-1000-4DF6-A55F-087BD926542E}"/>
              </a:ext>
            </a:extLst>
          </p:cNvPr>
          <p:cNvSpPr/>
          <p:nvPr/>
        </p:nvSpPr>
        <p:spPr>
          <a:xfrm>
            <a:off x="2474259" y="451822"/>
            <a:ext cx="2689412" cy="6101378"/>
          </a:xfrm>
          <a:prstGeom prst="rect">
            <a:avLst/>
          </a:prstGeom>
          <a:noFill/>
          <a:ln w="22225">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b="1" dirty="0">
                <a:solidFill>
                  <a:schemeClr val="tx1"/>
                </a:solidFill>
              </a:rPr>
              <a:t>stun message</a:t>
            </a:r>
            <a:endParaRPr lang="zh-CN" altLang="en-US" b="1" dirty="0">
              <a:solidFill>
                <a:schemeClr val="tx1"/>
              </a:solidFill>
            </a:endParaRPr>
          </a:p>
        </p:txBody>
      </p:sp>
      <p:grpSp>
        <p:nvGrpSpPr>
          <p:cNvPr id="20" name="Group 19">
            <a:extLst>
              <a:ext uri="{FF2B5EF4-FFF2-40B4-BE49-F238E27FC236}">
                <a16:creationId xmlns:a16="http://schemas.microsoft.com/office/drawing/2014/main" id="{41260177-EC73-47E9-B72C-8B9481547CA3}"/>
              </a:ext>
            </a:extLst>
          </p:cNvPr>
          <p:cNvGrpSpPr/>
          <p:nvPr/>
        </p:nvGrpSpPr>
        <p:grpSpPr>
          <a:xfrm>
            <a:off x="2474259" y="2892011"/>
            <a:ext cx="2689412" cy="2800578"/>
            <a:chOff x="2474259" y="2892011"/>
            <a:chExt cx="2689412" cy="2800578"/>
          </a:xfrm>
        </p:grpSpPr>
        <p:sp>
          <p:nvSpPr>
            <p:cNvPr id="13" name="Rectangle 12">
              <a:extLst>
                <a:ext uri="{FF2B5EF4-FFF2-40B4-BE49-F238E27FC236}">
                  <a16:creationId xmlns:a16="http://schemas.microsoft.com/office/drawing/2014/main" id="{6F6F01C0-35F0-466B-BAF3-5D1DA9BFD4AD}"/>
                </a:ext>
              </a:extLst>
            </p:cNvPr>
            <p:cNvSpPr/>
            <p:nvPr/>
          </p:nvSpPr>
          <p:spPr>
            <a:xfrm>
              <a:off x="2474259" y="3281078"/>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6" name="Rectangle 5">
              <a:extLst>
                <a:ext uri="{FF2B5EF4-FFF2-40B4-BE49-F238E27FC236}">
                  <a16:creationId xmlns:a16="http://schemas.microsoft.com/office/drawing/2014/main" id="{EC68482E-9771-4751-ACE0-7F99BBA49FAA}"/>
                </a:ext>
              </a:extLst>
            </p:cNvPr>
            <p:cNvSpPr/>
            <p:nvPr/>
          </p:nvSpPr>
          <p:spPr>
            <a:xfrm>
              <a:off x="2474259" y="2892011"/>
              <a:ext cx="2689412" cy="2800578"/>
            </a:xfrm>
            <a:prstGeom prst="rect">
              <a:avLst/>
            </a:prstGeom>
            <a:noFill/>
            <a:ln w="31750">
              <a:solidFill>
                <a:schemeClr val="accent4"/>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4">
                      <a:lumMod val="60000"/>
                      <a:lumOff val="40000"/>
                    </a:schemeClr>
                  </a:solidFill>
                </a:rPr>
                <a:t>stun payload</a:t>
              </a:r>
              <a:endParaRPr lang="zh-CN" altLang="en-US" sz="1600" b="1" dirty="0">
                <a:solidFill>
                  <a:schemeClr val="accent4">
                    <a:lumMod val="60000"/>
                    <a:lumOff val="40000"/>
                  </a:schemeClr>
                </a:solidFill>
              </a:endParaRPr>
            </a:p>
          </p:txBody>
        </p:sp>
        <p:sp>
          <p:nvSpPr>
            <p:cNvPr id="15" name="Rectangle 14">
              <a:extLst>
                <a:ext uri="{FF2B5EF4-FFF2-40B4-BE49-F238E27FC236}">
                  <a16:creationId xmlns:a16="http://schemas.microsoft.com/office/drawing/2014/main" id="{F070F261-E60D-4D77-893D-200B9B6756F4}"/>
                </a:ext>
              </a:extLst>
            </p:cNvPr>
            <p:cNvSpPr/>
            <p:nvPr/>
          </p:nvSpPr>
          <p:spPr>
            <a:xfrm>
              <a:off x="2474259" y="376069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6" name="Rectangle 15">
              <a:extLst>
                <a:ext uri="{FF2B5EF4-FFF2-40B4-BE49-F238E27FC236}">
                  <a16:creationId xmlns:a16="http://schemas.microsoft.com/office/drawing/2014/main" id="{132CCCDA-DF9D-445D-AD85-6AD19616194E}"/>
                </a:ext>
              </a:extLst>
            </p:cNvPr>
            <p:cNvSpPr/>
            <p:nvPr/>
          </p:nvSpPr>
          <p:spPr>
            <a:xfrm>
              <a:off x="2474259" y="4237613"/>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7" name="Rectangle 16">
              <a:extLst>
                <a:ext uri="{FF2B5EF4-FFF2-40B4-BE49-F238E27FC236}">
                  <a16:creationId xmlns:a16="http://schemas.microsoft.com/office/drawing/2014/main" id="{FC7003D3-EB1C-4070-896F-65485FFA69ED}"/>
                </a:ext>
              </a:extLst>
            </p:cNvPr>
            <p:cNvSpPr/>
            <p:nvPr/>
          </p:nvSpPr>
          <p:spPr>
            <a:xfrm>
              <a:off x="2474259" y="474188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stun attribute</a:t>
              </a:r>
              <a:endParaRPr lang="zh-CN" altLang="en-US" dirty="0"/>
            </a:p>
          </p:txBody>
        </p:sp>
        <p:sp>
          <p:nvSpPr>
            <p:cNvPr id="19" name="Rectangle 18">
              <a:extLst>
                <a:ext uri="{FF2B5EF4-FFF2-40B4-BE49-F238E27FC236}">
                  <a16:creationId xmlns:a16="http://schemas.microsoft.com/office/drawing/2014/main" id="{2851C1EC-AD2C-4358-88BE-DC4CB7ED2BF5}"/>
                </a:ext>
              </a:extLst>
            </p:cNvPr>
            <p:cNvSpPr/>
            <p:nvPr/>
          </p:nvSpPr>
          <p:spPr>
            <a:xfrm>
              <a:off x="2474259" y="5242560"/>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grpSp>
      <p:sp>
        <p:nvSpPr>
          <p:cNvPr id="21" name="Rectangle 20">
            <a:extLst>
              <a:ext uri="{FF2B5EF4-FFF2-40B4-BE49-F238E27FC236}">
                <a16:creationId xmlns:a16="http://schemas.microsoft.com/office/drawing/2014/main" id="{DE26BCE1-7A3B-466C-803F-3690FA83396D}"/>
              </a:ext>
            </a:extLst>
          </p:cNvPr>
          <p:cNvSpPr/>
          <p:nvPr/>
        </p:nvSpPr>
        <p:spPr>
          <a:xfrm>
            <a:off x="6759387" y="3761581"/>
            <a:ext cx="2183802" cy="192607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68">
            <a:extLst>
              <a:ext uri="{FF2B5EF4-FFF2-40B4-BE49-F238E27FC236}">
                <a16:creationId xmlns:a16="http://schemas.microsoft.com/office/drawing/2014/main" id="{7DE0D6EB-393D-477E-B2CA-A68055BF2D13}"/>
              </a:ext>
            </a:extLst>
          </p:cNvPr>
          <p:cNvGrpSpPr/>
          <p:nvPr/>
        </p:nvGrpSpPr>
        <p:grpSpPr>
          <a:xfrm>
            <a:off x="6759387" y="4631155"/>
            <a:ext cx="2372045" cy="376519"/>
            <a:chOff x="6759387" y="4631155"/>
            <a:chExt cx="2372045" cy="376519"/>
          </a:xfrm>
        </p:grpSpPr>
        <p:sp>
          <p:nvSpPr>
            <p:cNvPr id="34" name="Right Brace 33">
              <a:extLst>
                <a:ext uri="{FF2B5EF4-FFF2-40B4-BE49-F238E27FC236}">
                  <a16:creationId xmlns:a16="http://schemas.microsoft.com/office/drawing/2014/main" id="{76A18339-AF41-4D9D-8546-F6052986BD48}"/>
                </a:ext>
              </a:extLst>
            </p:cNvPr>
            <p:cNvSpPr/>
            <p:nvPr/>
          </p:nvSpPr>
          <p:spPr>
            <a:xfrm>
              <a:off x="9005041" y="4684055"/>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Rectangle 23">
              <a:extLst>
                <a:ext uri="{FF2B5EF4-FFF2-40B4-BE49-F238E27FC236}">
                  <a16:creationId xmlns:a16="http://schemas.microsoft.com/office/drawing/2014/main" id="{564593B1-AE2E-4200-AD69-B8F636AD27AF}"/>
                </a:ext>
              </a:extLst>
            </p:cNvPr>
            <p:cNvSpPr/>
            <p:nvPr/>
          </p:nvSpPr>
          <p:spPr>
            <a:xfrm>
              <a:off x="6759387" y="4631155"/>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value</a:t>
              </a:r>
              <a:endParaRPr lang="zh-CN" altLang="en-US" dirty="0"/>
            </a:p>
          </p:txBody>
        </p:sp>
      </p:grpSp>
      <p:grpSp>
        <p:nvGrpSpPr>
          <p:cNvPr id="67" name="Group 66">
            <a:extLst>
              <a:ext uri="{FF2B5EF4-FFF2-40B4-BE49-F238E27FC236}">
                <a16:creationId xmlns:a16="http://schemas.microsoft.com/office/drawing/2014/main" id="{6CA5DF7D-CE0B-4B72-B4FB-B0E0A9D13FC9}"/>
              </a:ext>
            </a:extLst>
          </p:cNvPr>
          <p:cNvGrpSpPr/>
          <p:nvPr/>
        </p:nvGrpSpPr>
        <p:grpSpPr>
          <a:xfrm>
            <a:off x="6759387" y="3761581"/>
            <a:ext cx="3034341" cy="376519"/>
            <a:chOff x="6759387" y="3761581"/>
            <a:chExt cx="3034341" cy="376519"/>
          </a:xfrm>
        </p:grpSpPr>
        <p:sp>
          <p:nvSpPr>
            <p:cNvPr id="22" name="Rectangle 21">
              <a:extLst>
                <a:ext uri="{FF2B5EF4-FFF2-40B4-BE49-F238E27FC236}">
                  <a16:creationId xmlns:a16="http://schemas.microsoft.com/office/drawing/2014/main" id="{E323680F-38D6-4BD7-B334-6329599DA3CF}"/>
                </a:ext>
              </a:extLst>
            </p:cNvPr>
            <p:cNvSpPr/>
            <p:nvPr/>
          </p:nvSpPr>
          <p:spPr>
            <a:xfrm>
              <a:off x="6759387" y="3761581"/>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type</a:t>
              </a:r>
              <a:endParaRPr lang="zh-CN" altLang="en-US" dirty="0"/>
            </a:p>
          </p:txBody>
        </p:sp>
        <p:sp>
          <p:nvSpPr>
            <p:cNvPr id="31" name="Right Brace 30">
              <a:extLst>
                <a:ext uri="{FF2B5EF4-FFF2-40B4-BE49-F238E27FC236}">
                  <a16:creationId xmlns:a16="http://schemas.microsoft.com/office/drawing/2014/main" id="{ECB02BBD-82A0-4A2B-912A-FAC1E6C692BD}"/>
                </a:ext>
              </a:extLst>
            </p:cNvPr>
            <p:cNvSpPr/>
            <p:nvPr/>
          </p:nvSpPr>
          <p:spPr>
            <a:xfrm>
              <a:off x="9005041" y="382165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9" name="TextBox 38">
              <a:extLst>
                <a:ext uri="{FF2B5EF4-FFF2-40B4-BE49-F238E27FC236}">
                  <a16:creationId xmlns:a16="http://schemas.microsoft.com/office/drawing/2014/main" id="{83E7C5F7-F6B3-463D-A9E8-09A34B6E2EF9}"/>
                </a:ext>
              </a:extLst>
            </p:cNvPr>
            <p:cNvSpPr txBox="1"/>
            <p:nvPr/>
          </p:nvSpPr>
          <p:spPr>
            <a:xfrm>
              <a:off x="9176251" y="3832410"/>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68" name="Group 67">
            <a:extLst>
              <a:ext uri="{FF2B5EF4-FFF2-40B4-BE49-F238E27FC236}">
                <a16:creationId xmlns:a16="http://schemas.microsoft.com/office/drawing/2014/main" id="{704793CB-D15E-4515-BA4D-5D011C36791E}"/>
              </a:ext>
            </a:extLst>
          </p:cNvPr>
          <p:cNvGrpSpPr/>
          <p:nvPr/>
        </p:nvGrpSpPr>
        <p:grpSpPr>
          <a:xfrm>
            <a:off x="6759387" y="4191889"/>
            <a:ext cx="3034341" cy="376519"/>
            <a:chOff x="6759387" y="4191889"/>
            <a:chExt cx="3034341" cy="376519"/>
          </a:xfrm>
        </p:grpSpPr>
        <p:sp>
          <p:nvSpPr>
            <p:cNvPr id="33" name="Right Brace 32">
              <a:extLst>
                <a:ext uri="{FF2B5EF4-FFF2-40B4-BE49-F238E27FC236}">
                  <a16:creationId xmlns:a16="http://schemas.microsoft.com/office/drawing/2014/main" id="{5F8216DC-320C-4A79-9155-EBD1B9BEFC6D}"/>
                </a:ext>
              </a:extLst>
            </p:cNvPr>
            <p:cNvSpPr/>
            <p:nvPr/>
          </p:nvSpPr>
          <p:spPr>
            <a:xfrm>
              <a:off x="9004145" y="4248373"/>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22">
              <a:extLst>
                <a:ext uri="{FF2B5EF4-FFF2-40B4-BE49-F238E27FC236}">
                  <a16:creationId xmlns:a16="http://schemas.microsoft.com/office/drawing/2014/main" id="{4DC15996-731F-4646-A121-D147386018D9}"/>
                </a:ext>
              </a:extLst>
            </p:cNvPr>
            <p:cNvSpPr/>
            <p:nvPr/>
          </p:nvSpPr>
          <p:spPr>
            <a:xfrm>
              <a:off x="6759387" y="4191889"/>
              <a:ext cx="2183802" cy="37651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length</a:t>
              </a:r>
              <a:endParaRPr lang="zh-CN" altLang="en-US" dirty="0"/>
            </a:p>
          </p:txBody>
        </p:sp>
        <p:sp>
          <p:nvSpPr>
            <p:cNvPr id="40" name="TextBox 39">
              <a:extLst>
                <a:ext uri="{FF2B5EF4-FFF2-40B4-BE49-F238E27FC236}">
                  <a16:creationId xmlns:a16="http://schemas.microsoft.com/office/drawing/2014/main" id="{0FE504D1-09F8-4F24-9821-09570F6A79E5}"/>
                </a:ext>
              </a:extLst>
            </p:cNvPr>
            <p:cNvSpPr txBox="1"/>
            <p:nvPr/>
          </p:nvSpPr>
          <p:spPr>
            <a:xfrm>
              <a:off x="9176251" y="4249343"/>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 name="Rectangle 4">
            <a:extLst>
              <a:ext uri="{FF2B5EF4-FFF2-40B4-BE49-F238E27FC236}">
                <a16:creationId xmlns:a16="http://schemas.microsoft.com/office/drawing/2014/main" id="{D9368045-ECB0-433E-9117-67FBB12A4DE1}"/>
              </a:ext>
            </a:extLst>
          </p:cNvPr>
          <p:cNvSpPr/>
          <p:nvPr/>
        </p:nvSpPr>
        <p:spPr>
          <a:xfrm>
            <a:off x="2474826" y="919878"/>
            <a:ext cx="2689412" cy="1956099"/>
          </a:xfrm>
          <a:prstGeom prst="rect">
            <a:avLst/>
          </a:prstGeom>
          <a:solidFill>
            <a:schemeClr val="accent6">
              <a:alpha val="40000"/>
            </a:schemeClr>
          </a:solidFill>
          <a:ln w="317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accent6"/>
                </a:solidFill>
              </a:rPr>
              <a:t>stun header</a:t>
            </a:r>
            <a:endParaRPr lang="zh-CN" altLang="en-US" sz="1600" b="1" dirty="0">
              <a:solidFill>
                <a:schemeClr val="accent6"/>
              </a:solidFill>
            </a:endParaRPr>
          </a:p>
        </p:txBody>
      </p:sp>
      <p:sp>
        <p:nvSpPr>
          <p:cNvPr id="9" name="Rectangle 8">
            <a:extLst>
              <a:ext uri="{FF2B5EF4-FFF2-40B4-BE49-F238E27FC236}">
                <a16:creationId xmlns:a16="http://schemas.microsoft.com/office/drawing/2014/main" id="{73501582-49A5-4011-9236-410BC396D1EA}"/>
              </a:ext>
            </a:extLst>
          </p:cNvPr>
          <p:cNvSpPr/>
          <p:nvPr/>
        </p:nvSpPr>
        <p:spPr>
          <a:xfrm>
            <a:off x="2474826" y="2078563"/>
            <a:ext cx="2689412" cy="77128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transaction ID </a:t>
            </a:r>
            <a:r>
              <a:rPr lang="en-US" altLang="zh-CN" sz="1200" b="1" dirty="0"/>
              <a:t>[RFC3489] </a:t>
            </a:r>
          </a:p>
        </p:txBody>
      </p:sp>
      <p:grpSp>
        <p:nvGrpSpPr>
          <p:cNvPr id="50" name="Group 49">
            <a:extLst>
              <a:ext uri="{FF2B5EF4-FFF2-40B4-BE49-F238E27FC236}">
                <a16:creationId xmlns:a16="http://schemas.microsoft.com/office/drawing/2014/main" id="{1332DA5E-6C53-47B8-B7D7-C1544DACD103}"/>
              </a:ext>
            </a:extLst>
          </p:cNvPr>
          <p:cNvGrpSpPr/>
          <p:nvPr/>
        </p:nvGrpSpPr>
        <p:grpSpPr>
          <a:xfrm>
            <a:off x="2474826" y="1256057"/>
            <a:ext cx="3580080" cy="398033"/>
            <a:chOff x="2474826" y="1256057"/>
            <a:chExt cx="3580080" cy="398033"/>
          </a:xfrm>
        </p:grpSpPr>
        <p:sp>
          <p:nvSpPr>
            <p:cNvPr id="7" name="Rectangle 6">
              <a:extLst>
                <a:ext uri="{FF2B5EF4-FFF2-40B4-BE49-F238E27FC236}">
                  <a16:creationId xmlns:a16="http://schemas.microsoft.com/office/drawing/2014/main" id="{D8C2091C-5FCB-4842-A6CE-8E8A71AF540F}"/>
                </a:ext>
              </a:extLst>
            </p:cNvPr>
            <p:cNvSpPr/>
            <p:nvPr/>
          </p:nvSpPr>
          <p:spPr>
            <a:xfrm>
              <a:off x="2474826" y="1256057"/>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message type</a:t>
              </a:r>
              <a:endParaRPr lang="zh-CN" altLang="en-US" sz="1200" dirty="0"/>
            </a:p>
          </p:txBody>
        </p:sp>
        <p:sp>
          <p:nvSpPr>
            <p:cNvPr id="36" name="Right Brace 35">
              <a:extLst>
                <a:ext uri="{FF2B5EF4-FFF2-40B4-BE49-F238E27FC236}">
                  <a16:creationId xmlns:a16="http://schemas.microsoft.com/office/drawing/2014/main" id="{0412B06E-5BE0-4EB8-B4A6-47754C57DCD0}"/>
                </a:ext>
              </a:extLst>
            </p:cNvPr>
            <p:cNvSpPr/>
            <p:nvPr/>
          </p:nvSpPr>
          <p:spPr>
            <a:xfrm>
              <a:off x="5285255" y="1311187"/>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a:extLst>
                <a:ext uri="{FF2B5EF4-FFF2-40B4-BE49-F238E27FC236}">
                  <a16:creationId xmlns:a16="http://schemas.microsoft.com/office/drawing/2014/main" id="{F0A48B9F-2441-4AC7-830F-55A51CA184BF}"/>
                </a:ext>
              </a:extLst>
            </p:cNvPr>
            <p:cNvSpPr txBox="1"/>
            <p:nvPr/>
          </p:nvSpPr>
          <p:spPr>
            <a:xfrm>
              <a:off x="5437429" y="1324268"/>
              <a:ext cx="617477" cy="261610"/>
            </a:xfrm>
            <a:prstGeom prst="rect">
              <a:avLst/>
            </a:prstGeom>
            <a:noFill/>
          </p:spPr>
          <p:txBody>
            <a:bodyPr wrap="none" rtlCol="0">
              <a:spAutoFit/>
            </a:bodyPr>
            <a:lstStyle/>
            <a:p>
              <a:r>
                <a:rPr lang="en-US" altLang="zh-CN" sz="1100" dirty="0"/>
                <a:t>2 bytes</a:t>
              </a:r>
              <a:endParaRPr lang="zh-CN" altLang="en-US" sz="1100" dirty="0"/>
            </a:p>
          </p:txBody>
        </p:sp>
      </p:grpSp>
      <p:grpSp>
        <p:nvGrpSpPr>
          <p:cNvPr id="51" name="Group 50">
            <a:extLst>
              <a:ext uri="{FF2B5EF4-FFF2-40B4-BE49-F238E27FC236}">
                <a16:creationId xmlns:a16="http://schemas.microsoft.com/office/drawing/2014/main" id="{78F16BF5-B5DC-4CC2-90DC-9767284B81F5}"/>
              </a:ext>
            </a:extLst>
          </p:cNvPr>
          <p:cNvGrpSpPr/>
          <p:nvPr/>
        </p:nvGrpSpPr>
        <p:grpSpPr>
          <a:xfrm>
            <a:off x="2474827" y="1662560"/>
            <a:ext cx="3580079" cy="398033"/>
            <a:chOff x="2474827" y="1662560"/>
            <a:chExt cx="3580079" cy="398033"/>
          </a:xfrm>
        </p:grpSpPr>
        <p:grpSp>
          <p:nvGrpSpPr>
            <p:cNvPr id="44" name="Group 43">
              <a:extLst>
                <a:ext uri="{FF2B5EF4-FFF2-40B4-BE49-F238E27FC236}">
                  <a16:creationId xmlns:a16="http://schemas.microsoft.com/office/drawing/2014/main" id="{F8769C16-F0D2-4212-A3C8-33FE8B60FD0D}"/>
                </a:ext>
              </a:extLst>
            </p:cNvPr>
            <p:cNvGrpSpPr/>
            <p:nvPr/>
          </p:nvGrpSpPr>
          <p:grpSpPr>
            <a:xfrm>
              <a:off x="2474827" y="1662560"/>
              <a:ext cx="2936819" cy="398033"/>
              <a:chOff x="2474259" y="1622382"/>
              <a:chExt cx="2936819" cy="398033"/>
            </a:xfrm>
          </p:grpSpPr>
          <p:sp>
            <p:nvSpPr>
              <p:cNvPr id="11" name="Rectangle 10">
                <a:extLst>
                  <a:ext uri="{FF2B5EF4-FFF2-40B4-BE49-F238E27FC236}">
                    <a16:creationId xmlns:a16="http://schemas.microsoft.com/office/drawing/2014/main" id="{AC30A869-0EF5-4A44-9290-5FA82BC9341B}"/>
                  </a:ext>
                </a:extLst>
              </p:cNvPr>
              <p:cNvSpPr/>
              <p:nvPr/>
            </p:nvSpPr>
            <p:spPr>
              <a:xfrm>
                <a:off x="2474259" y="1622382"/>
                <a:ext cx="2689412" cy="3980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length </a:t>
                </a:r>
              </a:p>
            </p:txBody>
          </p:sp>
          <p:sp>
            <p:nvSpPr>
              <p:cNvPr id="38" name="Right Brace 37">
                <a:extLst>
                  <a:ext uri="{FF2B5EF4-FFF2-40B4-BE49-F238E27FC236}">
                    <a16:creationId xmlns:a16="http://schemas.microsoft.com/office/drawing/2014/main" id="{33DD3657-552C-4F91-B855-5DCAA5C57B31}"/>
                  </a:ext>
                </a:extLst>
              </p:cNvPr>
              <p:cNvSpPr/>
              <p:nvPr/>
            </p:nvSpPr>
            <p:spPr>
              <a:xfrm>
                <a:off x="5284687" y="1677512"/>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6" name="TextBox 45">
              <a:extLst>
                <a:ext uri="{FF2B5EF4-FFF2-40B4-BE49-F238E27FC236}">
                  <a16:creationId xmlns:a16="http://schemas.microsoft.com/office/drawing/2014/main" id="{2ADF0264-CAC3-495A-A0A6-9FA0131CF968}"/>
                </a:ext>
              </a:extLst>
            </p:cNvPr>
            <p:cNvSpPr txBox="1"/>
            <p:nvPr/>
          </p:nvSpPr>
          <p:spPr>
            <a:xfrm>
              <a:off x="5437429" y="1730771"/>
              <a:ext cx="617477" cy="261610"/>
            </a:xfrm>
            <a:prstGeom prst="rect">
              <a:avLst/>
            </a:prstGeom>
            <a:noFill/>
          </p:spPr>
          <p:txBody>
            <a:bodyPr wrap="none" rtlCol="0">
              <a:spAutoFit/>
            </a:bodyPr>
            <a:lstStyle/>
            <a:p>
              <a:r>
                <a:rPr lang="en-US" altLang="zh-CN" sz="1100" dirty="0"/>
                <a:t>2 bytes</a:t>
              </a:r>
              <a:endParaRPr lang="zh-CN" altLang="en-US" sz="1100" dirty="0"/>
            </a:p>
          </p:txBody>
        </p:sp>
      </p:grpSp>
      <p:sp>
        <p:nvSpPr>
          <p:cNvPr id="52" name="Right Brace 51">
            <a:extLst>
              <a:ext uri="{FF2B5EF4-FFF2-40B4-BE49-F238E27FC236}">
                <a16:creationId xmlns:a16="http://schemas.microsoft.com/office/drawing/2014/main" id="{AC6105DA-9362-4D1B-B377-D162248D6DFF}"/>
              </a:ext>
            </a:extLst>
          </p:cNvPr>
          <p:cNvSpPr/>
          <p:nvPr/>
        </p:nvSpPr>
        <p:spPr>
          <a:xfrm>
            <a:off x="5278525" y="2093293"/>
            <a:ext cx="126391" cy="741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E80604D6-0856-4126-87F4-BD8992C1ED4C}"/>
              </a:ext>
            </a:extLst>
          </p:cNvPr>
          <p:cNvSpPr txBox="1"/>
          <p:nvPr/>
        </p:nvSpPr>
        <p:spPr>
          <a:xfrm>
            <a:off x="5437428" y="2333401"/>
            <a:ext cx="691215" cy="261610"/>
          </a:xfrm>
          <a:prstGeom prst="rect">
            <a:avLst/>
          </a:prstGeom>
          <a:noFill/>
        </p:spPr>
        <p:txBody>
          <a:bodyPr wrap="none" rtlCol="0">
            <a:spAutoFit/>
          </a:bodyPr>
          <a:lstStyle/>
          <a:p>
            <a:r>
              <a:rPr lang="en-US" altLang="zh-CN" sz="1100" dirty="0"/>
              <a:t>16 bytes</a:t>
            </a:r>
            <a:endParaRPr lang="zh-CN" altLang="en-US" sz="1100" dirty="0"/>
          </a:p>
        </p:txBody>
      </p:sp>
      <p:grpSp>
        <p:nvGrpSpPr>
          <p:cNvPr id="71" name="Group 70">
            <a:extLst>
              <a:ext uri="{FF2B5EF4-FFF2-40B4-BE49-F238E27FC236}">
                <a16:creationId xmlns:a16="http://schemas.microsoft.com/office/drawing/2014/main" id="{811CD4FA-6D98-4D6D-908A-6F27B905D039}"/>
              </a:ext>
            </a:extLst>
          </p:cNvPr>
          <p:cNvGrpSpPr/>
          <p:nvPr/>
        </p:nvGrpSpPr>
        <p:grpSpPr>
          <a:xfrm>
            <a:off x="7457750" y="1912937"/>
            <a:ext cx="3371541" cy="1058228"/>
            <a:chOff x="7457750" y="1912937"/>
            <a:chExt cx="3371541" cy="1058228"/>
          </a:xfrm>
        </p:grpSpPr>
        <p:sp>
          <p:nvSpPr>
            <p:cNvPr id="54" name="Rectangle 53">
              <a:extLst>
                <a:ext uri="{FF2B5EF4-FFF2-40B4-BE49-F238E27FC236}">
                  <a16:creationId xmlns:a16="http://schemas.microsoft.com/office/drawing/2014/main" id="{72037824-2228-4E1E-B149-2C645AC55759}"/>
                </a:ext>
              </a:extLst>
            </p:cNvPr>
            <p:cNvSpPr/>
            <p:nvPr/>
          </p:nvSpPr>
          <p:spPr>
            <a:xfrm>
              <a:off x="7457750" y="1912937"/>
              <a:ext cx="1546395" cy="1058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Group 60">
              <a:extLst>
                <a:ext uri="{FF2B5EF4-FFF2-40B4-BE49-F238E27FC236}">
                  <a16:creationId xmlns:a16="http://schemas.microsoft.com/office/drawing/2014/main" id="{618A4CD2-0048-4640-B09F-3926A6C9D0B8}"/>
                </a:ext>
              </a:extLst>
            </p:cNvPr>
            <p:cNvGrpSpPr/>
            <p:nvPr/>
          </p:nvGrpSpPr>
          <p:grpSpPr>
            <a:xfrm>
              <a:off x="7457750" y="1912937"/>
              <a:ext cx="3371541" cy="457200"/>
              <a:chOff x="7457750" y="1912937"/>
              <a:chExt cx="3371541" cy="457200"/>
            </a:xfrm>
          </p:grpSpPr>
          <p:sp>
            <p:nvSpPr>
              <p:cNvPr id="55" name="Rectangle 54">
                <a:extLst>
                  <a:ext uri="{FF2B5EF4-FFF2-40B4-BE49-F238E27FC236}">
                    <a16:creationId xmlns:a16="http://schemas.microsoft.com/office/drawing/2014/main" id="{46B373C5-AF55-450D-AD2D-826F7E8152BC}"/>
                  </a:ext>
                </a:extLst>
              </p:cNvPr>
              <p:cNvSpPr/>
              <p:nvPr/>
            </p:nvSpPr>
            <p:spPr>
              <a:xfrm>
                <a:off x="7457750" y="1912937"/>
                <a:ext cx="1546395" cy="457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Magic Cook</a:t>
                </a:r>
                <a:endParaRPr lang="zh-CN" altLang="en-US" sz="1400" dirty="0"/>
              </a:p>
            </p:txBody>
          </p:sp>
          <p:sp>
            <p:nvSpPr>
              <p:cNvPr id="57" name="Right Brace 56">
                <a:extLst>
                  <a:ext uri="{FF2B5EF4-FFF2-40B4-BE49-F238E27FC236}">
                    <a16:creationId xmlns:a16="http://schemas.microsoft.com/office/drawing/2014/main" id="{1577B9C4-A1EA-43C6-AD92-559197BB0DA4}"/>
                  </a:ext>
                </a:extLst>
              </p:cNvPr>
              <p:cNvSpPr/>
              <p:nvPr/>
            </p:nvSpPr>
            <p:spPr>
              <a:xfrm>
                <a:off x="9122462" y="1997651"/>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9" name="TextBox 58">
                <a:extLst>
                  <a:ext uri="{FF2B5EF4-FFF2-40B4-BE49-F238E27FC236}">
                    <a16:creationId xmlns:a16="http://schemas.microsoft.com/office/drawing/2014/main" id="{35DC4C00-D493-462C-AFDF-84ED15DB9E42}"/>
                  </a:ext>
                </a:extLst>
              </p:cNvPr>
              <p:cNvSpPr txBox="1"/>
              <p:nvPr/>
            </p:nvSpPr>
            <p:spPr>
              <a:xfrm>
                <a:off x="9289160" y="2010732"/>
                <a:ext cx="1540131" cy="261610"/>
              </a:xfrm>
              <a:prstGeom prst="rect">
                <a:avLst/>
              </a:prstGeom>
              <a:noFill/>
            </p:spPr>
            <p:txBody>
              <a:bodyPr wrap="square" rtlCol="0">
                <a:spAutoFit/>
              </a:bodyPr>
              <a:lstStyle/>
              <a:p>
                <a:r>
                  <a:rPr lang="en-US" altLang="zh-CN" sz="1100" dirty="0"/>
                  <a:t>4 bytes </a:t>
                </a:r>
                <a:r>
                  <a:rPr lang="en-US" altLang="zh-CN" sz="1100" b="1" dirty="0"/>
                  <a:t>[0x2112A442]</a:t>
                </a:r>
                <a:endParaRPr lang="zh-CN" altLang="en-US" sz="1100" b="1" dirty="0"/>
              </a:p>
            </p:txBody>
          </p:sp>
        </p:grpSp>
        <p:grpSp>
          <p:nvGrpSpPr>
            <p:cNvPr id="62" name="Group 61">
              <a:extLst>
                <a:ext uri="{FF2B5EF4-FFF2-40B4-BE49-F238E27FC236}">
                  <a16:creationId xmlns:a16="http://schemas.microsoft.com/office/drawing/2014/main" id="{0666F898-8C0F-4716-8249-133CF5638D92}"/>
                </a:ext>
              </a:extLst>
            </p:cNvPr>
            <p:cNvGrpSpPr/>
            <p:nvPr/>
          </p:nvGrpSpPr>
          <p:grpSpPr>
            <a:xfrm>
              <a:off x="7464014" y="2380895"/>
              <a:ext cx="2576697" cy="574631"/>
              <a:chOff x="7464014" y="2380895"/>
              <a:chExt cx="2576697" cy="574631"/>
            </a:xfrm>
          </p:grpSpPr>
          <p:sp>
            <p:nvSpPr>
              <p:cNvPr id="56" name="Rectangle 55">
                <a:extLst>
                  <a:ext uri="{FF2B5EF4-FFF2-40B4-BE49-F238E27FC236}">
                    <a16:creationId xmlns:a16="http://schemas.microsoft.com/office/drawing/2014/main" id="{178C63E2-A777-4629-87CD-6A31451430C6}"/>
                  </a:ext>
                </a:extLst>
              </p:cNvPr>
              <p:cNvSpPr/>
              <p:nvPr/>
            </p:nvSpPr>
            <p:spPr>
              <a:xfrm>
                <a:off x="7464014" y="2380895"/>
                <a:ext cx="1540131" cy="57463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transaction ID</a:t>
                </a:r>
                <a:endParaRPr lang="zh-CN" altLang="en-US" sz="1400" dirty="0"/>
              </a:p>
            </p:txBody>
          </p:sp>
          <p:sp>
            <p:nvSpPr>
              <p:cNvPr id="58" name="Right Brace 57">
                <a:extLst>
                  <a:ext uri="{FF2B5EF4-FFF2-40B4-BE49-F238E27FC236}">
                    <a16:creationId xmlns:a16="http://schemas.microsoft.com/office/drawing/2014/main" id="{1E66C156-A08A-4E96-B6F3-7C474E58FFEA}"/>
                  </a:ext>
                </a:extLst>
              </p:cNvPr>
              <p:cNvSpPr/>
              <p:nvPr/>
            </p:nvSpPr>
            <p:spPr>
              <a:xfrm>
                <a:off x="9162770" y="2524324"/>
                <a:ext cx="126391" cy="287772"/>
              </a:xfrm>
              <a:prstGeom prst="rightBrace">
                <a:avLst>
                  <a:gd name="adj1" fmla="val 21969"/>
                  <a:gd name="adj2" fmla="val 508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60" name="TextBox 59">
                <a:extLst>
                  <a:ext uri="{FF2B5EF4-FFF2-40B4-BE49-F238E27FC236}">
                    <a16:creationId xmlns:a16="http://schemas.microsoft.com/office/drawing/2014/main" id="{E29F8092-6B44-4B30-96BB-6E5E43C1DFA0}"/>
                  </a:ext>
                </a:extLst>
              </p:cNvPr>
              <p:cNvSpPr txBox="1"/>
              <p:nvPr/>
            </p:nvSpPr>
            <p:spPr>
              <a:xfrm>
                <a:off x="9349496" y="2537405"/>
                <a:ext cx="691215" cy="261610"/>
              </a:xfrm>
              <a:prstGeom prst="rect">
                <a:avLst/>
              </a:prstGeom>
              <a:noFill/>
            </p:spPr>
            <p:txBody>
              <a:bodyPr wrap="none" rtlCol="0">
                <a:spAutoFit/>
              </a:bodyPr>
              <a:lstStyle/>
              <a:p>
                <a:r>
                  <a:rPr lang="en-US" altLang="zh-CN" sz="1100" dirty="0"/>
                  <a:t>12 bytes</a:t>
                </a:r>
                <a:endParaRPr lang="zh-CN" altLang="en-US" sz="1100" dirty="0"/>
              </a:p>
            </p:txBody>
          </p:sp>
        </p:grpSp>
      </p:grpSp>
      <p:sp>
        <p:nvSpPr>
          <p:cNvPr id="72" name="Rectangle 71">
            <a:extLst>
              <a:ext uri="{FF2B5EF4-FFF2-40B4-BE49-F238E27FC236}">
                <a16:creationId xmlns:a16="http://schemas.microsoft.com/office/drawing/2014/main" id="{6CB52213-0F5B-44A0-AA23-EF30524B55B9}"/>
              </a:ext>
            </a:extLst>
          </p:cNvPr>
          <p:cNvSpPr/>
          <p:nvPr/>
        </p:nvSpPr>
        <p:spPr>
          <a:xfrm>
            <a:off x="6385733" y="2298878"/>
            <a:ext cx="998991" cy="338554"/>
          </a:xfrm>
          <a:prstGeom prst="rect">
            <a:avLst/>
          </a:prstGeom>
        </p:spPr>
        <p:txBody>
          <a:bodyPr wrap="none">
            <a:spAutoFit/>
          </a:bodyPr>
          <a:lstStyle/>
          <a:p>
            <a:r>
              <a:rPr lang="en-US" altLang="zh-CN" sz="1600" b="1" dirty="0">
                <a:solidFill>
                  <a:schemeClr val="accent6"/>
                </a:solidFill>
              </a:rPr>
              <a:t>RFC5389</a:t>
            </a:r>
            <a:endParaRPr lang="zh-CN" altLang="en-US" sz="1600" b="1" dirty="0">
              <a:solidFill>
                <a:schemeClr val="accent6"/>
              </a:solidFill>
            </a:endParaRPr>
          </a:p>
        </p:txBody>
      </p:sp>
      <p:sp>
        <p:nvSpPr>
          <p:cNvPr id="73" name="Rectangle 72">
            <a:extLst>
              <a:ext uri="{FF2B5EF4-FFF2-40B4-BE49-F238E27FC236}">
                <a16:creationId xmlns:a16="http://schemas.microsoft.com/office/drawing/2014/main" id="{B67885FD-8986-49B0-9C03-54FACCE56BB8}"/>
              </a:ext>
            </a:extLst>
          </p:cNvPr>
          <p:cNvSpPr/>
          <p:nvPr/>
        </p:nvSpPr>
        <p:spPr>
          <a:xfrm>
            <a:off x="2474259" y="5687651"/>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MESSAGE-INTEGRITY attribute </a:t>
            </a:r>
          </a:p>
        </p:txBody>
      </p:sp>
      <p:sp>
        <p:nvSpPr>
          <p:cNvPr id="76" name="Rectangle 75">
            <a:extLst>
              <a:ext uri="{FF2B5EF4-FFF2-40B4-BE49-F238E27FC236}">
                <a16:creationId xmlns:a16="http://schemas.microsoft.com/office/drawing/2014/main" id="{2695CEE5-20CD-4FE2-82F9-FA6B7D271098}"/>
              </a:ext>
            </a:extLst>
          </p:cNvPr>
          <p:cNvSpPr/>
          <p:nvPr/>
        </p:nvSpPr>
        <p:spPr>
          <a:xfrm>
            <a:off x="6759387" y="5023117"/>
            <a:ext cx="2183802" cy="6645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Padding to multiple of 4 bytes</a:t>
            </a:r>
          </a:p>
          <a:p>
            <a:pPr algn="ctr"/>
            <a:r>
              <a:rPr lang="en-US" altLang="zh-CN" sz="1000" b="1" dirty="0"/>
              <a:t>[RFC5389]  </a:t>
            </a:r>
          </a:p>
        </p:txBody>
      </p:sp>
      <p:sp>
        <p:nvSpPr>
          <p:cNvPr id="79" name="Rectangle 78">
            <a:extLst>
              <a:ext uri="{FF2B5EF4-FFF2-40B4-BE49-F238E27FC236}">
                <a16:creationId xmlns:a16="http://schemas.microsoft.com/office/drawing/2014/main" id="{4B3730FE-F651-41D8-B2E1-1E3068CBBB3E}"/>
              </a:ext>
            </a:extLst>
          </p:cNvPr>
          <p:cNvSpPr/>
          <p:nvPr/>
        </p:nvSpPr>
        <p:spPr>
          <a:xfrm>
            <a:off x="2474259" y="6090395"/>
            <a:ext cx="2689412" cy="4500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t>FINGERPRINT attribute </a:t>
            </a:r>
          </a:p>
          <a:p>
            <a:pPr algn="ctr"/>
            <a:r>
              <a:rPr lang="en-US" altLang="zh-CN" sz="1100" b="1" dirty="0"/>
              <a:t>[RFC5389]</a:t>
            </a:r>
          </a:p>
        </p:txBody>
      </p:sp>
    </p:spTree>
    <p:extLst>
      <p:ext uri="{BB962C8B-B14F-4D97-AF65-F5344CB8AC3E}">
        <p14:creationId xmlns:p14="http://schemas.microsoft.com/office/powerpoint/2010/main" val="3851877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46272</TotalTime>
  <Words>2663</Words>
  <Application>Microsoft Office PowerPoint</Application>
  <PresentationFormat>Widescreen</PresentationFormat>
  <Paragraphs>628</Paragraphs>
  <Slides>48</Slides>
  <Notes>42</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48</vt:i4>
      </vt:variant>
    </vt:vector>
  </HeadingPairs>
  <TitlesOfParts>
    <vt:vector size="68" baseType="lpstr">
      <vt:lpstr>DFMincho-SU</vt:lpstr>
      <vt:lpstr>Droid Sans Mono</vt:lpstr>
      <vt:lpstr>Unifont</vt:lpstr>
      <vt:lpstr>等线</vt:lpstr>
      <vt:lpstr>等线 Light</vt:lpstr>
      <vt:lpstr>Arial</vt:lpstr>
      <vt:lpstr>Arial Black</vt:lpstr>
      <vt:lpstr>Arial Rounded MT Bold</vt:lpstr>
      <vt:lpstr>Berlin Sans FB Demi</vt:lpstr>
      <vt:lpstr>Bodoni Bd BT</vt:lpstr>
      <vt:lpstr>Bodoni MT Black</vt:lpstr>
      <vt:lpstr>Britannic Bold</vt:lpstr>
      <vt:lpstr>CentSchbkCyrill BT</vt:lpstr>
      <vt:lpstr>Clarendon Blk BT</vt:lpstr>
      <vt:lpstr>Cooper Black</vt:lpstr>
      <vt:lpstr>DigifaceWide</vt:lpstr>
      <vt:lpstr>Eras Demi ITC</vt:lpstr>
      <vt:lpstr>PT Mono</vt:lpstr>
      <vt:lpstr>Ubuntu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 James</dc:creator>
  <cp:lastModifiedBy>Jiang, James</cp:lastModifiedBy>
  <cp:revision>255</cp:revision>
  <dcterms:created xsi:type="dcterms:W3CDTF">2018-09-11T03:22:11Z</dcterms:created>
  <dcterms:modified xsi:type="dcterms:W3CDTF">2019-01-31T09:45:04Z</dcterms:modified>
</cp:coreProperties>
</file>