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60" r:id="rId4"/>
    <p:sldId id="273" r:id="rId5"/>
    <p:sldId id="296" r:id="rId6"/>
    <p:sldId id="295" r:id="rId7"/>
    <p:sldId id="262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{1BD7E111-0CB8-44D6-8891-C1BB2F81B7CC}">
      <p1710:readonlyRecommended xmlns=""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3A23ED92-2277-478F-9726-9A322A3ADA15}">
  <a:tblStyle styleId="{3A23ED92-2277-478F-9726-9A322A3AD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614" y="-46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49742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c736f5c39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c736f5c39_1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c736f5c39_1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c736f5c39_1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c71ecb041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c71ecb041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Roboto Slab"/>
              <a:buNone/>
              <a:defRPr b="1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3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- 2019">
            <a:extLst>
              <a:ext uri="{FF2B5EF4-FFF2-40B4-BE49-F238E27FC236}">
                <a16:creationId xmlns="" xmlns:a16="http://schemas.microsoft.com/office/drawing/2014/main" id="{698450BB-8B09-4D17-99A8-4FF2526295B5}"/>
              </a:ext>
            </a:extLst>
          </p:cNvPr>
          <p:cNvSpPr txBox="1"/>
          <p:nvPr userDrawn="1"/>
        </p:nvSpPr>
        <p:spPr>
          <a:xfrm>
            <a:off x="0" y="-7122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8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4834C49-D113-485F-8667-A8DDC0038B28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448799" y="4432300"/>
            <a:ext cx="1343379" cy="7112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58" r:id="rId5"/>
    <p:sldLayoutId id="2147483663" r:id="rId6"/>
    <p:sldLayoutId id="214748366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Slide.vn 1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TRELLO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9Slide.vn 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831" y="975950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9Slide.vn 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9Slide.vn 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9Slide.vn 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9Slide.vn 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9Slide.vn 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9Slide.vn 1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40386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Xin Chào!</a:t>
            </a:r>
            <a:endParaRPr sz="7200" dirty="0"/>
          </a:p>
        </p:txBody>
      </p:sp>
      <p:sp>
        <p:nvSpPr>
          <p:cNvPr id="81" name="9Slide.vn 2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23271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Chúng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tôi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"/>
              </a:rPr>
              <a:t>:</a:t>
            </a:r>
            <a:endParaRPr sz="1800" b="1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Hùng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Hùng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sz="1800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9Slide.vn 6">
            <a:extLst>
              <a:ext uri="{FF2B5EF4-FFF2-40B4-BE49-F238E27FC236}">
                <a16:creationId xmlns="" xmlns:a16="http://schemas.microsoft.com/office/drawing/2014/main" id="{E658EAB6-F09F-4222-BFEB-442EB59A5B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00" y="1381045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9Slide.vn 6">
            <a:extLst>
              <a:ext uri="{FF2B5EF4-FFF2-40B4-BE49-F238E27FC236}">
                <a16:creationId xmlns="" xmlns:a16="http://schemas.microsoft.com/office/drawing/2014/main" id="{65752F3B-F5F9-4193-AF37-2391849B29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224949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9Slide.vn 6">
            <a:extLst>
              <a:ext uri="{FF2B5EF4-FFF2-40B4-BE49-F238E27FC236}">
                <a16:creationId xmlns="" xmlns:a16="http://schemas.microsoft.com/office/drawing/2014/main" id="{9C7B8545-D51F-42DA-95F8-8CD299D7E8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00" y="2225073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9Slide.vn 6">
            <a:extLst>
              <a:ext uri="{FF2B5EF4-FFF2-40B4-BE49-F238E27FC236}">
                <a16:creationId xmlns="" xmlns:a16="http://schemas.microsoft.com/office/drawing/2014/main" id="{5866AD7B-0483-4583-8E10-B76F41C35E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823" y="2724150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9Slide.vn 6">
            <a:extLst>
              <a:ext uri="{FF2B5EF4-FFF2-40B4-BE49-F238E27FC236}">
                <a16:creationId xmlns="" xmlns:a16="http://schemas.microsoft.com/office/drawing/2014/main" id="{18321129-E316-4CB6-862C-F48ABFEA93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794" y="4123850"/>
            <a:ext cx="282577" cy="8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152400" y="133350"/>
            <a:ext cx="3581400" cy="47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 là gì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305923" y="666750"/>
            <a:ext cx="3580277" cy="16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Trello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là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phần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mềm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quản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lý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dự</a:t>
            </a:r>
            <a:r>
              <a:rPr lang="en-US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án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hiệu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quả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,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thích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hợp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với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cá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nhân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hoặc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nhóm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dựa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trên phương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pháp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Kanban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của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Nhật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. </a:t>
            </a:r>
            <a:endParaRPr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1028" name="Picture 4" descr="Trello">
            <a:extLst>
              <a:ext uri="{FF2B5EF4-FFF2-40B4-BE49-F238E27FC236}">
                <a16:creationId xmlns="" xmlns:a16="http://schemas.microsoft.com/office/drawing/2014/main" id="{D5649B9E-72F6-4077-864F-C94DCE2B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31024"/>
            <a:ext cx="5300662" cy="21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9Slide.vn 2">
            <a:extLst>
              <a:ext uri="{FF2B5EF4-FFF2-40B4-BE49-F238E27FC236}">
                <a16:creationId xmlns="" xmlns:a16="http://schemas.microsoft.com/office/drawing/2014/main" id="{8B892EB9-B9E4-4863-BCF9-9C087E19DF4E}"/>
              </a:ext>
            </a:extLst>
          </p:cNvPr>
          <p:cNvSpPr txBox="1">
            <a:spLocks/>
          </p:cNvSpPr>
          <p:nvPr/>
        </p:nvSpPr>
        <p:spPr>
          <a:xfrm>
            <a:off x="275443" y="2326350"/>
            <a:ext cx="795415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Theo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Kanban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, công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việc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nên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chia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thành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3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trạng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thái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: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Todo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(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Phải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làm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),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Doing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(Đang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làm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)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và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Done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(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hoàn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thành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).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Lúc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làm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thì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bạn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cần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"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nhặt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"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task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từ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Todo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,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chuyển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sang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Doing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và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giải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quyết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nó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, sau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đó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chuyển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sang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Done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để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đánh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dấu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công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việc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đã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hoàn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tất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.</a:t>
            </a:r>
            <a:endParaRPr lang="en-US" b="0" i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lt"/>
            </a:endParaRPr>
          </a:p>
          <a:p>
            <a:pPr marL="0" indent="0"/>
            <a:r>
              <a:rPr lang="en-US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Tổ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chức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mọi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thứ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một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cách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dễ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dàng</a:t>
            </a:r>
            <a:r>
              <a:rPr lang="en-US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, 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linh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hoạt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và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trực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quan.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Trello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hiện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được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hàng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triệu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người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trên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khắp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thế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giới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tin </a:t>
            </a:r>
            <a:r>
              <a:rPr lang="vi-VN" b="0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dùng</a:t>
            </a:r>
            <a:r>
              <a:rPr lang="vi-VN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.</a:t>
            </a:r>
            <a:endParaRPr lang="en-US" b="0" i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3" name="Google Shape;613;p70"/>
          <p:cNvCxnSpPr/>
          <p:nvPr/>
        </p:nvCxnSpPr>
        <p:spPr>
          <a:xfrm>
            <a:off x="4572000" y="1578000"/>
            <a:ext cx="0" cy="3565500"/>
          </a:xfrm>
          <a:prstGeom prst="straightConnector1">
            <a:avLst/>
          </a:prstGeom>
          <a:noFill/>
          <a:ln w="762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" name="Google Shape;614;p70"/>
          <p:cNvSpPr txBox="1"/>
          <p:nvPr/>
        </p:nvSpPr>
        <p:spPr>
          <a:xfrm>
            <a:off x="5402309" y="96100"/>
            <a:ext cx="30462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685800">
              <a:lnSpc>
                <a:spcPct val="110000"/>
              </a:lnSpc>
              <a:spcBef>
                <a:spcPts val="150"/>
              </a:spcBef>
              <a:buClrTx/>
              <a:defRPr/>
            </a:pP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Vào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khoảng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mùa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hè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năm 2010</a:t>
            </a:r>
            <a:r>
              <a:rPr lang="en-US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, Fog Creek Software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 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bắt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đầu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thường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xuyên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thực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hiện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các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Tuần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lễ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Creek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để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khám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phá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những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sản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phẩm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tiềm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năng trong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nội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bộ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.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Vào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tháng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01 năm 2011,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một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phiên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bản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mẫu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với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kỳ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vọng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sẽ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giải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quyết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một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số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vấn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đề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về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lập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kế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hoạch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cấp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cao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đã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được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giới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thiệu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.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Sản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phẩm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đó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tên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là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Trellis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. Không lâu sau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đó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, phiên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bản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chính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thức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được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triển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khai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tổng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 </a:t>
            </a:r>
            <a:r>
              <a:rPr lang="vi-VN" sz="1300" b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thể</a:t>
            </a:r>
            <a:r>
              <a:rPr lang="vi-VN" sz="1300" b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lt"/>
              </a:rPr>
              <a:t>.</a:t>
            </a:r>
            <a:endParaRPr lang="en-US" sz="1300" b="1" kern="1200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615" name="Google Shape;615;p70"/>
          <p:cNvSpPr/>
          <p:nvPr/>
        </p:nvSpPr>
        <p:spPr>
          <a:xfrm>
            <a:off x="4498950" y="2432863"/>
            <a:ext cx="146100" cy="1461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70"/>
          <p:cNvSpPr/>
          <p:nvPr/>
        </p:nvSpPr>
        <p:spPr>
          <a:xfrm>
            <a:off x="4498950" y="3930613"/>
            <a:ext cx="146100" cy="1461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0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685800">
              <a:lnSpc>
                <a:spcPct val="80000"/>
              </a:lnSpc>
              <a:buClrTx/>
              <a:defRPr/>
            </a:pPr>
            <a:r>
              <a:rPr lang="en-US" sz="2400" kern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Tóm</a:t>
            </a:r>
            <a:r>
              <a:rPr lang="en-US" sz="2400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tắt</a:t>
            </a:r>
            <a:r>
              <a:rPr lang="en-US" sz="2400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lịch</a:t>
            </a:r>
            <a:r>
              <a:rPr lang="en-US" sz="2400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kern="1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sử</a:t>
            </a:r>
            <a:r>
              <a:rPr lang="en-US" sz="2400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kern="1200" dirty="0">
                <a:solidFill>
                  <a:srgbClr val="20BE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Trello</a:t>
            </a:r>
          </a:p>
        </p:txBody>
      </p:sp>
      <p:sp>
        <p:nvSpPr>
          <p:cNvPr id="622" name="Google Shape;622;p70"/>
          <p:cNvSpPr/>
          <p:nvPr/>
        </p:nvSpPr>
        <p:spPr>
          <a:xfrm>
            <a:off x="3954600" y="1216425"/>
            <a:ext cx="1234800" cy="394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rgbClr val="FFFFFF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FFFF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2010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623" name="Google Shape;623;p70"/>
          <p:cNvSpPr txBox="1"/>
          <p:nvPr/>
        </p:nvSpPr>
        <p:spPr>
          <a:xfrm>
            <a:off x="4597230" y="2356213"/>
            <a:ext cx="8235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CC4125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2011</a:t>
            </a:r>
            <a:endParaRPr sz="1600" b="1" dirty="0">
              <a:solidFill>
                <a:srgbClr val="CC4125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624" name="Google Shape;624;p70"/>
          <p:cNvSpPr txBox="1"/>
          <p:nvPr/>
        </p:nvSpPr>
        <p:spPr>
          <a:xfrm>
            <a:off x="3399325" y="3861275"/>
            <a:ext cx="8235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CC4125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2012</a:t>
            </a:r>
            <a:endParaRPr sz="1600" b="1" dirty="0">
              <a:solidFill>
                <a:srgbClr val="CC4125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grpSp>
        <p:nvGrpSpPr>
          <p:cNvPr id="625" name="Google Shape;625;p70"/>
          <p:cNvGrpSpPr/>
          <p:nvPr/>
        </p:nvGrpSpPr>
        <p:grpSpPr>
          <a:xfrm>
            <a:off x="914415" y="1724166"/>
            <a:ext cx="3559303" cy="1533383"/>
            <a:chOff x="1461267" y="2089488"/>
            <a:chExt cx="2598015" cy="832842"/>
          </a:xfrm>
        </p:grpSpPr>
        <p:grpSp>
          <p:nvGrpSpPr>
            <p:cNvPr id="627" name="Google Shape;627;p70"/>
            <p:cNvGrpSpPr/>
            <p:nvPr/>
          </p:nvGrpSpPr>
          <p:grpSpPr>
            <a:xfrm>
              <a:off x="1461267" y="2089488"/>
              <a:ext cx="2598015" cy="832842"/>
              <a:chOff x="1841175" y="1870375"/>
              <a:chExt cx="2187986" cy="701400"/>
            </a:xfrm>
          </p:grpSpPr>
          <p:sp>
            <p:nvSpPr>
              <p:cNvPr id="628" name="Google Shape;628;p70"/>
              <p:cNvSpPr/>
              <p:nvPr/>
            </p:nvSpPr>
            <p:spPr>
              <a:xfrm>
                <a:off x="1841175" y="1870375"/>
                <a:ext cx="2113500" cy="70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629" name="Google Shape;629;p70"/>
              <p:cNvSpPr/>
              <p:nvPr/>
            </p:nvSpPr>
            <p:spPr>
              <a:xfrm rot="13962473">
                <a:off x="3868789" y="2140889"/>
                <a:ext cx="160372" cy="160372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630" name="Google Shape;630;p70"/>
            <p:cNvSpPr txBox="1"/>
            <p:nvPr/>
          </p:nvSpPr>
          <p:spPr>
            <a:xfrm>
              <a:off x="1521973" y="2408602"/>
              <a:ext cx="2299044" cy="416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4" name="Google Shape;634;p70"/>
          <p:cNvGrpSpPr/>
          <p:nvPr/>
        </p:nvGrpSpPr>
        <p:grpSpPr>
          <a:xfrm>
            <a:off x="4767377" y="3145785"/>
            <a:ext cx="2720507" cy="1861856"/>
            <a:chOff x="3868789" y="1870375"/>
            <a:chExt cx="2189474" cy="701400"/>
          </a:xfrm>
        </p:grpSpPr>
        <p:sp>
          <p:nvSpPr>
            <p:cNvPr id="635" name="Google Shape;635;p70"/>
            <p:cNvSpPr/>
            <p:nvPr/>
          </p:nvSpPr>
          <p:spPr>
            <a:xfrm>
              <a:off x="3944763" y="1870375"/>
              <a:ext cx="2113500" cy="7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636" name="Google Shape;636;p70"/>
            <p:cNvSpPr/>
            <p:nvPr/>
          </p:nvSpPr>
          <p:spPr>
            <a:xfrm rot="3944679">
              <a:off x="3868789" y="2140889"/>
              <a:ext cx="160372" cy="160372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638" name="Google Shape;638;p70"/>
          <p:cNvSpPr txBox="1"/>
          <p:nvPr/>
        </p:nvSpPr>
        <p:spPr>
          <a:xfrm>
            <a:off x="5025381" y="3427555"/>
            <a:ext cx="2298900" cy="126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Mùa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hè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năm 2012,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chú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chó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Taco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của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Joel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Spolsky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đã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trở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thành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hình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tượng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chó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husky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biết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nói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của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Trello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.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Joel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Spolsky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chính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là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nhà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đồng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sáng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lập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của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Fog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Creek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.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Trello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đạt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tới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con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số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500.000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thành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viên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và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ra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mắt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trên kho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ứng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dụng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 </a:t>
            </a:r>
            <a:r>
              <a:rPr lang="vi-VN" sz="1300" b="0" i="0" dirty="0" err="1">
                <a:solidFill>
                  <a:srgbClr val="091E42"/>
                </a:solidFill>
                <a:effectLst/>
                <a:latin typeface="+mj-lt"/>
              </a:rPr>
              <a:t>Android</a:t>
            </a:r>
            <a:r>
              <a:rPr lang="vi-VN" sz="1300" b="0" i="0" dirty="0">
                <a:solidFill>
                  <a:srgbClr val="091E42"/>
                </a:solidFill>
                <a:effectLst/>
                <a:latin typeface="+mj-lt"/>
              </a:rPr>
              <a:t>.</a:t>
            </a:r>
            <a:endParaRPr sz="1300" b="1" dirty="0">
              <a:solidFill>
                <a:srgbClr val="666666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="" xmlns:a16="http://schemas.microsoft.com/office/drawing/2014/main" id="{88BA86C1-05CE-42FE-B5F0-C159B8586112}"/>
              </a:ext>
            </a:extLst>
          </p:cNvPr>
          <p:cNvSpPr txBox="1"/>
          <p:nvPr/>
        </p:nvSpPr>
        <p:spPr>
          <a:xfrm>
            <a:off x="856214" y="1709244"/>
            <a:ext cx="30074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Sau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đợt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thử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nghiệm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kín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Trello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đã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ra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mắt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tại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TechCrunch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Disrupt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vào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tháng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09 năm 2011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với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các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ứng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dụng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trên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web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và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dành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cho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iPhone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L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oại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bỏ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một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số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cái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tên như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Cardvark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và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Planatee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để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lựa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chọn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Trello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làm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tên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chính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400" i="0" dirty="0" err="1">
                <a:solidFill>
                  <a:schemeClr val="tx1"/>
                </a:solidFill>
                <a:effectLst/>
                <a:latin typeface="+mj-lt"/>
              </a:rPr>
              <a:t>thức</a:t>
            </a:r>
            <a:r>
              <a:rPr lang="vi-VN" sz="140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  <p:pic>
        <p:nvPicPr>
          <p:cNvPr id="5122" name="Picture 2" descr="Taco (@TacoTrello) | Twitter">
            <a:extLst>
              <a:ext uri="{FF2B5EF4-FFF2-40B4-BE49-F238E27FC236}">
                <a16:creationId xmlns="" xmlns:a16="http://schemas.microsoft.com/office/drawing/2014/main" id="{3603C52C-25BB-4E0F-A738-9F42B9D9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3" y="3445740"/>
            <a:ext cx="2298894" cy="17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9Slide.vn 1">
            <a:extLst>
              <a:ext uri="{FF2B5EF4-FFF2-40B4-BE49-F238E27FC236}">
                <a16:creationId xmlns="" xmlns:a16="http://schemas.microsoft.com/office/drawing/2014/main" id="{E1F9031D-3613-44C9-A0BA-D10D49A5C106}"/>
              </a:ext>
            </a:extLst>
          </p:cNvPr>
          <p:cNvSpPr/>
          <p:nvPr/>
        </p:nvSpPr>
        <p:spPr>
          <a:xfrm>
            <a:off x="1228188" y="654604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72"/>
          <p:cNvSpPr/>
          <p:nvPr/>
        </p:nvSpPr>
        <p:spPr>
          <a:xfrm>
            <a:off x="3943508" y="3739433"/>
            <a:ext cx="1234800" cy="394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FFFF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2021</a:t>
            </a:r>
            <a:endParaRPr sz="1600" b="1" dirty="0">
              <a:solidFill>
                <a:srgbClr val="FFFFFF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cxnSp>
        <p:nvCxnSpPr>
          <p:cNvPr id="693" name="Google Shape;693;p72"/>
          <p:cNvCxnSpPr>
            <a:cxnSpLocks/>
            <a:endCxn id="692" idx="0"/>
          </p:cNvCxnSpPr>
          <p:nvPr/>
        </p:nvCxnSpPr>
        <p:spPr>
          <a:xfrm flipH="1">
            <a:off x="4560908" y="21750"/>
            <a:ext cx="11092" cy="3717683"/>
          </a:xfrm>
          <a:prstGeom prst="straightConnector1">
            <a:avLst/>
          </a:prstGeom>
          <a:noFill/>
          <a:ln w="762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4" name="Google Shape;694;p72"/>
          <p:cNvGrpSpPr/>
          <p:nvPr/>
        </p:nvGrpSpPr>
        <p:grpSpPr>
          <a:xfrm>
            <a:off x="1328778" y="186950"/>
            <a:ext cx="4354199" cy="1435928"/>
            <a:chOff x="1483717" y="2092436"/>
            <a:chExt cx="4156508" cy="1091387"/>
          </a:xfrm>
        </p:grpSpPr>
        <p:sp>
          <p:nvSpPr>
            <p:cNvPr id="695" name="Google Shape;695;p72"/>
            <p:cNvSpPr/>
            <p:nvPr/>
          </p:nvSpPr>
          <p:spPr>
            <a:xfrm>
              <a:off x="4498950" y="2432863"/>
              <a:ext cx="146100" cy="1461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72"/>
            <p:cNvGrpSpPr/>
            <p:nvPr/>
          </p:nvGrpSpPr>
          <p:grpSpPr>
            <a:xfrm>
              <a:off x="1483717" y="2092436"/>
              <a:ext cx="2973256" cy="1091387"/>
              <a:chOff x="1469092" y="2092424"/>
              <a:chExt cx="2973256" cy="1091387"/>
            </a:xfrm>
          </p:grpSpPr>
          <p:grpSp>
            <p:nvGrpSpPr>
              <p:cNvPr id="698" name="Google Shape;698;p72"/>
              <p:cNvGrpSpPr/>
              <p:nvPr/>
            </p:nvGrpSpPr>
            <p:grpSpPr>
              <a:xfrm>
                <a:off x="1469092" y="2092424"/>
                <a:ext cx="2973256" cy="1076605"/>
                <a:chOff x="1847766" y="1872846"/>
                <a:chExt cx="2504006" cy="906691"/>
              </a:xfrm>
            </p:grpSpPr>
            <p:sp>
              <p:nvSpPr>
                <p:cNvPr id="699" name="Google Shape;699;p72"/>
                <p:cNvSpPr/>
                <p:nvPr/>
              </p:nvSpPr>
              <p:spPr>
                <a:xfrm>
                  <a:off x="1847766" y="1872846"/>
                  <a:ext cx="2421611" cy="906691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72"/>
                <p:cNvSpPr/>
                <p:nvPr/>
              </p:nvSpPr>
              <p:spPr>
                <a:xfrm rot="13844941">
                  <a:off x="4191400" y="2165503"/>
                  <a:ext cx="160372" cy="160372"/>
                </a:xfrm>
                <a:prstGeom prst="rtTriangl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1" name="Google Shape;701;p72"/>
              <p:cNvSpPr txBox="1"/>
              <p:nvPr/>
            </p:nvSpPr>
            <p:spPr>
              <a:xfrm>
                <a:off x="1640634" y="2107206"/>
                <a:ext cx="2346596" cy="1076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Tháng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07 năm 2014,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Trello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tách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ra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khỏi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Fog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Creek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để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trở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thành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Trello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,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Inc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.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và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nhà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đồng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sáng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lập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của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Fog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Creek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,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Michael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Pryor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,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trở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thành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CEO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của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công ty. Công ty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đã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gọi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được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10,3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triệu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trong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vòng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gọi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vốn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Series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A d</a:t>
                </a:r>
                <a:r>
                  <a:rPr lang="en-US" sz="1100" dirty="0">
                    <a:solidFill>
                      <a:schemeClr val="accent1"/>
                    </a:solidFill>
                    <a:latin typeface="+mj-lt"/>
                  </a:rPr>
                  <a:t>o </a:t>
                </a:r>
                <a:r>
                  <a:rPr lang="en-US" sz="1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Spark Capital </a:t>
                </a:r>
                <a:r>
                  <a:rPr lang="en-US" sz="11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Index Ventures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dắt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.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Trello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có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hơn 4,75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triệu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người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1"/>
                    </a:solidFill>
                    <a:effectLst/>
                    <a:latin typeface="+mj-lt"/>
                  </a:rPr>
                  <a:t>dùng</a:t>
                </a:r>
                <a:r>
                  <a:rPr lang="vi-VN" sz="1100" b="0" i="0" dirty="0">
                    <a:solidFill>
                      <a:schemeClr val="accent1"/>
                    </a:solidFill>
                    <a:effectLst/>
                    <a:latin typeface="+mj-lt"/>
                  </a:rPr>
                  <a:t>.</a:t>
                </a:r>
                <a:endParaRPr sz="1100" dirty="0">
                  <a:solidFill>
                    <a:schemeClr val="accent1"/>
                  </a:solidFill>
                  <a:latin typeface="+mj-lt"/>
                  <a:ea typeface="Open Sans"/>
                  <a:cs typeface="Times New Roman" panose="02020603050405020304" pitchFamily="18" charset="0"/>
                  <a:sym typeface="Open Sans"/>
                </a:endParaRPr>
              </a:p>
            </p:txBody>
          </p:sp>
        </p:grpSp>
        <p:sp>
          <p:nvSpPr>
            <p:cNvPr id="703" name="Google Shape;703;p72"/>
            <p:cNvSpPr txBox="1"/>
            <p:nvPr/>
          </p:nvSpPr>
          <p:spPr>
            <a:xfrm>
              <a:off x="4816725" y="2385450"/>
              <a:ext cx="8235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CC4125"/>
                  </a:solidFill>
                  <a:latin typeface="Times New Roman" panose="02020603050405020304" pitchFamily="18" charset="0"/>
                  <a:ea typeface="Roboto Slab"/>
                  <a:cs typeface="Times New Roman" panose="02020603050405020304" pitchFamily="18" charset="0"/>
                  <a:sym typeface="Roboto Slab"/>
                </a:rPr>
                <a:t>2014</a:t>
              </a:r>
              <a:endParaRPr sz="1600" b="1" dirty="0">
                <a:solidFill>
                  <a:srgbClr val="CC4125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endParaRPr>
            </a:p>
          </p:txBody>
        </p:sp>
      </p:grpSp>
      <p:grpSp>
        <p:nvGrpSpPr>
          <p:cNvPr id="704" name="Google Shape;704;p72"/>
          <p:cNvGrpSpPr/>
          <p:nvPr/>
        </p:nvGrpSpPr>
        <p:grpSpPr>
          <a:xfrm>
            <a:off x="3429000" y="1639818"/>
            <a:ext cx="4119225" cy="832842"/>
            <a:chOff x="3399325" y="3587250"/>
            <a:chExt cx="4119225" cy="832842"/>
          </a:xfrm>
        </p:grpSpPr>
        <p:sp>
          <p:nvSpPr>
            <p:cNvPr id="705" name="Google Shape;705;p72"/>
            <p:cNvSpPr/>
            <p:nvPr/>
          </p:nvSpPr>
          <p:spPr>
            <a:xfrm>
              <a:off x="4498950" y="3930613"/>
              <a:ext cx="146100" cy="1461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" name="Google Shape;708;p72"/>
            <p:cNvGrpSpPr/>
            <p:nvPr/>
          </p:nvGrpSpPr>
          <p:grpSpPr>
            <a:xfrm>
              <a:off x="4918769" y="3587250"/>
              <a:ext cx="2599781" cy="832842"/>
              <a:chOff x="3868789" y="1870375"/>
              <a:chExt cx="2189474" cy="701400"/>
            </a:xfrm>
          </p:grpSpPr>
          <p:sp>
            <p:nvSpPr>
              <p:cNvPr id="709" name="Google Shape;709;p72"/>
              <p:cNvSpPr/>
              <p:nvPr/>
            </p:nvSpPr>
            <p:spPr>
              <a:xfrm>
                <a:off x="3944763" y="1870375"/>
                <a:ext cx="2113500" cy="70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72"/>
              <p:cNvSpPr/>
              <p:nvPr/>
            </p:nvSpPr>
            <p:spPr>
              <a:xfrm rot="2700000">
                <a:off x="3868789" y="2140889"/>
                <a:ext cx="160372" cy="160372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2" name="Google Shape;712;p72"/>
            <p:cNvSpPr txBox="1"/>
            <p:nvPr/>
          </p:nvSpPr>
          <p:spPr>
            <a:xfrm>
              <a:off x="5101724" y="3595102"/>
              <a:ext cx="2298900" cy="771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1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háng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05 năm 2015,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Trello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rộng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ra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quốc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tế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mềm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địa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cho Brazil,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Đức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1100" b="0" i="0" dirty="0" err="1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vi-VN" sz="1100" b="0" i="0" dirty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Tây Ban Nha.</a:t>
              </a:r>
            </a:p>
          </p:txBody>
        </p:sp>
        <p:sp>
          <p:nvSpPr>
            <p:cNvPr id="714" name="Google Shape;714;p72"/>
            <p:cNvSpPr txBox="1"/>
            <p:nvPr/>
          </p:nvSpPr>
          <p:spPr>
            <a:xfrm>
              <a:off x="3399325" y="3861275"/>
              <a:ext cx="8235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CC4125"/>
                  </a:solidFill>
                  <a:latin typeface="Times New Roman" panose="02020603050405020304" pitchFamily="18" charset="0"/>
                  <a:ea typeface="Roboto Slab"/>
                  <a:cs typeface="Times New Roman" panose="02020603050405020304" pitchFamily="18" charset="0"/>
                  <a:sym typeface="Roboto Slab"/>
                </a:rPr>
                <a:t>2015</a:t>
              </a:r>
              <a:endParaRPr sz="1600" b="1" dirty="0">
                <a:solidFill>
                  <a:srgbClr val="CC4125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endParaRPr>
            </a:p>
          </p:txBody>
        </p:sp>
      </p:grpSp>
      <p:sp>
        <p:nvSpPr>
          <p:cNvPr id="715" name="Google Shape;715;p72"/>
          <p:cNvSpPr txBox="1"/>
          <p:nvPr/>
        </p:nvSpPr>
        <p:spPr>
          <a:xfrm>
            <a:off x="995700" y="4377813"/>
            <a:ext cx="7152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1.000.000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đang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1200" b="1" i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hơn.</a:t>
            </a:r>
          </a:p>
          <a:p>
            <a: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12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2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27" name="Google Shape;694;p72">
            <a:extLst>
              <a:ext uri="{FF2B5EF4-FFF2-40B4-BE49-F238E27FC236}">
                <a16:creationId xmlns="" xmlns:a16="http://schemas.microsoft.com/office/drawing/2014/main" id="{C65F6C41-83B3-415D-8FE8-6A9299FAA38C}"/>
              </a:ext>
            </a:extLst>
          </p:cNvPr>
          <p:cNvGrpSpPr/>
          <p:nvPr/>
        </p:nvGrpSpPr>
        <p:grpSpPr>
          <a:xfrm>
            <a:off x="1447801" y="2514926"/>
            <a:ext cx="4200090" cy="988756"/>
            <a:chOff x="1475892" y="2089500"/>
            <a:chExt cx="4164333" cy="832842"/>
          </a:xfrm>
        </p:grpSpPr>
        <p:sp>
          <p:nvSpPr>
            <p:cNvPr id="28" name="Google Shape;695;p72">
              <a:extLst>
                <a:ext uri="{FF2B5EF4-FFF2-40B4-BE49-F238E27FC236}">
                  <a16:creationId xmlns="" xmlns:a16="http://schemas.microsoft.com/office/drawing/2014/main" id="{5824FCE9-B823-4DA1-8694-FD0510F71828}"/>
                </a:ext>
              </a:extLst>
            </p:cNvPr>
            <p:cNvSpPr/>
            <p:nvPr/>
          </p:nvSpPr>
          <p:spPr>
            <a:xfrm>
              <a:off x="4498950" y="2432863"/>
              <a:ext cx="146100" cy="1461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696;p72">
              <a:extLst>
                <a:ext uri="{FF2B5EF4-FFF2-40B4-BE49-F238E27FC236}">
                  <a16:creationId xmlns="" xmlns:a16="http://schemas.microsoft.com/office/drawing/2014/main" id="{71D1EB1F-B61E-4A2A-AD57-FE068A27E2DF}"/>
                </a:ext>
              </a:extLst>
            </p:cNvPr>
            <p:cNvGrpSpPr/>
            <p:nvPr/>
          </p:nvGrpSpPr>
          <p:grpSpPr>
            <a:xfrm>
              <a:off x="1475892" y="2089500"/>
              <a:ext cx="2637453" cy="832842"/>
              <a:chOff x="1461267" y="2089488"/>
              <a:chExt cx="2637453" cy="832842"/>
            </a:xfrm>
          </p:grpSpPr>
          <p:grpSp>
            <p:nvGrpSpPr>
              <p:cNvPr id="32" name="Google Shape;698;p72">
                <a:extLst>
                  <a:ext uri="{FF2B5EF4-FFF2-40B4-BE49-F238E27FC236}">
                    <a16:creationId xmlns="" xmlns:a16="http://schemas.microsoft.com/office/drawing/2014/main" id="{B806CC4D-0DF2-44BC-B074-A34BD3D720CC}"/>
                  </a:ext>
                </a:extLst>
              </p:cNvPr>
              <p:cNvGrpSpPr/>
              <p:nvPr/>
            </p:nvGrpSpPr>
            <p:grpSpPr>
              <a:xfrm>
                <a:off x="1461267" y="2089488"/>
                <a:ext cx="2637453" cy="832842"/>
                <a:chOff x="1841175" y="1870375"/>
                <a:chExt cx="2221200" cy="701400"/>
              </a:xfrm>
            </p:grpSpPr>
            <p:sp>
              <p:nvSpPr>
                <p:cNvPr id="35" name="Google Shape;699;p72">
                  <a:extLst>
                    <a:ext uri="{FF2B5EF4-FFF2-40B4-BE49-F238E27FC236}">
                      <a16:creationId xmlns="" xmlns:a16="http://schemas.microsoft.com/office/drawing/2014/main" id="{2646CC94-0A68-44AB-B4EA-637247CA86C3}"/>
                    </a:ext>
                  </a:extLst>
                </p:cNvPr>
                <p:cNvSpPr/>
                <p:nvPr/>
              </p:nvSpPr>
              <p:spPr>
                <a:xfrm>
                  <a:off x="1841175" y="1870375"/>
                  <a:ext cx="2113500" cy="70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700;p72">
                  <a:extLst>
                    <a:ext uri="{FF2B5EF4-FFF2-40B4-BE49-F238E27FC236}">
                      <a16:creationId xmlns="" xmlns:a16="http://schemas.microsoft.com/office/drawing/2014/main" id="{4D1A9BB0-DFD4-4E8F-B714-C3390B920F8D}"/>
                    </a:ext>
                  </a:extLst>
                </p:cNvPr>
                <p:cNvSpPr/>
                <p:nvPr/>
              </p:nvSpPr>
              <p:spPr>
                <a:xfrm rot="-8100000">
                  <a:off x="3868789" y="2140889"/>
                  <a:ext cx="160372" cy="160372"/>
                </a:xfrm>
                <a:prstGeom prst="rtTriangl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Google Shape;701;p72">
                <a:extLst>
                  <a:ext uri="{FF2B5EF4-FFF2-40B4-BE49-F238E27FC236}">
                    <a16:creationId xmlns="" xmlns:a16="http://schemas.microsoft.com/office/drawing/2014/main" id="{1C10510C-9F8E-4375-A97B-F4DA6ED8D6C4}"/>
                  </a:ext>
                </a:extLst>
              </p:cNvPr>
              <p:cNvSpPr txBox="1"/>
              <p:nvPr/>
            </p:nvSpPr>
            <p:spPr>
              <a:xfrm>
                <a:off x="1596399" y="2268438"/>
                <a:ext cx="2298900" cy="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/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Vào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đầu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năm 2017,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Trello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đã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được</a:t>
                </a:r>
                <a:r>
                  <a:rPr lang="en-US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en-US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Atlassian </a:t>
                </a:r>
                <a:r>
                  <a:rPr lang="en-US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mua</a:t>
                </a:r>
                <a:r>
                  <a:rPr lang="en-US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và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từ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đó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,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mở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ra chương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mới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trong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sứ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mệnh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nâng cao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hiệu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suất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công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việc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của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các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đội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nhóm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khắp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</a:t>
                </a:r>
                <a:r>
                  <a:rPr lang="vi-VN" sz="1100" b="0" i="0" dirty="0" err="1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mọi</a:t>
                </a:r>
                <a:r>
                  <a:rPr lang="vi-VN" sz="11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+mj-lt"/>
                  </a:rPr>
                  <a:t> nơi.</a:t>
                </a:r>
              </a:p>
            </p:txBody>
          </p:sp>
        </p:grpSp>
        <p:sp>
          <p:nvSpPr>
            <p:cNvPr id="30" name="Google Shape;703;p72">
              <a:extLst>
                <a:ext uri="{FF2B5EF4-FFF2-40B4-BE49-F238E27FC236}">
                  <a16:creationId xmlns="" xmlns:a16="http://schemas.microsoft.com/office/drawing/2014/main" id="{03AC6E81-25F4-4D6B-BBA3-3241D949E0D2}"/>
                </a:ext>
              </a:extLst>
            </p:cNvPr>
            <p:cNvSpPr txBox="1"/>
            <p:nvPr/>
          </p:nvSpPr>
          <p:spPr>
            <a:xfrm>
              <a:off x="4816725" y="2385450"/>
              <a:ext cx="8235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CC4125"/>
                  </a:solidFill>
                  <a:latin typeface="Times New Roman" panose="02020603050405020304" pitchFamily="18" charset="0"/>
                  <a:ea typeface="Roboto Slab"/>
                  <a:cs typeface="Times New Roman" panose="02020603050405020304" pitchFamily="18" charset="0"/>
                  <a:sym typeface="Roboto Slab"/>
                </a:rPr>
                <a:t>2017</a:t>
              </a:r>
              <a:endParaRPr sz="1600" b="1" dirty="0">
                <a:solidFill>
                  <a:srgbClr val="CC4125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64"/>
          <p:cNvGrpSpPr/>
          <p:nvPr/>
        </p:nvGrpSpPr>
        <p:grpSpPr>
          <a:xfrm>
            <a:off x="464379" y="1290832"/>
            <a:ext cx="3327360" cy="3643118"/>
            <a:chOff x="534419" y="1289300"/>
            <a:chExt cx="3327360" cy="3038100"/>
          </a:xfrm>
        </p:grpSpPr>
        <p:sp>
          <p:nvSpPr>
            <p:cNvPr id="412" name="Google Shape;412;p64"/>
            <p:cNvSpPr/>
            <p:nvPr/>
          </p:nvSpPr>
          <p:spPr>
            <a:xfrm>
              <a:off x="534419" y="1289300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4"/>
            <p:cNvSpPr txBox="1"/>
            <p:nvPr/>
          </p:nvSpPr>
          <p:spPr>
            <a:xfrm>
              <a:off x="577460" y="2810783"/>
              <a:ext cx="1939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50" b="1" dirty="0">
                  <a:solidFill>
                    <a:srgbClr val="CC4125"/>
                  </a:solidFill>
                  <a:latin typeface="Times New Roman" panose="02020603050405020304" pitchFamily="18" charset="0"/>
                  <a:ea typeface="Roboto Slab"/>
                  <a:cs typeface="Times New Roman" panose="02020603050405020304" pitchFamily="18" charset="0"/>
                  <a:sym typeface="Roboto Slab"/>
                </a:rPr>
                <a:t>ĐƠN GIẢN</a:t>
              </a:r>
              <a:endParaRPr sz="1850" b="1" dirty="0">
                <a:solidFill>
                  <a:srgbClr val="CC4125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endParaRPr>
            </a:p>
          </p:txBody>
        </p:sp>
        <p:sp>
          <p:nvSpPr>
            <p:cNvPr id="414" name="Google Shape;414;p64"/>
            <p:cNvSpPr/>
            <p:nvPr/>
          </p:nvSpPr>
          <p:spPr>
            <a:xfrm>
              <a:off x="534419" y="1289300"/>
              <a:ext cx="1939200" cy="1518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64"/>
            <p:cNvSpPr txBox="1"/>
            <p:nvPr/>
          </p:nvSpPr>
          <p:spPr>
            <a:xfrm>
              <a:off x="664007" y="3008077"/>
              <a:ext cx="16098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Trello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không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có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quá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nhiều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khái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niệm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phức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tạp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,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nhìn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vào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có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thể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hiểu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liền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và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sử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dụng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ngay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được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.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Tính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đơn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giản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của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Trello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còn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nằm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ở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chỗ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những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thao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tác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trong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đó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cũng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được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đơn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giản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hóa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cực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kỳ</a:t>
              </a:r>
              <a:endParaRPr sz="1000" b="1" dirty="0">
                <a:solidFill>
                  <a:srgbClr val="666666"/>
                </a:solidFill>
                <a:latin typeface="+mj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6" name="Google Shape;416;p64"/>
            <p:cNvSpPr/>
            <p:nvPr/>
          </p:nvSpPr>
          <p:spPr>
            <a:xfrm>
              <a:off x="3252779" y="1685651"/>
              <a:ext cx="609000" cy="60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51" y="10917"/>
                  </a:moveTo>
                  <a:cubicBezTo>
                    <a:pt x="32973" y="10917"/>
                    <a:pt x="10829" y="33043"/>
                    <a:pt x="10829" y="60000"/>
                  </a:cubicBezTo>
                  <a:cubicBezTo>
                    <a:pt x="10829" y="87053"/>
                    <a:pt x="32973" y="109082"/>
                    <a:pt x="59951" y="109082"/>
                  </a:cubicBezTo>
                  <a:cubicBezTo>
                    <a:pt x="87026" y="109082"/>
                    <a:pt x="109073" y="87053"/>
                    <a:pt x="109073" y="60000"/>
                  </a:cubicBezTo>
                  <a:cubicBezTo>
                    <a:pt x="109073" y="33043"/>
                    <a:pt x="87026" y="10917"/>
                    <a:pt x="59951" y="10917"/>
                  </a:cubicBezTo>
                  <a:close/>
                  <a:moveTo>
                    <a:pt x="59951" y="103671"/>
                  </a:moveTo>
                  <a:cubicBezTo>
                    <a:pt x="35970" y="103671"/>
                    <a:pt x="16341" y="84057"/>
                    <a:pt x="16341" y="60000"/>
                  </a:cubicBezTo>
                  <a:cubicBezTo>
                    <a:pt x="16341" y="36038"/>
                    <a:pt x="35970" y="16425"/>
                    <a:pt x="59951" y="16425"/>
                  </a:cubicBezTo>
                  <a:cubicBezTo>
                    <a:pt x="84029" y="16425"/>
                    <a:pt x="103658" y="36038"/>
                    <a:pt x="103658" y="60000"/>
                  </a:cubicBezTo>
                  <a:cubicBezTo>
                    <a:pt x="103658" y="84057"/>
                    <a:pt x="84029" y="103671"/>
                    <a:pt x="59951" y="103671"/>
                  </a:cubicBezTo>
                  <a:close/>
                  <a:moveTo>
                    <a:pt x="59951" y="0"/>
                  </a:moveTo>
                  <a:cubicBezTo>
                    <a:pt x="26688" y="0"/>
                    <a:pt x="0" y="27053"/>
                    <a:pt x="0" y="60000"/>
                  </a:cubicBezTo>
                  <a:cubicBezTo>
                    <a:pt x="0" y="93333"/>
                    <a:pt x="26688" y="120000"/>
                    <a:pt x="59951" y="120000"/>
                  </a:cubicBezTo>
                  <a:cubicBezTo>
                    <a:pt x="93311" y="120000"/>
                    <a:pt x="120000" y="93333"/>
                    <a:pt x="120000" y="60000"/>
                  </a:cubicBezTo>
                  <a:cubicBezTo>
                    <a:pt x="120000" y="27053"/>
                    <a:pt x="93311" y="0"/>
                    <a:pt x="59951" y="0"/>
                  </a:cubicBezTo>
                  <a:close/>
                  <a:moveTo>
                    <a:pt x="59951" y="114589"/>
                  </a:moveTo>
                  <a:cubicBezTo>
                    <a:pt x="29975" y="114589"/>
                    <a:pt x="5414" y="90048"/>
                    <a:pt x="5414" y="60000"/>
                  </a:cubicBezTo>
                  <a:cubicBezTo>
                    <a:pt x="5414" y="30048"/>
                    <a:pt x="29975" y="5507"/>
                    <a:pt x="59951" y="5507"/>
                  </a:cubicBezTo>
                  <a:cubicBezTo>
                    <a:pt x="90024" y="5507"/>
                    <a:pt x="114585" y="30048"/>
                    <a:pt x="114585" y="60000"/>
                  </a:cubicBezTo>
                  <a:cubicBezTo>
                    <a:pt x="114585" y="90048"/>
                    <a:pt x="90024" y="114589"/>
                    <a:pt x="59951" y="114589"/>
                  </a:cubicBezTo>
                  <a:close/>
                  <a:moveTo>
                    <a:pt x="79097" y="57294"/>
                  </a:moveTo>
                  <a:lnTo>
                    <a:pt x="70684" y="57294"/>
                  </a:lnTo>
                  <a:cubicBezTo>
                    <a:pt x="69524" y="53526"/>
                    <a:pt x="66526" y="50531"/>
                    <a:pt x="62755" y="49371"/>
                  </a:cubicBezTo>
                  <a:lnTo>
                    <a:pt x="62755" y="30048"/>
                  </a:lnTo>
                  <a:cubicBezTo>
                    <a:pt x="62755" y="28405"/>
                    <a:pt x="61595" y="27342"/>
                    <a:pt x="59951" y="27342"/>
                  </a:cubicBezTo>
                  <a:cubicBezTo>
                    <a:pt x="58404" y="27342"/>
                    <a:pt x="57244" y="28405"/>
                    <a:pt x="57244" y="30048"/>
                  </a:cubicBezTo>
                  <a:lnTo>
                    <a:pt x="57244" y="49371"/>
                  </a:lnTo>
                  <a:cubicBezTo>
                    <a:pt x="52602" y="50531"/>
                    <a:pt x="49121" y="54879"/>
                    <a:pt x="49121" y="60000"/>
                  </a:cubicBezTo>
                  <a:cubicBezTo>
                    <a:pt x="49121" y="65990"/>
                    <a:pt x="53956" y="70917"/>
                    <a:pt x="59951" y="70917"/>
                  </a:cubicBezTo>
                  <a:cubicBezTo>
                    <a:pt x="65173" y="70917"/>
                    <a:pt x="69234" y="67439"/>
                    <a:pt x="70684" y="62801"/>
                  </a:cubicBezTo>
                  <a:lnTo>
                    <a:pt x="79097" y="62801"/>
                  </a:lnTo>
                  <a:cubicBezTo>
                    <a:pt x="80741" y="62801"/>
                    <a:pt x="81804" y="61642"/>
                    <a:pt x="81804" y="60000"/>
                  </a:cubicBezTo>
                  <a:cubicBezTo>
                    <a:pt x="81804" y="58357"/>
                    <a:pt x="80741" y="57294"/>
                    <a:pt x="79097" y="57294"/>
                  </a:cubicBezTo>
                  <a:close/>
                  <a:moveTo>
                    <a:pt x="59951" y="65507"/>
                  </a:moveTo>
                  <a:cubicBezTo>
                    <a:pt x="56954" y="65507"/>
                    <a:pt x="54536" y="62995"/>
                    <a:pt x="54536" y="60000"/>
                  </a:cubicBezTo>
                  <a:cubicBezTo>
                    <a:pt x="54536" y="57004"/>
                    <a:pt x="56954" y="54589"/>
                    <a:pt x="59951" y="54589"/>
                  </a:cubicBezTo>
                  <a:cubicBezTo>
                    <a:pt x="62949" y="54589"/>
                    <a:pt x="65463" y="57004"/>
                    <a:pt x="65463" y="60000"/>
                  </a:cubicBezTo>
                  <a:cubicBezTo>
                    <a:pt x="65463" y="62995"/>
                    <a:pt x="62949" y="65507"/>
                    <a:pt x="59951" y="65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64"/>
          <p:cNvGrpSpPr/>
          <p:nvPr/>
        </p:nvGrpSpPr>
        <p:grpSpPr>
          <a:xfrm>
            <a:off x="1075933" y="1289226"/>
            <a:ext cx="3482726" cy="3643118"/>
            <a:chOff x="629535" y="1678092"/>
            <a:chExt cx="3482726" cy="3038174"/>
          </a:xfrm>
        </p:grpSpPr>
        <p:sp>
          <p:nvSpPr>
            <p:cNvPr id="418" name="Google Shape;418;p64"/>
            <p:cNvSpPr/>
            <p:nvPr/>
          </p:nvSpPr>
          <p:spPr>
            <a:xfrm>
              <a:off x="2104851" y="1678166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4"/>
            <p:cNvSpPr txBox="1"/>
            <p:nvPr/>
          </p:nvSpPr>
          <p:spPr>
            <a:xfrm>
              <a:off x="2173061" y="3211362"/>
              <a:ext cx="1939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50" b="1" dirty="0">
                  <a:solidFill>
                    <a:srgbClr val="CC4125"/>
                  </a:solidFill>
                  <a:latin typeface="Times New Roman" panose="02020603050405020304" pitchFamily="18" charset="0"/>
                  <a:ea typeface="Roboto Slab"/>
                  <a:cs typeface="Times New Roman" panose="02020603050405020304" pitchFamily="18" charset="0"/>
                  <a:sym typeface="Roboto Slab"/>
                </a:rPr>
                <a:t>ĐẦY ĐỦ</a:t>
              </a:r>
              <a:endParaRPr sz="1850" b="1" dirty="0">
                <a:solidFill>
                  <a:srgbClr val="CC4125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endParaRPr>
            </a:p>
          </p:txBody>
        </p:sp>
        <p:sp>
          <p:nvSpPr>
            <p:cNvPr id="420" name="Google Shape;420;p64"/>
            <p:cNvSpPr/>
            <p:nvPr/>
          </p:nvSpPr>
          <p:spPr>
            <a:xfrm>
              <a:off x="2102700" y="1678092"/>
              <a:ext cx="1939200" cy="15180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64"/>
            <p:cNvSpPr txBox="1"/>
            <p:nvPr/>
          </p:nvSpPr>
          <p:spPr>
            <a:xfrm>
              <a:off x="2134422" y="3390417"/>
              <a:ext cx="1807081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Trello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cho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phép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bạn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gán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label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, sao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chép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, di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chuyển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, lưu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trữ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Board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,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Card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và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hàng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loạt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tính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năng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tích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hợp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giúp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công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việc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của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bạn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trơn tru.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Trello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cũng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khéo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xử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lý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trải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nghiệm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người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dùng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khi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tính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năng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kéo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thả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rất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mượt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và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nhẹ</a:t>
              </a:r>
              <a:r>
                <a:rPr lang="en-US" sz="1000" dirty="0">
                  <a:solidFill>
                    <a:srgbClr val="1B1B1B"/>
                  </a:solidFill>
                  <a:latin typeface="+mj-lt"/>
                </a:rPr>
                <a:t>.</a:t>
              </a:r>
              <a:endParaRPr sz="1000" dirty="0">
                <a:solidFill>
                  <a:srgbClr val="666666"/>
                </a:solidFill>
                <a:latin typeface="+mj-lt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64"/>
            <p:cNvSpPr/>
            <p:nvPr/>
          </p:nvSpPr>
          <p:spPr>
            <a:xfrm>
              <a:off x="629535" y="2011751"/>
              <a:ext cx="565800" cy="56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541" y="32753"/>
                  </a:moveTo>
                  <a:lnTo>
                    <a:pt x="57294" y="32753"/>
                  </a:lnTo>
                  <a:cubicBezTo>
                    <a:pt x="58840" y="32753"/>
                    <a:pt x="60000" y="31594"/>
                    <a:pt x="60000" y="30048"/>
                  </a:cubicBezTo>
                  <a:cubicBezTo>
                    <a:pt x="60000" y="28405"/>
                    <a:pt x="58840" y="27246"/>
                    <a:pt x="57294" y="27246"/>
                  </a:cubicBezTo>
                  <a:lnTo>
                    <a:pt x="24541" y="27246"/>
                  </a:lnTo>
                  <a:cubicBezTo>
                    <a:pt x="22898" y="27246"/>
                    <a:pt x="21835" y="28405"/>
                    <a:pt x="21835" y="30048"/>
                  </a:cubicBezTo>
                  <a:cubicBezTo>
                    <a:pt x="21835" y="31594"/>
                    <a:pt x="22898" y="32753"/>
                    <a:pt x="24541" y="32753"/>
                  </a:cubicBezTo>
                  <a:close/>
                  <a:moveTo>
                    <a:pt x="24541" y="49082"/>
                  </a:moveTo>
                  <a:lnTo>
                    <a:pt x="95458" y="49082"/>
                  </a:lnTo>
                  <a:cubicBezTo>
                    <a:pt x="97101" y="49082"/>
                    <a:pt x="98164" y="48019"/>
                    <a:pt x="98164" y="46376"/>
                  </a:cubicBezTo>
                  <a:cubicBezTo>
                    <a:pt x="98164" y="44734"/>
                    <a:pt x="97101" y="43671"/>
                    <a:pt x="95458" y="43671"/>
                  </a:cubicBezTo>
                  <a:lnTo>
                    <a:pt x="24541" y="43671"/>
                  </a:lnTo>
                  <a:cubicBezTo>
                    <a:pt x="22898" y="43671"/>
                    <a:pt x="21835" y="44734"/>
                    <a:pt x="21835" y="46376"/>
                  </a:cubicBezTo>
                  <a:cubicBezTo>
                    <a:pt x="21835" y="48019"/>
                    <a:pt x="22898" y="49082"/>
                    <a:pt x="24541" y="49082"/>
                  </a:cubicBezTo>
                  <a:close/>
                  <a:moveTo>
                    <a:pt x="114492" y="0"/>
                  </a:moveTo>
                  <a:lnTo>
                    <a:pt x="5410" y="0"/>
                  </a:lnTo>
                  <a:cubicBezTo>
                    <a:pt x="2415" y="0"/>
                    <a:pt x="0" y="2512"/>
                    <a:pt x="0" y="5507"/>
                  </a:cubicBezTo>
                  <a:lnTo>
                    <a:pt x="0" y="92753"/>
                  </a:lnTo>
                  <a:lnTo>
                    <a:pt x="27246" y="120000"/>
                  </a:lnTo>
                  <a:lnTo>
                    <a:pt x="114492" y="120000"/>
                  </a:lnTo>
                  <a:cubicBezTo>
                    <a:pt x="117487" y="120000"/>
                    <a:pt x="120000" y="117487"/>
                    <a:pt x="120000" y="114492"/>
                  </a:cubicBezTo>
                  <a:lnTo>
                    <a:pt x="120000" y="5507"/>
                  </a:lnTo>
                  <a:cubicBezTo>
                    <a:pt x="120000" y="2512"/>
                    <a:pt x="117487" y="0"/>
                    <a:pt x="114492" y="0"/>
                  </a:cubicBezTo>
                  <a:close/>
                  <a:moveTo>
                    <a:pt x="27246" y="111787"/>
                  </a:moveTo>
                  <a:lnTo>
                    <a:pt x="8212" y="92753"/>
                  </a:lnTo>
                  <a:lnTo>
                    <a:pt x="27246" y="92753"/>
                  </a:lnTo>
                  <a:lnTo>
                    <a:pt x="27246" y="111787"/>
                  </a:lnTo>
                  <a:close/>
                  <a:moveTo>
                    <a:pt x="114492" y="114492"/>
                  </a:moveTo>
                  <a:lnTo>
                    <a:pt x="32753" y="114492"/>
                  </a:lnTo>
                  <a:lnTo>
                    <a:pt x="32753" y="89951"/>
                  </a:lnTo>
                  <a:cubicBezTo>
                    <a:pt x="32753" y="88405"/>
                    <a:pt x="31594" y="87246"/>
                    <a:pt x="29951" y="87246"/>
                  </a:cubicBezTo>
                  <a:lnTo>
                    <a:pt x="5410" y="87246"/>
                  </a:lnTo>
                  <a:lnTo>
                    <a:pt x="5410" y="5507"/>
                  </a:lnTo>
                  <a:lnTo>
                    <a:pt x="114492" y="5507"/>
                  </a:lnTo>
                  <a:lnTo>
                    <a:pt x="114492" y="114492"/>
                  </a:lnTo>
                  <a:close/>
                  <a:moveTo>
                    <a:pt x="24541" y="65410"/>
                  </a:moveTo>
                  <a:lnTo>
                    <a:pt x="79033" y="65410"/>
                  </a:lnTo>
                  <a:cubicBezTo>
                    <a:pt x="80676" y="65410"/>
                    <a:pt x="81835" y="64347"/>
                    <a:pt x="81835" y="62705"/>
                  </a:cubicBezTo>
                  <a:cubicBezTo>
                    <a:pt x="81835" y="61062"/>
                    <a:pt x="80676" y="60000"/>
                    <a:pt x="79033" y="60000"/>
                  </a:cubicBezTo>
                  <a:lnTo>
                    <a:pt x="24541" y="60000"/>
                  </a:lnTo>
                  <a:cubicBezTo>
                    <a:pt x="22898" y="60000"/>
                    <a:pt x="21835" y="61062"/>
                    <a:pt x="21835" y="62705"/>
                  </a:cubicBezTo>
                  <a:cubicBezTo>
                    <a:pt x="21835" y="64347"/>
                    <a:pt x="22898" y="65410"/>
                    <a:pt x="24541" y="65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64"/>
          <p:cNvGrpSpPr/>
          <p:nvPr/>
        </p:nvGrpSpPr>
        <p:grpSpPr>
          <a:xfrm>
            <a:off x="4466256" y="1289299"/>
            <a:ext cx="2101964" cy="3643045"/>
            <a:chOff x="4467455" y="1289300"/>
            <a:chExt cx="2101964" cy="3038113"/>
          </a:xfrm>
        </p:grpSpPr>
        <p:sp>
          <p:nvSpPr>
            <p:cNvPr id="424" name="Google Shape;424;p64"/>
            <p:cNvSpPr/>
            <p:nvPr/>
          </p:nvSpPr>
          <p:spPr>
            <a:xfrm>
              <a:off x="4623419" y="1289313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4"/>
            <p:cNvSpPr txBox="1"/>
            <p:nvPr/>
          </p:nvSpPr>
          <p:spPr>
            <a:xfrm>
              <a:off x="4467455" y="2819263"/>
              <a:ext cx="1939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50" b="1" dirty="0">
                  <a:solidFill>
                    <a:srgbClr val="CC4125"/>
                  </a:solidFill>
                  <a:latin typeface="Times New Roman" panose="02020603050405020304" pitchFamily="18" charset="0"/>
                  <a:ea typeface="Roboto Slab"/>
                  <a:cs typeface="Times New Roman" panose="02020603050405020304" pitchFamily="18" charset="0"/>
                  <a:sym typeface="Roboto Slab"/>
                </a:rPr>
                <a:t>LINH HOẠT</a:t>
              </a:r>
              <a:endParaRPr sz="1850" b="1" dirty="0">
                <a:solidFill>
                  <a:srgbClr val="CC4125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endParaRPr>
            </a:p>
          </p:txBody>
        </p:sp>
        <p:sp>
          <p:nvSpPr>
            <p:cNvPr id="426" name="Google Shape;426;p64"/>
            <p:cNvSpPr/>
            <p:nvPr/>
          </p:nvSpPr>
          <p:spPr>
            <a:xfrm>
              <a:off x="4630219" y="1289300"/>
              <a:ext cx="1939200" cy="15180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64"/>
            <p:cNvSpPr txBox="1"/>
            <p:nvPr/>
          </p:nvSpPr>
          <p:spPr>
            <a:xfrm>
              <a:off x="4710510" y="3009418"/>
              <a:ext cx="1774500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/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Trello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hỗ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trợ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cho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bạn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quản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lý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theo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cách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bạn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muốn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.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Nó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không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bắt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ép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bạn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phải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theo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bất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kỳ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một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quy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chuẩn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nào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. Hơn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nữa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bạn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có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thể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dùng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Trello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cho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nhiều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thứ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khác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nhau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chứ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không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phải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chỉ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là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quản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lý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dự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án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thông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thường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,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ví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dụ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như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bug-tracking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.</a:t>
              </a:r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5345419" y="1793826"/>
              <a:ext cx="508800" cy="50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164" y="0"/>
                  </a:moveTo>
                  <a:cubicBezTo>
                    <a:pt x="92173" y="0"/>
                    <a:pt x="86763" y="2415"/>
                    <a:pt x="82608" y="6280"/>
                  </a:cubicBezTo>
                  <a:lnTo>
                    <a:pt x="8985" y="79903"/>
                  </a:lnTo>
                  <a:lnTo>
                    <a:pt x="0" y="120000"/>
                  </a:lnTo>
                  <a:lnTo>
                    <a:pt x="40096" y="110917"/>
                  </a:lnTo>
                  <a:lnTo>
                    <a:pt x="113719" y="37294"/>
                  </a:lnTo>
                  <a:cubicBezTo>
                    <a:pt x="117584" y="33526"/>
                    <a:pt x="120000" y="28019"/>
                    <a:pt x="120000" y="21835"/>
                  </a:cubicBezTo>
                  <a:cubicBezTo>
                    <a:pt x="120000" y="9758"/>
                    <a:pt x="110144" y="0"/>
                    <a:pt x="98164" y="0"/>
                  </a:cubicBezTo>
                  <a:close/>
                  <a:moveTo>
                    <a:pt x="35458" y="105797"/>
                  </a:moveTo>
                  <a:lnTo>
                    <a:pt x="16425" y="110144"/>
                  </a:lnTo>
                  <a:lnTo>
                    <a:pt x="16425" y="103574"/>
                  </a:lnTo>
                  <a:lnTo>
                    <a:pt x="9855" y="103574"/>
                  </a:lnTo>
                  <a:lnTo>
                    <a:pt x="14202" y="84541"/>
                  </a:lnTo>
                  <a:lnTo>
                    <a:pt x="35458" y="84541"/>
                  </a:lnTo>
                  <a:lnTo>
                    <a:pt x="35458" y="105797"/>
                  </a:lnTo>
                  <a:close/>
                  <a:moveTo>
                    <a:pt x="40966" y="102222"/>
                  </a:moveTo>
                  <a:lnTo>
                    <a:pt x="40966" y="81739"/>
                  </a:lnTo>
                  <a:cubicBezTo>
                    <a:pt x="40966" y="80193"/>
                    <a:pt x="39806" y="79033"/>
                    <a:pt x="38164" y="79033"/>
                  </a:cubicBezTo>
                  <a:lnTo>
                    <a:pt x="17777" y="79033"/>
                  </a:lnTo>
                  <a:lnTo>
                    <a:pt x="76328" y="20386"/>
                  </a:lnTo>
                  <a:lnTo>
                    <a:pt x="99516" y="43574"/>
                  </a:lnTo>
                  <a:lnTo>
                    <a:pt x="40966" y="102222"/>
                  </a:lnTo>
                  <a:close/>
                  <a:moveTo>
                    <a:pt x="109661" y="33236"/>
                  </a:moveTo>
                  <a:lnTo>
                    <a:pt x="103381" y="39516"/>
                  </a:lnTo>
                  <a:lnTo>
                    <a:pt x="80193" y="16328"/>
                  </a:lnTo>
                  <a:lnTo>
                    <a:pt x="86473" y="10048"/>
                  </a:lnTo>
                  <a:cubicBezTo>
                    <a:pt x="86473" y="10048"/>
                    <a:pt x="90821" y="5120"/>
                    <a:pt x="97874" y="5120"/>
                  </a:cubicBezTo>
                  <a:cubicBezTo>
                    <a:pt x="106956" y="5120"/>
                    <a:pt x="114299" y="12560"/>
                    <a:pt x="114299" y="21545"/>
                  </a:cubicBezTo>
                  <a:cubicBezTo>
                    <a:pt x="114589" y="26473"/>
                    <a:pt x="112657" y="30531"/>
                    <a:pt x="109661" y="33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64"/>
          <p:cNvGrpSpPr/>
          <p:nvPr/>
        </p:nvGrpSpPr>
        <p:grpSpPr>
          <a:xfrm>
            <a:off x="6708515" y="1300821"/>
            <a:ext cx="1951994" cy="3650627"/>
            <a:chOff x="6660121" y="1289300"/>
            <a:chExt cx="1951994" cy="3054095"/>
          </a:xfrm>
        </p:grpSpPr>
        <p:sp>
          <p:nvSpPr>
            <p:cNvPr id="430" name="Google Shape;430;p64"/>
            <p:cNvSpPr/>
            <p:nvPr/>
          </p:nvSpPr>
          <p:spPr>
            <a:xfrm>
              <a:off x="6666813" y="1305295"/>
              <a:ext cx="1939200" cy="303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4"/>
            <p:cNvSpPr txBox="1"/>
            <p:nvPr/>
          </p:nvSpPr>
          <p:spPr>
            <a:xfrm>
              <a:off x="6660121" y="2821372"/>
              <a:ext cx="1939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50" b="1" dirty="0">
                  <a:solidFill>
                    <a:srgbClr val="CC4125"/>
                  </a:solidFill>
                  <a:latin typeface="Times New Roman" panose="02020603050405020304" pitchFamily="18" charset="0"/>
                  <a:ea typeface="Roboto Slab"/>
                  <a:cs typeface="Times New Roman" panose="02020603050405020304" pitchFamily="18" charset="0"/>
                  <a:sym typeface="Roboto Slab"/>
                </a:rPr>
                <a:t>ĐA NỀN TẢNG</a:t>
              </a:r>
              <a:endParaRPr sz="1850" b="1" dirty="0">
                <a:solidFill>
                  <a:srgbClr val="CC4125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endParaRPr>
            </a:p>
          </p:txBody>
        </p:sp>
        <p:sp>
          <p:nvSpPr>
            <p:cNvPr id="432" name="Google Shape;432;p64"/>
            <p:cNvSpPr/>
            <p:nvPr/>
          </p:nvSpPr>
          <p:spPr>
            <a:xfrm>
              <a:off x="6672915" y="1289300"/>
              <a:ext cx="1939200" cy="1518000"/>
            </a:xfrm>
            <a:prstGeom prst="rect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64"/>
            <p:cNvSpPr txBox="1"/>
            <p:nvPr/>
          </p:nvSpPr>
          <p:spPr>
            <a:xfrm>
              <a:off x="6772030" y="3066491"/>
              <a:ext cx="1752355" cy="8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Trello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cho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phép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bạn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làm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việc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mọi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lúc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,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mọi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nơi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với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việc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hỗ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trợ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đa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nền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tảng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: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Web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application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,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Android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application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và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iOS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 </a:t>
              </a:r>
              <a:r>
                <a:rPr lang="vi-VN" sz="1000" b="0" i="0" dirty="0" err="1">
                  <a:solidFill>
                    <a:srgbClr val="1B1B1B"/>
                  </a:solidFill>
                  <a:effectLst/>
                  <a:latin typeface="+mj-lt"/>
                </a:rPr>
                <a:t>application</a:t>
              </a:r>
              <a:r>
                <a:rPr lang="vi-VN" sz="1000" b="0" i="0" dirty="0">
                  <a:solidFill>
                    <a:srgbClr val="1B1B1B"/>
                  </a:solidFill>
                  <a:effectLst/>
                  <a:latin typeface="+mj-lt"/>
                </a:rPr>
                <a:t>.</a:t>
              </a:r>
              <a:endParaRPr sz="1000" dirty="0">
                <a:solidFill>
                  <a:srgbClr val="666666"/>
                </a:solidFill>
                <a:latin typeface="+mj-lt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6" name="Google Shape;436;p64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 err="1">
                <a:solidFill>
                  <a:schemeClr val="lt1"/>
                </a:solidFill>
              </a:rPr>
              <a:t>Tại</a:t>
            </a:r>
            <a:r>
              <a:rPr lang="en-GB" sz="2500" b="1" dirty="0">
                <a:solidFill>
                  <a:schemeClr val="lt1"/>
                </a:solidFill>
              </a:rPr>
              <a:t> </a:t>
            </a:r>
            <a:r>
              <a:rPr lang="en-GB" sz="2500" b="1" dirty="0" err="1">
                <a:solidFill>
                  <a:schemeClr val="lt1"/>
                </a:solidFill>
              </a:rPr>
              <a:t>sao</a:t>
            </a:r>
            <a:r>
              <a:rPr lang="en-GB" sz="2500" b="1" dirty="0">
                <a:solidFill>
                  <a:schemeClr val="lt1"/>
                </a:solidFill>
              </a:rPr>
              <a:t> </a:t>
            </a:r>
            <a:r>
              <a:rPr lang="en-GB" sz="2500" b="1" dirty="0" err="1">
                <a:solidFill>
                  <a:schemeClr val="lt1"/>
                </a:solidFill>
              </a:rPr>
              <a:t>nên</a:t>
            </a:r>
            <a:r>
              <a:rPr lang="en-GB" sz="2500" b="1" dirty="0">
                <a:solidFill>
                  <a:schemeClr val="lt1"/>
                </a:solidFill>
              </a:rPr>
              <a:t> </a:t>
            </a:r>
            <a:r>
              <a:rPr lang="en-GB" sz="2500" b="1" dirty="0" err="1">
                <a:solidFill>
                  <a:schemeClr val="lt1"/>
                </a:solidFill>
              </a:rPr>
              <a:t>dùng</a:t>
            </a:r>
            <a:r>
              <a:rPr lang="en-GB" sz="2500" b="1" dirty="0">
                <a:solidFill>
                  <a:schemeClr val="lt1"/>
                </a:solidFill>
              </a:rPr>
              <a:t> Trello ?</a:t>
            </a:r>
            <a:endParaRPr dirty="0"/>
          </a:p>
        </p:txBody>
      </p:sp>
      <p:sp>
        <p:nvSpPr>
          <p:cNvPr id="28" name="Google Shape;1083;p88">
            <a:extLst>
              <a:ext uri="{FF2B5EF4-FFF2-40B4-BE49-F238E27FC236}">
                <a16:creationId xmlns="" xmlns:a16="http://schemas.microsoft.com/office/drawing/2014/main" id="{B6ACE0FF-EADF-4963-B593-2C21CEDEF6D4}"/>
              </a:ext>
            </a:extLst>
          </p:cNvPr>
          <p:cNvSpPr/>
          <p:nvPr/>
        </p:nvSpPr>
        <p:spPr>
          <a:xfrm>
            <a:off x="3430910" y="1857003"/>
            <a:ext cx="297000" cy="20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3971"/>
                </a:moveTo>
                <a:cubicBezTo>
                  <a:pt x="120000" y="1560"/>
                  <a:pt x="118840" y="0"/>
                  <a:pt x="117198" y="0"/>
                </a:cubicBezTo>
                <a:cubicBezTo>
                  <a:pt x="116425" y="0"/>
                  <a:pt x="115845" y="283"/>
                  <a:pt x="115362" y="1134"/>
                </a:cubicBezTo>
                <a:lnTo>
                  <a:pt x="115362" y="1134"/>
                </a:lnTo>
                <a:lnTo>
                  <a:pt x="43574" y="110496"/>
                </a:lnTo>
                <a:lnTo>
                  <a:pt x="4637" y="53191"/>
                </a:lnTo>
                <a:cubicBezTo>
                  <a:pt x="4057" y="52340"/>
                  <a:pt x="3574" y="52056"/>
                  <a:pt x="2705" y="52056"/>
                </a:cubicBezTo>
                <a:cubicBezTo>
                  <a:pt x="1062" y="52056"/>
                  <a:pt x="0" y="53617"/>
                  <a:pt x="0" y="56028"/>
                </a:cubicBezTo>
                <a:cubicBezTo>
                  <a:pt x="0" y="57163"/>
                  <a:pt x="289" y="58014"/>
                  <a:pt x="772" y="58865"/>
                </a:cubicBezTo>
                <a:lnTo>
                  <a:pt x="41739" y="118865"/>
                </a:lnTo>
                <a:cubicBezTo>
                  <a:pt x="42222" y="119716"/>
                  <a:pt x="42801" y="120000"/>
                  <a:pt x="43574" y="120000"/>
                </a:cubicBezTo>
                <a:cubicBezTo>
                  <a:pt x="44444" y="120000"/>
                  <a:pt x="45024" y="119716"/>
                  <a:pt x="45507" y="118865"/>
                </a:cubicBezTo>
                <a:lnTo>
                  <a:pt x="45507" y="118865"/>
                </a:lnTo>
                <a:lnTo>
                  <a:pt x="119130" y="6808"/>
                </a:lnTo>
                <a:lnTo>
                  <a:pt x="119130" y="6808"/>
                </a:lnTo>
                <a:cubicBezTo>
                  <a:pt x="119710" y="5957"/>
                  <a:pt x="120000" y="5106"/>
                  <a:pt x="120000" y="39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1039;p87">
            <a:extLst>
              <a:ext uri="{FF2B5EF4-FFF2-40B4-BE49-F238E27FC236}">
                <a16:creationId xmlns="" xmlns:a16="http://schemas.microsoft.com/office/drawing/2014/main" id="{89EC1170-759B-4339-BB54-227B4D268B79}"/>
              </a:ext>
            </a:extLst>
          </p:cNvPr>
          <p:cNvGrpSpPr/>
          <p:nvPr/>
        </p:nvGrpSpPr>
        <p:grpSpPr>
          <a:xfrm>
            <a:off x="6801882" y="1826618"/>
            <a:ext cx="1778054" cy="815662"/>
            <a:chOff x="728671" y="732613"/>
            <a:chExt cx="7500330" cy="3732517"/>
          </a:xfrm>
        </p:grpSpPr>
        <p:grpSp>
          <p:nvGrpSpPr>
            <p:cNvPr id="30" name="Google Shape;1040;p87">
              <a:extLst>
                <a:ext uri="{FF2B5EF4-FFF2-40B4-BE49-F238E27FC236}">
                  <a16:creationId xmlns="" xmlns:a16="http://schemas.microsoft.com/office/drawing/2014/main" id="{E3575015-2621-43DB-BF2B-D4E0D8EC3DBF}"/>
                </a:ext>
              </a:extLst>
            </p:cNvPr>
            <p:cNvGrpSpPr/>
            <p:nvPr/>
          </p:nvGrpSpPr>
          <p:grpSpPr>
            <a:xfrm>
              <a:off x="3983943" y="732613"/>
              <a:ext cx="4245057" cy="3663663"/>
              <a:chOff x="4215625" y="1133689"/>
              <a:chExt cx="3521700" cy="3039375"/>
            </a:xfrm>
          </p:grpSpPr>
          <p:sp>
            <p:nvSpPr>
              <p:cNvPr id="49" name="Google Shape;1041;p87">
                <a:extLst>
                  <a:ext uri="{FF2B5EF4-FFF2-40B4-BE49-F238E27FC236}">
                    <a16:creationId xmlns="" xmlns:a16="http://schemas.microsoft.com/office/drawing/2014/main" id="{839B5F3C-EFA0-4836-AC42-7921342FE875}"/>
                  </a:ext>
                </a:extLst>
              </p:cNvPr>
              <p:cNvSpPr/>
              <p:nvPr/>
            </p:nvSpPr>
            <p:spPr>
              <a:xfrm>
                <a:off x="5596500" y="3521525"/>
                <a:ext cx="701400" cy="445800"/>
              </a:xfrm>
              <a:prstGeom prst="trapezoid">
                <a:avLst>
                  <a:gd name="adj" fmla="val 25000"/>
                </a:avLst>
              </a:pr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2;p87">
                <a:extLst>
                  <a:ext uri="{FF2B5EF4-FFF2-40B4-BE49-F238E27FC236}">
                    <a16:creationId xmlns="" xmlns:a16="http://schemas.microsoft.com/office/drawing/2014/main" id="{105BF1FB-8C4B-4AE7-8FFC-397163459FDA}"/>
                  </a:ext>
                </a:extLst>
              </p:cNvPr>
              <p:cNvSpPr/>
              <p:nvPr/>
            </p:nvSpPr>
            <p:spPr>
              <a:xfrm>
                <a:off x="4215625" y="1139750"/>
                <a:ext cx="3521700" cy="2484000"/>
              </a:xfrm>
              <a:prstGeom prst="roundRect">
                <a:avLst>
                  <a:gd name="adj" fmla="val 2829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43;p87">
                <a:extLst>
                  <a:ext uri="{FF2B5EF4-FFF2-40B4-BE49-F238E27FC236}">
                    <a16:creationId xmlns="" xmlns:a16="http://schemas.microsoft.com/office/drawing/2014/main" id="{EB7D9A41-8906-4F2A-A134-BDA579FCA95D}"/>
                  </a:ext>
                </a:extLst>
              </p:cNvPr>
              <p:cNvSpPr/>
              <p:nvPr/>
            </p:nvSpPr>
            <p:spPr>
              <a:xfrm>
                <a:off x="4215625" y="1133689"/>
                <a:ext cx="3521700" cy="2074800"/>
              </a:xfrm>
              <a:prstGeom prst="round2SameRect">
                <a:avLst>
                  <a:gd name="adj1" fmla="val 2823"/>
                  <a:gd name="adj2" fmla="val 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44;p87">
                <a:extLst>
                  <a:ext uri="{FF2B5EF4-FFF2-40B4-BE49-F238E27FC236}">
                    <a16:creationId xmlns="" xmlns:a16="http://schemas.microsoft.com/office/drawing/2014/main" id="{2165B10D-1368-490B-A55A-FC65B71121E5}"/>
                  </a:ext>
                </a:extLst>
              </p:cNvPr>
              <p:cNvSpPr/>
              <p:nvPr/>
            </p:nvSpPr>
            <p:spPr>
              <a:xfrm>
                <a:off x="4339825" y="1278575"/>
                <a:ext cx="3273300" cy="1812000"/>
              </a:xfrm>
              <a:prstGeom prst="rect">
                <a:avLst/>
              </a:prstGeom>
              <a:solidFill>
                <a:srgbClr val="FFFFFF">
                  <a:alpha val="5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1045;p87">
                <a:extLst>
                  <a:ext uri="{FF2B5EF4-FFF2-40B4-BE49-F238E27FC236}">
                    <a16:creationId xmlns="" xmlns:a16="http://schemas.microsoft.com/office/drawing/2014/main" id="{523D5D52-E83A-4877-A8CE-1888FDB1FBCB}"/>
                  </a:ext>
                </a:extLst>
              </p:cNvPr>
              <p:cNvSpPr/>
              <p:nvPr/>
            </p:nvSpPr>
            <p:spPr>
              <a:xfrm>
                <a:off x="5370000" y="3961264"/>
                <a:ext cx="1154400" cy="211800"/>
              </a:xfrm>
              <a:prstGeom prst="trapezoid">
                <a:avLst>
                  <a:gd name="adj" fmla="val 106928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1046;p87">
              <a:extLst>
                <a:ext uri="{FF2B5EF4-FFF2-40B4-BE49-F238E27FC236}">
                  <a16:creationId xmlns="" xmlns:a16="http://schemas.microsoft.com/office/drawing/2014/main" id="{0D53C988-724C-4DBD-80E1-14E6129B3102}"/>
                </a:ext>
              </a:extLst>
            </p:cNvPr>
            <p:cNvGrpSpPr/>
            <p:nvPr/>
          </p:nvGrpSpPr>
          <p:grpSpPr>
            <a:xfrm>
              <a:off x="728671" y="1986450"/>
              <a:ext cx="1648597" cy="2478679"/>
              <a:chOff x="728671" y="1986450"/>
              <a:chExt cx="1648597" cy="2478679"/>
            </a:xfrm>
          </p:grpSpPr>
          <p:grpSp>
            <p:nvGrpSpPr>
              <p:cNvPr id="40" name="Google Shape;1047;p87">
                <a:extLst>
                  <a:ext uri="{FF2B5EF4-FFF2-40B4-BE49-F238E27FC236}">
                    <a16:creationId xmlns="" xmlns:a16="http://schemas.microsoft.com/office/drawing/2014/main" id="{25D374CD-CDCB-4185-95F7-4B5A2DC3EB33}"/>
                  </a:ext>
                </a:extLst>
              </p:cNvPr>
              <p:cNvGrpSpPr/>
              <p:nvPr/>
            </p:nvGrpSpPr>
            <p:grpSpPr>
              <a:xfrm>
                <a:off x="728671" y="1986450"/>
                <a:ext cx="1648597" cy="2478679"/>
                <a:chOff x="5095587" y="403950"/>
                <a:chExt cx="2923563" cy="4395600"/>
              </a:xfrm>
            </p:grpSpPr>
            <p:grpSp>
              <p:nvGrpSpPr>
                <p:cNvPr id="42" name="Google Shape;1048;p87">
                  <a:extLst>
                    <a:ext uri="{FF2B5EF4-FFF2-40B4-BE49-F238E27FC236}">
                      <a16:creationId xmlns="" xmlns:a16="http://schemas.microsoft.com/office/drawing/2014/main" id="{6E9C711D-CF90-4722-92A6-4687A6CD188A}"/>
                    </a:ext>
                  </a:extLst>
                </p:cNvPr>
                <p:cNvGrpSpPr/>
                <p:nvPr/>
              </p:nvGrpSpPr>
              <p:grpSpPr>
                <a:xfrm>
                  <a:off x="5095587" y="988674"/>
                  <a:ext cx="81949" cy="698905"/>
                  <a:chOff x="5063144" y="1095925"/>
                  <a:chExt cx="71106" cy="606425"/>
                </a:xfrm>
              </p:grpSpPr>
              <p:sp>
                <p:nvSpPr>
                  <p:cNvPr id="47" name="Google Shape;1049;p87">
                    <a:extLst>
                      <a:ext uri="{FF2B5EF4-FFF2-40B4-BE49-F238E27FC236}">
                        <a16:creationId xmlns="" xmlns:a16="http://schemas.microsoft.com/office/drawing/2014/main" id="{44C97929-7C9A-4E3D-B866-FF8546B29914}"/>
                      </a:ext>
                    </a:extLst>
                  </p:cNvPr>
                  <p:cNvSpPr/>
                  <p:nvPr/>
                </p:nvSpPr>
                <p:spPr>
                  <a:xfrm>
                    <a:off x="5063144" y="1095925"/>
                    <a:ext cx="71100" cy="441300"/>
                  </a:xfrm>
                  <a:prstGeom prst="rect">
                    <a:avLst/>
                  </a:pr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1050;p87">
                    <a:extLst>
                      <a:ext uri="{FF2B5EF4-FFF2-40B4-BE49-F238E27FC236}">
                        <a16:creationId xmlns="" xmlns:a16="http://schemas.microsoft.com/office/drawing/2014/main" id="{CE9B7170-3856-4162-AFDD-4D0E9CC4C401}"/>
                      </a:ext>
                    </a:extLst>
                  </p:cNvPr>
                  <p:cNvSpPr/>
                  <p:nvPr/>
                </p:nvSpPr>
                <p:spPr>
                  <a:xfrm>
                    <a:off x="5063150" y="1600050"/>
                    <a:ext cx="71100" cy="102300"/>
                  </a:xfrm>
                  <a:prstGeom prst="rect">
                    <a:avLst/>
                  </a:pr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3" name="Google Shape;1051;p87">
                  <a:extLst>
                    <a:ext uri="{FF2B5EF4-FFF2-40B4-BE49-F238E27FC236}">
                      <a16:creationId xmlns="" xmlns:a16="http://schemas.microsoft.com/office/drawing/2014/main" id="{79BE66E6-9994-4C15-994B-12D00DC17637}"/>
                    </a:ext>
                  </a:extLst>
                </p:cNvPr>
                <p:cNvSpPr/>
                <p:nvPr/>
              </p:nvSpPr>
              <p:spPr>
                <a:xfrm>
                  <a:off x="5120550" y="403950"/>
                  <a:ext cx="2898600" cy="4395600"/>
                </a:xfrm>
                <a:prstGeom prst="roundRect">
                  <a:avLst>
                    <a:gd name="adj" fmla="val 6833"/>
                  </a:avLst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052;p87">
                  <a:extLst>
                    <a:ext uri="{FF2B5EF4-FFF2-40B4-BE49-F238E27FC236}">
                      <a16:creationId xmlns="" xmlns:a16="http://schemas.microsoft.com/office/drawing/2014/main" id="{6FABFE0B-919C-4DD8-9C02-68681164D51D}"/>
                    </a:ext>
                  </a:extLst>
                </p:cNvPr>
                <p:cNvSpPr/>
                <p:nvPr/>
              </p:nvSpPr>
              <p:spPr>
                <a:xfrm>
                  <a:off x="6203595" y="563994"/>
                  <a:ext cx="732600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053;p87">
                  <a:extLst>
                    <a:ext uri="{FF2B5EF4-FFF2-40B4-BE49-F238E27FC236}">
                      <a16:creationId xmlns="" xmlns:a16="http://schemas.microsoft.com/office/drawing/2014/main" id="{C324EEAD-8BEA-4657-98A3-510FF8AD589E}"/>
                    </a:ext>
                  </a:extLst>
                </p:cNvPr>
                <p:cNvSpPr/>
                <p:nvPr/>
              </p:nvSpPr>
              <p:spPr>
                <a:xfrm>
                  <a:off x="5234294" y="543078"/>
                  <a:ext cx="117600" cy="1176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054;p87">
                  <a:extLst>
                    <a:ext uri="{FF2B5EF4-FFF2-40B4-BE49-F238E27FC236}">
                      <a16:creationId xmlns="" xmlns:a16="http://schemas.microsoft.com/office/drawing/2014/main" id="{42E2B890-0311-4613-8BEB-DCBB826599CB}"/>
                    </a:ext>
                  </a:extLst>
                </p:cNvPr>
                <p:cNvSpPr/>
                <p:nvPr/>
              </p:nvSpPr>
              <p:spPr>
                <a:xfrm>
                  <a:off x="5419520" y="561056"/>
                  <a:ext cx="81900" cy="819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" name="Google Shape;1055;p87">
                <a:extLst>
                  <a:ext uri="{FF2B5EF4-FFF2-40B4-BE49-F238E27FC236}">
                    <a16:creationId xmlns="" xmlns:a16="http://schemas.microsoft.com/office/drawing/2014/main" id="{145152E4-60F8-405A-A8CF-0E729CB41B66}"/>
                  </a:ext>
                </a:extLst>
              </p:cNvPr>
              <p:cNvSpPr/>
              <p:nvPr/>
            </p:nvSpPr>
            <p:spPr>
              <a:xfrm>
                <a:off x="811850" y="2236100"/>
                <a:ext cx="1482300" cy="2118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1056;p87">
              <a:extLst>
                <a:ext uri="{FF2B5EF4-FFF2-40B4-BE49-F238E27FC236}">
                  <a16:creationId xmlns="" xmlns:a16="http://schemas.microsoft.com/office/drawing/2014/main" id="{496E8462-70BA-4E3C-823B-5C500271F2DD}"/>
                </a:ext>
              </a:extLst>
            </p:cNvPr>
            <p:cNvGrpSpPr/>
            <p:nvPr/>
          </p:nvGrpSpPr>
          <p:grpSpPr>
            <a:xfrm>
              <a:off x="2736035" y="2745908"/>
              <a:ext cx="889141" cy="1718925"/>
              <a:chOff x="2797921" y="2745908"/>
              <a:chExt cx="889141" cy="1718925"/>
            </a:xfrm>
          </p:grpSpPr>
          <p:grpSp>
            <p:nvGrpSpPr>
              <p:cNvPr id="33" name="Google Shape;1057;p87">
                <a:extLst>
                  <a:ext uri="{FF2B5EF4-FFF2-40B4-BE49-F238E27FC236}">
                    <a16:creationId xmlns="" xmlns:a16="http://schemas.microsoft.com/office/drawing/2014/main" id="{C11E5814-D4D3-4401-9596-51CF1B923B7B}"/>
                  </a:ext>
                </a:extLst>
              </p:cNvPr>
              <p:cNvGrpSpPr/>
              <p:nvPr/>
            </p:nvGrpSpPr>
            <p:grpSpPr>
              <a:xfrm>
                <a:off x="2797921" y="2745908"/>
                <a:ext cx="889141" cy="1718925"/>
                <a:chOff x="4608325" y="664800"/>
                <a:chExt cx="1972800" cy="3813900"/>
              </a:xfrm>
            </p:grpSpPr>
            <p:sp>
              <p:nvSpPr>
                <p:cNvPr id="35" name="Google Shape;1058;p87">
                  <a:extLst>
                    <a:ext uri="{FF2B5EF4-FFF2-40B4-BE49-F238E27FC236}">
                      <a16:creationId xmlns="" xmlns:a16="http://schemas.microsoft.com/office/drawing/2014/main" id="{9F8B6F0B-D259-40CF-8738-5D2CF8259EEC}"/>
                    </a:ext>
                  </a:extLst>
                </p:cNvPr>
                <p:cNvSpPr/>
                <p:nvPr/>
              </p:nvSpPr>
              <p:spPr>
                <a:xfrm>
                  <a:off x="4608325" y="664800"/>
                  <a:ext cx="1972800" cy="3813900"/>
                </a:xfrm>
                <a:prstGeom prst="roundRect">
                  <a:avLst>
                    <a:gd name="adj" fmla="val 6833"/>
                  </a:avLst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059;p87">
                  <a:extLst>
                    <a:ext uri="{FF2B5EF4-FFF2-40B4-BE49-F238E27FC236}">
                      <a16:creationId xmlns="" xmlns:a16="http://schemas.microsoft.com/office/drawing/2014/main" id="{0B6B5B17-DA69-489A-BBFE-1FAD7D74BCB5}"/>
                    </a:ext>
                  </a:extLst>
                </p:cNvPr>
                <p:cNvSpPr/>
                <p:nvPr/>
              </p:nvSpPr>
              <p:spPr>
                <a:xfrm>
                  <a:off x="5445025" y="4084125"/>
                  <a:ext cx="299400" cy="299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060;p87">
                  <a:extLst>
                    <a:ext uri="{FF2B5EF4-FFF2-40B4-BE49-F238E27FC236}">
                      <a16:creationId xmlns="" xmlns:a16="http://schemas.microsoft.com/office/drawing/2014/main" id="{55CB38DF-534A-47F7-825E-257E3FFACCC8}"/>
                    </a:ext>
                  </a:extLst>
                </p:cNvPr>
                <p:cNvSpPr/>
                <p:nvPr/>
              </p:nvSpPr>
              <p:spPr>
                <a:xfrm>
                  <a:off x="5276875" y="803675"/>
                  <a:ext cx="635700" cy="66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061;p87">
                  <a:extLst>
                    <a:ext uri="{FF2B5EF4-FFF2-40B4-BE49-F238E27FC236}">
                      <a16:creationId xmlns="" xmlns:a16="http://schemas.microsoft.com/office/drawing/2014/main" id="{D4681F53-8EBE-49C3-8B91-FE9E4272C401}"/>
                    </a:ext>
                  </a:extLst>
                </p:cNvPr>
                <p:cNvSpPr/>
                <p:nvPr/>
              </p:nvSpPr>
              <p:spPr>
                <a:xfrm>
                  <a:off x="4707025" y="785525"/>
                  <a:ext cx="102300" cy="1023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062;p87">
                  <a:extLst>
                    <a:ext uri="{FF2B5EF4-FFF2-40B4-BE49-F238E27FC236}">
                      <a16:creationId xmlns="" xmlns:a16="http://schemas.microsoft.com/office/drawing/2014/main" id="{A9DF404F-D738-42AB-BC6F-43D2DB088E4F}"/>
                    </a:ext>
                  </a:extLst>
                </p:cNvPr>
                <p:cNvSpPr/>
                <p:nvPr/>
              </p:nvSpPr>
              <p:spPr>
                <a:xfrm>
                  <a:off x="4867750" y="801125"/>
                  <a:ext cx="71100" cy="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1063;p87">
                <a:extLst>
                  <a:ext uri="{FF2B5EF4-FFF2-40B4-BE49-F238E27FC236}">
                    <a16:creationId xmlns="" xmlns:a16="http://schemas.microsoft.com/office/drawing/2014/main" id="{9309AB40-919B-4178-8A63-6E205D9BAB97}"/>
                  </a:ext>
                </a:extLst>
              </p:cNvPr>
              <p:cNvSpPr/>
              <p:nvPr/>
            </p:nvSpPr>
            <p:spPr>
              <a:xfrm>
                <a:off x="2849191" y="2881600"/>
                <a:ext cx="786600" cy="13773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9Slide.vn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9Slide.vn 2"/>
          <p:cNvSpPr txBox="1">
            <a:spLocks noGrp="1"/>
          </p:cNvSpPr>
          <p:nvPr>
            <p:ph type="ctrTitle" idx="4294967295"/>
          </p:nvPr>
        </p:nvSpPr>
        <p:spPr>
          <a:xfrm>
            <a:off x="369717" y="242221"/>
            <a:ext cx="4525556" cy="27898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SỬ DỤNG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TRELLO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" name="9Slide.vn 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9Slide.vn 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9Slide.vn 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9Slide.vn 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9Slide.vn 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9Slide.vn 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9Slide.vn 11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9Slide.vn 12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9Slide.vn 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9Slide.vn 14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9Slide.vn 15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9Slide.vn 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9Slide.vn 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9Slide.vn 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9Slide.vn 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9Slide.vn 2"/>
          <p:cNvSpPr txBox="1">
            <a:spLocks noGrp="1"/>
          </p:cNvSpPr>
          <p:nvPr>
            <p:ph type="ctrTitle" idx="4294967295"/>
          </p:nvPr>
        </p:nvSpPr>
        <p:spPr>
          <a:xfrm>
            <a:off x="457200" y="739650"/>
            <a:ext cx="3617400" cy="18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cô và các bạn đã theo dõi !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3" name="9Slide.vn 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9Slide.vn 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9Slide.vn 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255</TotalTime>
  <Words>632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Aliena template</vt:lpstr>
      <vt:lpstr>TÌM HIỂU VỀ TRELLO</vt:lpstr>
      <vt:lpstr>Xin Chào!</vt:lpstr>
      <vt:lpstr>Trello là gì ?</vt:lpstr>
      <vt:lpstr>Tóm tắt lịch sử Trello</vt:lpstr>
      <vt:lpstr>PowerPoint Presentation</vt:lpstr>
      <vt:lpstr>Tại sao nên dùng Trello ?</vt:lpstr>
      <vt:lpstr>HƯỚNG DẪN SỬ DỤNG     TRELLO </vt:lpstr>
      <vt:lpstr>Cảm ơn cô và các bạn đã theo dõi ! </vt:lpstr>
    </vt:vector>
  </TitlesOfParts>
  <Manager/>
  <Company>Hungvtm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Hungvtm</dc:title>
  <dc:subject>Hungvtm</dc:subject>
  <dc:creator>Hungvtm</dc:creator>
  <cp:keywords>Hungvtm</cp:keywords>
  <dc:description>Hungvtm</dc:description>
  <cp:lastModifiedBy>Admin</cp:lastModifiedBy>
  <cp:revision>47</cp:revision>
  <dcterms:modified xsi:type="dcterms:W3CDTF">2021-02-24T02:35:24Z</dcterms:modified>
  <cp:category>Hungvtm</cp:category>
</cp:coreProperties>
</file>