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Hello, my name is Daehee Han from Child Care Group team, and I will be presenting cumulation of our collective efforts - Child Care Group Enrollment Management Service application.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a14b3780d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a14b3780d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As mentioned before, manager must download cases data from state DB in .csv or .xlsx format.</a:t>
            </a:r>
            <a:endParaRPr/>
          </a:p>
          <a:p>
            <a:pPr indent="0" lvl="0" marL="0" rtl="0" algn="l">
              <a:spcBef>
                <a:spcPts val="0"/>
              </a:spcBef>
              <a:spcAft>
                <a:spcPts val="0"/>
              </a:spcAft>
              <a:buNone/>
            </a:pPr>
            <a:r>
              <a:rPr lang="ko"/>
              <a:t>This is somewhere our app cannot interfere as the state db is confidential.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a14b3780d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a14b3780d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Then, using our app, the manager can upload the file to the Client DB.</a:t>
            </a:r>
            <a:endParaRPr/>
          </a:p>
          <a:p>
            <a:pPr indent="0" lvl="0" marL="0" rtl="0" algn="l">
              <a:spcBef>
                <a:spcPts val="0"/>
              </a:spcBef>
              <a:spcAft>
                <a:spcPts val="0"/>
              </a:spcAft>
              <a:buNone/>
            </a:pPr>
            <a:r>
              <a:rPr lang="ko"/>
              <a:t>In this process, we ensure the integrity of data by checking if the input file contains any invalid data.</a:t>
            </a:r>
            <a:endParaRPr/>
          </a:p>
          <a:p>
            <a:pPr indent="0" lvl="0" marL="0" rtl="0" algn="l">
              <a:spcBef>
                <a:spcPts val="0"/>
              </a:spcBef>
              <a:spcAft>
                <a:spcPts val="0"/>
              </a:spcAft>
              <a:buNone/>
            </a:pPr>
            <a:r>
              <a:rPr lang="ko"/>
              <a:t>Only the valid data will be added to the database, and the app has feature to show which data were valid and which were not, if there are any.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a14b3780de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a14b3780de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Now the users can use the app to interact with the data, or cases in the Client DB.</a:t>
            </a:r>
            <a:endParaRPr/>
          </a:p>
          <a:p>
            <a:pPr indent="0" lvl="0" marL="0" rtl="0" algn="l">
              <a:spcBef>
                <a:spcPts val="0"/>
              </a:spcBef>
              <a:spcAft>
                <a:spcPts val="0"/>
              </a:spcAft>
              <a:buNone/>
            </a:pPr>
            <a:r>
              <a:rPr lang="ko"/>
              <a:t>Any user can view the analytics of the cases in the homepage.</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To be able to modify the cases, the user has to be either a manager or the assigned user for the case.</a:t>
            </a:r>
            <a:endParaRPr/>
          </a:p>
          <a:p>
            <a:pPr indent="0" lvl="0" marL="0" rtl="0" algn="l">
              <a:spcBef>
                <a:spcPts val="0"/>
              </a:spcBef>
              <a:spcAft>
                <a:spcPts val="0"/>
              </a:spcAft>
              <a:buNone/>
            </a:pPr>
            <a:r>
              <a:rPr lang="ko"/>
              <a:t>Also, some functionalities are restricted for non manager users.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a14b3780de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a14b3780de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While there are various roles as shown on Client workflow page, application-wise, either the user is a manager or not.</a:t>
            </a:r>
            <a:endParaRPr/>
          </a:p>
          <a:p>
            <a:pPr indent="0" lvl="0" marL="0" rtl="0" algn="l">
              <a:spcBef>
                <a:spcPts val="0"/>
              </a:spcBef>
              <a:spcAft>
                <a:spcPts val="0"/>
              </a:spcAft>
              <a:buNone/>
            </a:pPr>
            <a:r>
              <a:rPr lang="ko"/>
              <a:t>Managers can access all cases, upload new cases, and view/modify user informations.</a:t>
            </a:r>
            <a:endParaRPr/>
          </a:p>
          <a:p>
            <a:pPr indent="0" lvl="0" marL="0" rtl="0" algn="l">
              <a:spcBef>
                <a:spcPts val="0"/>
              </a:spcBef>
              <a:spcAft>
                <a:spcPts val="0"/>
              </a:spcAft>
              <a:buNone/>
            </a:pPr>
            <a:r>
              <a:rPr lang="ko"/>
              <a:t>Non-Manager users can only modify cases assigned to them by the managers.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a14b3780de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a14b3780de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Communication whether it was with client or with each other in team was definitely one of the challenges we faced.</a:t>
            </a:r>
            <a:endParaRPr/>
          </a:p>
          <a:p>
            <a:pPr indent="0" lvl="0" marL="0" rtl="0" algn="l">
              <a:spcBef>
                <a:spcPts val="0"/>
              </a:spcBef>
              <a:spcAft>
                <a:spcPts val="0"/>
              </a:spcAft>
              <a:buNone/>
            </a:pPr>
            <a:r>
              <a:rPr lang="ko"/>
              <a:t>We had a occasion where we had misunderstanding with our client regarding meeting time, and we ended up waiting for each other at different times.</a:t>
            </a:r>
            <a:endParaRPr/>
          </a:p>
          <a:p>
            <a:pPr indent="0" lvl="0" marL="0" rtl="0" algn="l">
              <a:spcBef>
                <a:spcPts val="0"/>
              </a:spcBef>
              <a:spcAft>
                <a:spcPts val="0"/>
              </a:spcAft>
              <a:buNone/>
            </a:pPr>
            <a:r>
              <a:rPr lang="ko"/>
              <a:t>Such frustration could have been prevented by confirming next meeting schedule at the end of each meeting.</a:t>
            </a:r>
            <a:endParaRPr/>
          </a:p>
          <a:p>
            <a:pPr indent="0" lvl="0" marL="0" rtl="0" algn="l">
              <a:spcBef>
                <a:spcPts val="0"/>
              </a:spcBef>
              <a:spcAft>
                <a:spcPts val="0"/>
              </a:spcAft>
              <a:buNone/>
            </a:pPr>
            <a:r>
              <a:rPr lang="ko"/>
              <a:t>For communication issue within team, one time, me and other teammate worked on same task due to miscoordination of the task.</a:t>
            </a:r>
            <a:endParaRPr/>
          </a:p>
          <a:p>
            <a:pPr indent="0" lvl="0" marL="0" rtl="0" algn="l">
              <a:spcBef>
                <a:spcPts val="0"/>
              </a:spcBef>
              <a:spcAft>
                <a:spcPts val="0"/>
              </a:spcAft>
              <a:buNone/>
            </a:pPr>
            <a:r>
              <a:rPr lang="ko"/>
              <a:t>It was front end design task, so we decided to present both to our client and based on the feedback, we combined both designs together.</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Next, agile process was definitely some new challenge we faced. Unlike programming assignments done in classes, agile project required general goal, and constant changes in means to achieve it. That meant we often had to revisit tasks we thought was complete, or readjusting priority of tasks as per client feedbacks.</a:t>
            </a:r>
            <a:endParaRPr/>
          </a:p>
          <a:p>
            <a:pPr indent="0" lvl="0" marL="0" rtl="0" algn="l">
              <a:spcBef>
                <a:spcPts val="0"/>
              </a:spcBef>
              <a:spcAft>
                <a:spcPts val="0"/>
              </a:spcAft>
              <a:buNone/>
            </a:pPr>
            <a:r>
              <a:rPr lang="ko"/>
              <a:t>For instance, we did not consider analytics page as priority task, but we had to make it our top priority after our client told us that it is one of key feature that she expects to be completed.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2a14b3780de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2a14b3780de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That is all for the presentation, and lastly all images used in this slide are either created by us, or provided by our client.</a:t>
            </a:r>
            <a:endParaRPr/>
          </a:p>
          <a:p>
            <a:pPr indent="0" lvl="0" marL="0" rtl="0" algn="l">
              <a:spcBef>
                <a:spcPts val="0"/>
              </a:spcBef>
              <a:spcAft>
                <a:spcPts val="0"/>
              </a:spcAft>
              <a:buNone/>
            </a:pPr>
            <a:r>
              <a:rPr lang="ko"/>
              <a:t>Now we will move on to the demonstration of the </a:t>
            </a:r>
            <a:r>
              <a:rPr lang="ko"/>
              <a:t>actual</a:t>
            </a:r>
            <a:r>
              <a:rPr lang="ko"/>
              <a:t> application.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a14b3780de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a14b3780de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Child Care Group is the leader in early childhood education program that has been providing quality child care </a:t>
            </a:r>
            <a:r>
              <a:rPr lang="ko"/>
              <a:t>since</a:t>
            </a:r>
            <a:r>
              <a:rPr lang="ko"/>
              <a:t> 1901.</a:t>
            </a:r>
            <a:endParaRPr/>
          </a:p>
          <a:p>
            <a:pPr indent="0" lvl="0" marL="0" rtl="0" algn="l">
              <a:spcBef>
                <a:spcPts val="0"/>
              </a:spcBef>
              <a:spcAft>
                <a:spcPts val="0"/>
              </a:spcAft>
              <a:buNone/>
            </a:pPr>
            <a:r>
              <a:rPr lang="ko"/>
              <a:t>They are located at Dallas, and is partnered with Dallas county area isd.</a:t>
            </a:r>
            <a:endParaRPr/>
          </a:p>
          <a:p>
            <a:pPr indent="0" lvl="0" marL="0" rtl="0" algn="l">
              <a:spcBef>
                <a:spcPts val="0"/>
              </a:spcBef>
              <a:spcAft>
                <a:spcPts val="0"/>
              </a:spcAft>
              <a:buNone/>
            </a:pPr>
            <a:r>
              <a:rPr lang="ko"/>
              <a:t>To children, they provide </a:t>
            </a:r>
            <a:r>
              <a:rPr lang="ko"/>
              <a:t>kindergarten</a:t>
            </a:r>
            <a:r>
              <a:rPr lang="ko"/>
              <a:t> or home visit educations, and to parents, they thrive to aid parents in raising their children through various methods like grants or scholarships, mentoring service, or support line.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a0220ea58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a0220ea58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Our general objective in this project was to replace their traditional method of data management- spreadsheet- with a web based application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10185b7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10185b7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The data that our client manages are information about families that have applied or are enrolled for the child care program through our client.</a:t>
            </a:r>
            <a:endParaRPr/>
          </a:p>
          <a:p>
            <a:pPr indent="0" lvl="0" marL="0" rtl="0" algn="l">
              <a:spcBef>
                <a:spcPts val="0"/>
              </a:spcBef>
              <a:spcAft>
                <a:spcPts val="0"/>
              </a:spcAft>
              <a:buNone/>
            </a:pPr>
            <a:r>
              <a:rPr lang="ko"/>
              <a:t>Our client had 3 </a:t>
            </a:r>
            <a:r>
              <a:rPr lang="ko"/>
              <a:t>major</a:t>
            </a:r>
            <a:r>
              <a:rPr lang="ko"/>
              <a:t> issues with their current method of data management.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First is security.</a:t>
            </a:r>
            <a:endParaRPr/>
          </a:p>
          <a:p>
            <a:pPr indent="0" lvl="0" marL="0" rtl="0" algn="l">
              <a:spcBef>
                <a:spcPts val="0"/>
              </a:spcBef>
              <a:spcAft>
                <a:spcPts val="0"/>
              </a:spcAft>
              <a:buNone/>
            </a:pPr>
            <a:r>
              <a:rPr lang="ko"/>
              <a:t>While it is true that data is for internal use only, having one big spreadsheet to manage all data means that any employee can access and possibly change any data they want.</a:t>
            </a:r>
            <a:endParaRPr/>
          </a:p>
          <a:p>
            <a:pPr indent="0" lvl="0" marL="0" rtl="0" algn="l">
              <a:spcBef>
                <a:spcPts val="0"/>
              </a:spcBef>
              <a:spcAft>
                <a:spcPts val="0"/>
              </a:spcAft>
              <a:buNone/>
            </a:pPr>
            <a:r>
              <a:rPr lang="ko"/>
              <a:t>And with this data being our client’s customers’ information our client believed it was crucial to control who can access which data.</a:t>
            </a:r>
            <a:endParaRPr/>
          </a:p>
          <a:p>
            <a:pPr indent="0" lvl="0" marL="0" rtl="0" algn="l">
              <a:spcBef>
                <a:spcPts val="0"/>
              </a:spcBef>
              <a:spcAft>
                <a:spcPts val="0"/>
              </a:spcAft>
              <a:buNone/>
            </a:pPr>
            <a:r>
              <a:rPr lang="ko"/>
              <a:t>In web-based application, we can put constraints on </a:t>
            </a:r>
            <a:r>
              <a:rPr lang="ko"/>
              <a:t>visibility</a:t>
            </a:r>
            <a:r>
              <a:rPr lang="ko"/>
              <a:t> of the data and maintain integrity of data by reducing human error through validation.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Next is Limited Customization.</a:t>
            </a:r>
            <a:endParaRPr/>
          </a:p>
          <a:p>
            <a:pPr indent="0" lvl="0" marL="0" rtl="0" algn="l">
              <a:spcBef>
                <a:spcPts val="0"/>
              </a:spcBef>
              <a:spcAft>
                <a:spcPts val="0"/>
              </a:spcAft>
              <a:buNone/>
            </a:pPr>
            <a:r>
              <a:rPr lang="ko"/>
              <a:t>While spreadsheets may contain all the necessary information,</a:t>
            </a:r>
            <a:endParaRPr/>
          </a:p>
          <a:p>
            <a:pPr indent="0" lvl="0" marL="0" rtl="0" algn="l">
              <a:spcBef>
                <a:spcPts val="0"/>
              </a:spcBef>
              <a:spcAft>
                <a:spcPts val="0"/>
              </a:spcAft>
              <a:buNone/>
            </a:pPr>
            <a:r>
              <a:rPr lang="ko"/>
              <a:t>presenting a vast amount of data in a chart with hundreds of lines of text can be visually overwhelming.</a:t>
            </a:r>
            <a:endParaRPr/>
          </a:p>
          <a:p>
            <a:pPr indent="0" lvl="0" marL="0" rtl="0" algn="l">
              <a:spcBef>
                <a:spcPts val="0"/>
              </a:spcBef>
              <a:spcAft>
                <a:spcPts val="0"/>
              </a:spcAft>
              <a:buNone/>
            </a:pPr>
            <a:r>
              <a:rPr lang="ko"/>
              <a:t>In contrast, the malleability of HTML and CSS in web-based applications offers a customizable design, providing a more visually pleasing and user-friendly experience.</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Last is Lacking Functionality.</a:t>
            </a:r>
            <a:endParaRPr/>
          </a:p>
          <a:p>
            <a:pPr indent="0" lvl="0" marL="0" rtl="0" algn="l">
              <a:spcBef>
                <a:spcPts val="0"/>
              </a:spcBef>
              <a:spcAft>
                <a:spcPts val="0"/>
              </a:spcAft>
              <a:buNone/>
            </a:pPr>
            <a:r>
              <a:rPr lang="ko"/>
              <a:t>While spreadsheets offer numerous functionalities, web-based applications can incorporate custom features tailored specifically to the tasks our client needs to do.</a:t>
            </a:r>
            <a:br>
              <a:rPr lang="ko"/>
            </a:br>
            <a:r>
              <a:rPr lang="ko"/>
              <a:t>For this project, we used Python with Flask as per client request.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0220ea58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a0220ea58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Before getting into </a:t>
            </a:r>
            <a:r>
              <a:rPr lang="ko"/>
              <a:t>description</a:t>
            </a:r>
            <a:r>
              <a:rPr lang="ko"/>
              <a:t> of our app, I first wanted to discuss the </a:t>
            </a:r>
            <a:r>
              <a:rPr lang="ko"/>
              <a:t>workflow</a:t>
            </a:r>
            <a:r>
              <a:rPr lang="ko"/>
              <a:t> of our client.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284ab8ef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284ab8ef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First, families- customer of our client- </a:t>
            </a:r>
            <a:endParaRPr/>
          </a:p>
          <a:p>
            <a:pPr indent="0" lvl="0" marL="0" rtl="0" algn="l">
              <a:spcBef>
                <a:spcPts val="0"/>
              </a:spcBef>
              <a:spcAft>
                <a:spcPts val="0"/>
              </a:spcAft>
              <a:buNone/>
            </a:pPr>
            <a:r>
              <a:rPr lang="ko"/>
              <a:t>click</a:t>
            </a:r>
            <a:endParaRPr/>
          </a:p>
          <a:p>
            <a:pPr indent="0" lvl="0" marL="0" rtl="0" algn="l">
              <a:spcBef>
                <a:spcPts val="0"/>
              </a:spcBef>
              <a:spcAft>
                <a:spcPts val="0"/>
              </a:spcAft>
              <a:buNone/>
            </a:pPr>
            <a:r>
              <a:rPr lang="ko"/>
              <a:t>submits application for child care,</a:t>
            </a:r>
            <a:endParaRPr/>
          </a:p>
          <a:p>
            <a:pPr indent="0" lvl="0" marL="0" rtl="0" algn="l">
              <a:spcBef>
                <a:spcPts val="0"/>
              </a:spcBef>
              <a:spcAft>
                <a:spcPts val="0"/>
              </a:spcAft>
              <a:buNone/>
            </a:pPr>
            <a:r>
              <a:rPr lang="ko"/>
              <a:t>click</a:t>
            </a:r>
            <a:endParaRPr/>
          </a:p>
          <a:p>
            <a:pPr indent="0" lvl="0" marL="0" rtl="0" algn="l">
              <a:spcBef>
                <a:spcPts val="0"/>
              </a:spcBef>
              <a:spcAft>
                <a:spcPts val="0"/>
              </a:spcAft>
              <a:buNone/>
            </a:pPr>
            <a:r>
              <a:rPr lang="ko"/>
              <a:t>and the applications get saved in the State DB.</a:t>
            </a:r>
            <a:endParaRPr/>
          </a:p>
          <a:p>
            <a:pPr indent="0" lvl="0" marL="0" rtl="0" algn="l">
              <a:spcBef>
                <a:spcPts val="0"/>
              </a:spcBef>
              <a:spcAft>
                <a:spcPts val="0"/>
              </a:spcAft>
              <a:buNone/>
            </a:pPr>
            <a:r>
              <a:rPr lang="ko"/>
              <a:t>This State DB is the confidential Texas state Database, and it is something we cannot access or use in our application.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284ab8ef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284ab8ef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The only people with the access to this state DB are</a:t>
            </a:r>
            <a:endParaRPr/>
          </a:p>
          <a:p>
            <a:pPr indent="0" lvl="0" marL="0" rtl="0" algn="l">
              <a:spcBef>
                <a:spcPts val="0"/>
              </a:spcBef>
              <a:spcAft>
                <a:spcPts val="0"/>
              </a:spcAft>
              <a:buNone/>
            </a:pPr>
            <a:r>
              <a:rPr lang="ko"/>
              <a:t>click</a:t>
            </a:r>
            <a:endParaRPr/>
          </a:p>
          <a:p>
            <a:pPr indent="0" lvl="0" marL="0" rtl="0" algn="l">
              <a:spcBef>
                <a:spcPts val="0"/>
              </a:spcBef>
              <a:spcAft>
                <a:spcPts val="0"/>
              </a:spcAft>
              <a:buNone/>
            </a:pPr>
            <a:r>
              <a:rPr lang="ko"/>
              <a:t>the Eligibility Managers, whom will be referred as managers from now on.</a:t>
            </a:r>
            <a:endParaRPr/>
          </a:p>
          <a:p>
            <a:pPr indent="0" lvl="0" marL="0" rtl="0" algn="l">
              <a:spcBef>
                <a:spcPts val="0"/>
              </a:spcBef>
              <a:spcAft>
                <a:spcPts val="0"/>
              </a:spcAft>
              <a:buNone/>
            </a:pPr>
            <a:r>
              <a:rPr lang="ko"/>
              <a:t>These managers download cases from the state db</a:t>
            </a:r>
            <a:endParaRPr/>
          </a:p>
          <a:p>
            <a:pPr indent="0" lvl="0" marL="0" rtl="0" algn="l">
              <a:spcBef>
                <a:spcPts val="0"/>
              </a:spcBef>
              <a:spcAft>
                <a:spcPts val="0"/>
              </a:spcAft>
              <a:buNone/>
            </a:pPr>
            <a:r>
              <a:rPr lang="ko"/>
              <a:t>click</a:t>
            </a:r>
            <a:endParaRPr/>
          </a:p>
          <a:p>
            <a:pPr indent="0" lvl="0" marL="0" rtl="0" algn="l">
              <a:spcBef>
                <a:spcPts val="0"/>
              </a:spcBef>
              <a:spcAft>
                <a:spcPts val="0"/>
              </a:spcAft>
              <a:buNone/>
            </a:pPr>
            <a:r>
              <a:rPr lang="ko"/>
              <a:t>and upload it to their tracking system, which has been spreadsheet so far.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284ab8efb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284ab8efb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After cases are uploaded,</a:t>
            </a:r>
            <a:endParaRPr/>
          </a:p>
          <a:p>
            <a:pPr indent="0" lvl="0" marL="0" rtl="0" algn="l">
              <a:spcBef>
                <a:spcPts val="0"/>
              </a:spcBef>
              <a:spcAft>
                <a:spcPts val="0"/>
              </a:spcAft>
              <a:buNone/>
            </a:pPr>
            <a:r>
              <a:rPr lang="ko"/>
              <a:t>click</a:t>
            </a:r>
            <a:endParaRPr/>
          </a:p>
          <a:p>
            <a:pPr indent="0" lvl="0" marL="0" rtl="0" algn="l">
              <a:spcBef>
                <a:spcPts val="0"/>
              </a:spcBef>
              <a:spcAft>
                <a:spcPts val="0"/>
              </a:spcAft>
              <a:buNone/>
            </a:pPr>
            <a:r>
              <a:rPr lang="ko"/>
              <a:t>the staffs work on</a:t>
            </a:r>
            <a:endParaRPr/>
          </a:p>
          <a:p>
            <a:pPr indent="0" lvl="0" marL="0" rtl="0" algn="l">
              <a:spcBef>
                <a:spcPts val="0"/>
              </a:spcBef>
              <a:spcAft>
                <a:spcPts val="0"/>
              </a:spcAft>
              <a:buNone/>
            </a:pPr>
            <a:r>
              <a:rPr lang="ko"/>
              <a:t>click</a:t>
            </a:r>
            <a:endParaRPr/>
          </a:p>
          <a:p>
            <a:pPr indent="0" lvl="0" marL="0" rtl="0" algn="l">
              <a:spcBef>
                <a:spcPts val="0"/>
              </a:spcBef>
              <a:spcAft>
                <a:spcPts val="0"/>
              </a:spcAft>
              <a:buNone/>
            </a:pPr>
            <a:r>
              <a:rPr lang="ko"/>
              <a:t>generating the packets, which are paperworks that families have to fill out</a:t>
            </a:r>
            <a:endParaRPr/>
          </a:p>
          <a:p>
            <a:pPr indent="0" lvl="0" marL="0" rtl="0" algn="l">
              <a:spcBef>
                <a:spcPts val="0"/>
              </a:spcBef>
              <a:spcAft>
                <a:spcPts val="0"/>
              </a:spcAft>
              <a:buNone/>
            </a:pPr>
            <a:r>
              <a:rPr lang="ko"/>
              <a:t>click</a:t>
            </a:r>
            <a:endParaRPr/>
          </a:p>
          <a:p>
            <a:pPr indent="0" lvl="0" marL="0" rtl="0" algn="l">
              <a:spcBef>
                <a:spcPts val="0"/>
              </a:spcBef>
              <a:spcAft>
                <a:spcPts val="0"/>
              </a:spcAft>
              <a:buNone/>
            </a:pPr>
            <a:r>
              <a:rPr lang="ko"/>
              <a:t>and mail or email it to the families</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After that, if the packet is returned within 15 days, the case is assigned to a staff for review. Otherwise, the case is rejected.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284ab8e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284ab8e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Now that I have described the workflow of our client, let me move on to explain how our application fit in that workflow.</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487075" y="360300"/>
            <a:ext cx="4400256" cy="2114151"/>
          </a:xfrm>
          <a:prstGeom prst="rect">
            <a:avLst/>
          </a:prstGeom>
          <a:noFill/>
          <a:ln>
            <a:noFill/>
          </a:ln>
        </p:spPr>
      </p:pic>
      <p:sp>
        <p:nvSpPr>
          <p:cNvPr id="55" name="Google Shape;55;p13"/>
          <p:cNvSpPr txBox="1"/>
          <p:nvPr/>
        </p:nvSpPr>
        <p:spPr>
          <a:xfrm>
            <a:off x="2288700" y="2682338"/>
            <a:ext cx="4797000" cy="46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600">
                <a:solidFill>
                  <a:schemeClr val="dk1"/>
                </a:solidFill>
              </a:rPr>
              <a:t>Child Care Group Enrollment Management Service</a:t>
            </a:r>
            <a:endParaRPr sz="1600">
              <a:solidFill>
                <a:schemeClr val="dk1"/>
              </a:solidFill>
            </a:endParaRPr>
          </a:p>
          <a:p>
            <a:pPr indent="0" lvl="0" marL="0" rtl="0" algn="ctr">
              <a:spcBef>
                <a:spcPts val="0"/>
              </a:spcBef>
              <a:spcAft>
                <a:spcPts val="0"/>
              </a:spcAft>
              <a:buNone/>
            </a:pPr>
            <a:r>
              <a:t/>
            </a:r>
            <a:endParaRPr sz="1600">
              <a:solidFill>
                <a:schemeClr val="dk1"/>
              </a:solidFill>
            </a:endParaRPr>
          </a:p>
        </p:txBody>
      </p:sp>
      <p:sp>
        <p:nvSpPr>
          <p:cNvPr id="56" name="Google Shape;56;p13"/>
          <p:cNvSpPr txBox="1"/>
          <p:nvPr/>
        </p:nvSpPr>
        <p:spPr>
          <a:xfrm>
            <a:off x="2288700" y="3306125"/>
            <a:ext cx="4797000" cy="159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200">
                <a:solidFill>
                  <a:schemeClr val="dk1"/>
                </a:solidFill>
              </a:rPr>
              <a:t>CSCE 606 - 600</a:t>
            </a:r>
            <a:endParaRPr sz="1200">
              <a:solidFill>
                <a:schemeClr val="dk1"/>
              </a:solidFill>
            </a:endParaRPr>
          </a:p>
          <a:p>
            <a:pPr indent="0" lvl="0" marL="0" rtl="0" algn="ctr">
              <a:spcBef>
                <a:spcPts val="0"/>
              </a:spcBef>
              <a:spcAft>
                <a:spcPts val="0"/>
              </a:spcAft>
              <a:buNone/>
            </a:pPr>
            <a:r>
              <a:t/>
            </a:r>
            <a:endParaRPr sz="1200">
              <a:solidFill>
                <a:schemeClr val="dk1"/>
              </a:solidFill>
            </a:endParaRPr>
          </a:p>
          <a:p>
            <a:pPr indent="0" lvl="0" marL="0" rtl="0" algn="ctr">
              <a:spcBef>
                <a:spcPts val="0"/>
              </a:spcBef>
              <a:spcAft>
                <a:spcPts val="0"/>
              </a:spcAft>
              <a:buClr>
                <a:schemeClr val="dk1"/>
              </a:buClr>
              <a:buSzPts val="1100"/>
              <a:buFont typeface="Arial"/>
              <a:buNone/>
            </a:pPr>
            <a:r>
              <a:rPr lang="ko" sz="1200">
                <a:solidFill>
                  <a:schemeClr val="dk1"/>
                </a:solidFill>
              </a:rPr>
              <a:t>Chidambaram Ganesan</a:t>
            </a:r>
            <a:endParaRPr sz="1200">
              <a:solidFill>
                <a:schemeClr val="dk1"/>
              </a:solidFill>
            </a:endParaRPr>
          </a:p>
          <a:p>
            <a:pPr indent="0" lvl="0" marL="0" rtl="0" algn="ctr">
              <a:spcBef>
                <a:spcPts val="0"/>
              </a:spcBef>
              <a:spcAft>
                <a:spcPts val="0"/>
              </a:spcAft>
              <a:buNone/>
            </a:pPr>
            <a:r>
              <a:rPr lang="ko" sz="1200">
                <a:solidFill>
                  <a:schemeClr val="dk1"/>
                </a:solidFill>
              </a:rPr>
              <a:t>Daehee Han</a:t>
            </a:r>
            <a:endParaRPr sz="1200">
              <a:solidFill>
                <a:schemeClr val="dk1"/>
              </a:solidFill>
            </a:endParaRPr>
          </a:p>
          <a:p>
            <a:pPr indent="0" lvl="0" marL="0" rtl="0" algn="ctr">
              <a:spcBef>
                <a:spcPts val="0"/>
              </a:spcBef>
              <a:spcAft>
                <a:spcPts val="0"/>
              </a:spcAft>
              <a:buNone/>
            </a:pPr>
            <a:r>
              <a:rPr lang="ko" sz="1200">
                <a:solidFill>
                  <a:schemeClr val="dk1"/>
                </a:solidFill>
              </a:rPr>
              <a:t>Tanmai Harish</a:t>
            </a:r>
            <a:endParaRPr sz="1200">
              <a:solidFill>
                <a:schemeClr val="dk1"/>
              </a:solidFill>
            </a:endParaRPr>
          </a:p>
          <a:p>
            <a:pPr indent="0" lvl="0" marL="0" rtl="0" algn="ctr">
              <a:spcBef>
                <a:spcPts val="0"/>
              </a:spcBef>
              <a:spcAft>
                <a:spcPts val="0"/>
              </a:spcAft>
              <a:buNone/>
            </a:pPr>
            <a:r>
              <a:rPr lang="ko" sz="1200">
                <a:solidFill>
                  <a:schemeClr val="dk1"/>
                </a:solidFill>
              </a:rPr>
              <a:t>Noah Pang</a:t>
            </a:r>
            <a:endParaRPr sz="1200">
              <a:solidFill>
                <a:schemeClr val="dk1"/>
              </a:solidFill>
            </a:endParaRPr>
          </a:p>
          <a:p>
            <a:pPr indent="0" lvl="0" marL="0" rtl="0" algn="ctr">
              <a:spcBef>
                <a:spcPts val="0"/>
              </a:spcBef>
              <a:spcAft>
                <a:spcPts val="0"/>
              </a:spcAft>
              <a:buNone/>
            </a:pPr>
            <a:r>
              <a:rPr lang="ko" sz="1200">
                <a:solidFill>
                  <a:schemeClr val="dk1"/>
                </a:solidFill>
              </a:rPr>
              <a:t>Atharva Hemant Phand</a:t>
            </a:r>
            <a:endParaRPr sz="1200">
              <a:solidFill>
                <a:schemeClr val="dk1"/>
              </a:solidFill>
            </a:endParaRPr>
          </a:p>
          <a:p>
            <a:pPr indent="0" lvl="0" marL="0" rtl="0" algn="ctr">
              <a:spcBef>
                <a:spcPts val="0"/>
              </a:spcBef>
              <a:spcAft>
                <a:spcPts val="0"/>
              </a:spcAft>
              <a:buNone/>
            </a:pPr>
            <a:r>
              <a:rPr lang="ko" sz="1200">
                <a:solidFill>
                  <a:schemeClr val="dk1"/>
                </a:solidFill>
              </a:rPr>
              <a:t>Bharath Kumar Ravichandran</a:t>
            </a:r>
            <a:endParaRPr sz="1200">
              <a:solidFill>
                <a:schemeClr val="dk1"/>
              </a:solidFill>
            </a:endParaRPr>
          </a:p>
          <a:p>
            <a:pPr indent="0" lvl="0" marL="0" rtl="0" algn="ctr">
              <a:spcBef>
                <a:spcPts val="0"/>
              </a:spcBef>
              <a:spcAft>
                <a:spcPts val="0"/>
              </a:spcAft>
              <a:buNone/>
            </a:pPr>
            <a:r>
              <a:t/>
            </a:r>
            <a:endParaRPr sz="12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22"/>
          <p:cNvPicPr preferRelativeResize="0"/>
          <p:nvPr/>
        </p:nvPicPr>
        <p:blipFill>
          <a:blip r:embed="rId3">
            <a:alphaModFix/>
          </a:blip>
          <a:stretch>
            <a:fillRect/>
          </a:stretch>
        </p:blipFill>
        <p:spPr>
          <a:xfrm>
            <a:off x="338800" y="152400"/>
            <a:ext cx="1387576" cy="666675"/>
          </a:xfrm>
          <a:prstGeom prst="rect">
            <a:avLst/>
          </a:prstGeom>
          <a:noFill/>
          <a:ln>
            <a:noFill/>
          </a:ln>
        </p:spPr>
      </p:pic>
      <p:cxnSp>
        <p:nvCxnSpPr>
          <p:cNvPr id="274" name="Google Shape;274;p22"/>
          <p:cNvCxnSpPr/>
          <p:nvPr/>
        </p:nvCxnSpPr>
        <p:spPr>
          <a:xfrm>
            <a:off x="151500" y="947075"/>
            <a:ext cx="8841000" cy="0"/>
          </a:xfrm>
          <a:prstGeom prst="straightConnector1">
            <a:avLst/>
          </a:prstGeom>
          <a:noFill/>
          <a:ln cap="flat" cmpd="sng" w="9525">
            <a:solidFill>
              <a:schemeClr val="dk2"/>
            </a:solidFill>
            <a:prstDash val="solid"/>
            <a:round/>
            <a:headEnd len="med" w="med" type="none"/>
            <a:tailEnd len="med" w="med" type="none"/>
          </a:ln>
        </p:spPr>
      </p:cxnSp>
      <p:sp>
        <p:nvSpPr>
          <p:cNvPr id="275" name="Google Shape;275;p22"/>
          <p:cNvSpPr txBox="1"/>
          <p:nvPr/>
        </p:nvSpPr>
        <p:spPr>
          <a:xfrm>
            <a:off x="1963450" y="349275"/>
            <a:ext cx="4797000" cy="46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600">
                <a:solidFill>
                  <a:schemeClr val="dk1"/>
                </a:solidFill>
              </a:rPr>
              <a:t>Child Care Group Enrollment Management Service</a:t>
            </a:r>
            <a:endParaRPr sz="1600">
              <a:solidFill>
                <a:schemeClr val="dk1"/>
              </a:solidFill>
            </a:endParaRPr>
          </a:p>
        </p:txBody>
      </p:sp>
      <p:sp>
        <p:nvSpPr>
          <p:cNvPr id="276" name="Google Shape;276;p22"/>
          <p:cNvSpPr txBox="1"/>
          <p:nvPr/>
        </p:nvSpPr>
        <p:spPr>
          <a:xfrm>
            <a:off x="0" y="1075075"/>
            <a:ext cx="6683400" cy="7974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ko" sz="1300">
                <a:solidFill>
                  <a:schemeClr val="dk1"/>
                </a:solidFill>
              </a:rPr>
              <a:t>Application Flow</a:t>
            </a:r>
            <a:endParaRPr sz="1300">
              <a:solidFill>
                <a:schemeClr val="dk1"/>
              </a:solidFill>
            </a:endParaRPr>
          </a:p>
          <a:p>
            <a:pPr indent="-311150" lvl="1" marL="719999" rtl="0" algn="l">
              <a:lnSpc>
                <a:spcPct val="115000"/>
              </a:lnSpc>
              <a:spcBef>
                <a:spcPts val="0"/>
              </a:spcBef>
              <a:spcAft>
                <a:spcPts val="0"/>
              </a:spcAft>
              <a:buClr>
                <a:schemeClr val="dk1"/>
              </a:buClr>
              <a:buSzPts val="1300"/>
              <a:buChar char="○"/>
            </a:pPr>
            <a:r>
              <a:rPr lang="ko" sz="1300">
                <a:solidFill>
                  <a:schemeClr val="dk1"/>
                </a:solidFill>
              </a:rPr>
              <a:t>Manager downloads cases data from State DB in .csv or .xlsx format.</a:t>
            </a:r>
            <a:endParaRPr sz="1300">
              <a:solidFill>
                <a:schemeClr val="dk1"/>
              </a:solidFill>
            </a:endParaRPr>
          </a:p>
        </p:txBody>
      </p:sp>
      <p:sp>
        <p:nvSpPr>
          <p:cNvPr id="277" name="Google Shape;277;p22"/>
          <p:cNvSpPr/>
          <p:nvPr/>
        </p:nvSpPr>
        <p:spPr>
          <a:xfrm>
            <a:off x="848250" y="2420013"/>
            <a:ext cx="3372600" cy="2241000"/>
          </a:xfrm>
          <a:prstGeom prst="roundRect">
            <a:avLst>
              <a:gd fmla="val 2874"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78" name="Google Shape;278;p22"/>
          <p:cNvGrpSpPr/>
          <p:nvPr/>
        </p:nvGrpSpPr>
        <p:grpSpPr>
          <a:xfrm>
            <a:off x="1430010" y="2601146"/>
            <a:ext cx="224753" cy="295837"/>
            <a:chOff x="3049188" y="2712045"/>
            <a:chExt cx="486900" cy="666600"/>
          </a:xfrm>
        </p:grpSpPr>
        <p:sp>
          <p:nvSpPr>
            <p:cNvPr id="279" name="Google Shape;279;p22"/>
            <p:cNvSpPr/>
            <p:nvPr/>
          </p:nvSpPr>
          <p:spPr>
            <a:xfrm>
              <a:off x="3096485" y="2712045"/>
              <a:ext cx="392100" cy="666600"/>
            </a:xfrm>
            <a:prstGeom prst="blockArc">
              <a:avLst>
                <a:gd fmla="val 10800000" name="adj1"/>
                <a:gd fmla="val 241666" name="adj2"/>
                <a:gd fmla="val 21000" name="adj3"/>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0" name="Google Shape;280;p22"/>
            <p:cNvSpPr/>
            <p:nvPr/>
          </p:nvSpPr>
          <p:spPr>
            <a:xfrm>
              <a:off x="3049188" y="3036660"/>
              <a:ext cx="486900" cy="3357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1" name="Google Shape;281;p22"/>
            <p:cNvSpPr/>
            <p:nvPr/>
          </p:nvSpPr>
          <p:spPr>
            <a:xfrm>
              <a:off x="3251982" y="3120505"/>
              <a:ext cx="81300" cy="92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2" name="Google Shape;282;p22"/>
            <p:cNvSpPr/>
            <p:nvPr/>
          </p:nvSpPr>
          <p:spPr>
            <a:xfrm>
              <a:off x="3251982" y="3140790"/>
              <a:ext cx="81300" cy="1563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83" name="Google Shape;283;p22"/>
          <p:cNvSpPr txBox="1"/>
          <p:nvPr/>
        </p:nvSpPr>
        <p:spPr>
          <a:xfrm>
            <a:off x="1144288" y="4249200"/>
            <a:ext cx="796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200">
                <a:solidFill>
                  <a:schemeClr val="dk1"/>
                </a:solidFill>
              </a:rPr>
              <a:t>State DB</a:t>
            </a:r>
            <a:endParaRPr sz="1200">
              <a:solidFill>
                <a:schemeClr val="dk1"/>
              </a:solidFill>
            </a:endParaRPr>
          </a:p>
        </p:txBody>
      </p:sp>
      <p:sp>
        <p:nvSpPr>
          <p:cNvPr id="284" name="Google Shape;284;p22"/>
          <p:cNvSpPr txBox="1"/>
          <p:nvPr/>
        </p:nvSpPr>
        <p:spPr>
          <a:xfrm>
            <a:off x="5181328" y="4281350"/>
            <a:ext cx="1017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200">
                <a:solidFill>
                  <a:schemeClr val="dk1"/>
                </a:solidFill>
              </a:rPr>
              <a:t>Client DB</a:t>
            </a:r>
            <a:endParaRPr sz="1200">
              <a:solidFill>
                <a:schemeClr val="dk1"/>
              </a:solidFill>
            </a:endParaRPr>
          </a:p>
        </p:txBody>
      </p:sp>
      <p:sp>
        <p:nvSpPr>
          <p:cNvPr id="285" name="Google Shape;285;p22"/>
          <p:cNvSpPr/>
          <p:nvPr/>
        </p:nvSpPr>
        <p:spPr>
          <a:xfrm>
            <a:off x="2265050" y="3381163"/>
            <a:ext cx="454200" cy="254400"/>
          </a:xfrm>
          <a:prstGeom prst="rightArrow">
            <a:avLst>
              <a:gd fmla="val 50000" name="adj1"/>
              <a:gd fmla="val 50000"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86" name="Google Shape;286;p22"/>
          <p:cNvGrpSpPr/>
          <p:nvPr/>
        </p:nvGrpSpPr>
        <p:grpSpPr>
          <a:xfrm>
            <a:off x="7378565" y="3189532"/>
            <a:ext cx="1237871" cy="840581"/>
            <a:chOff x="5823200" y="2524125"/>
            <a:chExt cx="1732500" cy="1108800"/>
          </a:xfrm>
        </p:grpSpPr>
        <p:sp>
          <p:nvSpPr>
            <p:cNvPr id="287" name="Google Shape;287;p22"/>
            <p:cNvSpPr/>
            <p:nvPr/>
          </p:nvSpPr>
          <p:spPr>
            <a:xfrm>
              <a:off x="5823200" y="2524125"/>
              <a:ext cx="1732500" cy="1108800"/>
            </a:xfrm>
            <a:prstGeom prst="roundRect">
              <a:avLst>
                <a:gd fmla="val 5556"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8" name="Google Shape;288;p22"/>
            <p:cNvSpPr/>
            <p:nvPr/>
          </p:nvSpPr>
          <p:spPr>
            <a:xfrm>
              <a:off x="5944800" y="2689675"/>
              <a:ext cx="297000" cy="161700"/>
            </a:xfrm>
            <a:prstGeom prst="roundRect">
              <a:avLst>
                <a:gd fmla="val 5556"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89" name="Google Shape;289;p22"/>
            <p:cNvCxnSpPr/>
            <p:nvPr/>
          </p:nvCxnSpPr>
          <p:spPr>
            <a:xfrm>
              <a:off x="5944800" y="2932225"/>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290" name="Google Shape;290;p22"/>
            <p:cNvCxnSpPr/>
            <p:nvPr/>
          </p:nvCxnSpPr>
          <p:spPr>
            <a:xfrm>
              <a:off x="5944800" y="3046125"/>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291" name="Google Shape;291;p22"/>
            <p:cNvCxnSpPr/>
            <p:nvPr/>
          </p:nvCxnSpPr>
          <p:spPr>
            <a:xfrm>
              <a:off x="5944800" y="3174775"/>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292" name="Google Shape;292;p22"/>
            <p:cNvCxnSpPr/>
            <p:nvPr/>
          </p:nvCxnSpPr>
          <p:spPr>
            <a:xfrm>
              <a:off x="5944800" y="3289325"/>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293" name="Google Shape;293;p22"/>
            <p:cNvCxnSpPr/>
            <p:nvPr/>
          </p:nvCxnSpPr>
          <p:spPr>
            <a:xfrm>
              <a:off x="6423500" y="2770525"/>
              <a:ext cx="970500" cy="0"/>
            </a:xfrm>
            <a:prstGeom prst="straightConnector1">
              <a:avLst/>
            </a:prstGeom>
            <a:noFill/>
            <a:ln cap="flat" cmpd="sng" w="28575">
              <a:solidFill>
                <a:schemeClr val="dk2"/>
              </a:solidFill>
              <a:prstDash val="solid"/>
              <a:round/>
              <a:headEnd len="med" w="med" type="none"/>
              <a:tailEnd len="med" w="med" type="none"/>
            </a:ln>
          </p:spPr>
        </p:cxnSp>
        <p:sp>
          <p:nvSpPr>
            <p:cNvPr id="294" name="Google Shape;294;p22"/>
            <p:cNvSpPr/>
            <p:nvPr/>
          </p:nvSpPr>
          <p:spPr>
            <a:xfrm>
              <a:off x="6505275" y="2924925"/>
              <a:ext cx="649800" cy="242400"/>
            </a:xfrm>
            <a:prstGeom prst="roundRect">
              <a:avLst>
                <a:gd fmla="val 5556" name="adj"/>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5" name="Google Shape;295;p22"/>
            <p:cNvSpPr/>
            <p:nvPr/>
          </p:nvSpPr>
          <p:spPr>
            <a:xfrm>
              <a:off x="6505275" y="3289325"/>
              <a:ext cx="649800" cy="242400"/>
            </a:xfrm>
            <a:prstGeom prst="roundRect">
              <a:avLst>
                <a:gd fmla="val 5556"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96" name="Google Shape;296;p22"/>
            <p:cNvCxnSpPr/>
            <p:nvPr/>
          </p:nvCxnSpPr>
          <p:spPr>
            <a:xfrm>
              <a:off x="5944800" y="3410525"/>
              <a:ext cx="184800" cy="0"/>
            </a:xfrm>
            <a:prstGeom prst="straightConnector1">
              <a:avLst/>
            </a:prstGeom>
            <a:noFill/>
            <a:ln cap="flat" cmpd="sng" w="28575">
              <a:solidFill>
                <a:schemeClr val="dk2"/>
              </a:solidFill>
              <a:prstDash val="solid"/>
              <a:round/>
              <a:headEnd len="med" w="med" type="none"/>
              <a:tailEnd len="med" w="med" type="none"/>
            </a:ln>
          </p:spPr>
        </p:cxnSp>
        <p:sp>
          <p:nvSpPr>
            <p:cNvPr id="297" name="Google Shape;297;p22"/>
            <p:cNvSpPr/>
            <p:nvPr/>
          </p:nvSpPr>
          <p:spPr>
            <a:xfrm>
              <a:off x="5823200" y="2527975"/>
              <a:ext cx="1732500" cy="81000"/>
            </a:xfrm>
            <a:prstGeom prst="round2SameRect">
              <a:avLst>
                <a:gd fmla="val 38111"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8" name="Google Shape;298;p22"/>
            <p:cNvSpPr/>
            <p:nvPr/>
          </p:nvSpPr>
          <p:spPr>
            <a:xfrm>
              <a:off x="5890800" y="2538775"/>
              <a:ext cx="54000" cy="540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9" name="Google Shape;299;p22"/>
            <p:cNvSpPr/>
            <p:nvPr/>
          </p:nvSpPr>
          <p:spPr>
            <a:xfrm>
              <a:off x="5964500" y="2538775"/>
              <a:ext cx="54000" cy="540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0" name="Google Shape;300;p22"/>
            <p:cNvSpPr/>
            <p:nvPr/>
          </p:nvSpPr>
          <p:spPr>
            <a:xfrm>
              <a:off x="6036500" y="2538775"/>
              <a:ext cx="54000" cy="540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01" name="Google Shape;301;p22"/>
          <p:cNvSpPr txBox="1"/>
          <p:nvPr/>
        </p:nvSpPr>
        <p:spPr>
          <a:xfrm>
            <a:off x="7488553" y="4281350"/>
            <a:ext cx="1017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200">
                <a:solidFill>
                  <a:schemeClr val="dk1"/>
                </a:solidFill>
              </a:rPr>
              <a:t>User</a:t>
            </a:r>
            <a:endParaRPr sz="1200">
              <a:solidFill>
                <a:schemeClr val="dk1"/>
              </a:solidFill>
            </a:endParaRPr>
          </a:p>
        </p:txBody>
      </p:sp>
      <p:sp>
        <p:nvSpPr>
          <p:cNvPr id="302" name="Google Shape;302;p22"/>
          <p:cNvSpPr/>
          <p:nvPr/>
        </p:nvSpPr>
        <p:spPr>
          <a:xfrm>
            <a:off x="6561825" y="3267013"/>
            <a:ext cx="454200" cy="254400"/>
          </a:xfrm>
          <a:prstGeom prst="rightArrow">
            <a:avLst>
              <a:gd fmla="val 50000" name="adj1"/>
              <a:gd fmla="val 50000"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3" name="Google Shape;303;p22"/>
          <p:cNvSpPr/>
          <p:nvPr/>
        </p:nvSpPr>
        <p:spPr>
          <a:xfrm rot="10800000">
            <a:off x="6561825" y="3667713"/>
            <a:ext cx="454200" cy="254400"/>
          </a:xfrm>
          <a:prstGeom prst="rightArrow">
            <a:avLst>
              <a:gd fmla="val 50000" name="adj1"/>
              <a:gd fmla="val 50000"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304" name="Google Shape;304;p22"/>
          <p:cNvGrpSpPr/>
          <p:nvPr/>
        </p:nvGrpSpPr>
        <p:grpSpPr>
          <a:xfrm>
            <a:off x="2345640" y="3052454"/>
            <a:ext cx="224770" cy="295835"/>
            <a:chOff x="4571991" y="1321650"/>
            <a:chExt cx="297000" cy="333900"/>
          </a:xfrm>
        </p:grpSpPr>
        <p:sp>
          <p:nvSpPr>
            <p:cNvPr id="305" name="Google Shape;305;p22"/>
            <p:cNvSpPr/>
            <p:nvPr/>
          </p:nvSpPr>
          <p:spPr>
            <a:xfrm>
              <a:off x="4571991" y="1321650"/>
              <a:ext cx="297000" cy="333900"/>
            </a:xfrm>
            <a:prstGeom prst="snip1Rect">
              <a:avLst>
                <a:gd fmla="val 16667" name="adj"/>
              </a:avLst>
            </a:prstGeom>
            <a:solidFill>
              <a:srgbClr val="93C47D"/>
            </a:solid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6" name="Google Shape;306;p22"/>
            <p:cNvSpPr/>
            <p:nvPr/>
          </p:nvSpPr>
          <p:spPr>
            <a:xfrm>
              <a:off x="4618677" y="1444516"/>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7" name="Google Shape;307;p22"/>
            <p:cNvSpPr/>
            <p:nvPr/>
          </p:nvSpPr>
          <p:spPr>
            <a:xfrm>
              <a:off x="4715820" y="1444516"/>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8" name="Google Shape;308;p22"/>
            <p:cNvSpPr/>
            <p:nvPr/>
          </p:nvSpPr>
          <p:spPr>
            <a:xfrm>
              <a:off x="4618677" y="1493199"/>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9" name="Google Shape;309;p22"/>
            <p:cNvSpPr/>
            <p:nvPr/>
          </p:nvSpPr>
          <p:spPr>
            <a:xfrm>
              <a:off x="4715820" y="1493199"/>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0" name="Google Shape;310;p22"/>
            <p:cNvSpPr/>
            <p:nvPr/>
          </p:nvSpPr>
          <p:spPr>
            <a:xfrm>
              <a:off x="4618677" y="1541882"/>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1" name="Google Shape;311;p22"/>
            <p:cNvSpPr/>
            <p:nvPr/>
          </p:nvSpPr>
          <p:spPr>
            <a:xfrm>
              <a:off x="4715820" y="1541882"/>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312" name="Google Shape;312;p22"/>
          <p:cNvGrpSpPr/>
          <p:nvPr/>
        </p:nvGrpSpPr>
        <p:grpSpPr>
          <a:xfrm>
            <a:off x="2895465" y="3120219"/>
            <a:ext cx="1237871" cy="840581"/>
            <a:chOff x="5823200" y="2524125"/>
            <a:chExt cx="1732500" cy="1108800"/>
          </a:xfrm>
        </p:grpSpPr>
        <p:sp>
          <p:nvSpPr>
            <p:cNvPr id="313" name="Google Shape;313;p22"/>
            <p:cNvSpPr/>
            <p:nvPr/>
          </p:nvSpPr>
          <p:spPr>
            <a:xfrm>
              <a:off x="5823200" y="2524125"/>
              <a:ext cx="1732500" cy="1108800"/>
            </a:xfrm>
            <a:prstGeom prst="roundRect">
              <a:avLst>
                <a:gd fmla="val 5556"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4" name="Google Shape;314;p22"/>
            <p:cNvSpPr/>
            <p:nvPr/>
          </p:nvSpPr>
          <p:spPr>
            <a:xfrm>
              <a:off x="5944800" y="2689675"/>
              <a:ext cx="297000" cy="161700"/>
            </a:xfrm>
            <a:prstGeom prst="roundRect">
              <a:avLst>
                <a:gd fmla="val 5556"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15" name="Google Shape;315;p22"/>
            <p:cNvCxnSpPr/>
            <p:nvPr/>
          </p:nvCxnSpPr>
          <p:spPr>
            <a:xfrm>
              <a:off x="5944800" y="2932225"/>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316" name="Google Shape;316;p22"/>
            <p:cNvCxnSpPr/>
            <p:nvPr/>
          </p:nvCxnSpPr>
          <p:spPr>
            <a:xfrm>
              <a:off x="5944800" y="3046125"/>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317" name="Google Shape;317;p22"/>
            <p:cNvCxnSpPr/>
            <p:nvPr/>
          </p:nvCxnSpPr>
          <p:spPr>
            <a:xfrm>
              <a:off x="5944800" y="3174775"/>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318" name="Google Shape;318;p22"/>
            <p:cNvCxnSpPr/>
            <p:nvPr/>
          </p:nvCxnSpPr>
          <p:spPr>
            <a:xfrm>
              <a:off x="5944800" y="3289325"/>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319" name="Google Shape;319;p22"/>
            <p:cNvCxnSpPr/>
            <p:nvPr/>
          </p:nvCxnSpPr>
          <p:spPr>
            <a:xfrm>
              <a:off x="6423500" y="2770525"/>
              <a:ext cx="970500" cy="0"/>
            </a:xfrm>
            <a:prstGeom prst="straightConnector1">
              <a:avLst/>
            </a:prstGeom>
            <a:noFill/>
            <a:ln cap="flat" cmpd="sng" w="28575">
              <a:solidFill>
                <a:schemeClr val="dk2"/>
              </a:solidFill>
              <a:prstDash val="solid"/>
              <a:round/>
              <a:headEnd len="med" w="med" type="none"/>
              <a:tailEnd len="med" w="med" type="none"/>
            </a:ln>
          </p:spPr>
        </p:cxnSp>
        <p:sp>
          <p:nvSpPr>
            <p:cNvPr id="320" name="Google Shape;320;p22"/>
            <p:cNvSpPr/>
            <p:nvPr/>
          </p:nvSpPr>
          <p:spPr>
            <a:xfrm>
              <a:off x="6505275" y="2924925"/>
              <a:ext cx="649800" cy="242400"/>
            </a:xfrm>
            <a:prstGeom prst="roundRect">
              <a:avLst>
                <a:gd fmla="val 5556" name="adj"/>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1" name="Google Shape;321;p22"/>
            <p:cNvSpPr/>
            <p:nvPr/>
          </p:nvSpPr>
          <p:spPr>
            <a:xfrm>
              <a:off x="6505275" y="3289325"/>
              <a:ext cx="649800" cy="242400"/>
            </a:xfrm>
            <a:prstGeom prst="roundRect">
              <a:avLst>
                <a:gd fmla="val 5556"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22" name="Google Shape;322;p22"/>
            <p:cNvCxnSpPr/>
            <p:nvPr/>
          </p:nvCxnSpPr>
          <p:spPr>
            <a:xfrm>
              <a:off x="5944800" y="3410525"/>
              <a:ext cx="184800" cy="0"/>
            </a:xfrm>
            <a:prstGeom prst="straightConnector1">
              <a:avLst/>
            </a:prstGeom>
            <a:noFill/>
            <a:ln cap="flat" cmpd="sng" w="28575">
              <a:solidFill>
                <a:schemeClr val="dk2"/>
              </a:solidFill>
              <a:prstDash val="solid"/>
              <a:round/>
              <a:headEnd len="med" w="med" type="none"/>
              <a:tailEnd len="med" w="med" type="none"/>
            </a:ln>
          </p:spPr>
        </p:cxnSp>
        <p:sp>
          <p:nvSpPr>
            <p:cNvPr id="323" name="Google Shape;323;p22"/>
            <p:cNvSpPr/>
            <p:nvPr/>
          </p:nvSpPr>
          <p:spPr>
            <a:xfrm>
              <a:off x="5823200" y="2527975"/>
              <a:ext cx="1732500" cy="81000"/>
            </a:xfrm>
            <a:prstGeom prst="round2SameRect">
              <a:avLst>
                <a:gd fmla="val 38111"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4" name="Google Shape;324;p22"/>
            <p:cNvSpPr/>
            <p:nvPr/>
          </p:nvSpPr>
          <p:spPr>
            <a:xfrm>
              <a:off x="5890800" y="2538775"/>
              <a:ext cx="54000" cy="540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5" name="Google Shape;325;p22"/>
            <p:cNvSpPr/>
            <p:nvPr/>
          </p:nvSpPr>
          <p:spPr>
            <a:xfrm>
              <a:off x="5964500" y="2538775"/>
              <a:ext cx="54000" cy="540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6" name="Google Shape;326;p22"/>
            <p:cNvSpPr/>
            <p:nvPr/>
          </p:nvSpPr>
          <p:spPr>
            <a:xfrm>
              <a:off x="6036500" y="2538775"/>
              <a:ext cx="54000" cy="540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27" name="Google Shape;327;p22"/>
          <p:cNvSpPr txBox="1"/>
          <p:nvPr/>
        </p:nvSpPr>
        <p:spPr>
          <a:xfrm>
            <a:off x="3005453" y="4249200"/>
            <a:ext cx="1017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200">
                <a:solidFill>
                  <a:schemeClr val="dk1"/>
                </a:solidFill>
              </a:rPr>
              <a:t>Manager</a:t>
            </a:r>
            <a:endParaRPr sz="1200">
              <a:solidFill>
                <a:schemeClr val="dk1"/>
              </a:solidFill>
            </a:endParaRPr>
          </a:p>
        </p:txBody>
      </p:sp>
      <p:sp>
        <p:nvSpPr>
          <p:cNvPr id="328" name="Google Shape;328;p22"/>
          <p:cNvSpPr/>
          <p:nvPr/>
        </p:nvSpPr>
        <p:spPr>
          <a:xfrm>
            <a:off x="4430213" y="3381163"/>
            <a:ext cx="454200" cy="254400"/>
          </a:xfrm>
          <a:prstGeom prst="rightArrow">
            <a:avLst>
              <a:gd fmla="val 50000" name="adj1"/>
              <a:gd fmla="val 50000"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329" name="Google Shape;329;p22"/>
          <p:cNvGrpSpPr/>
          <p:nvPr/>
        </p:nvGrpSpPr>
        <p:grpSpPr>
          <a:xfrm>
            <a:off x="4510803" y="3052454"/>
            <a:ext cx="224770" cy="295835"/>
            <a:chOff x="4571991" y="1321650"/>
            <a:chExt cx="297000" cy="333900"/>
          </a:xfrm>
        </p:grpSpPr>
        <p:sp>
          <p:nvSpPr>
            <p:cNvPr id="330" name="Google Shape;330;p22"/>
            <p:cNvSpPr/>
            <p:nvPr/>
          </p:nvSpPr>
          <p:spPr>
            <a:xfrm>
              <a:off x="4571991" y="1321650"/>
              <a:ext cx="297000" cy="333900"/>
            </a:xfrm>
            <a:prstGeom prst="snip1Rect">
              <a:avLst>
                <a:gd fmla="val 16667" name="adj"/>
              </a:avLst>
            </a:prstGeom>
            <a:solidFill>
              <a:srgbClr val="93C47D"/>
            </a:solid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1" name="Google Shape;331;p22"/>
            <p:cNvSpPr/>
            <p:nvPr/>
          </p:nvSpPr>
          <p:spPr>
            <a:xfrm>
              <a:off x="4618677" y="1444516"/>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2" name="Google Shape;332;p22"/>
            <p:cNvSpPr/>
            <p:nvPr/>
          </p:nvSpPr>
          <p:spPr>
            <a:xfrm>
              <a:off x="4715820" y="1444516"/>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3" name="Google Shape;333;p22"/>
            <p:cNvSpPr/>
            <p:nvPr/>
          </p:nvSpPr>
          <p:spPr>
            <a:xfrm>
              <a:off x="4618677" y="1493199"/>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4" name="Google Shape;334;p22"/>
            <p:cNvSpPr/>
            <p:nvPr/>
          </p:nvSpPr>
          <p:spPr>
            <a:xfrm>
              <a:off x="4715820" y="1493199"/>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5" name="Google Shape;335;p22"/>
            <p:cNvSpPr/>
            <p:nvPr/>
          </p:nvSpPr>
          <p:spPr>
            <a:xfrm>
              <a:off x="4618677" y="1541882"/>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6" name="Google Shape;336;p22"/>
            <p:cNvSpPr/>
            <p:nvPr/>
          </p:nvSpPr>
          <p:spPr>
            <a:xfrm>
              <a:off x="4715820" y="1541882"/>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337" name="Google Shape;337;p22"/>
          <p:cNvGrpSpPr/>
          <p:nvPr/>
        </p:nvGrpSpPr>
        <p:grpSpPr>
          <a:xfrm>
            <a:off x="941596" y="3031325"/>
            <a:ext cx="1147238" cy="1086937"/>
            <a:chOff x="3611225" y="3384378"/>
            <a:chExt cx="739200" cy="696888"/>
          </a:xfrm>
        </p:grpSpPr>
        <p:grpSp>
          <p:nvGrpSpPr>
            <p:cNvPr id="338" name="Google Shape;338;p22"/>
            <p:cNvGrpSpPr/>
            <p:nvPr/>
          </p:nvGrpSpPr>
          <p:grpSpPr>
            <a:xfrm>
              <a:off x="3611225" y="3785949"/>
              <a:ext cx="739200" cy="295318"/>
              <a:chOff x="3611225" y="3657427"/>
              <a:chExt cx="739200" cy="423759"/>
            </a:xfrm>
          </p:grpSpPr>
          <p:sp>
            <p:nvSpPr>
              <p:cNvPr id="339" name="Google Shape;339;p22"/>
              <p:cNvSpPr/>
              <p:nvPr/>
            </p:nvSpPr>
            <p:spPr>
              <a:xfrm>
                <a:off x="3611225" y="3766156"/>
                <a:ext cx="739200" cy="212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0" name="Google Shape;340;p22"/>
              <p:cNvSpPr/>
              <p:nvPr/>
            </p:nvSpPr>
            <p:spPr>
              <a:xfrm>
                <a:off x="3611225" y="3657427"/>
                <a:ext cx="739200" cy="18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1" name="Google Shape;341;p22"/>
              <p:cNvSpPr/>
              <p:nvPr/>
            </p:nvSpPr>
            <p:spPr>
              <a:xfrm>
                <a:off x="3611225" y="3892186"/>
                <a:ext cx="739200" cy="189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342" name="Google Shape;342;p22"/>
            <p:cNvGrpSpPr/>
            <p:nvPr/>
          </p:nvGrpSpPr>
          <p:grpSpPr>
            <a:xfrm>
              <a:off x="3611225" y="3602217"/>
              <a:ext cx="739200" cy="295318"/>
              <a:chOff x="3611225" y="3657427"/>
              <a:chExt cx="739200" cy="423759"/>
            </a:xfrm>
          </p:grpSpPr>
          <p:sp>
            <p:nvSpPr>
              <p:cNvPr id="343" name="Google Shape;343;p22"/>
              <p:cNvSpPr/>
              <p:nvPr/>
            </p:nvSpPr>
            <p:spPr>
              <a:xfrm>
                <a:off x="3611225" y="3766156"/>
                <a:ext cx="739200" cy="212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4" name="Google Shape;344;p22"/>
              <p:cNvSpPr/>
              <p:nvPr/>
            </p:nvSpPr>
            <p:spPr>
              <a:xfrm>
                <a:off x="3611225" y="3657427"/>
                <a:ext cx="739200" cy="18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5" name="Google Shape;345;p22"/>
              <p:cNvSpPr/>
              <p:nvPr/>
            </p:nvSpPr>
            <p:spPr>
              <a:xfrm>
                <a:off x="3611225" y="3892186"/>
                <a:ext cx="739200" cy="189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346" name="Google Shape;346;p22"/>
            <p:cNvGrpSpPr/>
            <p:nvPr/>
          </p:nvGrpSpPr>
          <p:grpSpPr>
            <a:xfrm>
              <a:off x="3611225" y="3414583"/>
              <a:ext cx="739200" cy="295318"/>
              <a:chOff x="3611225" y="3657427"/>
              <a:chExt cx="739200" cy="423759"/>
            </a:xfrm>
          </p:grpSpPr>
          <p:sp>
            <p:nvSpPr>
              <p:cNvPr id="347" name="Google Shape;347;p22"/>
              <p:cNvSpPr/>
              <p:nvPr/>
            </p:nvSpPr>
            <p:spPr>
              <a:xfrm>
                <a:off x="3611225" y="3766156"/>
                <a:ext cx="739200" cy="212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8" name="Google Shape;348;p22"/>
              <p:cNvSpPr/>
              <p:nvPr/>
            </p:nvSpPr>
            <p:spPr>
              <a:xfrm>
                <a:off x="3611225" y="3657427"/>
                <a:ext cx="739200" cy="18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9" name="Google Shape;349;p22"/>
              <p:cNvSpPr/>
              <p:nvPr/>
            </p:nvSpPr>
            <p:spPr>
              <a:xfrm>
                <a:off x="3611225" y="3892186"/>
                <a:ext cx="739200" cy="189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50" name="Google Shape;350;p22"/>
            <p:cNvSpPr/>
            <p:nvPr/>
          </p:nvSpPr>
          <p:spPr>
            <a:xfrm>
              <a:off x="3611225" y="3384378"/>
              <a:ext cx="739200" cy="131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351" name="Google Shape;351;p22"/>
          <p:cNvGrpSpPr/>
          <p:nvPr/>
        </p:nvGrpSpPr>
        <p:grpSpPr>
          <a:xfrm>
            <a:off x="5149509" y="3066363"/>
            <a:ext cx="1147238" cy="1086937"/>
            <a:chOff x="3611225" y="3384378"/>
            <a:chExt cx="739200" cy="696888"/>
          </a:xfrm>
        </p:grpSpPr>
        <p:grpSp>
          <p:nvGrpSpPr>
            <p:cNvPr id="352" name="Google Shape;352;p22"/>
            <p:cNvGrpSpPr/>
            <p:nvPr/>
          </p:nvGrpSpPr>
          <p:grpSpPr>
            <a:xfrm>
              <a:off x="3611225" y="3785949"/>
              <a:ext cx="739200" cy="295318"/>
              <a:chOff x="3611225" y="3657427"/>
              <a:chExt cx="739200" cy="423759"/>
            </a:xfrm>
          </p:grpSpPr>
          <p:sp>
            <p:nvSpPr>
              <p:cNvPr id="353" name="Google Shape;353;p22"/>
              <p:cNvSpPr/>
              <p:nvPr/>
            </p:nvSpPr>
            <p:spPr>
              <a:xfrm>
                <a:off x="3611225" y="3766156"/>
                <a:ext cx="739200" cy="212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4" name="Google Shape;354;p22"/>
              <p:cNvSpPr/>
              <p:nvPr/>
            </p:nvSpPr>
            <p:spPr>
              <a:xfrm>
                <a:off x="3611225" y="3657427"/>
                <a:ext cx="739200" cy="18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5" name="Google Shape;355;p22"/>
              <p:cNvSpPr/>
              <p:nvPr/>
            </p:nvSpPr>
            <p:spPr>
              <a:xfrm>
                <a:off x="3611225" y="3892186"/>
                <a:ext cx="739200" cy="189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356" name="Google Shape;356;p22"/>
            <p:cNvGrpSpPr/>
            <p:nvPr/>
          </p:nvGrpSpPr>
          <p:grpSpPr>
            <a:xfrm>
              <a:off x="3611225" y="3602217"/>
              <a:ext cx="739200" cy="295318"/>
              <a:chOff x="3611225" y="3657427"/>
              <a:chExt cx="739200" cy="423759"/>
            </a:xfrm>
          </p:grpSpPr>
          <p:sp>
            <p:nvSpPr>
              <p:cNvPr id="357" name="Google Shape;357;p22"/>
              <p:cNvSpPr/>
              <p:nvPr/>
            </p:nvSpPr>
            <p:spPr>
              <a:xfrm>
                <a:off x="3611225" y="3766156"/>
                <a:ext cx="739200" cy="212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8" name="Google Shape;358;p22"/>
              <p:cNvSpPr/>
              <p:nvPr/>
            </p:nvSpPr>
            <p:spPr>
              <a:xfrm>
                <a:off x="3611225" y="3657427"/>
                <a:ext cx="739200" cy="18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9" name="Google Shape;359;p22"/>
              <p:cNvSpPr/>
              <p:nvPr/>
            </p:nvSpPr>
            <p:spPr>
              <a:xfrm>
                <a:off x="3611225" y="3892186"/>
                <a:ext cx="739200" cy="189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360" name="Google Shape;360;p22"/>
            <p:cNvGrpSpPr/>
            <p:nvPr/>
          </p:nvGrpSpPr>
          <p:grpSpPr>
            <a:xfrm>
              <a:off x="3611225" y="3414583"/>
              <a:ext cx="739200" cy="295318"/>
              <a:chOff x="3611225" y="3657427"/>
              <a:chExt cx="739200" cy="423759"/>
            </a:xfrm>
          </p:grpSpPr>
          <p:sp>
            <p:nvSpPr>
              <p:cNvPr id="361" name="Google Shape;361;p22"/>
              <p:cNvSpPr/>
              <p:nvPr/>
            </p:nvSpPr>
            <p:spPr>
              <a:xfrm>
                <a:off x="3611225" y="3766156"/>
                <a:ext cx="739200" cy="212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2" name="Google Shape;362;p22"/>
              <p:cNvSpPr/>
              <p:nvPr/>
            </p:nvSpPr>
            <p:spPr>
              <a:xfrm>
                <a:off x="3611225" y="3657427"/>
                <a:ext cx="739200" cy="18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3" name="Google Shape;363;p22"/>
              <p:cNvSpPr/>
              <p:nvPr/>
            </p:nvSpPr>
            <p:spPr>
              <a:xfrm>
                <a:off x="3611225" y="3892186"/>
                <a:ext cx="739200" cy="189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64" name="Google Shape;364;p22"/>
            <p:cNvSpPr/>
            <p:nvPr/>
          </p:nvSpPr>
          <p:spPr>
            <a:xfrm>
              <a:off x="3611225" y="3384378"/>
              <a:ext cx="739200" cy="131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23"/>
          <p:cNvPicPr preferRelativeResize="0"/>
          <p:nvPr/>
        </p:nvPicPr>
        <p:blipFill>
          <a:blip r:embed="rId3">
            <a:alphaModFix/>
          </a:blip>
          <a:stretch>
            <a:fillRect/>
          </a:stretch>
        </p:blipFill>
        <p:spPr>
          <a:xfrm>
            <a:off x="338800" y="152400"/>
            <a:ext cx="1387576" cy="666675"/>
          </a:xfrm>
          <a:prstGeom prst="rect">
            <a:avLst/>
          </a:prstGeom>
          <a:noFill/>
          <a:ln>
            <a:noFill/>
          </a:ln>
        </p:spPr>
      </p:pic>
      <p:cxnSp>
        <p:nvCxnSpPr>
          <p:cNvPr id="370" name="Google Shape;370;p23"/>
          <p:cNvCxnSpPr/>
          <p:nvPr/>
        </p:nvCxnSpPr>
        <p:spPr>
          <a:xfrm>
            <a:off x="151500" y="947075"/>
            <a:ext cx="8841000" cy="0"/>
          </a:xfrm>
          <a:prstGeom prst="straightConnector1">
            <a:avLst/>
          </a:prstGeom>
          <a:noFill/>
          <a:ln cap="flat" cmpd="sng" w="9525">
            <a:solidFill>
              <a:schemeClr val="dk2"/>
            </a:solidFill>
            <a:prstDash val="solid"/>
            <a:round/>
            <a:headEnd len="med" w="med" type="none"/>
            <a:tailEnd len="med" w="med" type="none"/>
          </a:ln>
        </p:spPr>
      </p:cxnSp>
      <p:sp>
        <p:nvSpPr>
          <p:cNvPr id="371" name="Google Shape;371;p23"/>
          <p:cNvSpPr txBox="1"/>
          <p:nvPr/>
        </p:nvSpPr>
        <p:spPr>
          <a:xfrm>
            <a:off x="1963450" y="349275"/>
            <a:ext cx="4797000" cy="46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600">
                <a:solidFill>
                  <a:schemeClr val="dk1"/>
                </a:solidFill>
              </a:rPr>
              <a:t>Child Care Group Enrollment Management Service</a:t>
            </a:r>
            <a:endParaRPr sz="1600">
              <a:solidFill>
                <a:schemeClr val="dk1"/>
              </a:solidFill>
            </a:endParaRPr>
          </a:p>
        </p:txBody>
      </p:sp>
      <p:sp>
        <p:nvSpPr>
          <p:cNvPr id="372" name="Google Shape;372;p23"/>
          <p:cNvSpPr txBox="1"/>
          <p:nvPr/>
        </p:nvSpPr>
        <p:spPr>
          <a:xfrm>
            <a:off x="0" y="1075075"/>
            <a:ext cx="6683400" cy="7974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ko" sz="1300">
                <a:solidFill>
                  <a:schemeClr val="dk1"/>
                </a:solidFill>
              </a:rPr>
              <a:t>Application Flow</a:t>
            </a:r>
            <a:endParaRPr sz="1300">
              <a:solidFill>
                <a:schemeClr val="dk1"/>
              </a:solidFill>
            </a:endParaRPr>
          </a:p>
          <a:p>
            <a:pPr indent="-311150" lvl="1" marL="719999" rtl="0" algn="l">
              <a:lnSpc>
                <a:spcPct val="115000"/>
              </a:lnSpc>
              <a:spcBef>
                <a:spcPts val="0"/>
              </a:spcBef>
              <a:spcAft>
                <a:spcPts val="0"/>
              </a:spcAft>
              <a:buClr>
                <a:schemeClr val="dk1"/>
              </a:buClr>
              <a:buSzPts val="1300"/>
              <a:buChar char="○"/>
            </a:pPr>
            <a:r>
              <a:rPr lang="ko" sz="1300">
                <a:solidFill>
                  <a:schemeClr val="dk1"/>
                </a:solidFill>
              </a:rPr>
              <a:t>Using our app, manager uploads cases file into the Client DB</a:t>
            </a:r>
            <a:endParaRPr sz="1300">
              <a:solidFill>
                <a:schemeClr val="dk1"/>
              </a:solidFill>
            </a:endParaRPr>
          </a:p>
          <a:p>
            <a:pPr indent="-311150" lvl="1" marL="719999" rtl="0" algn="l">
              <a:lnSpc>
                <a:spcPct val="115000"/>
              </a:lnSpc>
              <a:spcBef>
                <a:spcPts val="0"/>
              </a:spcBef>
              <a:spcAft>
                <a:spcPts val="0"/>
              </a:spcAft>
              <a:buClr>
                <a:schemeClr val="dk1"/>
              </a:buClr>
              <a:buSzPts val="1300"/>
              <a:buChar char="○"/>
            </a:pPr>
            <a:r>
              <a:rPr lang="ko" sz="1300">
                <a:solidFill>
                  <a:schemeClr val="dk1"/>
                </a:solidFill>
              </a:rPr>
              <a:t>Data Validation Added</a:t>
            </a:r>
            <a:endParaRPr sz="1300">
              <a:solidFill>
                <a:schemeClr val="dk1"/>
              </a:solidFill>
            </a:endParaRPr>
          </a:p>
          <a:p>
            <a:pPr indent="-311150" lvl="1" marL="719999" rtl="0" algn="l">
              <a:lnSpc>
                <a:spcPct val="115000"/>
              </a:lnSpc>
              <a:spcBef>
                <a:spcPts val="0"/>
              </a:spcBef>
              <a:spcAft>
                <a:spcPts val="0"/>
              </a:spcAft>
              <a:buClr>
                <a:schemeClr val="dk1"/>
              </a:buClr>
              <a:buSzPts val="1300"/>
              <a:buChar char="○"/>
            </a:pPr>
            <a:r>
              <a:rPr lang="ko" sz="1300">
                <a:solidFill>
                  <a:schemeClr val="dk1"/>
                </a:solidFill>
              </a:rPr>
              <a:t>View valid/invalid data</a:t>
            </a:r>
            <a:endParaRPr sz="1300">
              <a:solidFill>
                <a:schemeClr val="dk1"/>
              </a:solidFill>
            </a:endParaRPr>
          </a:p>
        </p:txBody>
      </p:sp>
      <p:sp>
        <p:nvSpPr>
          <p:cNvPr id="373" name="Google Shape;373;p23"/>
          <p:cNvSpPr/>
          <p:nvPr/>
        </p:nvSpPr>
        <p:spPr>
          <a:xfrm>
            <a:off x="2830375" y="2489325"/>
            <a:ext cx="3510000" cy="2241000"/>
          </a:xfrm>
          <a:prstGeom prst="roundRect">
            <a:avLst>
              <a:gd fmla="val 2874"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374" name="Google Shape;374;p23"/>
          <p:cNvGrpSpPr/>
          <p:nvPr/>
        </p:nvGrpSpPr>
        <p:grpSpPr>
          <a:xfrm>
            <a:off x="1430010" y="2601146"/>
            <a:ext cx="224753" cy="295837"/>
            <a:chOff x="3049188" y="2712045"/>
            <a:chExt cx="486900" cy="666600"/>
          </a:xfrm>
        </p:grpSpPr>
        <p:sp>
          <p:nvSpPr>
            <p:cNvPr id="375" name="Google Shape;375;p23"/>
            <p:cNvSpPr/>
            <p:nvPr/>
          </p:nvSpPr>
          <p:spPr>
            <a:xfrm>
              <a:off x="3096485" y="2712045"/>
              <a:ext cx="392100" cy="666600"/>
            </a:xfrm>
            <a:prstGeom prst="blockArc">
              <a:avLst>
                <a:gd fmla="val 10800000" name="adj1"/>
                <a:gd fmla="val 241666" name="adj2"/>
                <a:gd fmla="val 21000" name="adj3"/>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6" name="Google Shape;376;p23"/>
            <p:cNvSpPr/>
            <p:nvPr/>
          </p:nvSpPr>
          <p:spPr>
            <a:xfrm>
              <a:off x="3049188" y="3036660"/>
              <a:ext cx="486900" cy="3357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7" name="Google Shape;377;p23"/>
            <p:cNvSpPr/>
            <p:nvPr/>
          </p:nvSpPr>
          <p:spPr>
            <a:xfrm>
              <a:off x="3251982" y="3120505"/>
              <a:ext cx="81300" cy="92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8" name="Google Shape;378;p23"/>
            <p:cNvSpPr/>
            <p:nvPr/>
          </p:nvSpPr>
          <p:spPr>
            <a:xfrm>
              <a:off x="3251982" y="3140790"/>
              <a:ext cx="81300" cy="1563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79" name="Google Shape;379;p23"/>
          <p:cNvSpPr txBox="1"/>
          <p:nvPr/>
        </p:nvSpPr>
        <p:spPr>
          <a:xfrm>
            <a:off x="1144288" y="4249200"/>
            <a:ext cx="796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200">
                <a:solidFill>
                  <a:schemeClr val="dk1"/>
                </a:solidFill>
              </a:rPr>
              <a:t>State DB</a:t>
            </a:r>
            <a:endParaRPr sz="1200">
              <a:solidFill>
                <a:schemeClr val="dk1"/>
              </a:solidFill>
            </a:endParaRPr>
          </a:p>
        </p:txBody>
      </p:sp>
      <p:sp>
        <p:nvSpPr>
          <p:cNvPr id="380" name="Google Shape;380;p23"/>
          <p:cNvSpPr txBox="1"/>
          <p:nvPr/>
        </p:nvSpPr>
        <p:spPr>
          <a:xfrm>
            <a:off x="5181328" y="4281350"/>
            <a:ext cx="1017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200">
                <a:solidFill>
                  <a:schemeClr val="dk1"/>
                </a:solidFill>
              </a:rPr>
              <a:t>Client DB</a:t>
            </a:r>
            <a:endParaRPr sz="1200">
              <a:solidFill>
                <a:schemeClr val="dk1"/>
              </a:solidFill>
            </a:endParaRPr>
          </a:p>
        </p:txBody>
      </p:sp>
      <p:sp>
        <p:nvSpPr>
          <p:cNvPr id="381" name="Google Shape;381;p23"/>
          <p:cNvSpPr/>
          <p:nvPr/>
        </p:nvSpPr>
        <p:spPr>
          <a:xfrm>
            <a:off x="2265050" y="3381163"/>
            <a:ext cx="454200" cy="254400"/>
          </a:xfrm>
          <a:prstGeom prst="rightArrow">
            <a:avLst>
              <a:gd fmla="val 50000" name="adj1"/>
              <a:gd fmla="val 50000"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382" name="Google Shape;382;p23"/>
          <p:cNvGrpSpPr/>
          <p:nvPr/>
        </p:nvGrpSpPr>
        <p:grpSpPr>
          <a:xfrm>
            <a:off x="7378565" y="3189532"/>
            <a:ext cx="1237871" cy="840581"/>
            <a:chOff x="5823200" y="2524125"/>
            <a:chExt cx="1732500" cy="1108800"/>
          </a:xfrm>
        </p:grpSpPr>
        <p:sp>
          <p:nvSpPr>
            <p:cNvPr id="383" name="Google Shape;383;p23"/>
            <p:cNvSpPr/>
            <p:nvPr/>
          </p:nvSpPr>
          <p:spPr>
            <a:xfrm>
              <a:off x="5823200" y="2524125"/>
              <a:ext cx="1732500" cy="1108800"/>
            </a:xfrm>
            <a:prstGeom prst="roundRect">
              <a:avLst>
                <a:gd fmla="val 5556"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4" name="Google Shape;384;p23"/>
            <p:cNvSpPr/>
            <p:nvPr/>
          </p:nvSpPr>
          <p:spPr>
            <a:xfrm>
              <a:off x="5944800" y="2689675"/>
              <a:ext cx="297000" cy="161700"/>
            </a:xfrm>
            <a:prstGeom prst="roundRect">
              <a:avLst>
                <a:gd fmla="val 5556"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85" name="Google Shape;385;p23"/>
            <p:cNvCxnSpPr/>
            <p:nvPr/>
          </p:nvCxnSpPr>
          <p:spPr>
            <a:xfrm>
              <a:off x="5944800" y="2932225"/>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386" name="Google Shape;386;p23"/>
            <p:cNvCxnSpPr/>
            <p:nvPr/>
          </p:nvCxnSpPr>
          <p:spPr>
            <a:xfrm>
              <a:off x="5944800" y="3046125"/>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387" name="Google Shape;387;p23"/>
            <p:cNvCxnSpPr/>
            <p:nvPr/>
          </p:nvCxnSpPr>
          <p:spPr>
            <a:xfrm>
              <a:off x="5944800" y="3174775"/>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388" name="Google Shape;388;p23"/>
            <p:cNvCxnSpPr/>
            <p:nvPr/>
          </p:nvCxnSpPr>
          <p:spPr>
            <a:xfrm>
              <a:off x="5944800" y="3289325"/>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389" name="Google Shape;389;p23"/>
            <p:cNvCxnSpPr/>
            <p:nvPr/>
          </p:nvCxnSpPr>
          <p:spPr>
            <a:xfrm>
              <a:off x="6423500" y="2770525"/>
              <a:ext cx="970500" cy="0"/>
            </a:xfrm>
            <a:prstGeom prst="straightConnector1">
              <a:avLst/>
            </a:prstGeom>
            <a:noFill/>
            <a:ln cap="flat" cmpd="sng" w="28575">
              <a:solidFill>
                <a:schemeClr val="dk2"/>
              </a:solidFill>
              <a:prstDash val="solid"/>
              <a:round/>
              <a:headEnd len="med" w="med" type="none"/>
              <a:tailEnd len="med" w="med" type="none"/>
            </a:ln>
          </p:spPr>
        </p:cxnSp>
        <p:sp>
          <p:nvSpPr>
            <p:cNvPr id="390" name="Google Shape;390;p23"/>
            <p:cNvSpPr/>
            <p:nvPr/>
          </p:nvSpPr>
          <p:spPr>
            <a:xfrm>
              <a:off x="6505275" y="2924925"/>
              <a:ext cx="649800" cy="242400"/>
            </a:xfrm>
            <a:prstGeom prst="roundRect">
              <a:avLst>
                <a:gd fmla="val 5556" name="adj"/>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1" name="Google Shape;391;p23"/>
            <p:cNvSpPr/>
            <p:nvPr/>
          </p:nvSpPr>
          <p:spPr>
            <a:xfrm>
              <a:off x="6505275" y="3289325"/>
              <a:ext cx="649800" cy="242400"/>
            </a:xfrm>
            <a:prstGeom prst="roundRect">
              <a:avLst>
                <a:gd fmla="val 5556"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92" name="Google Shape;392;p23"/>
            <p:cNvCxnSpPr/>
            <p:nvPr/>
          </p:nvCxnSpPr>
          <p:spPr>
            <a:xfrm>
              <a:off x="5944800" y="3410525"/>
              <a:ext cx="184800" cy="0"/>
            </a:xfrm>
            <a:prstGeom prst="straightConnector1">
              <a:avLst/>
            </a:prstGeom>
            <a:noFill/>
            <a:ln cap="flat" cmpd="sng" w="28575">
              <a:solidFill>
                <a:schemeClr val="dk2"/>
              </a:solidFill>
              <a:prstDash val="solid"/>
              <a:round/>
              <a:headEnd len="med" w="med" type="none"/>
              <a:tailEnd len="med" w="med" type="none"/>
            </a:ln>
          </p:spPr>
        </p:cxnSp>
        <p:sp>
          <p:nvSpPr>
            <p:cNvPr id="393" name="Google Shape;393;p23"/>
            <p:cNvSpPr/>
            <p:nvPr/>
          </p:nvSpPr>
          <p:spPr>
            <a:xfrm>
              <a:off x="5823200" y="2527975"/>
              <a:ext cx="1732500" cy="81000"/>
            </a:xfrm>
            <a:prstGeom prst="round2SameRect">
              <a:avLst>
                <a:gd fmla="val 38111"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4" name="Google Shape;394;p23"/>
            <p:cNvSpPr/>
            <p:nvPr/>
          </p:nvSpPr>
          <p:spPr>
            <a:xfrm>
              <a:off x="5890800" y="2538775"/>
              <a:ext cx="54000" cy="540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5" name="Google Shape;395;p23"/>
            <p:cNvSpPr/>
            <p:nvPr/>
          </p:nvSpPr>
          <p:spPr>
            <a:xfrm>
              <a:off x="5964500" y="2538775"/>
              <a:ext cx="54000" cy="540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6" name="Google Shape;396;p23"/>
            <p:cNvSpPr/>
            <p:nvPr/>
          </p:nvSpPr>
          <p:spPr>
            <a:xfrm>
              <a:off x="6036500" y="2538775"/>
              <a:ext cx="54000" cy="540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97" name="Google Shape;397;p23"/>
          <p:cNvSpPr txBox="1"/>
          <p:nvPr/>
        </p:nvSpPr>
        <p:spPr>
          <a:xfrm>
            <a:off x="7488553" y="4281350"/>
            <a:ext cx="1017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200">
                <a:solidFill>
                  <a:schemeClr val="dk1"/>
                </a:solidFill>
              </a:rPr>
              <a:t>User</a:t>
            </a:r>
            <a:endParaRPr sz="1200">
              <a:solidFill>
                <a:schemeClr val="dk1"/>
              </a:solidFill>
            </a:endParaRPr>
          </a:p>
        </p:txBody>
      </p:sp>
      <p:sp>
        <p:nvSpPr>
          <p:cNvPr id="398" name="Google Shape;398;p23"/>
          <p:cNvSpPr/>
          <p:nvPr/>
        </p:nvSpPr>
        <p:spPr>
          <a:xfrm>
            <a:off x="6561825" y="3267013"/>
            <a:ext cx="454200" cy="254400"/>
          </a:xfrm>
          <a:prstGeom prst="rightArrow">
            <a:avLst>
              <a:gd fmla="val 50000" name="adj1"/>
              <a:gd fmla="val 50000"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9" name="Google Shape;399;p23"/>
          <p:cNvSpPr/>
          <p:nvPr/>
        </p:nvSpPr>
        <p:spPr>
          <a:xfrm rot="10800000">
            <a:off x="6561825" y="3667713"/>
            <a:ext cx="454200" cy="254400"/>
          </a:xfrm>
          <a:prstGeom prst="rightArrow">
            <a:avLst>
              <a:gd fmla="val 50000" name="adj1"/>
              <a:gd fmla="val 50000"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400" name="Google Shape;400;p23"/>
          <p:cNvGrpSpPr/>
          <p:nvPr/>
        </p:nvGrpSpPr>
        <p:grpSpPr>
          <a:xfrm>
            <a:off x="2345640" y="3052454"/>
            <a:ext cx="224770" cy="295835"/>
            <a:chOff x="4571991" y="1321650"/>
            <a:chExt cx="297000" cy="333900"/>
          </a:xfrm>
        </p:grpSpPr>
        <p:sp>
          <p:nvSpPr>
            <p:cNvPr id="401" name="Google Shape;401;p23"/>
            <p:cNvSpPr/>
            <p:nvPr/>
          </p:nvSpPr>
          <p:spPr>
            <a:xfrm>
              <a:off x="4571991" y="1321650"/>
              <a:ext cx="297000" cy="333900"/>
            </a:xfrm>
            <a:prstGeom prst="snip1Rect">
              <a:avLst>
                <a:gd fmla="val 16667" name="adj"/>
              </a:avLst>
            </a:prstGeom>
            <a:solidFill>
              <a:srgbClr val="93C47D"/>
            </a:solid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2" name="Google Shape;402;p23"/>
            <p:cNvSpPr/>
            <p:nvPr/>
          </p:nvSpPr>
          <p:spPr>
            <a:xfrm>
              <a:off x="4618677" y="1444516"/>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3" name="Google Shape;403;p23"/>
            <p:cNvSpPr/>
            <p:nvPr/>
          </p:nvSpPr>
          <p:spPr>
            <a:xfrm>
              <a:off x="4715820" y="1444516"/>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4" name="Google Shape;404;p23"/>
            <p:cNvSpPr/>
            <p:nvPr/>
          </p:nvSpPr>
          <p:spPr>
            <a:xfrm>
              <a:off x="4618677" y="1493199"/>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5" name="Google Shape;405;p23"/>
            <p:cNvSpPr/>
            <p:nvPr/>
          </p:nvSpPr>
          <p:spPr>
            <a:xfrm>
              <a:off x="4715820" y="1493199"/>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6" name="Google Shape;406;p23"/>
            <p:cNvSpPr/>
            <p:nvPr/>
          </p:nvSpPr>
          <p:spPr>
            <a:xfrm>
              <a:off x="4618677" y="1541882"/>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7" name="Google Shape;407;p23"/>
            <p:cNvSpPr/>
            <p:nvPr/>
          </p:nvSpPr>
          <p:spPr>
            <a:xfrm>
              <a:off x="4715820" y="1541882"/>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408" name="Google Shape;408;p23"/>
          <p:cNvGrpSpPr/>
          <p:nvPr/>
        </p:nvGrpSpPr>
        <p:grpSpPr>
          <a:xfrm>
            <a:off x="2895465" y="3120219"/>
            <a:ext cx="1237871" cy="840581"/>
            <a:chOff x="5823200" y="2524125"/>
            <a:chExt cx="1732500" cy="1108800"/>
          </a:xfrm>
        </p:grpSpPr>
        <p:sp>
          <p:nvSpPr>
            <p:cNvPr id="409" name="Google Shape;409;p23"/>
            <p:cNvSpPr/>
            <p:nvPr/>
          </p:nvSpPr>
          <p:spPr>
            <a:xfrm>
              <a:off x="5823200" y="2524125"/>
              <a:ext cx="1732500" cy="1108800"/>
            </a:xfrm>
            <a:prstGeom prst="roundRect">
              <a:avLst>
                <a:gd fmla="val 5556"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0" name="Google Shape;410;p23"/>
            <p:cNvSpPr/>
            <p:nvPr/>
          </p:nvSpPr>
          <p:spPr>
            <a:xfrm>
              <a:off x="5944800" y="2689675"/>
              <a:ext cx="297000" cy="161700"/>
            </a:xfrm>
            <a:prstGeom prst="roundRect">
              <a:avLst>
                <a:gd fmla="val 5556"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11" name="Google Shape;411;p23"/>
            <p:cNvCxnSpPr/>
            <p:nvPr/>
          </p:nvCxnSpPr>
          <p:spPr>
            <a:xfrm>
              <a:off x="5944800" y="2932225"/>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412" name="Google Shape;412;p23"/>
            <p:cNvCxnSpPr/>
            <p:nvPr/>
          </p:nvCxnSpPr>
          <p:spPr>
            <a:xfrm>
              <a:off x="5944800" y="3046125"/>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413" name="Google Shape;413;p23"/>
            <p:cNvCxnSpPr/>
            <p:nvPr/>
          </p:nvCxnSpPr>
          <p:spPr>
            <a:xfrm>
              <a:off x="5944800" y="3174775"/>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414" name="Google Shape;414;p23"/>
            <p:cNvCxnSpPr/>
            <p:nvPr/>
          </p:nvCxnSpPr>
          <p:spPr>
            <a:xfrm>
              <a:off x="5944800" y="3289325"/>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415" name="Google Shape;415;p23"/>
            <p:cNvCxnSpPr/>
            <p:nvPr/>
          </p:nvCxnSpPr>
          <p:spPr>
            <a:xfrm>
              <a:off x="6423500" y="2770525"/>
              <a:ext cx="970500" cy="0"/>
            </a:xfrm>
            <a:prstGeom prst="straightConnector1">
              <a:avLst/>
            </a:prstGeom>
            <a:noFill/>
            <a:ln cap="flat" cmpd="sng" w="28575">
              <a:solidFill>
                <a:schemeClr val="dk2"/>
              </a:solidFill>
              <a:prstDash val="solid"/>
              <a:round/>
              <a:headEnd len="med" w="med" type="none"/>
              <a:tailEnd len="med" w="med" type="none"/>
            </a:ln>
          </p:spPr>
        </p:cxnSp>
        <p:sp>
          <p:nvSpPr>
            <p:cNvPr id="416" name="Google Shape;416;p23"/>
            <p:cNvSpPr/>
            <p:nvPr/>
          </p:nvSpPr>
          <p:spPr>
            <a:xfrm>
              <a:off x="6505275" y="2924925"/>
              <a:ext cx="649800" cy="242400"/>
            </a:xfrm>
            <a:prstGeom prst="roundRect">
              <a:avLst>
                <a:gd fmla="val 5556" name="adj"/>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7" name="Google Shape;417;p23"/>
            <p:cNvSpPr/>
            <p:nvPr/>
          </p:nvSpPr>
          <p:spPr>
            <a:xfrm>
              <a:off x="6505275" y="3289325"/>
              <a:ext cx="649800" cy="242400"/>
            </a:xfrm>
            <a:prstGeom prst="roundRect">
              <a:avLst>
                <a:gd fmla="val 5556"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18" name="Google Shape;418;p23"/>
            <p:cNvCxnSpPr/>
            <p:nvPr/>
          </p:nvCxnSpPr>
          <p:spPr>
            <a:xfrm>
              <a:off x="5944800" y="3410525"/>
              <a:ext cx="184800" cy="0"/>
            </a:xfrm>
            <a:prstGeom prst="straightConnector1">
              <a:avLst/>
            </a:prstGeom>
            <a:noFill/>
            <a:ln cap="flat" cmpd="sng" w="28575">
              <a:solidFill>
                <a:schemeClr val="dk2"/>
              </a:solidFill>
              <a:prstDash val="solid"/>
              <a:round/>
              <a:headEnd len="med" w="med" type="none"/>
              <a:tailEnd len="med" w="med" type="none"/>
            </a:ln>
          </p:spPr>
        </p:cxnSp>
        <p:sp>
          <p:nvSpPr>
            <p:cNvPr id="419" name="Google Shape;419;p23"/>
            <p:cNvSpPr/>
            <p:nvPr/>
          </p:nvSpPr>
          <p:spPr>
            <a:xfrm>
              <a:off x="5823200" y="2527975"/>
              <a:ext cx="1732500" cy="81000"/>
            </a:xfrm>
            <a:prstGeom prst="round2SameRect">
              <a:avLst>
                <a:gd fmla="val 38111"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0" name="Google Shape;420;p23"/>
            <p:cNvSpPr/>
            <p:nvPr/>
          </p:nvSpPr>
          <p:spPr>
            <a:xfrm>
              <a:off x="5890800" y="2538775"/>
              <a:ext cx="54000" cy="540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1" name="Google Shape;421;p23"/>
            <p:cNvSpPr/>
            <p:nvPr/>
          </p:nvSpPr>
          <p:spPr>
            <a:xfrm>
              <a:off x="5964500" y="2538775"/>
              <a:ext cx="54000" cy="540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2" name="Google Shape;422;p23"/>
            <p:cNvSpPr/>
            <p:nvPr/>
          </p:nvSpPr>
          <p:spPr>
            <a:xfrm>
              <a:off x="6036500" y="2538775"/>
              <a:ext cx="54000" cy="540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23" name="Google Shape;423;p23"/>
          <p:cNvSpPr txBox="1"/>
          <p:nvPr/>
        </p:nvSpPr>
        <p:spPr>
          <a:xfrm>
            <a:off x="3005453" y="4249200"/>
            <a:ext cx="1017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200">
                <a:solidFill>
                  <a:schemeClr val="dk1"/>
                </a:solidFill>
              </a:rPr>
              <a:t>Manager</a:t>
            </a:r>
            <a:endParaRPr sz="1200">
              <a:solidFill>
                <a:schemeClr val="dk1"/>
              </a:solidFill>
            </a:endParaRPr>
          </a:p>
        </p:txBody>
      </p:sp>
      <p:sp>
        <p:nvSpPr>
          <p:cNvPr id="424" name="Google Shape;424;p23"/>
          <p:cNvSpPr/>
          <p:nvPr/>
        </p:nvSpPr>
        <p:spPr>
          <a:xfrm>
            <a:off x="4430213" y="3381163"/>
            <a:ext cx="454200" cy="254400"/>
          </a:xfrm>
          <a:prstGeom prst="rightArrow">
            <a:avLst>
              <a:gd fmla="val 50000" name="adj1"/>
              <a:gd fmla="val 50000"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425" name="Google Shape;425;p23"/>
          <p:cNvGrpSpPr/>
          <p:nvPr/>
        </p:nvGrpSpPr>
        <p:grpSpPr>
          <a:xfrm>
            <a:off x="4510803" y="3052454"/>
            <a:ext cx="224770" cy="295835"/>
            <a:chOff x="4571991" y="1321650"/>
            <a:chExt cx="297000" cy="333900"/>
          </a:xfrm>
        </p:grpSpPr>
        <p:sp>
          <p:nvSpPr>
            <p:cNvPr id="426" name="Google Shape;426;p23"/>
            <p:cNvSpPr/>
            <p:nvPr/>
          </p:nvSpPr>
          <p:spPr>
            <a:xfrm>
              <a:off x="4571991" y="1321650"/>
              <a:ext cx="297000" cy="333900"/>
            </a:xfrm>
            <a:prstGeom prst="snip1Rect">
              <a:avLst>
                <a:gd fmla="val 16667" name="adj"/>
              </a:avLst>
            </a:prstGeom>
            <a:solidFill>
              <a:srgbClr val="93C47D"/>
            </a:solid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7" name="Google Shape;427;p23"/>
            <p:cNvSpPr/>
            <p:nvPr/>
          </p:nvSpPr>
          <p:spPr>
            <a:xfrm>
              <a:off x="4618677" y="1444516"/>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8" name="Google Shape;428;p23"/>
            <p:cNvSpPr/>
            <p:nvPr/>
          </p:nvSpPr>
          <p:spPr>
            <a:xfrm>
              <a:off x="4715820" y="1444516"/>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9" name="Google Shape;429;p23"/>
            <p:cNvSpPr/>
            <p:nvPr/>
          </p:nvSpPr>
          <p:spPr>
            <a:xfrm>
              <a:off x="4618677" y="1493199"/>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0" name="Google Shape;430;p23"/>
            <p:cNvSpPr/>
            <p:nvPr/>
          </p:nvSpPr>
          <p:spPr>
            <a:xfrm>
              <a:off x="4715820" y="1493199"/>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1" name="Google Shape;431;p23"/>
            <p:cNvSpPr/>
            <p:nvPr/>
          </p:nvSpPr>
          <p:spPr>
            <a:xfrm>
              <a:off x="4618677" y="1541882"/>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2" name="Google Shape;432;p23"/>
            <p:cNvSpPr/>
            <p:nvPr/>
          </p:nvSpPr>
          <p:spPr>
            <a:xfrm>
              <a:off x="4715820" y="1541882"/>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433" name="Google Shape;433;p23"/>
          <p:cNvGrpSpPr/>
          <p:nvPr/>
        </p:nvGrpSpPr>
        <p:grpSpPr>
          <a:xfrm>
            <a:off x="941596" y="3031325"/>
            <a:ext cx="1147238" cy="1086937"/>
            <a:chOff x="3611225" y="3384378"/>
            <a:chExt cx="739200" cy="696888"/>
          </a:xfrm>
        </p:grpSpPr>
        <p:grpSp>
          <p:nvGrpSpPr>
            <p:cNvPr id="434" name="Google Shape;434;p23"/>
            <p:cNvGrpSpPr/>
            <p:nvPr/>
          </p:nvGrpSpPr>
          <p:grpSpPr>
            <a:xfrm>
              <a:off x="3611225" y="3785949"/>
              <a:ext cx="739200" cy="295318"/>
              <a:chOff x="3611225" y="3657427"/>
              <a:chExt cx="739200" cy="423759"/>
            </a:xfrm>
          </p:grpSpPr>
          <p:sp>
            <p:nvSpPr>
              <p:cNvPr id="435" name="Google Shape;435;p23"/>
              <p:cNvSpPr/>
              <p:nvPr/>
            </p:nvSpPr>
            <p:spPr>
              <a:xfrm>
                <a:off x="3611225" y="3766156"/>
                <a:ext cx="739200" cy="212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6" name="Google Shape;436;p23"/>
              <p:cNvSpPr/>
              <p:nvPr/>
            </p:nvSpPr>
            <p:spPr>
              <a:xfrm>
                <a:off x="3611225" y="3657427"/>
                <a:ext cx="739200" cy="18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7" name="Google Shape;437;p23"/>
              <p:cNvSpPr/>
              <p:nvPr/>
            </p:nvSpPr>
            <p:spPr>
              <a:xfrm>
                <a:off x="3611225" y="3892186"/>
                <a:ext cx="739200" cy="189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438" name="Google Shape;438;p23"/>
            <p:cNvGrpSpPr/>
            <p:nvPr/>
          </p:nvGrpSpPr>
          <p:grpSpPr>
            <a:xfrm>
              <a:off x="3611225" y="3602217"/>
              <a:ext cx="739200" cy="295318"/>
              <a:chOff x="3611225" y="3657427"/>
              <a:chExt cx="739200" cy="423759"/>
            </a:xfrm>
          </p:grpSpPr>
          <p:sp>
            <p:nvSpPr>
              <p:cNvPr id="439" name="Google Shape;439;p23"/>
              <p:cNvSpPr/>
              <p:nvPr/>
            </p:nvSpPr>
            <p:spPr>
              <a:xfrm>
                <a:off x="3611225" y="3766156"/>
                <a:ext cx="739200" cy="212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0" name="Google Shape;440;p23"/>
              <p:cNvSpPr/>
              <p:nvPr/>
            </p:nvSpPr>
            <p:spPr>
              <a:xfrm>
                <a:off x="3611225" y="3657427"/>
                <a:ext cx="739200" cy="18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1" name="Google Shape;441;p23"/>
              <p:cNvSpPr/>
              <p:nvPr/>
            </p:nvSpPr>
            <p:spPr>
              <a:xfrm>
                <a:off x="3611225" y="3892186"/>
                <a:ext cx="739200" cy="189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442" name="Google Shape;442;p23"/>
            <p:cNvGrpSpPr/>
            <p:nvPr/>
          </p:nvGrpSpPr>
          <p:grpSpPr>
            <a:xfrm>
              <a:off x="3611225" y="3414583"/>
              <a:ext cx="739200" cy="295318"/>
              <a:chOff x="3611225" y="3657427"/>
              <a:chExt cx="739200" cy="423759"/>
            </a:xfrm>
          </p:grpSpPr>
          <p:sp>
            <p:nvSpPr>
              <p:cNvPr id="443" name="Google Shape;443;p23"/>
              <p:cNvSpPr/>
              <p:nvPr/>
            </p:nvSpPr>
            <p:spPr>
              <a:xfrm>
                <a:off x="3611225" y="3766156"/>
                <a:ext cx="739200" cy="212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4" name="Google Shape;444;p23"/>
              <p:cNvSpPr/>
              <p:nvPr/>
            </p:nvSpPr>
            <p:spPr>
              <a:xfrm>
                <a:off x="3611225" y="3657427"/>
                <a:ext cx="739200" cy="18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5" name="Google Shape;445;p23"/>
              <p:cNvSpPr/>
              <p:nvPr/>
            </p:nvSpPr>
            <p:spPr>
              <a:xfrm>
                <a:off x="3611225" y="3892186"/>
                <a:ext cx="739200" cy="189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46" name="Google Shape;446;p23"/>
            <p:cNvSpPr/>
            <p:nvPr/>
          </p:nvSpPr>
          <p:spPr>
            <a:xfrm>
              <a:off x="3611225" y="3384378"/>
              <a:ext cx="739200" cy="131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447" name="Google Shape;447;p23"/>
          <p:cNvGrpSpPr/>
          <p:nvPr/>
        </p:nvGrpSpPr>
        <p:grpSpPr>
          <a:xfrm>
            <a:off x="5149509" y="3066363"/>
            <a:ext cx="1147238" cy="1086937"/>
            <a:chOff x="3611225" y="3384378"/>
            <a:chExt cx="739200" cy="696888"/>
          </a:xfrm>
        </p:grpSpPr>
        <p:grpSp>
          <p:nvGrpSpPr>
            <p:cNvPr id="448" name="Google Shape;448;p23"/>
            <p:cNvGrpSpPr/>
            <p:nvPr/>
          </p:nvGrpSpPr>
          <p:grpSpPr>
            <a:xfrm>
              <a:off x="3611225" y="3785949"/>
              <a:ext cx="739200" cy="295318"/>
              <a:chOff x="3611225" y="3657427"/>
              <a:chExt cx="739200" cy="423759"/>
            </a:xfrm>
          </p:grpSpPr>
          <p:sp>
            <p:nvSpPr>
              <p:cNvPr id="449" name="Google Shape;449;p23"/>
              <p:cNvSpPr/>
              <p:nvPr/>
            </p:nvSpPr>
            <p:spPr>
              <a:xfrm>
                <a:off x="3611225" y="3766156"/>
                <a:ext cx="739200" cy="212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0" name="Google Shape;450;p23"/>
              <p:cNvSpPr/>
              <p:nvPr/>
            </p:nvSpPr>
            <p:spPr>
              <a:xfrm>
                <a:off x="3611225" y="3657427"/>
                <a:ext cx="739200" cy="18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1" name="Google Shape;451;p23"/>
              <p:cNvSpPr/>
              <p:nvPr/>
            </p:nvSpPr>
            <p:spPr>
              <a:xfrm>
                <a:off x="3611225" y="3892186"/>
                <a:ext cx="739200" cy="189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452" name="Google Shape;452;p23"/>
            <p:cNvGrpSpPr/>
            <p:nvPr/>
          </p:nvGrpSpPr>
          <p:grpSpPr>
            <a:xfrm>
              <a:off x="3611225" y="3602217"/>
              <a:ext cx="739200" cy="295318"/>
              <a:chOff x="3611225" y="3657427"/>
              <a:chExt cx="739200" cy="423759"/>
            </a:xfrm>
          </p:grpSpPr>
          <p:sp>
            <p:nvSpPr>
              <p:cNvPr id="453" name="Google Shape;453;p23"/>
              <p:cNvSpPr/>
              <p:nvPr/>
            </p:nvSpPr>
            <p:spPr>
              <a:xfrm>
                <a:off x="3611225" y="3766156"/>
                <a:ext cx="739200" cy="212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4" name="Google Shape;454;p23"/>
              <p:cNvSpPr/>
              <p:nvPr/>
            </p:nvSpPr>
            <p:spPr>
              <a:xfrm>
                <a:off x="3611225" y="3657427"/>
                <a:ext cx="739200" cy="18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5" name="Google Shape;455;p23"/>
              <p:cNvSpPr/>
              <p:nvPr/>
            </p:nvSpPr>
            <p:spPr>
              <a:xfrm>
                <a:off x="3611225" y="3892186"/>
                <a:ext cx="739200" cy="189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456" name="Google Shape;456;p23"/>
            <p:cNvGrpSpPr/>
            <p:nvPr/>
          </p:nvGrpSpPr>
          <p:grpSpPr>
            <a:xfrm>
              <a:off x="3611225" y="3414583"/>
              <a:ext cx="739200" cy="295318"/>
              <a:chOff x="3611225" y="3657427"/>
              <a:chExt cx="739200" cy="423759"/>
            </a:xfrm>
          </p:grpSpPr>
          <p:sp>
            <p:nvSpPr>
              <p:cNvPr id="457" name="Google Shape;457;p23"/>
              <p:cNvSpPr/>
              <p:nvPr/>
            </p:nvSpPr>
            <p:spPr>
              <a:xfrm>
                <a:off x="3611225" y="3766156"/>
                <a:ext cx="739200" cy="212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8" name="Google Shape;458;p23"/>
              <p:cNvSpPr/>
              <p:nvPr/>
            </p:nvSpPr>
            <p:spPr>
              <a:xfrm>
                <a:off x="3611225" y="3657427"/>
                <a:ext cx="739200" cy="18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9" name="Google Shape;459;p23"/>
              <p:cNvSpPr/>
              <p:nvPr/>
            </p:nvSpPr>
            <p:spPr>
              <a:xfrm>
                <a:off x="3611225" y="3892186"/>
                <a:ext cx="739200" cy="189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60" name="Google Shape;460;p23"/>
            <p:cNvSpPr/>
            <p:nvPr/>
          </p:nvSpPr>
          <p:spPr>
            <a:xfrm>
              <a:off x="3611225" y="3384378"/>
              <a:ext cx="739200" cy="131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pic>
        <p:nvPicPr>
          <p:cNvPr id="465" name="Google Shape;465;p24"/>
          <p:cNvPicPr preferRelativeResize="0"/>
          <p:nvPr/>
        </p:nvPicPr>
        <p:blipFill>
          <a:blip r:embed="rId3">
            <a:alphaModFix/>
          </a:blip>
          <a:stretch>
            <a:fillRect/>
          </a:stretch>
        </p:blipFill>
        <p:spPr>
          <a:xfrm>
            <a:off x="338800" y="152400"/>
            <a:ext cx="1387576" cy="666675"/>
          </a:xfrm>
          <a:prstGeom prst="rect">
            <a:avLst/>
          </a:prstGeom>
          <a:noFill/>
          <a:ln>
            <a:noFill/>
          </a:ln>
        </p:spPr>
      </p:pic>
      <p:cxnSp>
        <p:nvCxnSpPr>
          <p:cNvPr id="466" name="Google Shape;466;p24"/>
          <p:cNvCxnSpPr/>
          <p:nvPr/>
        </p:nvCxnSpPr>
        <p:spPr>
          <a:xfrm>
            <a:off x="151500" y="947075"/>
            <a:ext cx="8841000" cy="0"/>
          </a:xfrm>
          <a:prstGeom prst="straightConnector1">
            <a:avLst/>
          </a:prstGeom>
          <a:noFill/>
          <a:ln cap="flat" cmpd="sng" w="9525">
            <a:solidFill>
              <a:schemeClr val="dk2"/>
            </a:solidFill>
            <a:prstDash val="solid"/>
            <a:round/>
            <a:headEnd len="med" w="med" type="none"/>
            <a:tailEnd len="med" w="med" type="none"/>
          </a:ln>
        </p:spPr>
      </p:cxnSp>
      <p:sp>
        <p:nvSpPr>
          <p:cNvPr id="467" name="Google Shape;467;p24"/>
          <p:cNvSpPr txBox="1"/>
          <p:nvPr/>
        </p:nvSpPr>
        <p:spPr>
          <a:xfrm>
            <a:off x="1963450" y="349275"/>
            <a:ext cx="4797000" cy="46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600">
                <a:solidFill>
                  <a:schemeClr val="dk1"/>
                </a:solidFill>
              </a:rPr>
              <a:t>Child Care Group Enrollment Management Service</a:t>
            </a:r>
            <a:endParaRPr sz="1600">
              <a:solidFill>
                <a:schemeClr val="dk1"/>
              </a:solidFill>
            </a:endParaRPr>
          </a:p>
        </p:txBody>
      </p:sp>
      <p:sp>
        <p:nvSpPr>
          <p:cNvPr id="468" name="Google Shape;468;p24"/>
          <p:cNvSpPr txBox="1"/>
          <p:nvPr/>
        </p:nvSpPr>
        <p:spPr>
          <a:xfrm>
            <a:off x="0" y="1075075"/>
            <a:ext cx="6683400" cy="1188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ko" sz="1300">
                <a:solidFill>
                  <a:schemeClr val="dk1"/>
                </a:solidFill>
              </a:rPr>
              <a:t>Application Flow</a:t>
            </a:r>
            <a:endParaRPr sz="1300">
              <a:solidFill>
                <a:schemeClr val="dk1"/>
              </a:solidFill>
            </a:endParaRPr>
          </a:p>
          <a:p>
            <a:pPr indent="-311150" lvl="1" marL="719999" rtl="0" algn="l">
              <a:lnSpc>
                <a:spcPct val="115000"/>
              </a:lnSpc>
              <a:spcBef>
                <a:spcPts val="0"/>
              </a:spcBef>
              <a:spcAft>
                <a:spcPts val="0"/>
              </a:spcAft>
              <a:buClr>
                <a:schemeClr val="dk1"/>
              </a:buClr>
              <a:buSzPts val="1300"/>
              <a:buChar char="○"/>
            </a:pPr>
            <a:r>
              <a:rPr lang="ko" sz="1300">
                <a:solidFill>
                  <a:schemeClr val="dk1"/>
                </a:solidFill>
              </a:rPr>
              <a:t>Manager assigns cases to users</a:t>
            </a:r>
            <a:endParaRPr sz="1300">
              <a:solidFill>
                <a:schemeClr val="dk1"/>
              </a:solidFill>
            </a:endParaRPr>
          </a:p>
          <a:p>
            <a:pPr indent="-311150" lvl="1" marL="719999" rtl="0" algn="l">
              <a:lnSpc>
                <a:spcPct val="115000"/>
              </a:lnSpc>
              <a:spcBef>
                <a:spcPts val="0"/>
              </a:spcBef>
              <a:spcAft>
                <a:spcPts val="0"/>
              </a:spcAft>
              <a:buClr>
                <a:schemeClr val="dk1"/>
              </a:buClr>
              <a:buSzPts val="1300"/>
              <a:buChar char="○"/>
            </a:pPr>
            <a:r>
              <a:rPr lang="ko" sz="1300">
                <a:solidFill>
                  <a:schemeClr val="dk1"/>
                </a:solidFill>
              </a:rPr>
              <a:t>Cases can be updated by either assigned user or the manager</a:t>
            </a:r>
            <a:endParaRPr sz="1300">
              <a:solidFill>
                <a:schemeClr val="dk1"/>
              </a:solidFill>
            </a:endParaRPr>
          </a:p>
          <a:p>
            <a:pPr indent="-311150" lvl="1" marL="719999" rtl="0" algn="l">
              <a:lnSpc>
                <a:spcPct val="115000"/>
              </a:lnSpc>
              <a:spcBef>
                <a:spcPts val="0"/>
              </a:spcBef>
              <a:spcAft>
                <a:spcPts val="0"/>
              </a:spcAft>
              <a:buClr>
                <a:schemeClr val="dk1"/>
              </a:buClr>
              <a:buSzPts val="1300"/>
              <a:buChar char="○"/>
            </a:pPr>
            <a:r>
              <a:rPr lang="ko" sz="1300">
                <a:solidFill>
                  <a:schemeClr val="dk1"/>
                </a:solidFill>
              </a:rPr>
              <a:t>View analytics</a:t>
            </a:r>
            <a:endParaRPr sz="1300">
              <a:solidFill>
                <a:schemeClr val="dk1"/>
              </a:solidFill>
            </a:endParaRPr>
          </a:p>
          <a:p>
            <a:pPr indent="-311150" lvl="1" marL="719999" rtl="0" algn="l">
              <a:lnSpc>
                <a:spcPct val="115000"/>
              </a:lnSpc>
              <a:spcBef>
                <a:spcPts val="0"/>
              </a:spcBef>
              <a:spcAft>
                <a:spcPts val="0"/>
              </a:spcAft>
              <a:buClr>
                <a:schemeClr val="dk1"/>
              </a:buClr>
              <a:buSzPts val="1300"/>
              <a:buChar char="○"/>
            </a:pPr>
            <a:r>
              <a:rPr lang="ko" sz="1300">
                <a:solidFill>
                  <a:schemeClr val="dk1"/>
                </a:solidFill>
              </a:rPr>
              <a:t>Restrict functionalities for non-manager staffs</a:t>
            </a:r>
            <a:endParaRPr sz="1300">
              <a:solidFill>
                <a:schemeClr val="dk1"/>
              </a:solidFill>
            </a:endParaRPr>
          </a:p>
        </p:txBody>
      </p:sp>
      <p:sp>
        <p:nvSpPr>
          <p:cNvPr id="469" name="Google Shape;469;p24"/>
          <p:cNvSpPr/>
          <p:nvPr/>
        </p:nvSpPr>
        <p:spPr>
          <a:xfrm>
            <a:off x="5088300" y="2571750"/>
            <a:ext cx="3620100" cy="2241000"/>
          </a:xfrm>
          <a:prstGeom prst="roundRect">
            <a:avLst>
              <a:gd fmla="val 2874"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470" name="Google Shape;470;p24"/>
          <p:cNvGrpSpPr/>
          <p:nvPr/>
        </p:nvGrpSpPr>
        <p:grpSpPr>
          <a:xfrm>
            <a:off x="1430010" y="2601146"/>
            <a:ext cx="224753" cy="295837"/>
            <a:chOff x="3049188" y="2712045"/>
            <a:chExt cx="486900" cy="666600"/>
          </a:xfrm>
        </p:grpSpPr>
        <p:sp>
          <p:nvSpPr>
            <p:cNvPr id="471" name="Google Shape;471;p24"/>
            <p:cNvSpPr/>
            <p:nvPr/>
          </p:nvSpPr>
          <p:spPr>
            <a:xfrm>
              <a:off x="3096485" y="2712045"/>
              <a:ext cx="392100" cy="666600"/>
            </a:xfrm>
            <a:prstGeom prst="blockArc">
              <a:avLst>
                <a:gd fmla="val 10800000" name="adj1"/>
                <a:gd fmla="val 241666" name="adj2"/>
                <a:gd fmla="val 21000" name="adj3"/>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2" name="Google Shape;472;p24"/>
            <p:cNvSpPr/>
            <p:nvPr/>
          </p:nvSpPr>
          <p:spPr>
            <a:xfrm>
              <a:off x="3049188" y="3036660"/>
              <a:ext cx="486900" cy="3357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3" name="Google Shape;473;p24"/>
            <p:cNvSpPr/>
            <p:nvPr/>
          </p:nvSpPr>
          <p:spPr>
            <a:xfrm>
              <a:off x="3251982" y="3120505"/>
              <a:ext cx="81300" cy="92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4" name="Google Shape;474;p24"/>
            <p:cNvSpPr/>
            <p:nvPr/>
          </p:nvSpPr>
          <p:spPr>
            <a:xfrm>
              <a:off x="3251982" y="3140790"/>
              <a:ext cx="81300" cy="1563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75" name="Google Shape;475;p24"/>
          <p:cNvSpPr txBox="1"/>
          <p:nvPr/>
        </p:nvSpPr>
        <p:spPr>
          <a:xfrm>
            <a:off x="1144288" y="4249200"/>
            <a:ext cx="796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200">
                <a:solidFill>
                  <a:schemeClr val="dk1"/>
                </a:solidFill>
              </a:rPr>
              <a:t>State DB</a:t>
            </a:r>
            <a:endParaRPr sz="1200">
              <a:solidFill>
                <a:schemeClr val="dk1"/>
              </a:solidFill>
            </a:endParaRPr>
          </a:p>
        </p:txBody>
      </p:sp>
      <p:sp>
        <p:nvSpPr>
          <p:cNvPr id="476" name="Google Shape;476;p24"/>
          <p:cNvSpPr txBox="1"/>
          <p:nvPr/>
        </p:nvSpPr>
        <p:spPr>
          <a:xfrm>
            <a:off x="5181328" y="4281350"/>
            <a:ext cx="1017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200">
                <a:solidFill>
                  <a:schemeClr val="dk1"/>
                </a:solidFill>
              </a:rPr>
              <a:t>Client DB</a:t>
            </a:r>
            <a:endParaRPr sz="1200">
              <a:solidFill>
                <a:schemeClr val="dk1"/>
              </a:solidFill>
            </a:endParaRPr>
          </a:p>
        </p:txBody>
      </p:sp>
      <p:sp>
        <p:nvSpPr>
          <p:cNvPr id="477" name="Google Shape;477;p24"/>
          <p:cNvSpPr/>
          <p:nvPr/>
        </p:nvSpPr>
        <p:spPr>
          <a:xfrm>
            <a:off x="2265050" y="3381163"/>
            <a:ext cx="454200" cy="254400"/>
          </a:xfrm>
          <a:prstGeom prst="rightArrow">
            <a:avLst>
              <a:gd fmla="val 50000" name="adj1"/>
              <a:gd fmla="val 50000"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478" name="Google Shape;478;p24"/>
          <p:cNvGrpSpPr/>
          <p:nvPr/>
        </p:nvGrpSpPr>
        <p:grpSpPr>
          <a:xfrm>
            <a:off x="7378565" y="3189532"/>
            <a:ext cx="1237871" cy="840581"/>
            <a:chOff x="5823200" y="2524125"/>
            <a:chExt cx="1732500" cy="1108800"/>
          </a:xfrm>
        </p:grpSpPr>
        <p:sp>
          <p:nvSpPr>
            <p:cNvPr id="479" name="Google Shape;479;p24"/>
            <p:cNvSpPr/>
            <p:nvPr/>
          </p:nvSpPr>
          <p:spPr>
            <a:xfrm>
              <a:off x="5823200" y="2524125"/>
              <a:ext cx="1732500" cy="1108800"/>
            </a:xfrm>
            <a:prstGeom prst="roundRect">
              <a:avLst>
                <a:gd fmla="val 5556"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0" name="Google Shape;480;p24"/>
            <p:cNvSpPr/>
            <p:nvPr/>
          </p:nvSpPr>
          <p:spPr>
            <a:xfrm>
              <a:off x="5944800" y="2689675"/>
              <a:ext cx="297000" cy="161700"/>
            </a:xfrm>
            <a:prstGeom prst="roundRect">
              <a:avLst>
                <a:gd fmla="val 5556"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81" name="Google Shape;481;p24"/>
            <p:cNvCxnSpPr/>
            <p:nvPr/>
          </p:nvCxnSpPr>
          <p:spPr>
            <a:xfrm>
              <a:off x="5944800" y="2932225"/>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482" name="Google Shape;482;p24"/>
            <p:cNvCxnSpPr/>
            <p:nvPr/>
          </p:nvCxnSpPr>
          <p:spPr>
            <a:xfrm>
              <a:off x="5944800" y="3046125"/>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483" name="Google Shape;483;p24"/>
            <p:cNvCxnSpPr/>
            <p:nvPr/>
          </p:nvCxnSpPr>
          <p:spPr>
            <a:xfrm>
              <a:off x="5944800" y="3174775"/>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484" name="Google Shape;484;p24"/>
            <p:cNvCxnSpPr/>
            <p:nvPr/>
          </p:nvCxnSpPr>
          <p:spPr>
            <a:xfrm>
              <a:off x="5944800" y="3289325"/>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485" name="Google Shape;485;p24"/>
            <p:cNvCxnSpPr/>
            <p:nvPr/>
          </p:nvCxnSpPr>
          <p:spPr>
            <a:xfrm>
              <a:off x="6423500" y="2770525"/>
              <a:ext cx="970500" cy="0"/>
            </a:xfrm>
            <a:prstGeom prst="straightConnector1">
              <a:avLst/>
            </a:prstGeom>
            <a:noFill/>
            <a:ln cap="flat" cmpd="sng" w="28575">
              <a:solidFill>
                <a:schemeClr val="dk2"/>
              </a:solidFill>
              <a:prstDash val="solid"/>
              <a:round/>
              <a:headEnd len="med" w="med" type="none"/>
              <a:tailEnd len="med" w="med" type="none"/>
            </a:ln>
          </p:spPr>
        </p:cxnSp>
        <p:sp>
          <p:nvSpPr>
            <p:cNvPr id="486" name="Google Shape;486;p24"/>
            <p:cNvSpPr/>
            <p:nvPr/>
          </p:nvSpPr>
          <p:spPr>
            <a:xfrm>
              <a:off x="6505275" y="2924925"/>
              <a:ext cx="649800" cy="242400"/>
            </a:xfrm>
            <a:prstGeom prst="roundRect">
              <a:avLst>
                <a:gd fmla="val 5556" name="adj"/>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7" name="Google Shape;487;p24"/>
            <p:cNvSpPr/>
            <p:nvPr/>
          </p:nvSpPr>
          <p:spPr>
            <a:xfrm>
              <a:off x="6505275" y="3289325"/>
              <a:ext cx="649800" cy="242400"/>
            </a:xfrm>
            <a:prstGeom prst="roundRect">
              <a:avLst>
                <a:gd fmla="val 5556"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88" name="Google Shape;488;p24"/>
            <p:cNvCxnSpPr/>
            <p:nvPr/>
          </p:nvCxnSpPr>
          <p:spPr>
            <a:xfrm>
              <a:off x="5944800" y="3410525"/>
              <a:ext cx="184800" cy="0"/>
            </a:xfrm>
            <a:prstGeom prst="straightConnector1">
              <a:avLst/>
            </a:prstGeom>
            <a:noFill/>
            <a:ln cap="flat" cmpd="sng" w="28575">
              <a:solidFill>
                <a:schemeClr val="dk2"/>
              </a:solidFill>
              <a:prstDash val="solid"/>
              <a:round/>
              <a:headEnd len="med" w="med" type="none"/>
              <a:tailEnd len="med" w="med" type="none"/>
            </a:ln>
          </p:spPr>
        </p:cxnSp>
        <p:sp>
          <p:nvSpPr>
            <p:cNvPr id="489" name="Google Shape;489;p24"/>
            <p:cNvSpPr/>
            <p:nvPr/>
          </p:nvSpPr>
          <p:spPr>
            <a:xfrm>
              <a:off x="5823200" y="2527975"/>
              <a:ext cx="1732500" cy="81000"/>
            </a:xfrm>
            <a:prstGeom prst="round2SameRect">
              <a:avLst>
                <a:gd fmla="val 38111"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0" name="Google Shape;490;p24"/>
            <p:cNvSpPr/>
            <p:nvPr/>
          </p:nvSpPr>
          <p:spPr>
            <a:xfrm>
              <a:off x="5890800" y="2538775"/>
              <a:ext cx="54000" cy="540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1" name="Google Shape;491;p24"/>
            <p:cNvSpPr/>
            <p:nvPr/>
          </p:nvSpPr>
          <p:spPr>
            <a:xfrm>
              <a:off x="5964500" y="2538775"/>
              <a:ext cx="54000" cy="540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2" name="Google Shape;492;p24"/>
            <p:cNvSpPr/>
            <p:nvPr/>
          </p:nvSpPr>
          <p:spPr>
            <a:xfrm>
              <a:off x="6036500" y="2538775"/>
              <a:ext cx="54000" cy="540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93" name="Google Shape;493;p24"/>
          <p:cNvSpPr txBox="1"/>
          <p:nvPr/>
        </p:nvSpPr>
        <p:spPr>
          <a:xfrm>
            <a:off x="7488553" y="4281350"/>
            <a:ext cx="1017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200">
                <a:solidFill>
                  <a:schemeClr val="dk1"/>
                </a:solidFill>
              </a:rPr>
              <a:t>User</a:t>
            </a:r>
            <a:endParaRPr sz="1200">
              <a:solidFill>
                <a:schemeClr val="dk1"/>
              </a:solidFill>
            </a:endParaRPr>
          </a:p>
        </p:txBody>
      </p:sp>
      <p:sp>
        <p:nvSpPr>
          <p:cNvPr id="494" name="Google Shape;494;p24"/>
          <p:cNvSpPr/>
          <p:nvPr/>
        </p:nvSpPr>
        <p:spPr>
          <a:xfrm>
            <a:off x="6561825" y="3267013"/>
            <a:ext cx="454200" cy="254400"/>
          </a:xfrm>
          <a:prstGeom prst="rightArrow">
            <a:avLst>
              <a:gd fmla="val 50000" name="adj1"/>
              <a:gd fmla="val 50000"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5" name="Google Shape;495;p24"/>
          <p:cNvSpPr/>
          <p:nvPr/>
        </p:nvSpPr>
        <p:spPr>
          <a:xfrm rot="10800000">
            <a:off x="6561825" y="3667713"/>
            <a:ext cx="454200" cy="254400"/>
          </a:xfrm>
          <a:prstGeom prst="rightArrow">
            <a:avLst>
              <a:gd fmla="val 50000" name="adj1"/>
              <a:gd fmla="val 50000"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496" name="Google Shape;496;p24"/>
          <p:cNvGrpSpPr/>
          <p:nvPr/>
        </p:nvGrpSpPr>
        <p:grpSpPr>
          <a:xfrm>
            <a:off x="2345640" y="3052454"/>
            <a:ext cx="224770" cy="295835"/>
            <a:chOff x="4571991" y="1321650"/>
            <a:chExt cx="297000" cy="333900"/>
          </a:xfrm>
        </p:grpSpPr>
        <p:sp>
          <p:nvSpPr>
            <p:cNvPr id="497" name="Google Shape;497;p24"/>
            <p:cNvSpPr/>
            <p:nvPr/>
          </p:nvSpPr>
          <p:spPr>
            <a:xfrm>
              <a:off x="4571991" y="1321650"/>
              <a:ext cx="297000" cy="333900"/>
            </a:xfrm>
            <a:prstGeom prst="snip1Rect">
              <a:avLst>
                <a:gd fmla="val 16667" name="adj"/>
              </a:avLst>
            </a:prstGeom>
            <a:solidFill>
              <a:srgbClr val="93C47D"/>
            </a:solid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8" name="Google Shape;498;p24"/>
            <p:cNvSpPr/>
            <p:nvPr/>
          </p:nvSpPr>
          <p:spPr>
            <a:xfrm>
              <a:off x="4618677" y="1444516"/>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9" name="Google Shape;499;p24"/>
            <p:cNvSpPr/>
            <p:nvPr/>
          </p:nvSpPr>
          <p:spPr>
            <a:xfrm>
              <a:off x="4715820" y="1444516"/>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0" name="Google Shape;500;p24"/>
            <p:cNvSpPr/>
            <p:nvPr/>
          </p:nvSpPr>
          <p:spPr>
            <a:xfrm>
              <a:off x="4618677" y="1493199"/>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1" name="Google Shape;501;p24"/>
            <p:cNvSpPr/>
            <p:nvPr/>
          </p:nvSpPr>
          <p:spPr>
            <a:xfrm>
              <a:off x="4715820" y="1493199"/>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2" name="Google Shape;502;p24"/>
            <p:cNvSpPr/>
            <p:nvPr/>
          </p:nvSpPr>
          <p:spPr>
            <a:xfrm>
              <a:off x="4618677" y="1541882"/>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3" name="Google Shape;503;p24"/>
            <p:cNvSpPr/>
            <p:nvPr/>
          </p:nvSpPr>
          <p:spPr>
            <a:xfrm>
              <a:off x="4715820" y="1541882"/>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504" name="Google Shape;504;p24"/>
          <p:cNvGrpSpPr/>
          <p:nvPr/>
        </p:nvGrpSpPr>
        <p:grpSpPr>
          <a:xfrm>
            <a:off x="2895465" y="3120219"/>
            <a:ext cx="1237871" cy="840581"/>
            <a:chOff x="5823200" y="2524125"/>
            <a:chExt cx="1732500" cy="1108800"/>
          </a:xfrm>
        </p:grpSpPr>
        <p:sp>
          <p:nvSpPr>
            <p:cNvPr id="505" name="Google Shape;505;p24"/>
            <p:cNvSpPr/>
            <p:nvPr/>
          </p:nvSpPr>
          <p:spPr>
            <a:xfrm>
              <a:off x="5823200" y="2524125"/>
              <a:ext cx="1732500" cy="1108800"/>
            </a:xfrm>
            <a:prstGeom prst="roundRect">
              <a:avLst>
                <a:gd fmla="val 5556"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6" name="Google Shape;506;p24"/>
            <p:cNvSpPr/>
            <p:nvPr/>
          </p:nvSpPr>
          <p:spPr>
            <a:xfrm>
              <a:off x="5944800" y="2689675"/>
              <a:ext cx="297000" cy="161700"/>
            </a:xfrm>
            <a:prstGeom prst="roundRect">
              <a:avLst>
                <a:gd fmla="val 5556"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07" name="Google Shape;507;p24"/>
            <p:cNvCxnSpPr/>
            <p:nvPr/>
          </p:nvCxnSpPr>
          <p:spPr>
            <a:xfrm>
              <a:off x="5944800" y="2932225"/>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508" name="Google Shape;508;p24"/>
            <p:cNvCxnSpPr/>
            <p:nvPr/>
          </p:nvCxnSpPr>
          <p:spPr>
            <a:xfrm>
              <a:off x="5944800" y="3046125"/>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509" name="Google Shape;509;p24"/>
            <p:cNvCxnSpPr/>
            <p:nvPr/>
          </p:nvCxnSpPr>
          <p:spPr>
            <a:xfrm>
              <a:off x="5944800" y="3174775"/>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510" name="Google Shape;510;p24"/>
            <p:cNvCxnSpPr/>
            <p:nvPr/>
          </p:nvCxnSpPr>
          <p:spPr>
            <a:xfrm>
              <a:off x="5944800" y="3289325"/>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511" name="Google Shape;511;p24"/>
            <p:cNvCxnSpPr/>
            <p:nvPr/>
          </p:nvCxnSpPr>
          <p:spPr>
            <a:xfrm>
              <a:off x="6423500" y="2770525"/>
              <a:ext cx="970500" cy="0"/>
            </a:xfrm>
            <a:prstGeom prst="straightConnector1">
              <a:avLst/>
            </a:prstGeom>
            <a:noFill/>
            <a:ln cap="flat" cmpd="sng" w="28575">
              <a:solidFill>
                <a:schemeClr val="dk2"/>
              </a:solidFill>
              <a:prstDash val="solid"/>
              <a:round/>
              <a:headEnd len="med" w="med" type="none"/>
              <a:tailEnd len="med" w="med" type="none"/>
            </a:ln>
          </p:spPr>
        </p:cxnSp>
        <p:sp>
          <p:nvSpPr>
            <p:cNvPr id="512" name="Google Shape;512;p24"/>
            <p:cNvSpPr/>
            <p:nvPr/>
          </p:nvSpPr>
          <p:spPr>
            <a:xfrm>
              <a:off x="6505275" y="2924925"/>
              <a:ext cx="649800" cy="242400"/>
            </a:xfrm>
            <a:prstGeom prst="roundRect">
              <a:avLst>
                <a:gd fmla="val 5556" name="adj"/>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3" name="Google Shape;513;p24"/>
            <p:cNvSpPr/>
            <p:nvPr/>
          </p:nvSpPr>
          <p:spPr>
            <a:xfrm>
              <a:off x="6505275" y="3289325"/>
              <a:ext cx="649800" cy="242400"/>
            </a:xfrm>
            <a:prstGeom prst="roundRect">
              <a:avLst>
                <a:gd fmla="val 5556"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14" name="Google Shape;514;p24"/>
            <p:cNvCxnSpPr/>
            <p:nvPr/>
          </p:nvCxnSpPr>
          <p:spPr>
            <a:xfrm>
              <a:off x="5944800" y="3410525"/>
              <a:ext cx="184800" cy="0"/>
            </a:xfrm>
            <a:prstGeom prst="straightConnector1">
              <a:avLst/>
            </a:prstGeom>
            <a:noFill/>
            <a:ln cap="flat" cmpd="sng" w="28575">
              <a:solidFill>
                <a:schemeClr val="dk2"/>
              </a:solidFill>
              <a:prstDash val="solid"/>
              <a:round/>
              <a:headEnd len="med" w="med" type="none"/>
              <a:tailEnd len="med" w="med" type="none"/>
            </a:ln>
          </p:spPr>
        </p:cxnSp>
        <p:sp>
          <p:nvSpPr>
            <p:cNvPr id="515" name="Google Shape;515;p24"/>
            <p:cNvSpPr/>
            <p:nvPr/>
          </p:nvSpPr>
          <p:spPr>
            <a:xfrm>
              <a:off x="5823200" y="2527975"/>
              <a:ext cx="1732500" cy="81000"/>
            </a:xfrm>
            <a:prstGeom prst="round2SameRect">
              <a:avLst>
                <a:gd fmla="val 38111"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6" name="Google Shape;516;p24"/>
            <p:cNvSpPr/>
            <p:nvPr/>
          </p:nvSpPr>
          <p:spPr>
            <a:xfrm>
              <a:off x="5890800" y="2538775"/>
              <a:ext cx="54000" cy="540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7" name="Google Shape;517;p24"/>
            <p:cNvSpPr/>
            <p:nvPr/>
          </p:nvSpPr>
          <p:spPr>
            <a:xfrm>
              <a:off x="5964500" y="2538775"/>
              <a:ext cx="54000" cy="540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8" name="Google Shape;518;p24"/>
            <p:cNvSpPr/>
            <p:nvPr/>
          </p:nvSpPr>
          <p:spPr>
            <a:xfrm>
              <a:off x="6036500" y="2538775"/>
              <a:ext cx="54000" cy="540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19" name="Google Shape;519;p24"/>
          <p:cNvSpPr txBox="1"/>
          <p:nvPr/>
        </p:nvSpPr>
        <p:spPr>
          <a:xfrm>
            <a:off x="3005453" y="4249200"/>
            <a:ext cx="1017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200">
                <a:solidFill>
                  <a:schemeClr val="dk1"/>
                </a:solidFill>
              </a:rPr>
              <a:t>Manager</a:t>
            </a:r>
            <a:endParaRPr sz="1200">
              <a:solidFill>
                <a:schemeClr val="dk1"/>
              </a:solidFill>
            </a:endParaRPr>
          </a:p>
        </p:txBody>
      </p:sp>
      <p:sp>
        <p:nvSpPr>
          <p:cNvPr id="520" name="Google Shape;520;p24"/>
          <p:cNvSpPr/>
          <p:nvPr/>
        </p:nvSpPr>
        <p:spPr>
          <a:xfrm>
            <a:off x="4430213" y="3381163"/>
            <a:ext cx="454200" cy="254400"/>
          </a:xfrm>
          <a:prstGeom prst="rightArrow">
            <a:avLst>
              <a:gd fmla="val 50000" name="adj1"/>
              <a:gd fmla="val 50000"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21" name="Google Shape;521;p24"/>
          <p:cNvGrpSpPr/>
          <p:nvPr/>
        </p:nvGrpSpPr>
        <p:grpSpPr>
          <a:xfrm>
            <a:off x="4510803" y="3052454"/>
            <a:ext cx="224770" cy="295835"/>
            <a:chOff x="4571991" y="1321650"/>
            <a:chExt cx="297000" cy="333900"/>
          </a:xfrm>
        </p:grpSpPr>
        <p:sp>
          <p:nvSpPr>
            <p:cNvPr id="522" name="Google Shape;522;p24"/>
            <p:cNvSpPr/>
            <p:nvPr/>
          </p:nvSpPr>
          <p:spPr>
            <a:xfrm>
              <a:off x="4571991" y="1321650"/>
              <a:ext cx="297000" cy="333900"/>
            </a:xfrm>
            <a:prstGeom prst="snip1Rect">
              <a:avLst>
                <a:gd fmla="val 16667" name="adj"/>
              </a:avLst>
            </a:prstGeom>
            <a:solidFill>
              <a:srgbClr val="93C47D"/>
            </a:solid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3" name="Google Shape;523;p24"/>
            <p:cNvSpPr/>
            <p:nvPr/>
          </p:nvSpPr>
          <p:spPr>
            <a:xfrm>
              <a:off x="4618677" y="1444516"/>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4" name="Google Shape;524;p24"/>
            <p:cNvSpPr/>
            <p:nvPr/>
          </p:nvSpPr>
          <p:spPr>
            <a:xfrm>
              <a:off x="4715820" y="1444516"/>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5" name="Google Shape;525;p24"/>
            <p:cNvSpPr/>
            <p:nvPr/>
          </p:nvSpPr>
          <p:spPr>
            <a:xfrm>
              <a:off x="4618677" y="1493199"/>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6" name="Google Shape;526;p24"/>
            <p:cNvSpPr/>
            <p:nvPr/>
          </p:nvSpPr>
          <p:spPr>
            <a:xfrm>
              <a:off x="4715820" y="1493199"/>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7" name="Google Shape;527;p24"/>
            <p:cNvSpPr/>
            <p:nvPr/>
          </p:nvSpPr>
          <p:spPr>
            <a:xfrm>
              <a:off x="4618677" y="1541882"/>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8" name="Google Shape;528;p24"/>
            <p:cNvSpPr/>
            <p:nvPr/>
          </p:nvSpPr>
          <p:spPr>
            <a:xfrm>
              <a:off x="4715820" y="1541882"/>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529" name="Google Shape;529;p24"/>
          <p:cNvGrpSpPr/>
          <p:nvPr/>
        </p:nvGrpSpPr>
        <p:grpSpPr>
          <a:xfrm>
            <a:off x="941596" y="3031325"/>
            <a:ext cx="1147238" cy="1086937"/>
            <a:chOff x="3611225" y="3384378"/>
            <a:chExt cx="739200" cy="696888"/>
          </a:xfrm>
        </p:grpSpPr>
        <p:grpSp>
          <p:nvGrpSpPr>
            <p:cNvPr id="530" name="Google Shape;530;p24"/>
            <p:cNvGrpSpPr/>
            <p:nvPr/>
          </p:nvGrpSpPr>
          <p:grpSpPr>
            <a:xfrm>
              <a:off x="3611225" y="3785949"/>
              <a:ext cx="739200" cy="295318"/>
              <a:chOff x="3611225" y="3657427"/>
              <a:chExt cx="739200" cy="423759"/>
            </a:xfrm>
          </p:grpSpPr>
          <p:sp>
            <p:nvSpPr>
              <p:cNvPr id="531" name="Google Shape;531;p24"/>
              <p:cNvSpPr/>
              <p:nvPr/>
            </p:nvSpPr>
            <p:spPr>
              <a:xfrm>
                <a:off x="3611225" y="3766156"/>
                <a:ext cx="739200" cy="212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2" name="Google Shape;532;p24"/>
              <p:cNvSpPr/>
              <p:nvPr/>
            </p:nvSpPr>
            <p:spPr>
              <a:xfrm>
                <a:off x="3611225" y="3657427"/>
                <a:ext cx="739200" cy="18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3" name="Google Shape;533;p24"/>
              <p:cNvSpPr/>
              <p:nvPr/>
            </p:nvSpPr>
            <p:spPr>
              <a:xfrm>
                <a:off x="3611225" y="3892186"/>
                <a:ext cx="739200" cy="189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534" name="Google Shape;534;p24"/>
            <p:cNvGrpSpPr/>
            <p:nvPr/>
          </p:nvGrpSpPr>
          <p:grpSpPr>
            <a:xfrm>
              <a:off x="3611225" y="3602217"/>
              <a:ext cx="739200" cy="295318"/>
              <a:chOff x="3611225" y="3657427"/>
              <a:chExt cx="739200" cy="423759"/>
            </a:xfrm>
          </p:grpSpPr>
          <p:sp>
            <p:nvSpPr>
              <p:cNvPr id="535" name="Google Shape;535;p24"/>
              <p:cNvSpPr/>
              <p:nvPr/>
            </p:nvSpPr>
            <p:spPr>
              <a:xfrm>
                <a:off x="3611225" y="3766156"/>
                <a:ext cx="739200" cy="212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6" name="Google Shape;536;p24"/>
              <p:cNvSpPr/>
              <p:nvPr/>
            </p:nvSpPr>
            <p:spPr>
              <a:xfrm>
                <a:off x="3611225" y="3657427"/>
                <a:ext cx="739200" cy="18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7" name="Google Shape;537;p24"/>
              <p:cNvSpPr/>
              <p:nvPr/>
            </p:nvSpPr>
            <p:spPr>
              <a:xfrm>
                <a:off x="3611225" y="3892186"/>
                <a:ext cx="739200" cy="189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538" name="Google Shape;538;p24"/>
            <p:cNvGrpSpPr/>
            <p:nvPr/>
          </p:nvGrpSpPr>
          <p:grpSpPr>
            <a:xfrm>
              <a:off x="3611225" y="3414583"/>
              <a:ext cx="739200" cy="295318"/>
              <a:chOff x="3611225" y="3657427"/>
              <a:chExt cx="739200" cy="423759"/>
            </a:xfrm>
          </p:grpSpPr>
          <p:sp>
            <p:nvSpPr>
              <p:cNvPr id="539" name="Google Shape;539;p24"/>
              <p:cNvSpPr/>
              <p:nvPr/>
            </p:nvSpPr>
            <p:spPr>
              <a:xfrm>
                <a:off x="3611225" y="3766156"/>
                <a:ext cx="739200" cy="212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0" name="Google Shape;540;p24"/>
              <p:cNvSpPr/>
              <p:nvPr/>
            </p:nvSpPr>
            <p:spPr>
              <a:xfrm>
                <a:off x="3611225" y="3657427"/>
                <a:ext cx="739200" cy="18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1" name="Google Shape;541;p24"/>
              <p:cNvSpPr/>
              <p:nvPr/>
            </p:nvSpPr>
            <p:spPr>
              <a:xfrm>
                <a:off x="3611225" y="3892186"/>
                <a:ext cx="739200" cy="189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42" name="Google Shape;542;p24"/>
            <p:cNvSpPr/>
            <p:nvPr/>
          </p:nvSpPr>
          <p:spPr>
            <a:xfrm>
              <a:off x="3611225" y="3384378"/>
              <a:ext cx="739200" cy="131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543" name="Google Shape;543;p24"/>
          <p:cNvGrpSpPr/>
          <p:nvPr/>
        </p:nvGrpSpPr>
        <p:grpSpPr>
          <a:xfrm>
            <a:off x="5149509" y="3066363"/>
            <a:ext cx="1147238" cy="1086937"/>
            <a:chOff x="3611225" y="3384378"/>
            <a:chExt cx="739200" cy="696888"/>
          </a:xfrm>
        </p:grpSpPr>
        <p:grpSp>
          <p:nvGrpSpPr>
            <p:cNvPr id="544" name="Google Shape;544;p24"/>
            <p:cNvGrpSpPr/>
            <p:nvPr/>
          </p:nvGrpSpPr>
          <p:grpSpPr>
            <a:xfrm>
              <a:off x="3611225" y="3785949"/>
              <a:ext cx="739200" cy="295318"/>
              <a:chOff x="3611225" y="3657427"/>
              <a:chExt cx="739200" cy="423759"/>
            </a:xfrm>
          </p:grpSpPr>
          <p:sp>
            <p:nvSpPr>
              <p:cNvPr id="545" name="Google Shape;545;p24"/>
              <p:cNvSpPr/>
              <p:nvPr/>
            </p:nvSpPr>
            <p:spPr>
              <a:xfrm>
                <a:off x="3611225" y="3766156"/>
                <a:ext cx="739200" cy="212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6" name="Google Shape;546;p24"/>
              <p:cNvSpPr/>
              <p:nvPr/>
            </p:nvSpPr>
            <p:spPr>
              <a:xfrm>
                <a:off x="3611225" y="3657427"/>
                <a:ext cx="739200" cy="18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7" name="Google Shape;547;p24"/>
              <p:cNvSpPr/>
              <p:nvPr/>
            </p:nvSpPr>
            <p:spPr>
              <a:xfrm>
                <a:off x="3611225" y="3892186"/>
                <a:ext cx="739200" cy="189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548" name="Google Shape;548;p24"/>
            <p:cNvGrpSpPr/>
            <p:nvPr/>
          </p:nvGrpSpPr>
          <p:grpSpPr>
            <a:xfrm>
              <a:off x="3611225" y="3602217"/>
              <a:ext cx="739200" cy="295318"/>
              <a:chOff x="3611225" y="3657427"/>
              <a:chExt cx="739200" cy="423759"/>
            </a:xfrm>
          </p:grpSpPr>
          <p:sp>
            <p:nvSpPr>
              <p:cNvPr id="549" name="Google Shape;549;p24"/>
              <p:cNvSpPr/>
              <p:nvPr/>
            </p:nvSpPr>
            <p:spPr>
              <a:xfrm>
                <a:off x="3611225" y="3766156"/>
                <a:ext cx="739200" cy="212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0" name="Google Shape;550;p24"/>
              <p:cNvSpPr/>
              <p:nvPr/>
            </p:nvSpPr>
            <p:spPr>
              <a:xfrm>
                <a:off x="3611225" y="3657427"/>
                <a:ext cx="739200" cy="18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1" name="Google Shape;551;p24"/>
              <p:cNvSpPr/>
              <p:nvPr/>
            </p:nvSpPr>
            <p:spPr>
              <a:xfrm>
                <a:off x="3611225" y="3892186"/>
                <a:ext cx="739200" cy="189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552" name="Google Shape;552;p24"/>
            <p:cNvGrpSpPr/>
            <p:nvPr/>
          </p:nvGrpSpPr>
          <p:grpSpPr>
            <a:xfrm>
              <a:off x="3611225" y="3414583"/>
              <a:ext cx="739200" cy="295318"/>
              <a:chOff x="3611225" y="3657427"/>
              <a:chExt cx="739200" cy="423759"/>
            </a:xfrm>
          </p:grpSpPr>
          <p:sp>
            <p:nvSpPr>
              <p:cNvPr id="553" name="Google Shape;553;p24"/>
              <p:cNvSpPr/>
              <p:nvPr/>
            </p:nvSpPr>
            <p:spPr>
              <a:xfrm>
                <a:off x="3611225" y="3766156"/>
                <a:ext cx="739200" cy="212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4" name="Google Shape;554;p24"/>
              <p:cNvSpPr/>
              <p:nvPr/>
            </p:nvSpPr>
            <p:spPr>
              <a:xfrm>
                <a:off x="3611225" y="3657427"/>
                <a:ext cx="739200" cy="18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5" name="Google Shape;555;p24"/>
              <p:cNvSpPr/>
              <p:nvPr/>
            </p:nvSpPr>
            <p:spPr>
              <a:xfrm>
                <a:off x="3611225" y="3892186"/>
                <a:ext cx="739200" cy="189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56" name="Google Shape;556;p24"/>
            <p:cNvSpPr/>
            <p:nvPr/>
          </p:nvSpPr>
          <p:spPr>
            <a:xfrm>
              <a:off x="3611225" y="3384378"/>
              <a:ext cx="739200" cy="131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pic>
        <p:nvPicPr>
          <p:cNvPr id="561" name="Google Shape;561;p25"/>
          <p:cNvPicPr preferRelativeResize="0"/>
          <p:nvPr/>
        </p:nvPicPr>
        <p:blipFill>
          <a:blip r:embed="rId3">
            <a:alphaModFix/>
          </a:blip>
          <a:stretch>
            <a:fillRect/>
          </a:stretch>
        </p:blipFill>
        <p:spPr>
          <a:xfrm>
            <a:off x="338800" y="152400"/>
            <a:ext cx="1387576" cy="666675"/>
          </a:xfrm>
          <a:prstGeom prst="rect">
            <a:avLst/>
          </a:prstGeom>
          <a:noFill/>
          <a:ln>
            <a:noFill/>
          </a:ln>
        </p:spPr>
      </p:pic>
      <p:cxnSp>
        <p:nvCxnSpPr>
          <p:cNvPr id="562" name="Google Shape;562;p25"/>
          <p:cNvCxnSpPr/>
          <p:nvPr/>
        </p:nvCxnSpPr>
        <p:spPr>
          <a:xfrm>
            <a:off x="151500" y="947075"/>
            <a:ext cx="8841000" cy="0"/>
          </a:xfrm>
          <a:prstGeom prst="straightConnector1">
            <a:avLst/>
          </a:prstGeom>
          <a:noFill/>
          <a:ln cap="flat" cmpd="sng" w="9525">
            <a:solidFill>
              <a:schemeClr val="dk2"/>
            </a:solidFill>
            <a:prstDash val="solid"/>
            <a:round/>
            <a:headEnd len="med" w="med" type="none"/>
            <a:tailEnd len="med" w="med" type="none"/>
          </a:ln>
        </p:spPr>
      </p:cxnSp>
      <p:sp>
        <p:nvSpPr>
          <p:cNvPr id="563" name="Google Shape;563;p25"/>
          <p:cNvSpPr txBox="1"/>
          <p:nvPr/>
        </p:nvSpPr>
        <p:spPr>
          <a:xfrm>
            <a:off x="1963450" y="349275"/>
            <a:ext cx="4797000" cy="46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600">
                <a:solidFill>
                  <a:schemeClr val="dk1"/>
                </a:solidFill>
              </a:rPr>
              <a:t>Child Care Group Enrollment Management Service</a:t>
            </a:r>
            <a:endParaRPr sz="1600">
              <a:solidFill>
                <a:schemeClr val="dk1"/>
              </a:solidFill>
            </a:endParaRPr>
          </a:p>
        </p:txBody>
      </p:sp>
      <p:sp>
        <p:nvSpPr>
          <p:cNvPr id="564" name="Google Shape;564;p25"/>
          <p:cNvSpPr txBox="1"/>
          <p:nvPr/>
        </p:nvSpPr>
        <p:spPr>
          <a:xfrm>
            <a:off x="0" y="1075075"/>
            <a:ext cx="6683400" cy="8577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ko" sz="1300">
                <a:solidFill>
                  <a:schemeClr val="dk1"/>
                </a:solidFill>
              </a:rPr>
              <a:t>Manager vs Non-Manager</a:t>
            </a:r>
            <a:endParaRPr sz="1300">
              <a:solidFill>
                <a:schemeClr val="dk1"/>
              </a:solidFill>
            </a:endParaRPr>
          </a:p>
          <a:p>
            <a:pPr indent="-311150" lvl="1" marL="719999" rtl="0" algn="l">
              <a:lnSpc>
                <a:spcPct val="115000"/>
              </a:lnSpc>
              <a:spcBef>
                <a:spcPts val="0"/>
              </a:spcBef>
              <a:spcAft>
                <a:spcPts val="0"/>
              </a:spcAft>
              <a:buClr>
                <a:schemeClr val="dk1"/>
              </a:buClr>
              <a:buSzPts val="1300"/>
              <a:buChar char="○"/>
            </a:pPr>
            <a:r>
              <a:rPr lang="ko" sz="1300">
                <a:solidFill>
                  <a:schemeClr val="dk1"/>
                </a:solidFill>
              </a:rPr>
              <a:t>Only users with Eligibility Manager role can access Manager functionalities</a:t>
            </a:r>
            <a:endParaRPr sz="1300">
              <a:solidFill>
                <a:schemeClr val="dk1"/>
              </a:solidFill>
            </a:endParaRPr>
          </a:p>
          <a:p>
            <a:pPr indent="-311150" lvl="1" marL="719999" rtl="0" algn="l">
              <a:lnSpc>
                <a:spcPct val="115000"/>
              </a:lnSpc>
              <a:spcBef>
                <a:spcPts val="0"/>
              </a:spcBef>
              <a:spcAft>
                <a:spcPts val="0"/>
              </a:spcAft>
              <a:buClr>
                <a:schemeClr val="dk1"/>
              </a:buClr>
              <a:buSzPts val="1300"/>
              <a:buChar char="○"/>
            </a:pPr>
            <a:r>
              <a:rPr lang="ko" sz="1300">
                <a:solidFill>
                  <a:schemeClr val="dk1"/>
                </a:solidFill>
              </a:rPr>
              <a:t>Users with any other roles are considered as non-manager by the app</a:t>
            </a:r>
            <a:endParaRPr sz="1300">
              <a:solidFill>
                <a:schemeClr val="dk1"/>
              </a:solidFill>
            </a:endParaRPr>
          </a:p>
        </p:txBody>
      </p:sp>
      <p:sp>
        <p:nvSpPr>
          <p:cNvPr id="565" name="Google Shape;565;p25"/>
          <p:cNvSpPr/>
          <p:nvPr/>
        </p:nvSpPr>
        <p:spPr>
          <a:xfrm>
            <a:off x="2437481" y="2490275"/>
            <a:ext cx="245400" cy="2511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6" name="Google Shape;566;p25"/>
          <p:cNvSpPr/>
          <p:nvPr/>
        </p:nvSpPr>
        <p:spPr>
          <a:xfrm>
            <a:off x="2363850" y="2761875"/>
            <a:ext cx="392700" cy="179400"/>
          </a:xfrm>
          <a:prstGeom prst="round2SameRect">
            <a:avLst>
              <a:gd fmla="val 36458" name="adj1"/>
              <a:gd fmla="val 0"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7" name="Google Shape;567;p25"/>
          <p:cNvSpPr txBox="1"/>
          <p:nvPr/>
        </p:nvSpPr>
        <p:spPr>
          <a:xfrm>
            <a:off x="2092200" y="2961775"/>
            <a:ext cx="936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200">
                <a:solidFill>
                  <a:schemeClr val="dk1"/>
                </a:solidFill>
              </a:rPr>
              <a:t>Manager</a:t>
            </a:r>
            <a:endParaRPr sz="1200">
              <a:solidFill>
                <a:schemeClr val="dk1"/>
              </a:solidFill>
            </a:endParaRPr>
          </a:p>
        </p:txBody>
      </p:sp>
      <p:sp>
        <p:nvSpPr>
          <p:cNvPr id="568" name="Google Shape;568;p25"/>
          <p:cNvSpPr txBox="1"/>
          <p:nvPr/>
        </p:nvSpPr>
        <p:spPr>
          <a:xfrm>
            <a:off x="1858300" y="3206475"/>
            <a:ext cx="2053200" cy="738900"/>
          </a:xfrm>
          <a:prstGeom prst="rect">
            <a:avLst/>
          </a:prstGeom>
          <a:noFill/>
          <a:ln>
            <a:noFill/>
          </a:ln>
        </p:spPr>
        <p:txBody>
          <a:bodyPr anchorCtr="0" anchor="t" bIns="91425" lIns="91425" spcFirstLastPara="1" rIns="91425" wrap="square" tIns="91425">
            <a:spAutoFit/>
          </a:bodyPr>
          <a:lstStyle/>
          <a:p>
            <a:pPr indent="-161925" lvl="0" marL="179999" marR="183713" rtl="0" algn="l">
              <a:spcBef>
                <a:spcPts val="0"/>
              </a:spcBef>
              <a:spcAft>
                <a:spcPts val="0"/>
              </a:spcAft>
              <a:buClr>
                <a:schemeClr val="dk1"/>
              </a:buClr>
              <a:buSzPts val="1200"/>
              <a:buChar char="●"/>
            </a:pPr>
            <a:r>
              <a:rPr lang="ko" sz="1200">
                <a:solidFill>
                  <a:schemeClr val="dk1"/>
                </a:solidFill>
              </a:rPr>
              <a:t>Access all cases</a:t>
            </a:r>
            <a:endParaRPr sz="1200">
              <a:solidFill>
                <a:schemeClr val="dk1"/>
              </a:solidFill>
            </a:endParaRPr>
          </a:p>
          <a:p>
            <a:pPr indent="-161925" lvl="0" marL="179999" marR="183713" rtl="0" algn="l">
              <a:spcBef>
                <a:spcPts val="0"/>
              </a:spcBef>
              <a:spcAft>
                <a:spcPts val="0"/>
              </a:spcAft>
              <a:buClr>
                <a:schemeClr val="dk1"/>
              </a:buClr>
              <a:buSzPts val="1200"/>
              <a:buChar char="●"/>
            </a:pPr>
            <a:r>
              <a:rPr lang="ko" sz="1200">
                <a:solidFill>
                  <a:schemeClr val="dk1"/>
                </a:solidFill>
              </a:rPr>
              <a:t>Upload new cases</a:t>
            </a:r>
            <a:endParaRPr sz="1200">
              <a:solidFill>
                <a:schemeClr val="dk1"/>
              </a:solidFill>
            </a:endParaRPr>
          </a:p>
          <a:p>
            <a:pPr indent="-161925" lvl="0" marL="179999" marR="183713" rtl="0" algn="l">
              <a:spcBef>
                <a:spcPts val="0"/>
              </a:spcBef>
              <a:spcAft>
                <a:spcPts val="0"/>
              </a:spcAft>
              <a:buClr>
                <a:schemeClr val="dk1"/>
              </a:buClr>
              <a:buSzPts val="1200"/>
              <a:buChar char="●"/>
            </a:pPr>
            <a:r>
              <a:rPr lang="ko" sz="1200">
                <a:solidFill>
                  <a:schemeClr val="dk1"/>
                </a:solidFill>
              </a:rPr>
              <a:t>View/Edit/Add Users</a:t>
            </a:r>
            <a:endParaRPr sz="1200">
              <a:solidFill>
                <a:schemeClr val="dk1"/>
              </a:solidFill>
            </a:endParaRPr>
          </a:p>
        </p:txBody>
      </p:sp>
      <p:sp>
        <p:nvSpPr>
          <p:cNvPr id="569" name="Google Shape;569;p25"/>
          <p:cNvSpPr/>
          <p:nvPr/>
        </p:nvSpPr>
        <p:spPr>
          <a:xfrm>
            <a:off x="5669806" y="2490275"/>
            <a:ext cx="245400" cy="2511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0" name="Google Shape;570;p25"/>
          <p:cNvSpPr/>
          <p:nvPr/>
        </p:nvSpPr>
        <p:spPr>
          <a:xfrm>
            <a:off x="5596175" y="2761875"/>
            <a:ext cx="392700" cy="179400"/>
          </a:xfrm>
          <a:prstGeom prst="round2SameRect">
            <a:avLst>
              <a:gd fmla="val 36458" name="adj1"/>
              <a:gd fmla="val 0"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1" name="Google Shape;571;p25"/>
          <p:cNvSpPr txBox="1"/>
          <p:nvPr/>
        </p:nvSpPr>
        <p:spPr>
          <a:xfrm>
            <a:off x="5012950" y="2961775"/>
            <a:ext cx="1559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200">
                <a:solidFill>
                  <a:schemeClr val="dk1"/>
                </a:solidFill>
              </a:rPr>
              <a:t>Non-</a:t>
            </a:r>
            <a:r>
              <a:rPr lang="ko" sz="1200">
                <a:solidFill>
                  <a:schemeClr val="dk1"/>
                </a:solidFill>
              </a:rPr>
              <a:t>Manager</a:t>
            </a:r>
            <a:endParaRPr sz="1200">
              <a:solidFill>
                <a:schemeClr val="dk1"/>
              </a:solidFill>
            </a:endParaRPr>
          </a:p>
        </p:txBody>
      </p:sp>
      <p:sp>
        <p:nvSpPr>
          <p:cNvPr id="572" name="Google Shape;572;p25"/>
          <p:cNvSpPr txBox="1"/>
          <p:nvPr/>
        </p:nvSpPr>
        <p:spPr>
          <a:xfrm>
            <a:off x="4718875" y="3206475"/>
            <a:ext cx="3373800" cy="554100"/>
          </a:xfrm>
          <a:prstGeom prst="rect">
            <a:avLst/>
          </a:prstGeom>
          <a:noFill/>
          <a:ln>
            <a:noFill/>
          </a:ln>
        </p:spPr>
        <p:txBody>
          <a:bodyPr anchorCtr="0" anchor="t" bIns="91425" lIns="91425" spcFirstLastPara="1" rIns="91425" wrap="square" tIns="91425">
            <a:spAutoFit/>
          </a:bodyPr>
          <a:lstStyle/>
          <a:p>
            <a:pPr indent="-161925" lvl="0" marL="179999" marR="183713" rtl="0" algn="l">
              <a:spcBef>
                <a:spcPts val="0"/>
              </a:spcBef>
              <a:spcAft>
                <a:spcPts val="0"/>
              </a:spcAft>
              <a:buClr>
                <a:schemeClr val="dk1"/>
              </a:buClr>
              <a:buSzPts val="1200"/>
              <a:buChar char="●"/>
            </a:pPr>
            <a:r>
              <a:rPr lang="ko" sz="1200">
                <a:solidFill>
                  <a:schemeClr val="dk1"/>
                </a:solidFill>
              </a:rPr>
              <a:t>Access only assigned cases</a:t>
            </a:r>
            <a:endParaRPr sz="1200">
              <a:solidFill>
                <a:schemeClr val="dk1"/>
              </a:solidFill>
            </a:endParaRPr>
          </a:p>
          <a:p>
            <a:pPr indent="-161925" lvl="0" marL="179999" marR="183713" rtl="0" algn="l">
              <a:spcBef>
                <a:spcPts val="0"/>
              </a:spcBef>
              <a:spcAft>
                <a:spcPts val="0"/>
              </a:spcAft>
              <a:buClr>
                <a:schemeClr val="dk1"/>
              </a:buClr>
              <a:buSzPts val="1200"/>
              <a:buChar char="●"/>
            </a:pPr>
            <a:r>
              <a:rPr lang="ko" sz="1200">
                <a:solidFill>
                  <a:schemeClr val="dk1"/>
                </a:solidFill>
              </a:rPr>
              <a:t>Cannot access other user informations</a:t>
            </a:r>
            <a:endParaRPr sz="1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pic>
        <p:nvPicPr>
          <p:cNvPr id="577" name="Google Shape;577;p26"/>
          <p:cNvPicPr preferRelativeResize="0"/>
          <p:nvPr/>
        </p:nvPicPr>
        <p:blipFill>
          <a:blip r:embed="rId3">
            <a:alphaModFix/>
          </a:blip>
          <a:stretch>
            <a:fillRect/>
          </a:stretch>
        </p:blipFill>
        <p:spPr>
          <a:xfrm>
            <a:off x="338800" y="152400"/>
            <a:ext cx="1387576" cy="666675"/>
          </a:xfrm>
          <a:prstGeom prst="rect">
            <a:avLst/>
          </a:prstGeom>
          <a:noFill/>
          <a:ln>
            <a:noFill/>
          </a:ln>
        </p:spPr>
      </p:pic>
      <p:cxnSp>
        <p:nvCxnSpPr>
          <p:cNvPr id="578" name="Google Shape;578;p26"/>
          <p:cNvCxnSpPr/>
          <p:nvPr/>
        </p:nvCxnSpPr>
        <p:spPr>
          <a:xfrm>
            <a:off x="151500" y="947075"/>
            <a:ext cx="8841000" cy="0"/>
          </a:xfrm>
          <a:prstGeom prst="straightConnector1">
            <a:avLst/>
          </a:prstGeom>
          <a:noFill/>
          <a:ln cap="flat" cmpd="sng" w="9525">
            <a:solidFill>
              <a:schemeClr val="dk2"/>
            </a:solidFill>
            <a:prstDash val="solid"/>
            <a:round/>
            <a:headEnd len="med" w="med" type="none"/>
            <a:tailEnd len="med" w="med" type="none"/>
          </a:ln>
        </p:spPr>
      </p:cxnSp>
      <p:sp>
        <p:nvSpPr>
          <p:cNvPr id="579" name="Google Shape;579;p26"/>
          <p:cNvSpPr txBox="1"/>
          <p:nvPr/>
        </p:nvSpPr>
        <p:spPr>
          <a:xfrm>
            <a:off x="1963450" y="349275"/>
            <a:ext cx="4797000" cy="46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600">
                <a:solidFill>
                  <a:schemeClr val="dk1"/>
                </a:solidFill>
              </a:rPr>
              <a:t>Child Care Group Enrollment Management Service</a:t>
            </a:r>
            <a:endParaRPr sz="1600">
              <a:solidFill>
                <a:schemeClr val="dk1"/>
              </a:solidFill>
            </a:endParaRPr>
          </a:p>
        </p:txBody>
      </p:sp>
      <p:sp>
        <p:nvSpPr>
          <p:cNvPr id="580" name="Google Shape;580;p26"/>
          <p:cNvSpPr txBox="1"/>
          <p:nvPr/>
        </p:nvSpPr>
        <p:spPr>
          <a:xfrm>
            <a:off x="0" y="1075075"/>
            <a:ext cx="6683400" cy="30060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ko" sz="1300">
                <a:solidFill>
                  <a:schemeClr val="dk1"/>
                </a:solidFill>
              </a:rPr>
              <a:t>Challenges Faced</a:t>
            </a:r>
            <a:endParaRPr sz="1300">
              <a:solidFill>
                <a:schemeClr val="dk1"/>
              </a:solidFill>
            </a:endParaRPr>
          </a:p>
          <a:p>
            <a:pPr indent="-311150" lvl="1" marL="719999" rtl="0" algn="l">
              <a:lnSpc>
                <a:spcPct val="115000"/>
              </a:lnSpc>
              <a:spcBef>
                <a:spcPts val="0"/>
              </a:spcBef>
              <a:spcAft>
                <a:spcPts val="0"/>
              </a:spcAft>
              <a:buClr>
                <a:schemeClr val="dk1"/>
              </a:buClr>
              <a:buSzPts val="1300"/>
              <a:buChar char="○"/>
            </a:pPr>
            <a:r>
              <a:rPr lang="ko" sz="1300">
                <a:solidFill>
                  <a:schemeClr val="dk1"/>
                </a:solidFill>
              </a:rPr>
              <a:t>Communication</a:t>
            </a:r>
            <a:endParaRPr sz="1300">
              <a:solidFill>
                <a:schemeClr val="dk1"/>
              </a:solidFill>
            </a:endParaRPr>
          </a:p>
          <a:p>
            <a:pPr indent="-311150" lvl="2" marL="1080000" rtl="0" algn="l">
              <a:lnSpc>
                <a:spcPct val="115000"/>
              </a:lnSpc>
              <a:spcBef>
                <a:spcPts val="0"/>
              </a:spcBef>
              <a:spcAft>
                <a:spcPts val="0"/>
              </a:spcAft>
              <a:buClr>
                <a:schemeClr val="dk1"/>
              </a:buClr>
              <a:buSzPts val="1300"/>
              <a:buChar char="■"/>
            </a:pPr>
            <a:r>
              <a:rPr lang="ko" sz="1300">
                <a:solidFill>
                  <a:schemeClr val="dk1"/>
                </a:solidFill>
              </a:rPr>
              <a:t>With Client: Misunderstanding regarding meeting planning with client</a:t>
            </a:r>
            <a:endParaRPr sz="1300">
              <a:solidFill>
                <a:schemeClr val="dk1"/>
              </a:solidFill>
            </a:endParaRPr>
          </a:p>
          <a:p>
            <a:pPr indent="-311150" lvl="2" marL="1080000" rtl="0" algn="l">
              <a:lnSpc>
                <a:spcPct val="115000"/>
              </a:lnSpc>
              <a:spcBef>
                <a:spcPts val="0"/>
              </a:spcBef>
              <a:spcAft>
                <a:spcPts val="0"/>
              </a:spcAft>
              <a:buClr>
                <a:schemeClr val="dk1"/>
              </a:buClr>
              <a:buSzPts val="1300"/>
              <a:buChar char="■"/>
            </a:pPr>
            <a:r>
              <a:rPr lang="ko" sz="1300">
                <a:solidFill>
                  <a:schemeClr val="dk1"/>
                </a:solidFill>
              </a:rPr>
              <a:t>Within Team: Miscoordination of tasks</a:t>
            </a:r>
            <a:endParaRPr sz="1300">
              <a:solidFill>
                <a:schemeClr val="dk1"/>
              </a:solidFill>
            </a:endParaRPr>
          </a:p>
          <a:p>
            <a:pPr indent="-311150" lvl="1" marL="719999" rtl="0" algn="l">
              <a:lnSpc>
                <a:spcPct val="115000"/>
              </a:lnSpc>
              <a:spcBef>
                <a:spcPts val="0"/>
              </a:spcBef>
              <a:spcAft>
                <a:spcPts val="0"/>
              </a:spcAft>
              <a:buClr>
                <a:schemeClr val="dk1"/>
              </a:buClr>
              <a:buSzPts val="1300"/>
              <a:buChar char="○"/>
            </a:pPr>
            <a:r>
              <a:rPr lang="ko" sz="1300">
                <a:solidFill>
                  <a:schemeClr val="dk1"/>
                </a:solidFill>
              </a:rPr>
              <a:t>Changes in Requirements</a:t>
            </a:r>
            <a:endParaRPr sz="1300">
              <a:solidFill>
                <a:schemeClr val="dk1"/>
              </a:solidFill>
            </a:endParaRPr>
          </a:p>
          <a:p>
            <a:pPr indent="-311150" lvl="2" marL="1080000" rtl="0" algn="l">
              <a:lnSpc>
                <a:spcPct val="115000"/>
              </a:lnSpc>
              <a:spcBef>
                <a:spcPts val="0"/>
              </a:spcBef>
              <a:spcAft>
                <a:spcPts val="0"/>
              </a:spcAft>
              <a:buClr>
                <a:schemeClr val="dk1"/>
              </a:buClr>
              <a:buSzPts val="1300"/>
              <a:buChar char="■"/>
            </a:pPr>
            <a:r>
              <a:rPr lang="ko" sz="1300">
                <a:solidFill>
                  <a:schemeClr val="dk1"/>
                </a:solidFill>
              </a:rPr>
              <a:t>While it is point of agile programming to be malleable to often changes, we did face increased workload due to rework/change features as per client feedback.</a:t>
            </a:r>
            <a:endParaRPr sz="1300">
              <a:solidFill>
                <a:schemeClr val="dk1"/>
              </a:solidFill>
            </a:endParaRPr>
          </a:p>
          <a:p>
            <a:pPr indent="-311150" lvl="2" marL="1080000" rtl="0" algn="l">
              <a:lnSpc>
                <a:spcPct val="115000"/>
              </a:lnSpc>
              <a:spcBef>
                <a:spcPts val="0"/>
              </a:spcBef>
              <a:spcAft>
                <a:spcPts val="0"/>
              </a:spcAft>
              <a:buClr>
                <a:schemeClr val="dk1"/>
              </a:buClr>
              <a:buSzPts val="1300"/>
              <a:buChar char="■"/>
            </a:pPr>
            <a:r>
              <a:rPr lang="ko" sz="1300">
                <a:solidFill>
                  <a:schemeClr val="dk1"/>
                </a:solidFill>
              </a:rPr>
              <a:t>Readjustment of priority tasks</a:t>
            </a:r>
            <a:endParaRPr sz="13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pic>
        <p:nvPicPr>
          <p:cNvPr id="585" name="Google Shape;585;p27"/>
          <p:cNvPicPr preferRelativeResize="0"/>
          <p:nvPr/>
        </p:nvPicPr>
        <p:blipFill>
          <a:blip r:embed="rId3">
            <a:alphaModFix/>
          </a:blip>
          <a:stretch>
            <a:fillRect/>
          </a:stretch>
        </p:blipFill>
        <p:spPr>
          <a:xfrm>
            <a:off x="338800" y="152400"/>
            <a:ext cx="1387576" cy="666675"/>
          </a:xfrm>
          <a:prstGeom prst="rect">
            <a:avLst/>
          </a:prstGeom>
          <a:noFill/>
          <a:ln>
            <a:noFill/>
          </a:ln>
        </p:spPr>
      </p:pic>
      <p:cxnSp>
        <p:nvCxnSpPr>
          <p:cNvPr id="586" name="Google Shape;586;p27"/>
          <p:cNvCxnSpPr/>
          <p:nvPr/>
        </p:nvCxnSpPr>
        <p:spPr>
          <a:xfrm>
            <a:off x="151500" y="947075"/>
            <a:ext cx="8841000" cy="0"/>
          </a:xfrm>
          <a:prstGeom prst="straightConnector1">
            <a:avLst/>
          </a:prstGeom>
          <a:noFill/>
          <a:ln cap="flat" cmpd="sng" w="9525">
            <a:solidFill>
              <a:schemeClr val="dk2"/>
            </a:solidFill>
            <a:prstDash val="solid"/>
            <a:round/>
            <a:headEnd len="med" w="med" type="none"/>
            <a:tailEnd len="med" w="med" type="none"/>
          </a:ln>
        </p:spPr>
      </p:cxnSp>
      <p:sp>
        <p:nvSpPr>
          <p:cNvPr id="587" name="Google Shape;587;p27"/>
          <p:cNvSpPr txBox="1"/>
          <p:nvPr/>
        </p:nvSpPr>
        <p:spPr>
          <a:xfrm>
            <a:off x="1963450" y="349275"/>
            <a:ext cx="4797000" cy="46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600">
                <a:solidFill>
                  <a:schemeClr val="dk1"/>
                </a:solidFill>
              </a:rPr>
              <a:t>Child Care Group Enrollment Management Service</a:t>
            </a:r>
            <a:endParaRPr sz="1600">
              <a:solidFill>
                <a:schemeClr val="dk1"/>
              </a:solidFill>
            </a:endParaRPr>
          </a:p>
        </p:txBody>
      </p:sp>
      <p:sp>
        <p:nvSpPr>
          <p:cNvPr id="588" name="Google Shape;588;p27"/>
          <p:cNvSpPr txBox="1"/>
          <p:nvPr/>
        </p:nvSpPr>
        <p:spPr>
          <a:xfrm>
            <a:off x="0" y="1075075"/>
            <a:ext cx="8639100" cy="1365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ko" sz="1300">
                <a:solidFill>
                  <a:schemeClr val="dk1"/>
                </a:solidFill>
              </a:rPr>
              <a:t>Disclaimer: All images used in this </a:t>
            </a:r>
            <a:r>
              <a:rPr lang="ko" sz="1300">
                <a:solidFill>
                  <a:schemeClr val="dk1"/>
                </a:solidFill>
              </a:rPr>
              <a:t>slide</a:t>
            </a:r>
            <a:r>
              <a:rPr lang="ko" sz="1300">
                <a:solidFill>
                  <a:schemeClr val="dk1"/>
                </a:solidFill>
              </a:rPr>
              <a:t> are either created by us, or provided by our client. </a:t>
            </a:r>
            <a:endParaRPr sz="1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338800" y="152400"/>
            <a:ext cx="1387576" cy="666675"/>
          </a:xfrm>
          <a:prstGeom prst="rect">
            <a:avLst/>
          </a:prstGeom>
          <a:noFill/>
          <a:ln>
            <a:noFill/>
          </a:ln>
        </p:spPr>
      </p:pic>
      <p:cxnSp>
        <p:nvCxnSpPr>
          <p:cNvPr id="62" name="Google Shape;62;p14"/>
          <p:cNvCxnSpPr/>
          <p:nvPr/>
        </p:nvCxnSpPr>
        <p:spPr>
          <a:xfrm>
            <a:off x="151500" y="947075"/>
            <a:ext cx="8841000" cy="0"/>
          </a:xfrm>
          <a:prstGeom prst="straightConnector1">
            <a:avLst/>
          </a:prstGeom>
          <a:noFill/>
          <a:ln cap="flat" cmpd="sng" w="9525">
            <a:solidFill>
              <a:schemeClr val="dk2"/>
            </a:solidFill>
            <a:prstDash val="solid"/>
            <a:round/>
            <a:headEnd len="med" w="med" type="none"/>
            <a:tailEnd len="med" w="med" type="none"/>
          </a:ln>
        </p:spPr>
      </p:cxnSp>
      <p:sp>
        <p:nvSpPr>
          <p:cNvPr id="63" name="Google Shape;63;p14"/>
          <p:cNvSpPr txBox="1"/>
          <p:nvPr/>
        </p:nvSpPr>
        <p:spPr>
          <a:xfrm>
            <a:off x="1963450" y="349275"/>
            <a:ext cx="4797000" cy="46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600">
                <a:solidFill>
                  <a:schemeClr val="dk1"/>
                </a:solidFill>
              </a:rPr>
              <a:t>Child Care Group Enrollment Management Service</a:t>
            </a:r>
            <a:endParaRPr sz="1600">
              <a:solidFill>
                <a:schemeClr val="dk1"/>
              </a:solidFill>
            </a:endParaRPr>
          </a:p>
        </p:txBody>
      </p:sp>
      <p:sp>
        <p:nvSpPr>
          <p:cNvPr id="64" name="Google Shape;64;p14"/>
          <p:cNvSpPr txBox="1"/>
          <p:nvPr/>
        </p:nvSpPr>
        <p:spPr>
          <a:xfrm>
            <a:off x="0" y="1075075"/>
            <a:ext cx="8269800" cy="17430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ko" sz="1300">
                <a:solidFill>
                  <a:schemeClr val="dk1"/>
                </a:solidFill>
              </a:rPr>
              <a:t>About Client</a:t>
            </a:r>
            <a:endParaRPr sz="1300">
              <a:solidFill>
                <a:schemeClr val="dk1"/>
              </a:solidFill>
            </a:endParaRPr>
          </a:p>
          <a:p>
            <a:pPr indent="-311150" lvl="1" marL="719999" rtl="0" algn="l">
              <a:lnSpc>
                <a:spcPct val="115000"/>
              </a:lnSpc>
              <a:spcBef>
                <a:spcPts val="0"/>
              </a:spcBef>
              <a:spcAft>
                <a:spcPts val="0"/>
              </a:spcAft>
              <a:buClr>
                <a:schemeClr val="dk1"/>
              </a:buClr>
              <a:buSzPts val="1300"/>
              <a:buChar char="○"/>
            </a:pPr>
            <a:r>
              <a:rPr lang="ko" sz="1300">
                <a:solidFill>
                  <a:schemeClr val="dk1"/>
                </a:solidFill>
              </a:rPr>
              <a:t>Located at Dallas County Area</a:t>
            </a:r>
            <a:endParaRPr sz="1300">
              <a:solidFill>
                <a:schemeClr val="dk1"/>
              </a:solidFill>
            </a:endParaRPr>
          </a:p>
          <a:p>
            <a:pPr indent="-311150" lvl="1" marL="719999" rtl="0" algn="l">
              <a:lnSpc>
                <a:spcPct val="115000"/>
              </a:lnSpc>
              <a:spcBef>
                <a:spcPts val="0"/>
              </a:spcBef>
              <a:spcAft>
                <a:spcPts val="0"/>
              </a:spcAft>
              <a:buClr>
                <a:schemeClr val="dk1"/>
              </a:buClr>
              <a:buSzPts val="1300"/>
              <a:buChar char="○"/>
            </a:pPr>
            <a:r>
              <a:rPr lang="ko" sz="1300">
                <a:solidFill>
                  <a:schemeClr val="dk1"/>
                </a:solidFill>
              </a:rPr>
              <a:t>History going back to 1901</a:t>
            </a:r>
            <a:endParaRPr sz="1300">
              <a:solidFill>
                <a:schemeClr val="dk1"/>
              </a:solidFill>
            </a:endParaRPr>
          </a:p>
          <a:p>
            <a:pPr indent="-311150" lvl="1" marL="719999" rtl="0" algn="l">
              <a:lnSpc>
                <a:spcPct val="115000"/>
              </a:lnSpc>
              <a:spcBef>
                <a:spcPts val="0"/>
              </a:spcBef>
              <a:spcAft>
                <a:spcPts val="0"/>
              </a:spcAft>
              <a:buClr>
                <a:schemeClr val="dk1"/>
              </a:buClr>
              <a:buSzPts val="1300"/>
              <a:buChar char="○"/>
            </a:pPr>
            <a:r>
              <a:rPr lang="ko" sz="1300">
                <a:solidFill>
                  <a:schemeClr val="dk1"/>
                </a:solidFill>
              </a:rPr>
              <a:t>Early childhood education/care program</a:t>
            </a:r>
            <a:endParaRPr sz="1300">
              <a:solidFill>
                <a:schemeClr val="dk1"/>
              </a:solidFill>
            </a:endParaRPr>
          </a:p>
          <a:p>
            <a:pPr indent="-311150" lvl="2" marL="1080000" rtl="0" algn="l">
              <a:lnSpc>
                <a:spcPct val="115000"/>
              </a:lnSpc>
              <a:spcBef>
                <a:spcPts val="0"/>
              </a:spcBef>
              <a:spcAft>
                <a:spcPts val="0"/>
              </a:spcAft>
              <a:buClr>
                <a:schemeClr val="dk1"/>
              </a:buClr>
              <a:buSzPts val="1300"/>
              <a:buChar char="■"/>
            </a:pPr>
            <a:r>
              <a:rPr lang="ko" sz="1300">
                <a:solidFill>
                  <a:schemeClr val="dk1"/>
                </a:solidFill>
              </a:rPr>
              <a:t>PreK Education</a:t>
            </a:r>
            <a:endParaRPr sz="1300">
              <a:solidFill>
                <a:schemeClr val="dk1"/>
              </a:solidFill>
            </a:endParaRPr>
          </a:p>
          <a:p>
            <a:pPr indent="-311150" lvl="2" marL="1080000" rtl="0" algn="l">
              <a:lnSpc>
                <a:spcPct val="115000"/>
              </a:lnSpc>
              <a:spcBef>
                <a:spcPts val="0"/>
              </a:spcBef>
              <a:spcAft>
                <a:spcPts val="0"/>
              </a:spcAft>
              <a:buClr>
                <a:schemeClr val="dk1"/>
              </a:buClr>
              <a:buSzPts val="1300"/>
              <a:buChar char="■"/>
            </a:pPr>
            <a:r>
              <a:rPr lang="ko" sz="1300">
                <a:solidFill>
                  <a:schemeClr val="dk1"/>
                </a:solidFill>
              </a:rPr>
              <a:t>Home Visit Program</a:t>
            </a:r>
            <a:endParaRPr sz="1300">
              <a:solidFill>
                <a:schemeClr val="dk1"/>
              </a:solidFill>
            </a:endParaRPr>
          </a:p>
          <a:p>
            <a:pPr indent="-311150" lvl="1" marL="719999" rtl="0" algn="l">
              <a:lnSpc>
                <a:spcPct val="115000"/>
              </a:lnSpc>
              <a:spcBef>
                <a:spcPts val="0"/>
              </a:spcBef>
              <a:spcAft>
                <a:spcPts val="0"/>
              </a:spcAft>
              <a:buClr>
                <a:schemeClr val="dk1"/>
              </a:buClr>
              <a:buSzPts val="1300"/>
              <a:buChar char="○"/>
            </a:pPr>
            <a:r>
              <a:rPr lang="ko" sz="1300">
                <a:solidFill>
                  <a:schemeClr val="dk1"/>
                </a:solidFill>
              </a:rPr>
              <a:t>Child Care Assistance</a:t>
            </a:r>
            <a:endParaRPr sz="1300">
              <a:solidFill>
                <a:schemeClr val="dk1"/>
              </a:solidFill>
            </a:endParaRPr>
          </a:p>
          <a:p>
            <a:pPr indent="-311150" lvl="2" marL="1080000" rtl="0" algn="l">
              <a:lnSpc>
                <a:spcPct val="115000"/>
              </a:lnSpc>
              <a:spcBef>
                <a:spcPts val="0"/>
              </a:spcBef>
              <a:spcAft>
                <a:spcPts val="0"/>
              </a:spcAft>
              <a:buClr>
                <a:schemeClr val="dk1"/>
              </a:buClr>
              <a:buSzPts val="1300"/>
              <a:buChar char="■"/>
            </a:pPr>
            <a:r>
              <a:rPr lang="ko" sz="1300">
                <a:solidFill>
                  <a:schemeClr val="dk1"/>
                </a:solidFill>
              </a:rPr>
              <a:t>Grant/College Scholarship to parents</a:t>
            </a:r>
            <a:endParaRPr sz="1300">
              <a:solidFill>
                <a:schemeClr val="dk1"/>
              </a:solidFill>
            </a:endParaRPr>
          </a:p>
          <a:p>
            <a:pPr indent="-311150" lvl="2" marL="1080000" rtl="0" algn="l">
              <a:lnSpc>
                <a:spcPct val="115000"/>
              </a:lnSpc>
              <a:spcBef>
                <a:spcPts val="0"/>
              </a:spcBef>
              <a:spcAft>
                <a:spcPts val="0"/>
              </a:spcAft>
              <a:buClr>
                <a:schemeClr val="dk1"/>
              </a:buClr>
              <a:buSzPts val="1300"/>
              <a:buChar char="■"/>
            </a:pPr>
            <a:r>
              <a:rPr lang="ko" sz="1300">
                <a:solidFill>
                  <a:schemeClr val="dk1"/>
                </a:solidFill>
              </a:rPr>
              <a:t>Mentoring Services</a:t>
            </a:r>
            <a:endParaRPr sz="1300">
              <a:solidFill>
                <a:schemeClr val="dk1"/>
              </a:solidFill>
            </a:endParaRPr>
          </a:p>
          <a:p>
            <a:pPr indent="-311150" lvl="2" marL="1080000" rtl="0" algn="l">
              <a:lnSpc>
                <a:spcPct val="115000"/>
              </a:lnSpc>
              <a:spcBef>
                <a:spcPts val="0"/>
              </a:spcBef>
              <a:spcAft>
                <a:spcPts val="0"/>
              </a:spcAft>
              <a:buClr>
                <a:schemeClr val="dk1"/>
              </a:buClr>
              <a:buSzPts val="1300"/>
              <a:buChar char="■"/>
            </a:pPr>
            <a:r>
              <a:rPr lang="ko" sz="1300">
                <a:solidFill>
                  <a:schemeClr val="dk1"/>
                </a:solidFill>
              </a:rPr>
              <a:t>Support Line</a:t>
            </a:r>
            <a:endParaRPr sz="13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338800" y="152400"/>
            <a:ext cx="1387576" cy="666675"/>
          </a:xfrm>
          <a:prstGeom prst="rect">
            <a:avLst/>
          </a:prstGeom>
          <a:noFill/>
          <a:ln>
            <a:noFill/>
          </a:ln>
        </p:spPr>
      </p:pic>
      <p:cxnSp>
        <p:nvCxnSpPr>
          <p:cNvPr id="70" name="Google Shape;70;p15"/>
          <p:cNvCxnSpPr/>
          <p:nvPr/>
        </p:nvCxnSpPr>
        <p:spPr>
          <a:xfrm>
            <a:off x="151500" y="947075"/>
            <a:ext cx="8841000" cy="0"/>
          </a:xfrm>
          <a:prstGeom prst="straightConnector1">
            <a:avLst/>
          </a:prstGeom>
          <a:noFill/>
          <a:ln cap="flat" cmpd="sng" w="9525">
            <a:solidFill>
              <a:schemeClr val="dk2"/>
            </a:solidFill>
            <a:prstDash val="solid"/>
            <a:round/>
            <a:headEnd len="med" w="med" type="none"/>
            <a:tailEnd len="med" w="med" type="none"/>
          </a:ln>
        </p:spPr>
      </p:cxnSp>
      <p:sp>
        <p:nvSpPr>
          <p:cNvPr id="71" name="Google Shape;71;p15"/>
          <p:cNvSpPr txBox="1"/>
          <p:nvPr/>
        </p:nvSpPr>
        <p:spPr>
          <a:xfrm>
            <a:off x="1963450" y="349275"/>
            <a:ext cx="4797000" cy="46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600">
                <a:solidFill>
                  <a:schemeClr val="dk1"/>
                </a:solidFill>
              </a:rPr>
              <a:t>Child Care Group Enrollment Management Service</a:t>
            </a:r>
            <a:endParaRPr sz="1600">
              <a:solidFill>
                <a:schemeClr val="dk1"/>
              </a:solidFill>
            </a:endParaRPr>
          </a:p>
        </p:txBody>
      </p:sp>
      <p:sp>
        <p:nvSpPr>
          <p:cNvPr id="72" name="Google Shape;72;p15"/>
          <p:cNvSpPr txBox="1"/>
          <p:nvPr/>
        </p:nvSpPr>
        <p:spPr>
          <a:xfrm>
            <a:off x="0" y="1075075"/>
            <a:ext cx="8269800" cy="950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ko" sz="1300">
                <a:solidFill>
                  <a:schemeClr val="dk1"/>
                </a:solidFill>
              </a:rPr>
              <a:t>Objective</a:t>
            </a:r>
            <a:endParaRPr sz="1200">
              <a:solidFill>
                <a:schemeClr val="dk1"/>
              </a:solidFill>
            </a:endParaRPr>
          </a:p>
          <a:p>
            <a:pPr indent="0" lvl="0" marL="457200" rtl="0" algn="l">
              <a:lnSpc>
                <a:spcPct val="115000"/>
              </a:lnSpc>
              <a:spcBef>
                <a:spcPts val="0"/>
              </a:spcBef>
              <a:spcAft>
                <a:spcPts val="0"/>
              </a:spcAft>
              <a:buNone/>
            </a:pPr>
            <a:r>
              <a:rPr lang="ko" sz="1200">
                <a:solidFill>
                  <a:schemeClr val="dk1"/>
                </a:solidFill>
              </a:rPr>
              <a:t>Develop Web-based information management application to replace spreadsheet that our client has been using.</a:t>
            </a:r>
            <a:endParaRPr sz="1200">
              <a:solidFill>
                <a:schemeClr val="dk1"/>
              </a:solidFill>
            </a:endParaRPr>
          </a:p>
        </p:txBody>
      </p:sp>
      <p:sp>
        <p:nvSpPr>
          <p:cNvPr id="73" name="Google Shape;73;p15"/>
          <p:cNvSpPr/>
          <p:nvPr/>
        </p:nvSpPr>
        <p:spPr>
          <a:xfrm>
            <a:off x="2774075" y="2656450"/>
            <a:ext cx="908700" cy="1108800"/>
          </a:xfrm>
          <a:prstGeom prst="snip1Rect">
            <a:avLst>
              <a:gd fmla="val 16667" name="adj"/>
            </a:avLst>
          </a:prstGeom>
          <a:solidFill>
            <a:srgbClr val="93C47D"/>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 name="Google Shape;74;p15"/>
          <p:cNvSpPr/>
          <p:nvPr/>
        </p:nvSpPr>
        <p:spPr>
          <a:xfrm>
            <a:off x="2916914" y="3064550"/>
            <a:ext cx="297000" cy="1617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 name="Google Shape;75;p15"/>
          <p:cNvSpPr/>
          <p:nvPr/>
        </p:nvSpPr>
        <p:spPr>
          <a:xfrm>
            <a:off x="3214132" y="3064550"/>
            <a:ext cx="297000" cy="1617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 name="Google Shape;76;p15"/>
          <p:cNvSpPr/>
          <p:nvPr/>
        </p:nvSpPr>
        <p:spPr>
          <a:xfrm>
            <a:off x="2916914" y="3226250"/>
            <a:ext cx="297000" cy="1617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 name="Google Shape;77;p15"/>
          <p:cNvSpPr/>
          <p:nvPr/>
        </p:nvSpPr>
        <p:spPr>
          <a:xfrm>
            <a:off x="3214132" y="3226250"/>
            <a:ext cx="297000" cy="1617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 name="Google Shape;78;p15"/>
          <p:cNvSpPr/>
          <p:nvPr/>
        </p:nvSpPr>
        <p:spPr>
          <a:xfrm>
            <a:off x="2916914" y="3387950"/>
            <a:ext cx="297000" cy="1617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p15"/>
          <p:cNvSpPr/>
          <p:nvPr/>
        </p:nvSpPr>
        <p:spPr>
          <a:xfrm>
            <a:off x="3214132" y="3387950"/>
            <a:ext cx="297000" cy="1617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 name="Google Shape;80;p15"/>
          <p:cNvSpPr/>
          <p:nvPr/>
        </p:nvSpPr>
        <p:spPr>
          <a:xfrm>
            <a:off x="4637425" y="2656450"/>
            <a:ext cx="1732500" cy="1108800"/>
          </a:xfrm>
          <a:prstGeom prst="roundRect">
            <a:avLst>
              <a:gd fmla="val 5556"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 name="Google Shape;81;p15"/>
          <p:cNvSpPr/>
          <p:nvPr/>
        </p:nvSpPr>
        <p:spPr>
          <a:xfrm>
            <a:off x="4759025" y="2822000"/>
            <a:ext cx="297000" cy="161700"/>
          </a:xfrm>
          <a:prstGeom prst="roundRect">
            <a:avLst>
              <a:gd fmla="val 5556"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82" name="Google Shape;82;p15"/>
          <p:cNvCxnSpPr/>
          <p:nvPr/>
        </p:nvCxnSpPr>
        <p:spPr>
          <a:xfrm>
            <a:off x="4759025" y="3064550"/>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83" name="Google Shape;83;p15"/>
          <p:cNvCxnSpPr/>
          <p:nvPr/>
        </p:nvCxnSpPr>
        <p:spPr>
          <a:xfrm>
            <a:off x="4759025" y="3178450"/>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84" name="Google Shape;84;p15"/>
          <p:cNvCxnSpPr/>
          <p:nvPr/>
        </p:nvCxnSpPr>
        <p:spPr>
          <a:xfrm>
            <a:off x="4759025" y="3307100"/>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85" name="Google Shape;85;p15"/>
          <p:cNvCxnSpPr/>
          <p:nvPr/>
        </p:nvCxnSpPr>
        <p:spPr>
          <a:xfrm>
            <a:off x="4759025" y="3421650"/>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86" name="Google Shape;86;p15"/>
          <p:cNvCxnSpPr/>
          <p:nvPr/>
        </p:nvCxnSpPr>
        <p:spPr>
          <a:xfrm>
            <a:off x="5237725" y="2902850"/>
            <a:ext cx="970500" cy="0"/>
          </a:xfrm>
          <a:prstGeom prst="straightConnector1">
            <a:avLst/>
          </a:prstGeom>
          <a:noFill/>
          <a:ln cap="flat" cmpd="sng" w="28575">
            <a:solidFill>
              <a:schemeClr val="dk2"/>
            </a:solidFill>
            <a:prstDash val="solid"/>
            <a:round/>
            <a:headEnd len="med" w="med" type="none"/>
            <a:tailEnd len="med" w="med" type="none"/>
          </a:ln>
        </p:spPr>
      </p:cxnSp>
      <p:sp>
        <p:nvSpPr>
          <p:cNvPr id="87" name="Google Shape;87;p15"/>
          <p:cNvSpPr/>
          <p:nvPr/>
        </p:nvSpPr>
        <p:spPr>
          <a:xfrm>
            <a:off x="5319500" y="3057250"/>
            <a:ext cx="649800" cy="242400"/>
          </a:xfrm>
          <a:prstGeom prst="roundRect">
            <a:avLst>
              <a:gd fmla="val 5556" name="adj"/>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 name="Google Shape;88;p15"/>
          <p:cNvSpPr/>
          <p:nvPr/>
        </p:nvSpPr>
        <p:spPr>
          <a:xfrm>
            <a:off x="5319500" y="3421650"/>
            <a:ext cx="649800" cy="242400"/>
          </a:xfrm>
          <a:prstGeom prst="roundRect">
            <a:avLst>
              <a:gd fmla="val 5556"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89" name="Google Shape;89;p15"/>
          <p:cNvCxnSpPr/>
          <p:nvPr/>
        </p:nvCxnSpPr>
        <p:spPr>
          <a:xfrm>
            <a:off x="4759025" y="3542850"/>
            <a:ext cx="184800" cy="0"/>
          </a:xfrm>
          <a:prstGeom prst="straightConnector1">
            <a:avLst/>
          </a:prstGeom>
          <a:noFill/>
          <a:ln cap="flat" cmpd="sng" w="28575">
            <a:solidFill>
              <a:schemeClr val="dk2"/>
            </a:solidFill>
            <a:prstDash val="solid"/>
            <a:round/>
            <a:headEnd len="med" w="med" type="none"/>
            <a:tailEnd len="med" w="med" type="none"/>
          </a:ln>
        </p:spPr>
      </p:cxnSp>
      <p:sp>
        <p:nvSpPr>
          <p:cNvPr id="90" name="Google Shape;90;p15"/>
          <p:cNvSpPr/>
          <p:nvPr/>
        </p:nvSpPr>
        <p:spPr>
          <a:xfrm>
            <a:off x="4637425" y="2660300"/>
            <a:ext cx="1732500" cy="81000"/>
          </a:xfrm>
          <a:prstGeom prst="round2SameRect">
            <a:avLst>
              <a:gd fmla="val 38111"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 name="Google Shape;91;p15"/>
          <p:cNvSpPr/>
          <p:nvPr/>
        </p:nvSpPr>
        <p:spPr>
          <a:xfrm>
            <a:off x="4705025" y="2671100"/>
            <a:ext cx="54000" cy="540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 name="Google Shape;92;p15"/>
          <p:cNvSpPr/>
          <p:nvPr/>
        </p:nvSpPr>
        <p:spPr>
          <a:xfrm>
            <a:off x="4778725" y="2671100"/>
            <a:ext cx="54000" cy="540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15"/>
          <p:cNvSpPr/>
          <p:nvPr/>
        </p:nvSpPr>
        <p:spPr>
          <a:xfrm>
            <a:off x="4850725" y="2671100"/>
            <a:ext cx="54000" cy="540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4" name="Google Shape;94;p15"/>
          <p:cNvCxnSpPr/>
          <p:nvPr/>
        </p:nvCxnSpPr>
        <p:spPr>
          <a:xfrm flipH="1" rot="10800000">
            <a:off x="3852050" y="3249250"/>
            <a:ext cx="639000" cy="78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6"/>
          <p:cNvPicPr preferRelativeResize="0"/>
          <p:nvPr/>
        </p:nvPicPr>
        <p:blipFill>
          <a:blip r:embed="rId3">
            <a:alphaModFix/>
          </a:blip>
          <a:stretch>
            <a:fillRect/>
          </a:stretch>
        </p:blipFill>
        <p:spPr>
          <a:xfrm>
            <a:off x="338800" y="152400"/>
            <a:ext cx="1387576" cy="666675"/>
          </a:xfrm>
          <a:prstGeom prst="rect">
            <a:avLst/>
          </a:prstGeom>
          <a:noFill/>
          <a:ln>
            <a:noFill/>
          </a:ln>
        </p:spPr>
      </p:pic>
      <p:cxnSp>
        <p:nvCxnSpPr>
          <p:cNvPr id="100" name="Google Shape;100;p16"/>
          <p:cNvCxnSpPr/>
          <p:nvPr/>
        </p:nvCxnSpPr>
        <p:spPr>
          <a:xfrm>
            <a:off x="151500" y="947075"/>
            <a:ext cx="8841000" cy="0"/>
          </a:xfrm>
          <a:prstGeom prst="straightConnector1">
            <a:avLst/>
          </a:prstGeom>
          <a:noFill/>
          <a:ln cap="flat" cmpd="sng" w="9525">
            <a:solidFill>
              <a:schemeClr val="dk2"/>
            </a:solidFill>
            <a:prstDash val="solid"/>
            <a:round/>
            <a:headEnd len="med" w="med" type="none"/>
            <a:tailEnd len="med" w="med" type="none"/>
          </a:ln>
        </p:spPr>
      </p:cxnSp>
      <p:sp>
        <p:nvSpPr>
          <p:cNvPr id="101" name="Google Shape;101;p16"/>
          <p:cNvSpPr txBox="1"/>
          <p:nvPr/>
        </p:nvSpPr>
        <p:spPr>
          <a:xfrm>
            <a:off x="1963450" y="349275"/>
            <a:ext cx="4797000" cy="46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600">
                <a:solidFill>
                  <a:schemeClr val="dk1"/>
                </a:solidFill>
              </a:rPr>
              <a:t>Child Care Group Enrollment Management Service</a:t>
            </a:r>
            <a:endParaRPr sz="1600">
              <a:solidFill>
                <a:schemeClr val="dk1"/>
              </a:solidFill>
            </a:endParaRPr>
          </a:p>
        </p:txBody>
      </p:sp>
      <p:sp>
        <p:nvSpPr>
          <p:cNvPr id="102" name="Google Shape;102;p16"/>
          <p:cNvSpPr txBox="1"/>
          <p:nvPr/>
        </p:nvSpPr>
        <p:spPr>
          <a:xfrm>
            <a:off x="0" y="1075075"/>
            <a:ext cx="8269800" cy="1273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Char char="●"/>
            </a:pPr>
            <a:r>
              <a:rPr lang="ko" sz="1300">
                <a:solidFill>
                  <a:schemeClr val="dk1"/>
                </a:solidFill>
              </a:rPr>
              <a:t>Issues &amp; Solutions</a:t>
            </a:r>
            <a:endParaRPr sz="1300">
              <a:solidFill>
                <a:schemeClr val="dk1"/>
              </a:solidFill>
            </a:endParaRPr>
          </a:p>
          <a:p>
            <a:pPr indent="-311150" lvl="1" marL="719999" rtl="0" algn="l">
              <a:lnSpc>
                <a:spcPct val="115000"/>
              </a:lnSpc>
              <a:spcBef>
                <a:spcPts val="0"/>
              </a:spcBef>
              <a:spcAft>
                <a:spcPts val="0"/>
              </a:spcAft>
              <a:buClr>
                <a:schemeClr val="dk1"/>
              </a:buClr>
              <a:buSzPts val="1300"/>
              <a:buChar char="○"/>
            </a:pPr>
            <a:r>
              <a:rPr lang="ko" sz="1300">
                <a:solidFill>
                  <a:schemeClr val="dk1"/>
                </a:solidFill>
              </a:rPr>
              <a:t>Security</a:t>
            </a:r>
            <a:endParaRPr sz="1300">
              <a:solidFill>
                <a:schemeClr val="dk1"/>
              </a:solidFill>
            </a:endParaRPr>
          </a:p>
          <a:p>
            <a:pPr indent="-311150" lvl="2" marL="1080000" rtl="0" algn="l">
              <a:lnSpc>
                <a:spcPct val="115000"/>
              </a:lnSpc>
              <a:spcBef>
                <a:spcPts val="0"/>
              </a:spcBef>
              <a:spcAft>
                <a:spcPts val="0"/>
              </a:spcAft>
              <a:buClr>
                <a:schemeClr val="dk1"/>
              </a:buClr>
              <a:buSzPts val="1300"/>
              <a:buChar char="■"/>
            </a:pPr>
            <a:r>
              <a:rPr lang="ko" sz="1300">
                <a:solidFill>
                  <a:schemeClr val="dk1"/>
                </a:solidFill>
              </a:rPr>
              <a:t>Setting up validation and dividing roles</a:t>
            </a:r>
            <a:endParaRPr sz="1300">
              <a:solidFill>
                <a:schemeClr val="dk1"/>
              </a:solidFill>
            </a:endParaRPr>
          </a:p>
          <a:p>
            <a:pPr indent="-311150" lvl="1" marL="719999" rtl="0" algn="l">
              <a:lnSpc>
                <a:spcPct val="115000"/>
              </a:lnSpc>
              <a:spcBef>
                <a:spcPts val="0"/>
              </a:spcBef>
              <a:spcAft>
                <a:spcPts val="0"/>
              </a:spcAft>
              <a:buClr>
                <a:schemeClr val="dk1"/>
              </a:buClr>
              <a:buSzPts val="1300"/>
              <a:buChar char="○"/>
            </a:pPr>
            <a:r>
              <a:rPr lang="ko" sz="1300">
                <a:solidFill>
                  <a:schemeClr val="dk1"/>
                </a:solidFill>
              </a:rPr>
              <a:t>Limited Customization</a:t>
            </a:r>
            <a:endParaRPr sz="1300">
              <a:solidFill>
                <a:schemeClr val="dk1"/>
              </a:solidFill>
            </a:endParaRPr>
          </a:p>
          <a:p>
            <a:pPr indent="-311150" lvl="2" marL="1080000" rtl="0" algn="l">
              <a:lnSpc>
                <a:spcPct val="115000"/>
              </a:lnSpc>
              <a:spcBef>
                <a:spcPts val="0"/>
              </a:spcBef>
              <a:spcAft>
                <a:spcPts val="0"/>
              </a:spcAft>
              <a:buClr>
                <a:schemeClr val="dk1"/>
              </a:buClr>
              <a:buSzPts val="1300"/>
              <a:buChar char="■"/>
            </a:pPr>
            <a:r>
              <a:rPr lang="ko" sz="1300">
                <a:solidFill>
                  <a:schemeClr val="dk1"/>
                </a:solidFill>
              </a:rPr>
              <a:t>html and css</a:t>
            </a:r>
            <a:endParaRPr sz="1300">
              <a:solidFill>
                <a:schemeClr val="dk1"/>
              </a:solidFill>
            </a:endParaRPr>
          </a:p>
          <a:p>
            <a:pPr indent="-311150" lvl="1" marL="719999" rtl="0" algn="l">
              <a:lnSpc>
                <a:spcPct val="115000"/>
              </a:lnSpc>
              <a:spcBef>
                <a:spcPts val="0"/>
              </a:spcBef>
              <a:spcAft>
                <a:spcPts val="0"/>
              </a:spcAft>
              <a:buClr>
                <a:schemeClr val="dk1"/>
              </a:buClr>
              <a:buSzPts val="1300"/>
              <a:buChar char="○"/>
            </a:pPr>
            <a:r>
              <a:rPr lang="ko" sz="1300">
                <a:solidFill>
                  <a:schemeClr val="dk1"/>
                </a:solidFill>
              </a:rPr>
              <a:t>Lacking Functionality</a:t>
            </a:r>
            <a:endParaRPr sz="1300">
              <a:solidFill>
                <a:schemeClr val="dk1"/>
              </a:solidFill>
            </a:endParaRPr>
          </a:p>
          <a:p>
            <a:pPr indent="-311150" lvl="2" marL="1080000" rtl="0" algn="l">
              <a:lnSpc>
                <a:spcPct val="115000"/>
              </a:lnSpc>
              <a:spcBef>
                <a:spcPts val="0"/>
              </a:spcBef>
              <a:spcAft>
                <a:spcPts val="0"/>
              </a:spcAft>
              <a:buClr>
                <a:schemeClr val="dk1"/>
              </a:buClr>
              <a:buSzPts val="1300"/>
              <a:buChar char="■"/>
            </a:pPr>
            <a:r>
              <a:rPr lang="ko" sz="1300">
                <a:solidFill>
                  <a:schemeClr val="dk1"/>
                </a:solidFill>
              </a:rPr>
              <a:t>Python with Flask</a:t>
            </a:r>
            <a:endParaRPr sz="1300">
              <a:solidFill>
                <a:schemeClr val="dk1"/>
              </a:solidFill>
            </a:endParaRPr>
          </a:p>
        </p:txBody>
      </p:sp>
      <p:sp>
        <p:nvSpPr>
          <p:cNvPr id="103" name="Google Shape;103;p16"/>
          <p:cNvSpPr/>
          <p:nvPr/>
        </p:nvSpPr>
        <p:spPr>
          <a:xfrm>
            <a:off x="5677675" y="3288075"/>
            <a:ext cx="908700" cy="1108800"/>
          </a:xfrm>
          <a:prstGeom prst="snip1Rect">
            <a:avLst>
              <a:gd fmla="val 16667" name="adj"/>
            </a:avLst>
          </a:prstGeom>
          <a:solidFill>
            <a:srgbClr val="93C47D"/>
          </a:solid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 name="Google Shape;104;p16"/>
          <p:cNvSpPr/>
          <p:nvPr/>
        </p:nvSpPr>
        <p:spPr>
          <a:xfrm>
            <a:off x="5820514" y="3696175"/>
            <a:ext cx="297000" cy="1617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 name="Google Shape;105;p16"/>
          <p:cNvSpPr/>
          <p:nvPr/>
        </p:nvSpPr>
        <p:spPr>
          <a:xfrm>
            <a:off x="6117732" y="3696175"/>
            <a:ext cx="297000" cy="1617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 name="Google Shape;106;p16"/>
          <p:cNvSpPr/>
          <p:nvPr/>
        </p:nvSpPr>
        <p:spPr>
          <a:xfrm>
            <a:off x="5820514" y="3857875"/>
            <a:ext cx="297000" cy="1617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 name="Google Shape;107;p16"/>
          <p:cNvSpPr/>
          <p:nvPr/>
        </p:nvSpPr>
        <p:spPr>
          <a:xfrm>
            <a:off x="6117732" y="3857875"/>
            <a:ext cx="297000" cy="1617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16"/>
          <p:cNvSpPr/>
          <p:nvPr/>
        </p:nvSpPr>
        <p:spPr>
          <a:xfrm>
            <a:off x="5820514" y="4019575"/>
            <a:ext cx="297000" cy="1617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16"/>
          <p:cNvSpPr/>
          <p:nvPr/>
        </p:nvSpPr>
        <p:spPr>
          <a:xfrm>
            <a:off x="6117732" y="4019575"/>
            <a:ext cx="297000" cy="161700"/>
          </a:xfrm>
          <a:prstGeom prst="rect">
            <a:avLst/>
          </a:prstGeom>
          <a:no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16"/>
          <p:cNvSpPr/>
          <p:nvPr/>
        </p:nvSpPr>
        <p:spPr>
          <a:xfrm>
            <a:off x="3096473" y="3097295"/>
            <a:ext cx="392100" cy="666600"/>
          </a:xfrm>
          <a:prstGeom prst="blockArc">
            <a:avLst>
              <a:gd fmla="val 10800000" name="adj1"/>
              <a:gd fmla="val 241666" name="adj2"/>
              <a:gd fmla="val 21000" name="adj3"/>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16"/>
          <p:cNvSpPr/>
          <p:nvPr/>
        </p:nvSpPr>
        <p:spPr>
          <a:xfrm>
            <a:off x="3049175" y="3421910"/>
            <a:ext cx="486900" cy="3357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16"/>
          <p:cNvSpPr/>
          <p:nvPr/>
        </p:nvSpPr>
        <p:spPr>
          <a:xfrm>
            <a:off x="3251970" y="3505755"/>
            <a:ext cx="81300" cy="92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16"/>
          <p:cNvSpPr/>
          <p:nvPr/>
        </p:nvSpPr>
        <p:spPr>
          <a:xfrm>
            <a:off x="3251970" y="3526040"/>
            <a:ext cx="81300" cy="1563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 name="Google Shape;114;p16"/>
          <p:cNvSpPr/>
          <p:nvPr/>
        </p:nvSpPr>
        <p:spPr>
          <a:xfrm>
            <a:off x="2137500" y="3503725"/>
            <a:ext cx="392100" cy="546600"/>
          </a:xfrm>
          <a:prstGeom prst="roundRect">
            <a:avLst>
              <a:gd fmla="val 16667" name="adj"/>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15" name="Google Shape;115;p16"/>
          <p:cNvGrpSpPr/>
          <p:nvPr/>
        </p:nvGrpSpPr>
        <p:grpSpPr>
          <a:xfrm>
            <a:off x="2293132" y="3415882"/>
            <a:ext cx="360449" cy="360449"/>
            <a:chOff x="6982682" y="2636507"/>
            <a:chExt cx="360449" cy="360449"/>
          </a:xfrm>
        </p:grpSpPr>
        <p:sp>
          <p:nvSpPr>
            <p:cNvPr id="116" name="Google Shape;116;p16"/>
            <p:cNvSpPr/>
            <p:nvPr/>
          </p:nvSpPr>
          <p:spPr>
            <a:xfrm rot="-8100000">
              <a:off x="7154951" y="2616161"/>
              <a:ext cx="81459" cy="335593"/>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16"/>
            <p:cNvSpPr/>
            <p:nvPr/>
          </p:nvSpPr>
          <p:spPr>
            <a:xfrm rot="-8100000">
              <a:off x="7003452" y="2889211"/>
              <a:ext cx="81459" cy="92490"/>
            </a:xfrm>
            <a:prstGeom prst="triangle">
              <a:avLst>
                <a:gd fmla="val 50000"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18" name="Google Shape;118;p16"/>
          <p:cNvSpPr/>
          <p:nvPr/>
        </p:nvSpPr>
        <p:spPr>
          <a:xfrm>
            <a:off x="4006050" y="3736225"/>
            <a:ext cx="1331700" cy="405000"/>
          </a:xfrm>
          <a:prstGeom prst="rightArrow">
            <a:avLst>
              <a:gd fmla="val 50000" name="adj1"/>
              <a:gd fmla="val 50000" name="adj2"/>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16"/>
          <p:cNvSpPr/>
          <p:nvPr/>
        </p:nvSpPr>
        <p:spPr>
          <a:xfrm>
            <a:off x="4274838" y="3569125"/>
            <a:ext cx="739200" cy="739200"/>
          </a:xfrm>
          <a:prstGeom prst="noSmoking">
            <a:avLst>
              <a:gd fmla="val 10294" name="adj"/>
            </a:avLst>
          </a:prstGeom>
          <a:solidFill>
            <a:srgbClr val="CC0000"/>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16"/>
          <p:cNvSpPr/>
          <p:nvPr/>
        </p:nvSpPr>
        <p:spPr>
          <a:xfrm>
            <a:off x="2881315" y="4224362"/>
            <a:ext cx="438600" cy="437400"/>
          </a:xfrm>
          <a:prstGeom prst="donut">
            <a:avLst>
              <a:gd fmla="val 18399"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 name="Google Shape;121;p16"/>
          <p:cNvSpPr/>
          <p:nvPr/>
        </p:nvSpPr>
        <p:spPr>
          <a:xfrm>
            <a:off x="3060841" y="4181275"/>
            <a:ext cx="79500" cy="79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 name="Google Shape;122;p16"/>
          <p:cNvSpPr/>
          <p:nvPr/>
        </p:nvSpPr>
        <p:spPr>
          <a:xfrm>
            <a:off x="3060841" y="4641854"/>
            <a:ext cx="79500" cy="79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p16"/>
          <p:cNvSpPr/>
          <p:nvPr/>
        </p:nvSpPr>
        <p:spPr>
          <a:xfrm rot="2690833">
            <a:off x="3223945" y="4249107"/>
            <a:ext cx="79550" cy="7955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p16"/>
          <p:cNvSpPr/>
          <p:nvPr/>
        </p:nvSpPr>
        <p:spPr>
          <a:xfrm>
            <a:off x="3286896" y="4403325"/>
            <a:ext cx="79500" cy="79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p16"/>
          <p:cNvSpPr/>
          <p:nvPr/>
        </p:nvSpPr>
        <p:spPr>
          <a:xfrm>
            <a:off x="2826438" y="4403325"/>
            <a:ext cx="79500" cy="79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16"/>
          <p:cNvSpPr/>
          <p:nvPr/>
        </p:nvSpPr>
        <p:spPr>
          <a:xfrm rot="2690833">
            <a:off x="2897799" y="4240686"/>
            <a:ext cx="79550" cy="7955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16"/>
          <p:cNvSpPr/>
          <p:nvPr/>
        </p:nvSpPr>
        <p:spPr>
          <a:xfrm rot="2690833">
            <a:off x="2886455" y="4565808"/>
            <a:ext cx="79550" cy="7955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16"/>
          <p:cNvSpPr/>
          <p:nvPr/>
        </p:nvSpPr>
        <p:spPr>
          <a:xfrm rot="2690833">
            <a:off x="3235290" y="4557387"/>
            <a:ext cx="79550" cy="7955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17"/>
          <p:cNvPicPr preferRelativeResize="0"/>
          <p:nvPr/>
        </p:nvPicPr>
        <p:blipFill>
          <a:blip r:embed="rId3">
            <a:alphaModFix/>
          </a:blip>
          <a:stretch>
            <a:fillRect/>
          </a:stretch>
        </p:blipFill>
        <p:spPr>
          <a:xfrm>
            <a:off x="338800" y="152400"/>
            <a:ext cx="1387576" cy="666675"/>
          </a:xfrm>
          <a:prstGeom prst="rect">
            <a:avLst/>
          </a:prstGeom>
          <a:noFill/>
          <a:ln>
            <a:noFill/>
          </a:ln>
        </p:spPr>
      </p:pic>
      <p:cxnSp>
        <p:nvCxnSpPr>
          <p:cNvPr id="134" name="Google Shape;134;p17"/>
          <p:cNvCxnSpPr/>
          <p:nvPr/>
        </p:nvCxnSpPr>
        <p:spPr>
          <a:xfrm>
            <a:off x="151500" y="947075"/>
            <a:ext cx="8841000" cy="0"/>
          </a:xfrm>
          <a:prstGeom prst="straightConnector1">
            <a:avLst/>
          </a:prstGeom>
          <a:noFill/>
          <a:ln cap="flat" cmpd="sng" w="9525">
            <a:solidFill>
              <a:schemeClr val="dk2"/>
            </a:solidFill>
            <a:prstDash val="solid"/>
            <a:round/>
            <a:headEnd len="med" w="med" type="none"/>
            <a:tailEnd len="med" w="med" type="none"/>
          </a:ln>
        </p:spPr>
      </p:cxnSp>
      <p:sp>
        <p:nvSpPr>
          <p:cNvPr id="135" name="Google Shape;135;p17"/>
          <p:cNvSpPr txBox="1"/>
          <p:nvPr/>
        </p:nvSpPr>
        <p:spPr>
          <a:xfrm>
            <a:off x="1963450" y="349275"/>
            <a:ext cx="4797000" cy="46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600">
                <a:solidFill>
                  <a:schemeClr val="dk1"/>
                </a:solidFill>
              </a:rPr>
              <a:t>Child Care Group Enrollment Management Service</a:t>
            </a:r>
            <a:endParaRPr sz="1600">
              <a:solidFill>
                <a:schemeClr val="dk1"/>
              </a:solidFill>
            </a:endParaRPr>
          </a:p>
        </p:txBody>
      </p:sp>
      <p:sp>
        <p:nvSpPr>
          <p:cNvPr id="136" name="Google Shape;136;p17"/>
          <p:cNvSpPr txBox="1"/>
          <p:nvPr/>
        </p:nvSpPr>
        <p:spPr>
          <a:xfrm>
            <a:off x="0" y="1075075"/>
            <a:ext cx="8269800" cy="469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ko" sz="1300">
                <a:solidFill>
                  <a:schemeClr val="dk1"/>
                </a:solidFill>
              </a:rPr>
              <a:t>Client Workflow</a:t>
            </a:r>
            <a:endParaRPr sz="1200">
              <a:solidFill>
                <a:schemeClr val="dk1"/>
              </a:solidFill>
            </a:endParaRPr>
          </a:p>
        </p:txBody>
      </p:sp>
      <p:pic>
        <p:nvPicPr>
          <p:cNvPr id="137" name="Google Shape;137;p17"/>
          <p:cNvPicPr preferRelativeResize="0"/>
          <p:nvPr/>
        </p:nvPicPr>
        <p:blipFill rotWithShape="1">
          <a:blip r:embed="rId4">
            <a:alphaModFix/>
          </a:blip>
          <a:srcRect b="0" l="764" r="0" t="833"/>
          <a:stretch/>
        </p:blipFill>
        <p:spPr>
          <a:xfrm>
            <a:off x="1339575" y="1544875"/>
            <a:ext cx="6607275" cy="3266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18"/>
          <p:cNvPicPr preferRelativeResize="0"/>
          <p:nvPr/>
        </p:nvPicPr>
        <p:blipFill>
          <a:blip r:embed="rId3">
            <a:alphaModFix/>
          </a:blip>
          <a:stretch>
            <a:fillRect/>
          </a:stretch>
        </p:blipFill>
        <p:spPr>
          <a:xfrm>
            <a:off x="338800" y="152400"/>
            <a:ext cx="1387576" cy="666675"/>
          </a:xfrm>
          <a:prstGeom prst="rect">
            <a:avLst/>
          </a:prstGeom>
          <a:noFill/>
          <a:ln>
            <a:noFill/>
          </a:ln>
        </p:spPr>
      </p:pic>
      <p:cxnSp>
        <p:nvCxnSpPr>
          <p:cNvPr id="143" name="Google Shape;143;p18"/>
          <p:cNvCxnSpPr/>
          <p:nvPr/>
        </p:nvCxnSpPr>
        <p:spPr>
          <a:xfrm>
            <a:off x="151500" y="947075"/>
            <a:ext cx="8841000" cy="0"/>
          </a:xfrm>
          <a:prstGeom prst="straightConnector1">
            <a:avLst/>
          </a:prstGeom>
          <a:noFill/>
          <a:ln cap="flat" cmpd="sng" w="9525">
            <a:solidFill>
              <a:schemeClr val="dk2"/>
            </a:solidFill>
            <a:prstDash val="solid"/>
            <a:round/>
            <a:headEnd len="med" w="med" type="none"/>
            <a:tailEnd len="med" w="med" type="none"/>
          </a:ln>
        </p:spPr>
      </p:cxnSp>
      <p:sp>
        <p:nvSpPr>
          <p:cNvPr id="144" name="Google Shape;144;p18"/>
          <p:cNvSpPr txBox="1"/>
          <p:nvPr/>
        </p:nvSpPr>
        <p:spPr>
          <a:xfrm>
            <a:off x="1963450" y="349275"/>
            <a:ext cx="4797000" cy="46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600">
                <a:solidFill>
                  <a:schemeClr val="dk1"/>
                </a:solidFill>
              </a:rPr>
              <a:t>Child Care Group Enrollment Management Service</a:t>
            </a:r>
            <a:endParaRPr sz="1600">
              <a:solidFill>
                <a:schemeClr val="dk1"/>
              </a:solidFill>
            </a:endParaRPr>
          </a:p>
        </p:txBody>
      </p:sp>
      <p:sp>
        <p:nvSpPr>
          <p:cNvPr id="145" name="Google Shape;145;p18"/>
          <p:cNvSpPr txBox="1"/>
          <p:nvPr/>
        </p:nvSpPr>
        <p:spPr>
          <a:xfrm>
            <a:off x="0" y="1075075"/>
            <a:ext cx="8269800" cy="469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ko" sz="1300">
                <a:solidFill>
                  <a:schemeClr val="dk1"/>
                </a:solidFill>
              </a:rPr>
              <a:t>Client Work Flow</a:t>
            </a:r>
            <a:endParaRPr sz="1200">
              <a:solidFill>
                <a:schemeClr val="dk1"/>
              </a:solidFill>
            </a:endParaRPr>
          </a:p>
        </p:txBody>
      </p:sp>
      <p:pic>
        <p:nvPicPr>
          <p:cNvPr id="146" name="Google Shape;146;p18"/>
          <p:cNvPicPr preferRelativeResize="0"/>
          <p:nvPr/>
        </p:nvPicPr>
        <p:blipFill rotWithShape="1">
          <a:blip r:embed="rId4">
            <a:alphaModFix/>
          </a:blip>
          <a:srcRect b="0" l="764" r="0" t="833"/>
          <a:stretch/>
        </p:blipFill>
        <p:spPr>
          <a:xfrm>
            <a:off x="1339575" y="1544875"/>
            <a:ext cx="6607275" cy="3266201"/>
          </a:xfrm>
          <a:prstGeom prst="rect">
            <a:avLst/>
          </a:prstGeom>
          <a:noFill/>
          <a:ln>
            <a:noFill/>
          </a:ln>
        </p:spPr>
      </p:pic>
      <p:cxnSp>
        <p:nvCxnSpPr>
          <p:cNvPr id="147" name="Google Shape;147;p18"/>
          <p:cNvCxnSpPr/>
          <p:nvPr/>
        </p:nvCxnSpPr>
        <p:spPr>
          <a:xfrm>
            <a:off x="1446400" y="2218750"/>
            <a:ext cx="621600" cy="0"/>
          </a:xfrm>
          <a:prstGeom prst="straightConnector1">
            <a:avLst/>
          </a:prstGeom>
          <a:noFill/>
          <a:ln cap="flat" cmpd="sng" w="19050">
            <a:solidFill>
              <a:srgbClr val="FF0000"/>
            </a:solidFill>
            <a:prstDash val="solid"/>
            <a:round/>
            <a:headEnd len="med" w="med" type="none"/>
            <a:tailEnd len="med" w="med" type="none"/>
          </a:ln>
        </p:spPr>
      </p:cxnSp>
      <p:sp>
        <p:nvSpPr>
          <p:cNvPr id="148" name="Google Shape;148;p18"/>
          <p:cNvSpPr/>
          <p:nvPr/>
        </p:nvSpPr>
        <p:spPr>
          <a:xfrm>
            <a:off x="2311075" y="1921525"/>
            <a:ext cx="736200" cy="469800"/>
          </a:xfrm>
          <a:prstGeom prst="roundRect">
            <a:avLst>
              <a:gd fmla="val 2874"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49" name="Google Shape;149;p18"/>
          <p:cNvCxnSpPr/>
          <p:nvPr/>
        </p:nvCxnSpPr>
        <p:spPr>
          <a:xfrm>
            <a:off x="2329200" y="1742900"/>
            <a:ext cx="621600" cy="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19"/>
          <p:cNvPicPr preferRelativeResize="0"/>
          <p:nvPr/>
        </p:nvPicPr>
        <p:blipFill>
          <a:blip r:embed="rId3">
            <a:alphaModFix/>
          </a:blip>
          <a:stretch>
            <a:fillRect/>
          </a:stretch>
        </p:blipFill>
        <p:spPr>
          <a:xfrm>
            <a:off x="338800" y="152400"/>
            <a:ext cx="1387576" cy="666675"/>
          </a:xfrm>
          <a:prstGeom prst="rect">
            <a:avLst/>
          </a:prstGeom>
          <a:noFill/>
          <a:ln>
            <a:noFill/>
          </a:ln>
        </p:spPr>
      </p:pic>
      <p:cxnSp>
        <p:nvCxnSpPr>
          <p:cNvPr id="155" name="Google Shape;155;p19"/>
          <p:cNvCxnSpPr/>
          <p:nvPr/>
        </p:nvCxnSpPr>
        <p:spPr>
          <a:xfrm>
            <a:off x="151500" y="947075"/>
            <a:ext cx="8841000" cy="0"/>
          </a:xfrm>
          <a:prstGeom prst="straightConnector1">
            <a:avLst/>
          </a:prstGeom>
          <a:noFill/>
          <a:ln cap="flat" cmpd="sng" w="9525">
            <a:solidFill>
              <a:schemeClr val="dk2"/>
            </a:solidFill>
            <a:prstDash val="solid"/>
            <a:round/>
            <a:headEnd len="med" w="med" type="none"/>
            <a:tailEnd len="med" w="med" type="none"/>
          </a:ln>
        </p:spPr>
      </p:cxnSp>
      <p:sp>
        <p:nvSpPr>
          <p:cNvPr id="156" name="Google Shape;156;p19"/>
          <p:cNvSpPr txBox="1"/>
          <p:nvPr/>
        </p:nvSpPr>
        <p:spPr>
          <a:xfrm>
            <a:off x="1963450" y="349275"/>
            <a:ext cx="4797000" cy="46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600">
                <a:solidFill>
                  <a:schemeClr val="dk1"/>
                </a:solidFill>
              </a:rPr>
              <a:t>Child Care Group Enrollment Management Service</a:t>
            </a:r>
            <a:endParaRPr sz="1600">
              <a:solidFill>
                <a:schemeClr val="dk1"/>
              </a:solidFill>
            </a:endParaRPr>
          </a:p>
        </p:txBody>
      </p:sp>
      <p:sp>
        <p:nvSpPr>
          <p:cNvPr id="157" name="Google Shape;157;p19"/>
          <p:cNvSpPr txBox="1"/>
          <p:nvPr/>
        </p:nvSpPr>
        <p:spPr>
          <a:xfrm>
            <a:off x="0" y="1075075"/>
            <a:ext cx="8269800" cy="469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ko" sz="1300">
                <a:solidFill>
                  <a:schemeClr val="dk1"/>
                </a:solidFill>
              </a:rPr>
              <a:t>Client Work Flow</a:t>
            </a:r>
            <a:endParaRPr sz="1200">
              <a:solidFill>
                <a:schemeClr val="dk1"/>
              </a:solidFill>
            </a:endParaRPr>
          </a:p>
        </p:txBody>
      </p:sp>
      <p:pic>
        <p:nvPicPr>
          <p:cNvPr id="158" name="Google Shape;158;p19"/>
          <p:cNvPicPr preferRelativeResize="0"/>
          <p:nvPr/>
        </p:nvPicPr>
        <p:blipFill rotWithShape="1">
          <a:blip r:embed="rId4">
            <a:alphaModFix/>
          </a:blip>
          <a:srcRect b="0" l="764" r="0" t="833"/>
          <a:stretch/>
        </p:blipFill>
        <p:spPr>
          <a:xfrm>
            <a:off x="1339575" y="1544875"/>
            <a:ext cx="6607275" cy="3266201"/>
          </a:xfrm>
          <a:prstGeom prst="rect">
            <a:avLst/>
          </a:prstGeom>
          <a:noFill/>
          <a:ln>
            <a:noFill/>
          </a:ln>
        </p:spPr>
      </p:pic>
      <p:cxnSp>
        <p:nvCxnSpPr>
          <p:cNvPr id="159" name="Google Shape;159;p19"/>
          <p:cNvCxnSpPr/>
          <p:nvPr/>
        </p:nvCxnSpPr>
        <p:spPr>
          <a:xfrm>
            <a:off x="1453150" y="2955075"/>
            <a:ext cx="621600" cy="0"/>
          </a:xfrm>
          <a:prstGeom prst="straightConnector1">
            <a:avLst/>
          </a:prstGeom>
          <a:noFill/>
          <a:ln cap="flat" cmpd="sng" w="19050">
            <a:solidFill>
              <a:srgbClr val="FF0000"/>
            </a:solidFill>
            <a:prstDash val="solid"/>
            <a:round/>
            <a:headEnd len="med" w="med" type="none"/>
            <a:tailEnd len="med" w="med" type="none"/>
          </a:ln>
        </p:spPr>
      </p:cxnSp>
      <p:cxnSp>
        <p:nvCxnSpPr>
          <p:cNvPr id="160" name="Google Shape;160;p19"/>
          <p:cNvCxnSpPr/>
          <p:nvPr/>
        </p:nvCxnSpPr>
        <p:spPr>
          <a:xfrm>
            <a:off x="4754350" y="1621325"/>
            <a:ext cx="1539300" cy="60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0"/>
          <p:cNvPicPr preferRelativeResize="0"/>
          <p:nvPr/>
        </p:nvPicPr>
        <p:blipFill>
          <a:blip r:embed="rId3">
            <a:alphaModFix/>
          </a:blip>
          <a:stretch>
            <a:fillRect/>
          </a:stretch>
        </p:blipFill>
        <p:spPr>
          <a:xfrm>
            <a:off x="338800" y="152400"/>
            <a:ext cx="1387576" cy="666675"/>
          </a:xfrm>
          <a:prstGeom prst="rect">
            <a:avLst/>
          </a:prstGeom>
          <a:noFill/>
          <a:ln>
            <a:noFill/>
          </a:ln>
        </p:spPr>
      </p:pic>
      <p:cxnSp>
        <p:nvCxnSpPr>
          <p:cNvPr id="166" name="Google Shape;166;p20"/>
          <p:cNvCxnSpPr/>
          <p:nvPr/>
        </p:nvCxnSpPr>
        <p:spPr>
          <a:xfrm>
            <a:off x="151500" y="947075"/>
            <a:ext cx="8841000" cy="0"/>
          </a:xfrm>
          <a:prstGeom prst="straightConnector1">
            <a:avLst/>
          </a:prstGeom>
          <a:noFill/>
          <a:ln cap="flat" cmpd="sng" w="9525">
            <a:solidFill>
              <a:schemeClr val="dk2"/>
            </a:solidFill>
            <a:prstDash val="solid"/>
            <a:round/>
            <a:headEnd len="med" w="med" type="none"/>
            <a:tailEnd len="med" w="med" type="none"/>
          </a:ln>
        </p:spPr>
      </p:cxnSp>
      <p:sp>
        <p:nvSpPr>
          <p:cNvPr id="167" name="Google Shape;167;p20"/>
          <p:cNvSpPr txBox="1"/>
          <p:nvPr/>
        </p:nvSpPr>
        <p:spPr>
          <a:xfrm>
            <a:off x="1963450" y="349275"/>
            <a:ext cx="4797000" cy="46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600">
                <a:solidFill>
                  <a:schemeClr val="dk1"/>
                </a:solidFill>
              </a:rPr>
              <a:t>Child Care Group Enrollment Management Service</a:t>
            </a:r>
            <a:endParaRPr sz="1600">
              <a:solidFill>
                <a:schemeClr val="dk1"/>
              </a:solidFill>
            </a:endParaRPr>
          </a:p>
        </p:txBody>
      </p:sp>
      <p:sp>
        <p:nvSpPr>
          <p:cNvPr id="168" name="Google Shape;168;p20"/>
          <p:cNvSpPr txBox="1"/>
          <p:nvPr/>
        </p:nvSpPr>
        <p:spPr>
          <a:xfrm>
            <a:off x="0" y="1075075"/>
            <a:ext cx="8269800" cy="469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ko" sz="1300">
                <a:solidFill>
                  <a:schemeClr val="dk1"/>
                </a:solidFill>
              </a:rPr>
              <a:t>Client Work Flow</a:t>
            </a:r>
            <a:endParaRPr sz="1200">
              <a:solidFill>
                <a:schemeClr val="dk1"/>
              </a:solidFill>
            </a:endParaRPr>
          </a:p>
        </p:txBody>
      </p:sp>
      <p:pic>
        <p:nvPicPr>
          <p:cNvPr id="169" name="Google Shape;169;p20"/>
          <p:cNvPicPr preferRelativeResize="0"/>
          <p:nvPr/>
        </p:nvPicPr>
        <p:blipFill rotWithShape="1">
          <a:blip r:embed="rId4">
            <a:alphaModFix/>
          </a:blip>
          <a:srcRect b="0" l="764" r="0" t="833"/>
          <a:stretch/>
        </p:blipFill>
        <p:spPr>
          <a:xfrm>
            <a:off x="1339575" y="1544875"/>
            <a:ext cx="6607275" cy="3266201"/>
          </a:xfrm>
          <a:prstGeom prst="rect">
            <a:avLst/>
          </a:prstGeom>
          <a:noFill/>
          <a:ln>
            <a:noFill/>
          </a:ln>
        </p:spPr>
      </p:pic>
      <p:cxnSp>
        <p:nvCxnSpPr>
          <p:cNvPr id="170" name="Google Shape;170;p20"/>
          <p:cNvCxnSpPr/>
          <p:nvPr/>
        </p:nvCxnSpPr>
        <p:spPr>
          <a:xfrm>
            <a:off x="1446400" y="2218750"/>
            <a:ext cx="621600" cy="0"/>
          </a:xfrm>
          <a:prstGeom prst="straightConnector1">
            <a:avLst/>
          </a:prstGeom>
          <a:noFill/>
          <a:ln cap="flat" cmpd="sng" w="19050">
            <a:solidFill>
              <a:srgbClr val="FF0000"/>
            </a:solidFill>
            <a:prstDash val="solid"/>
            <a:round/>
            <a:headEnd len="med" w="med" type="none"/>
            <a:tailEnd len="med" w="med" type="none"/>
          </a:ln>
        </p:spPr>
      </p:cxnSp>
      <p:sp>
        <p:nvSpPr>
          <p:cNvPr id="171" name="Google Shape;171;p20"/>
          <p:cNvSpPr/>
          <p:nvPr/>
        </p:nvSpPr>
        <p:spPr>
          <a:xfrm>
            <a:off x="1389100" y="3454975"/>
            <a:ext cx="750000" cy="1356000"/>
          </a:xfrm>
          <a:prstGeom prst="roundRect">
            <a:avLst>
              <a:gd fmla="val 2874"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2" name="Google Shape;172;p20"/>
          <p:cNvSpPr/>
          <p:nvPr/>
        </p:nvSpPr>
        <p:spPr>
          <a:xfrm>
            <a:off x="3250600" y="1925300"/>
            <a:ext cx="699000" cy="469800"/>
          </a:xfrm>
          <a:prstGeom prst="roundRect">
            <a:avLst>
              <a:gd fmla="val 2874"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20"/>
          <p:cNvSpPr/>
          <p:nvPr/>
        </p:nvSpPr>
        <p:spPr>
          <a:xfrm>
            <a:off x="3415950" y="3501325"/>
            <a:ext cx="979800" cy="469800"/>
          </a:xfrm>
          <a:prstGeom prst="roundRect">
            <a:avLst>
              <a:gd fmla="val 2874"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1"/>
          <p:cNvPicPr preferRelativeResize="0"/>
          <p:nvPr/>
        </p:nvPicPr>
        <p:blipFill>
          <a:blip r:embed="rId3">
            <a:alphaModFix/>
          </a:blip>
          <a:stretch>
            <a:fillRect/>
          </a:stretch>
        </p:blipFill>
        <p:spPr>
          <a:xfrm>
            <a:off x="338800" y="152400"/>
            <a:ext cx="1387576" cy="666675"/>
          </a:xfrm>
          <a:prstGeom prst="rect">
            <a:avLst/>
          </a:prstGeom>
          <a:noFill/>
          <a:ln>
            <a:noFill/>
          </a:ln>
        </p:spPr>
      </p:pic>
      <p:cxnSp>
        <p:nvCxnSpPr>
          <p:cNvPr id="179" name="Google Shape;179;p21"/>
          <p:cNvCxnSpPr/>
          <p:nvPr/>
        </p:nvCxnSpPr>
        <p:spPr>
          <a:xfrm>
            <a:off x="151500" y="947075"/>
            <a:ext cx="8841000" cy="0"/>
          </a:xfrm>
          <a:prstGeom prst="straightConnector1">
            <a:avLst/>
          </a:prstGeom>
          <a:noFill/>
          <a:ln cap="flat" cmpd="sng" w="9525">
            <a:solidFill>
              <a:schemeClr val="dk2"/>
            </a:solidFill>
            <a:prstDash val="solid"/>
            <a:round/>
            <a:headEnd len="med" w="med" type="none"/>
            <a:tailEnd len="med" w="med" type="none"/>
          </a:ln>
        </p:spPr>
      </p:cxnSp>
      <p:sp>
        <p:nvSpPr>
          <p:cNvPr id="180" name="Google Shape;180;p21"/>
          <p:cNvSpPr txBox="1"/>
          <p:nvPr/>
        </p:nvSpPr>
        <p:spPr>
          <a:xfrm>
            <a:off x="1963450" y="349275"/>
            <a:ext cx="4797000" cy="46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ko" sz="1600">
                <a:solidFill>
                  <a:schemeClr val="dk1"/>
                </a:solidFill>
              </a:rPr>
              <a:t>Child Care Group Enrollment Management Service</a:t>
            </a:r>
            <a:endParaRPr sz="1600">
              <a:solidFill>
                <a:schemeClr val="dk1"/>
              </a:solidFill>
            </a:endParaRPr>
          </a:p>
        </p:txBody>
      </p:sp>
      <p:sp>
        <p:nvSpPr>
          <p:cNvPr id="181" name="Google Shape;181;p21"/>
          <p:cNvSpPr txBox="1"/>
          <p:nvPr/>
        </p:nvSpPr>
        <p:spPr>
          <a:xfrm>
            <a:off x="18" y="1075075"/>
            <a:ext cx="3372600" cy="469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lang="ko" sz="1300">
                <a:solidFill>
                  <a:schemeClr val="dk1"/>
                </a:solidFill>
              </a:rPr>
              <a:t>Application Flow</a:t>
            </a:r>
            <a:endParaRPr sz="1200">
              <a:solidFill>
                <a:schemeClr val="dk1"/>
              </a:solidFill>
            </a:endParaRPr>
          </a:p>
        </p:txBody>
      </p:sp>
      <p:grpSp>
        <p:nvGrpSpPr>
          <p:cNvPr id="182" name="Google Shape;182;p21"/>
          <p:cNvGrpSpPr/>
          <p:nvPr/>
        </p:nvGrpSpPr>
        <p:grpSpPr>
          <a:xfrm>
            <a:off x="1430010" y="2601146"/>
            <a:ext cx="224753" cy="295837"/>
            <a:chOff x="3049188" y="2712045"/>
            <a:chExt cx="486900" cy="666600"/>
          </a:xfrm>
        </p:grpSpPr>
        <p:sp>
          <p:nvSpPr>
            <p:cNvPr id="183" name="Google Shape;183;p21"/>
            <p:cNvSpPr/>
            <p:nvPr/>
          </p:nvSpPr>
          <p:spPr>
            <a:xfrm>
              <a:off x="3096485" y="2712045"/>
              <a:ext cx="392100" cy="666600"/>
            </a:xfrm>
            <a:prstGeom prst="blockArc">
              <a:avLst>
                <a:gd fmla="val 10800000" name="adj1"/>
                <a:gd fmla="val 241666" name="adj2"/>
                <a:gd fmla="val 21000" name="adj3"/>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4" name="Google Shape;184;p21"/>
            <p:cNvSpPr/>
            <p:nvPr/>
          </p:nvSpPr>
          <p:spPr>
            <a:xfrm>
              <a:off x="3049188" y="3036660"/>
              <a:ext cx="486900" cy="335700"/>
            </a:xfrm>
            <a:prstGeom prst="rect">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5" name="Google Shape;185;p21"/>
            <p:cNvSpPr/>
            <p:nvPr/>
          </p:nvSpPr>
          <p:spPr>
            <a:xfrm>
              <a:off x="3251982" y="3120505"/>
              <a:ext cx="81300" cy="92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6" name="Google Shape;186;p21"/>
            <p:cNvSpPr/>
            <p:nvPr/>
          </p:nvSpPr>
          <p:spPr>
            <a:xfrm>
              <a:off x="3251982" y="3140790"/>
              <a:ext cx="81300" cy="1563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87" name="Google Shape;187;p21"/>
          <p:cNvSpPr txBox="1"/>
          <p:nvPr/>
        </p:nvSpPr>
        <p:spPr>
          <a:xfrm>
            <a:off x="1144288" y="4249200"/>
            <a:ext cx="796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200">
                <a:solidFill>
                  <a:schemeClr val="dk1"/>
                </a:solidFill>
              </a:rPr>
              <a:t>State DB</a:t>
            </a:r>
            <a:endParaRPr sz="1200">
              <a:solidFill>
                <a:schemeClr val="dk1"/>
              </a:solidFill>
            </a:endParaRPr>
          </a:p>
        </p:txBody>
      </p:sp>
      <p:sp>
        <p:nvSpPr>
          <p:cNvPr id="188" name="Google Shape;188;p21"/>
          <p:cNvSpPr txBox="1"/>
          <p:nvPr/>
        </p:nvSpPr>
        <p:spPr>
          <a:xfrm>
            <a:off x="5181328" y="4281350"/>
            <a:ext cx="1017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200">
                <a:solidFill>
                  <a:schemeClr val="dk1"/>
                </a:solidFill>
              </a:rPr>
              <a:t>Client DB</a:t>
            </a:r>
            <a:endParaRPr sz="1200">
              <a:solidFill>
                <a:schemeClr val="dk1"/>
              </a:solidFill>
            </a:endParaRPr>
          </a:p>
        </p:txBody>
      </p:sp>
      <p:sp>
        <p:nvSpPr>
          <p:cNvPr id="189" name="Google Shape;189;p21"/>
          <p:cNvSpPr/>
          <p:nvPr/>
        </p:nvSpPr>
        <p:spPr>
          <a:xfrm>
            <a:off x="2265050" y="3381163"/>
            <a:ext cx="454200" cy="254400"/>
          </a:xfrm>
          <a:prstGeom prst="rightArrow">
            <a:avLst>
              <a:gd fmla="val 50000" name="adj1"/>
              <a:gd fmla="val 50000"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90" name="Google Shape;190;p21"/>
          <p:cNvGrpSpPr/>
          <p:nvPr/>
        </p:nvGrpSpPr>
        <p:grpSpPr>
          <a:xfrm>
            <a:off x="7378565" y="3189532"/>
            <a:ext cx="1237871" cy="840581"/>
            <a:chOff x="5823200" y="2524125"/>
            <a:chExt cx="1732500" cy="1108800"/>
          </a:xfrm>
        </p:grpSpPr>
        <p:sp>
          <p:nvSpPr>
            <p:cNvPr id="191" name="Google Shape;191;p21"/>
            <p:cNvSpPr/>
            <p:nvPr/>
          </p:nvSpPr>
          <p:spPr>
            <a:xfrm>
              <a:off x="5823200" y="2524125"/>
              <a:ext cx="1732500" cy="1108800"/>
            </a:xfrm>
            <a:prstGeom prst="roundRect">
              <a:avLst>
                <a:gd fmla="val 5556"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p21"/>
            <p:cNvSpPr/>
            <p:nvPr/>
          </p:nvSpPr>
          <p:spPr>
            <a:xfrm>
              <a:off x="5944800" y="2689675"/>
              <a:ext cx="297000" cy="161700"/>
            </a:xfrm>
            <a:prstGeom prst="roundRect">
              <a:avLst>
                <a:gd fmla="val 5556"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3" name="Google Shape;193;p21"/>
            <p:cNvCxnSpPr/>
            <p:nvPr/>
          </p:nvCxnSpPr>
          <p:spPr>
            <a:xfrm>
              <a:off x="5944800" y="2932225"/>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194" name="Google Shape;194;p21"/>
            <p:cNvCxnSpPr/>
            <p:nvPr/>
          </p:nvCxnSpPr>
          <p:spPr>
            <a:xfrm>
              <a:off x="5944800" y="3046125"/>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195" name="Google Shape;195;p21"/>
            <p:cNvCxnSpPr/>
            <p:nvPr/>
          </p:nvCxnSpPr>
          <p:spPr>
            <a:xfrm>
              <a:off x="5944800" y="3174775"/>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196" name="Google Shape;196;p21"/>
            <p:cNvCxnSpPr/>
            <p:nvPr/>
          </p:nvCxnSpPr>
          <p:spPr>
            <a:xfrm>
              <a:off x="5944800" y="3289325"/>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197" name="Google Shape;197;p21"/>
            <p:cNvCxnSpPr/>
            <p:nvPr/>
          </p:nvCxnSpPr>
          <p:spPr>
            <a:xfrm>
              <a:off x="6423500" y="2770525"/>
              <a:ext cx="970500" cy="0"/>
            </a:xfrm>
            <a:prstGeom prst="straightConnector1">
              <a:avLst/>
            </a:prstGeom>
            <a:noFill/>
            <a:ln cap="flat" cmpd="sng" w="28575">
              <a:solidFill>
                <a:schemeClr val="dk2"/>
              </a:solidFill>
              <a:prstDash val="solid"/>
              <a:round/>
              <a:headEnd len="med" w="med" type="none"/>
              <a:tailEnd len="med" w="med" type="none"/>
            </a:ln>
          </p:spPr>
        </p:cxnSp>
        <p:sp>
          <p:nvSpPr>
            <p:cNvPr id="198" name="Google Shape;198;p21"/>
            <p:cNvSpPr/>
            <p:nvPr/>
          </p:nvSpPr>
          <p:spPr>
            <a:xfrm>
              <a:off x="6505275" y="2924925"/>
              <a:ext cx="649800" cy="242400"/>
            </a:xfrm>
            <a:prstGeom prst="roundRect">
              <a:avLst>
                <a:gd fmla="val 5556" name="adj"/>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21"/>
            <p:cNvSpPr/>
            <p:nvPr/>
          </p:nvSpPr>
          <p:spPr>
            <a:xfrm>
              <a:off x="6505275" y="3289325"/>
              <a:ext cx="649800" cy="242400"/>
            </a:xfrm>
            <a:prstGeom prst="roundRect">
              <a:avLst>
                <a:gd fmla="val 5556"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00" name="Google Shape;200;p21"/>
            <p:cNvCxnSpPr/>
            <p:nvPr/>
          </p:nvCxnSpPr>
          <p:spPr>
            <a:xfrm>
              <a:off x="5944800" y="3410525"/>
              <a:ext cx="184800" cy="0"/>
            </a:xfrm>
            <a:prstGeom prst="straightConnector1">
              <a:avLst/>
            </a:prstGeom>
            <a:noFill/>
            <a:ln cap="flat" cmpd="sng" w="28575">
              <a:solidFill>
                <a:schemeClr val="dk2"/>
              </a:solidFill>
              <a:prstDash val="solid"/>
              <a:round/>
              <a:headEnd len="med" w="med" type="none"/>
              <a:tailEnd len="med" w="med" type="none"/>
            </a:ln>
          </p:spPr>
        </p:cxnSp>
        <p:sp>
          <p:nvSpPr>
            <p:cNvPr id="201" name="Google Shape;201;p21"/>
            <p:cNvSpPr/>
            <p:nvPr/>
          </p:nvSpPr>
          <p:spPr>
            <a:xfrm>
              <a:off x="5823200" y="2527975"/>
              <a:ext cx="1732500" cy="81000"/>
            </a:xfrm>
            <a:prstGeom prst="round2SameRect">
              <a:avLst>
                <a:gd fmla="val 38111"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p21"/>
            <p:cNvSpPr/>
            <p:nvPr/>
          </p:nvSpPr>
          <p:spPr>
            <a:xfrm>
              <a:off x="5890800" y="2538775"/>
              <a:ext cx="54000" cy="540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 name="Google Shape;203;p21"/>
            <p:cNvSpPr/>
            <p:nvPr/>
          </p:nvSpPr>
          <p:spPr>
            <a:xfrm>
              <a:off x="5964500" y="2538775"/>
              <a:ext cx="54000" cy="540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 name="Google Shape;204;p21"/>
            <p:cNvSpPr/>
            <p:nvPr/>
          </p:nvSpPr>
          <p:spPr>
            <a:xfrm>
              <a:off x="6036500" y="2538775"/>
              <a:ext cx="54000" cy="540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05" name="Google Shape;205;p21"/>
          <p:cNvSpPr txBox="1"/>
          <p:nvPr/>
        </p:nvSpPr>
        <p:spPr>
          <a:xfrm>
            <a:off x="7488553" y="4281350"/>
            <a:ext cx="1017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200">
                <a:solidFill>
                  <a:schemeClr val="dk1"/>
                </a:solidFill>
              </a:rPr>
              <a:t>User</a:t>
            </a:r>
            <a:endParaRPr sz="1200">
              <a:solidFill>
                <a:schemeClr val="dk1"/>
              </a:solidFill>
            </a:endParaRPr>
          </a:p>
        </p:txBody>
      </p:sp>
      <p:sp>
        <p:nvSpPr>
          <p:cNvPr id="206" name="Google Shape;206;p21"/>
          <p:cNvSpPr/>
          <p:nvPr/>
        </p:nvSpPr>
        <p:spPr>
          <a:xfrm>
            <a:off x="6561825" y="3267013"/>
            <a:ext cx="454200" cy="254400"/>
          </a:xfrm>
          <a:prstGeom prst="rightArrow">
            <a:avLst>
              <a:gd fmla="val 50000" name="adj1"/>
              <a:gd fmla="val 50000"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7" name="Google Shape;207;p21"/>
          <p:cNvSpPr/>
          <p:nvPr/>
        </p:nvSpPr>
        <p:spPr>
          <a:xfrm rot="10800000">
            <a:off x="6561825" y="3667713"/>
            <a:ext cx="454200" cy="254400"/>
          </a:xfrm>
          <a:prstGeom prst="rightArrow">
            <a:avLst>
              <a:gd fmla="val 50000" name="adj1"/>
              <a:gd fmla="val 50000"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08" name="Google Shape;208;p21"/>
          <p:cNvGrpSpPr/>
          <p:nvPr/>
        </p:nvGrpSpPr>
        <p:grpSpPr>
          <a:xfrm>
            <a:off x="2345640" y="3052454"/>
            <a:ext cx="224770" cy="295835"/>
            <a:chOff x="4571991" y="1321650"/>
            <a:chExt cx="297000" cy="333900"/>
          </a:xfrm>
        </p:grpSpPr>
        <p:sp>
          <p:nvSpPr>
            <p:cNvPr id="209" name="Google Shape;209;p21"/>
            <p:cNvSpPr/>
            <p:nvPr/>
          </p:nvSpPr>
          <p:spPr>
            <a:xfrm>
              <a:off x="4571991" y="1321650"/>
              <a:ext cx="297000" cy="333900"/>
            </a:xfrm>
            <a:prstGeom prst="snip1Rect">
              <a:avLst>
                <a:gd fmla="val 16667" name="adj"/>
              </a:avLst>
            </a:prstGeom>
            <a:solidFill>
              <a:srgbClr val="93C47D"/>
            </a:solid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0" name="Google Shape;210;p21"/>
            <p:cNvSpPr/>
            <p:nvPr/>
          </p:nvSpPr>
          <p:spPr>
            <a:xfrm>
              <a:off x="4618677" y="1444516"/>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1" name="Google Shape;211;p21"/>
            <p:cNvSpPr/>
            <p:nvPr/>
          </p:nvSpPr>
          <p:spPr>
            <a:xfrm>
              <a:off x="4715820" y="1444516"/>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2" name="Google Shape;212;p21"/>
            <p:cNvSpPr/>
            <p:nvPr/>
          </p:nvSpPr>
          <p:spPr>
            <a:xfrm>
              <a:off x="4618677" y="1493199"/>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3" name="Google Shape;213;p21"/>
            <p:cNvSpPr/>
            <p:nvPr/>
          </p:nvSpPr>
          <p:spPr>
            <a:xfrm>
              <a:off x="4715820" y="1493199"/>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4" name="Google Shape;214;p21"/>
            <p:cNvSpPr/>
            <p:nvPr/>
          </p:nvSpPr>
          <p:spPr>
            <a:xfrm>
              <a:off x="4618677" y="1541882"/>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5" name="Google Shape;215;p21"/>
            <p:cNvSpPr/>
            <p:nvPr/>
          </p:nvSpPr>
          <p:spPr>
            <a:xfrm>
              <a:off x="4715820" y="1541882"/>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216" name="Google Shape;216;p21"/>
          <p:cNvGrpSpPr/>
          <p:nvPr/>
        </p:nvGrpSpPr>
        <p:grpSpPr>
          <a:xfrm>
            <a:off x="2895465" y="3120219"/>
            <a:ext cx="1237871" cy="840581"/>
            <a:chOff x="5823200" y="2524125"/>
            <a:chExt cx="1732500" cy="1108800"/>
          </a:xfrm>
        </p:grpSpPr>
        <p:sp>
          <p:nvSpPr>
            <p:cNvPr id="217" name="Google Shape;217;p21"/>
            <p:cNvSpPr/>
            <p:nvPr/>
          </p:nvSpPr>
          <p:spPr>
            <a:xfrm>
              <a:off x="5823200" y="2524125"/>
              <a:ext cx="1732500" cy="1108800"/>
            </a:xfrm>
            <a:prstGeom prst="roundRect">
              <a:avLst>
                <a:gd fmla="val 5556"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 name="Google Shape;218;p21"/>
            <p:cNvSpPr/>
            <p:nvPr/>
          </p:nvSpPr>
          <p:spPr>
            <a:xfrm>
              <a:off x="5944800" y="2689675"/>
              <a:ext cx="297000" cy="161700"/>
            </a:xfrm>
            <a:prstGeom prst="roundRect">
              <a:avLst>
                <a:gd fmla="val 5556"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19" name="Google Shape;219;p21"/>
            <p:cNvCxnSpPr/>
            <p:nvPr/>
          </p:nvCxnSpPr>
          <p:spPr>
            <a:xfrm>
              <a:off x="5944800" y="2932225"/>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220" name="Google Shape;220;p21"/>
            <p:cNvCxnSpPr/>
            <p:nvPr/>
          </p:nvCxnSpPr>
          <p:spPr>
            <a:xfrm>
              <a:off x="5944800" y="3046125"/>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221" name="Google Shape;221;p21"/>
            <p:cNvCxnSpPr/>
            <p:nvPr/>
          </p:nvCxnSpPr>
          <p:spPr>
            <a:xfrm>
              <a:off x="5944800" y="3174775"/>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222" name="Google Shape;222;p21"/>
            <p:cNvCxnSpPr/>
            <p:nvPr/>
          </p:nvCxnSpPr>
          <p:spPr>
            <a:xfrm>
              <a:off x="5944800" y="3289325"/>
              <a:ext cx="184800" cy="0"/>
            </a:xfrm>
            <a:prstGeom prst="straightConnector1">
              <a:avLst/>
            </a:prstGeom>
            <a:noFill/>
            <a:ln cap="flat" cmpd="sng" w="28575">
              <a:solidFill>
                <a:schemeClr val="dk2"/>
              </a:solidFill>
              <a:prstDash val="solid"/>
              <a:round/>
              <a:headEnd len="med" w="med" type="none"/>
              <a:tailEnd len="med" w="med" type="none"/>
            </a:ln>
          </p:spPr>
        </p:cxnSp>
        <p:cxnSp>
          <p:nvCxnSpPr>
            <p:cNvPr id="223" name="Google Shape;223;p21"/>
            <p:cNvCxnSpPr/>
            <p:nvPr/>
          </p:nvCxnSpPr>
          <p:spPr>
            <a:xfrm>
              <a:off x="6423500" y="2770525"/>
              <a:ext cx="970500" cy="0"/>
            </a:xfrm>
            <a:prstGeom prst="straightConnector1">
              <a:avLst/>
            </a:prstGeom>
            <a:noFill/>
            <a:ln cap="flat" cmpd="sng" w="28575">
              <a:solidFill>
                <a:schemeClr val="dk2"/>
              </a:solidFill>
              <a:prstDash val="solid"/>
              <a:round/>
              <a:headEnd len="med" w="med" type="none"/>
              <a:tailEnd len="med" w="med" type="none"/>
            </a:ln>
          </p:spPr>
        </p:cxnSp>
        <p:sp>
          <p:nvSpPr>
            <p:cNvPr id="224" name="Google Shape;224;p21"/>
            <p:cNvSpPr/>
            <p:nvPr/>
          </p:nvSpPr>
          <p:spPr>
            <a:xfrm>
              <a:off x="6505275" y="2924925"/>
              <a:ext cx="649800" cy="242400"/>
            </a:xfrm>
            <a:prstGeom prst="roundRect">
              <a:avLst>
                <a:gd fmla="val 5556" name="adj"/>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5" name="Google Shape;225;p21"/>
            <p:cNvSpPr/>
            <p:nvPr/>
          </p:nvSpPr>
          <p:spPr>
            <a:xfrm>
              <a:off x="6505275" y="3289325"/>
              <a:ext cx="649800" cy="242400"/>
            </a:xfrm>
            <a:prstGeom prst="roundRect">
              <a:avLst>
                <a:gd fmla="val 5556" name="adj"/>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26" name="Google Shape;226;p21"/>
            <p:cNvCxnSpPr/>
            <p:nvPr/>
          </p:nvCxnSpPr>
          <p:spPr>
            <a:xfrm>
              <a:off x="5944800" y="3410525"/>
              <a:ext cx="184800" cy="0"/>
            </a:xfrm>
            <a:prstGeom prst="straightConnector1">
              <a:avLst/>
            </a:prstGeom>
            <a:noFill/>
            <a:ln cap="flat" cmpd="sng" w="28575">
              <a:solidFill>
                <a:schemeClr val="dk2"/>
              </a:solidFill>
              <a:prstDash val="solid"/>
              <a:round/>
              <a:headEnd len="med" w="med" type="none"/>
              <a:tailEnd len="med" w="med" type="none"/>
            </a:ln>
          </p:spPr>
        </p:cxnSp>
        <p:sp>
          <p:nvSpPr>
            <p:cNvPr id="227" name="Google Shape;227;p21"/>
            <p:cNvSpPr/>
            <p:nvPr/>
          </p:nvSpPr>
          <p:spPr>
            <a:xfrm>
              <a:off x="5823200" y="2527975"/>
              <a:ext cx="1732500" cy="81000"/>
            </a:xfrm>
            <a:prstGeom prst="round2SameRect">
              <a:avLst>
                <a:gd fmla="val 38111"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8" name="Google Shape;228;p21"/>
            <p:cNvSpPr/>
            <p:nvPr/>
          </p:nvSpPr>
          <p:spPr>
            <a:xfrm>
              <a:off x="5890800" y="2538775"/>
              <a:ext cx="54000" cy="540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9" name="Google Shape;229;p21"/>
            <p:cNvSpPr/>
            <p:nvPr/>
          </p:nvSpPr>
          <p:spPr>
            <a:xfrm>
              <a:off x="5964500" y="2538775"/>
              <a:ext cx="54000" cy="540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0" name="Google Shape;230;p21"/>
            <p:cNvSpPr/>
            <p:nvPr/>
          </p:nvSpPr>
          <p:spPr>
            <a:xfrm>
              <a:off x="6036500" y="2538775"/>
              <a:ext cx="54000" cy="540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31" name="Google Shape;231;p21"/>
          <p:cNvSpPr txBox="1"/>
          <p:nvPr/>
        </p:nvSpPr>
        <p:spPr>
          <a:xfrm>
            <a:off x="3005453" y="4249200"/>
            <a:ext cx="1017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1200">
                <a:solidFill>
                  <a:schemeClr val="dk1"/>
                </a:solidFill>
              </a:rPr>
              <a:t>Manager</a:t>
            </a:r>
            <a:endParaRPr sz="1200">
              <a:solidFill>
                <a:schemeClr val="dk1"/>
              </a:solidFill>
            </a:endParaRPr>
          </a:p>
        </p:txBody>
      </p:sp>
      <p:sp>
        <p:nvSpPr>
          <p:cNvPr id="232" name="Google Shape;232;p21"/>
          <p:cNvSpPr/>
          <p:nvPr/>
        </p:nvSpPr>
        <p:spPr>
          <a:xfrm>
            <a:off x="4430213" y="3381163"/>
            <a:ext cx="454200" cy="254400"/>
          </a:xfrm>
          <a:prstGeom prst="rightArrow">
            <a:avLst>
              <a:gd fmla="val 50000" name="adj1"/>
              <a:gd fmla="val 50000"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33" name="Google Shape;233;p21"/>
          <p:cNvGrpSpPr/>
          <p:nvPr/>
        </p:nvGrpSpPr>
        <p:grpSpPr>
          <a:xfrm>
            <a:off x="4510803" y="3052454"/>
            <a:ext cx="224770" cy="295835"/>
            <a:chOff x="4571991" y="1321650"/>
            <a:chExt cx="297000" cy="333900"/>
          </a:xfrm>
        </p:grpSpPr>
        <p:sp>
          <p:nvSpPr>
            <p:cNvPr id="234" name="Google Shape;234;p21"/>
            <p:cNvSpPr/>
            <p:nvPr/>
          </p:nvSpPr>
          <p:spPr>
            <a:xfrm>
              <a:off x="4571991" y="1321650"/>
              <a:ext cx="297000" cy="333900"/>
            </a:xfrm>
            <a:prstGeom prst="snip1Rect">
              <a:avLst>
                <a:gd fmla="val 16667" name="adj"/>
              </a:avLst>
            </a:prstGeom>
            <a:solidFill>
              <a:srgbClr val="93C47D"/>
            </a:solid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5" name="Google Shape;235;p21"/>
            <p:cNvSpPr/>
            <p:nvPr/>
          </p:nvSpPr>
          <p:spPr>
            <a:xfrm>
              <a:off x="4618677" y="1444516"/>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6" name="Google Shape;236;p21"/>
            <p:cNvSpPr/>
            <p:nvPr/>
          </p:nvSpPr>
          <p:spPr>
            <a:xfrm>
              <a:off x="4715820" y="1444516"/>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7" name="Google Shape;237;p21"/>
            <p:cNvSpPr/>
            <p:nvPr/>
          </p:nvSpPr>
          <p:spPr>
            <a:xfrm>
              <a:off x="4618677" y="1493199"/>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8" name="Google Shape;238;p21"/>
            <p:cNvSpPr/>
            <p:nvPr/>
          </p:nvSpPr>
          <p:spPr>
            <a:xfrm>
              <a:off x="4715820" y="1493199"/>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9" name="Google Shape;239;p21"/>
            <p:cNvSpPr/>
            <p:nvPr/>
          </p:nvSpPr>
          <p:spPr>
            <a:xfrm>
              <a:off x="4618677" y="1541882"/>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0" name="Google Shape;240;p21"/>
            <p:cNvSpPr/>
            <p:nvPr/>
          </p:nvSpPr>
          <p:spPr>
            <a:xfrm>
              <a:off x="4715820" y="1541882"/>
              <a:ext cx="97200" cy="48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241" name="Google Shape;241;p21"/>
          <p:cNvGrpSpPr/>
          <p:nvPr/>
        </p:nvGrpSpPr>
        <p:grpSpPr>
          <a:xfrm>
            <a:off x="941596" y="3031325"/>
            <a:ext cx="1147238" cy="1086937"/>
            <a:chOff x="3611225" y="3384378"/>
            <a:chExt cx="739200" cy="696888"/>
          </a:xfrm>
        </p:grpSpPr>
        <p:grpSp>
          <p:nvGrpSpPr>
            <p:cNvPr id="242" name="Google Shape;242;p21"/>
            <p:cNvGrpSpPr/>
            <p:nvPr/>
          </p:nvGrpSpPr>
          <p:grpSpPr>
            <a:xfrm>
              <a:off x="3611225" y="3785949"/>
              <a:ext cx="739200" cy="295318"/>
              <a:chOff x="3611225" y="3657427"/>
              <a:chExt cx="739200" cy="423759"/>
            </a:xfrm>
          </p:grpSpPr>
          <p:sp>
            <p:nvSpPr>
              <p:cNvPr id="243" name="Google Shape;243;p21"/>
              <p:cNvSpPr/>
              <p:nvPr/>
            </p:nvSpPr>
            <p:spPr>
              <a:xfrm>
                <a:off x="3611225" y="3766156"/>
                <a:ext cx="739200" cy="212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4" name="Google Shape;244;p21"/>
              <p:cNvSpPr/>
              <p:nvPr/>
            </p:nvSpPr>
            <p:spPr>
              <a:xfrm>
                <a:off x="3611225" y="3657427"/>
                <a:ext cx="739200" cy="18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5" name="Google Shape;245;p21"/>
              <p:cNvSpPr/>
              <p:nvPr/>
            </p:nvSpPr>
            <p:spPr>
              <a:xfrm>
                <a:off x="3611225" y="3892186"/>
                <a:ext cx="739200" cy="189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246" name="Google Shape;246;p21"/>
            <p:cNvGrpSpPr/>
            <p:nvPr/>
          </p:nvGrpSpPr>
          <p:grpSpPr>
            <a:xfrm>
              <a:off x="3611225" y="3602217"/>
              <a:ext cx="739200" cy="295318"/>
              <a:chOff x="3611225" y="3657427"/>
              <a:chExt cx="739200" cy="423759"/>
            </a:xfrm>
          </p:grpSpPr>
          <p:sp>
            <p:nvSpPr>
              <p:cNvPr id="247" name="Google Shape;247;p21"/>
              <p:cNvSpPr/>
              <p:nvPr/>
            </p:nvSpPr>
            <p:spPr>
              <a:xfrm>
                <a:off x="3611225" y="3766156"/>
                <a:ext cx="739200" cy="212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8" name="Google Shape;248;p21"/>
              <p:cNvSpPr/>
              <p:nvPr/>
            </p:nvSpPr>
            <p:spPr>
              <a:xfrm>
                <a:off x="3611225" y="3657427"/>
                <a:ext cx="739200" cy="18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9" name="Google Shape;249;p21"/>
              <p:cNvSpPr/>
              <p:nvPr/>
            </p:nvSpPr>
            <p:spPr>
              <a:xfrm>
                <a:off x="3611225" y="3892186"/>
                <a:ext cx="739200" cy="189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250" name="Google Shape;250;p21"/>
            <p:cNvGrpSpPr/>
            <p:nvPr/>
          </p:nvGrpSpPr>
          <p:grpSpPr>
            <a:xfrm>
              <a:off x="3611225" y="3414583"/>
              <a:ext cx="739200" cy="295318"/>
              <a:chOff x="3611225" y="3657427"/>
              <a:chExt cx="739200" cy="423759"/>
            </a:xfrm>
          </p:grpSpPr>
          <p:sp>
            <p:nvSpPr>
              <p:cNvPr id="251" name="Google Shape;251;p21"/>
              <p:cNvSpPr/>
              <p:nvPr/>
            </p:nvSpPr>
            <p:spPr>
              <a:xfrm>
                <a:off x="3611225" y="3766156"/>
                <a:ext cx="739200" cy="212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2" name="Google Shape;252;p21"/>
              <p:cNvSpPr/>
              <p:nvPr/>
            </p:nvSpPr>
            <p:spPr>
              <a:xfrm>
                <a:off x="3611225" y="3657427"/>
                <a:ext cx="739200" cy="18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3" name="Google Shape;253;p21"/>
              <p:cNvSpPr/>
              <p:nvPr/>
            </p:nvSpPr>
            <p:spPr>
              <a:xfrm>
                <a:off x="3611225" y="3892186"/>
                <a:ext cx="739200" cy="189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54" name="Google Shape;254;p21"/>
            <p:cNvSpPr/>
            <p:nvPr/>
          </p:nvSpPr>
          <p:spPr>
            <a:xfrm>
              <a:off x="3611225" y="3384378"/>
              <a:ext cx="739200" cy="131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255" name="Google Shape;255;p21"/>
          <p:cNvGrpSpPr/>
          <p:nvPr/>
        </p:nvGrpSpPr>
        <p:grpSpPr>
          <a:xfrm>
            <a:off x="5149509" y="3066363"/>
            <a:ext cx="1147238" cy="1086937"/>
            <a:chOff x="3611225" y="3384378"/>
            <a:chExt cx="739200" cy="696888"/>
          </a:xfrm>
        </p:grpSpPr>
        <p:grpSp>
          <p:nvGrpSpPr>
            <p:cNvPr id="256" name="Google Shape;256;p21"/>
            <p:cNvGrpSpPr/>
            <p:nvPr/>
          </p:nvGrpSpPr>
          <p:grpSpPr>
            <a:xfrm>
              <a:off x="3611225" y="3785949"/>
              <a:ext cx="739200" cy="295318"/>
              <a:chOff x="3611225" y="3657427"/>
              <a:chExt cx="739200" cy="423759"/>
            </a:xfrm>
          </p:grpSpPr>
          <p:sp>
            <p:nvSpPr>
              <p:cNvPr id="257" name="Google Shape;257;p21"/>
              <p:cNvSpPr/>
              <p:nvPr/>
            </p:nvSpPr>
            <p:spPr>
              <a:xfrm>
                <a:off x="3611225" y="3766156"/>
                <a:ext cx="739200" cy="212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8" name="Google Shape;258;p21"/>
              <p:cNvSpPr/>
              <p:nvPr/>
            </p:nvSpPr>
            <p:spPr>
              <a:xfrm>
                <a:off x="3611225" y="3657427"/>
                <a:ext cx="739200" cy="18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9" name="Google Shape;259;p21"/>
              <p:cNvSpPr/>
              <p:nvPr/>
            </p:nvSpPr>
            <p:spPr>
              <a:xfrm>
                <a:off x="3611225" y="3892186"/>
                <a:ext cx="739200" cy="189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260" name="Google Shape;260;p21"/>
            <p:cNvGrpSpPr/>
            <p:nvPr/>
          </p:nvGrpSpPr>
          <p:grpSpPr>
            <a:xfrm>
              <a:off x="3611225" y="3602217"/>
              <a:ext cx="739200" cy="295318"/>
              <a:chOff x="3611225" y="3657427"/>
              <a:chExt cx="739200" cy="423759"/>
            </a:xfrm>
          </p:grpSpPr>
          <p:sp>
            <p:nvSpPr>
              <p:cNvPr id="261" name="Google Shape;261;p21"/>
              <p:cNvSpPr/>
              <p:nvPr/>
            </p:nvSpPr>
            <p:spPr>
              <a:xfrm>
                <a:off x="3611225" y="3766156"/>
                <a:ext cx="739200" cy="212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2" name="Google Shape;262;p21"/>
              <p:cNvSpPr/>
              <p:nvPr/>
            </p:nvSpPr>
            <p:spPr>
              <a:xfrm>
                <a:off x="3611225" y="3657427"/>
                <a:ext cx="739200" cy="18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3" name="Google Shape;263;p21"/>
              <p:cNvSpPr/>
              <p:nvPr/>
            </p:nvSpPr>
            <p:spPr>
              <a:xfrm>
                <a:off x="3611225" y="3892186"/>
                <a:ext cx="739200" cy="189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264" name="Google Shape;264;p21"/>
            <p:cNvGrpSpPr/>
            <p:nvPr/>
          </p:nvGrpSpPr>
          <p:grpSpPr>
            <a:xfrm>
              <a:off x="3611225" y="3414583"/>
              <a:ext cx="739200" cy="295318"/>
              <a:chOff x="3611225" y="3657427"/>
              <a:chExt cx="739200" cy="423759"/>
            </a:xfrm>
          </p:grpSpPr>
          <p:sp>
            <p:nvSpPr>
              <p:cNvPr id="265" name="Google Shape;265;p21"/>
              <p:cNvSpPr/>
              <p:nvPr/>
            </p:nvSpPr>
            <p:spPr>
              <a:xfrm>
                <a:off x="3611225" y="3766156"/>
                <a:ext cx="739200" cy="212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6" name="Google Shape;266;p21"/>
              <p:cNvSpPr/>
              <p:nvPr/>
            </p:nvSpPr>
            <p:spPr>
              <a:xfrm>
                <a:off x="3611225" y="3657427"/>
                <a:ext cx="739200" cy="1890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7" name="Google Shape;267;p21"/>
              <p:cNvSpPr/>
              <p:nvPr/>
            </p:nvSpPr>
            <p:spPr>
              <a:xfrm>
                <a:off x="3611225" y="3892186"/>
                <a:ext cx="739200" cy="189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68" name="Google Shape;268;p21"/>
            <p:cNvSpPr/>
            <p:nvPr/>
          </p:nvSpPr>
          <p:spPr>
            <a:xfrm>
              <a:off x="3611225" y="3384378"/>
              <a:ext cx="739200" cy="1317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