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bcf74f77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bcf74f77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bcf74f778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bcf74f778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bee2d6b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bee2d6b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bcf74f7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bcf74f7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bcf74f7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bcf74f7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bcf74f77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bcf74f77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bcf74f7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bcf74f7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bcf74f77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bcf74f77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bcf74f77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bcf74f77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bcf74f77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bcf74f77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bcf74f77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bcf74f77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www.youtube.com/@NEURONS-UZ" TargetMode="External"/><Relationship Id="rId5" Type="http://schemas.openxmlformats.org/officeDocument/2006/relationships/hyperlink" Target="https://zero-suger.github.io/Neur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0000" y="0"/>
            <a:ext cx="8520600" cy="150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dk2"/>
                </a:solidFill>
              </a:rPr>
              <a:t>Python ! Python ! Python !</a:t>
            </a:r>
            <a:r>
              <a:rPr lang="en"/>
              <a:t> </a:t>
            </a:r>
            <a:endParaRPr/>
          </a:p>
        </p:txBody>
      </p:sp>
      <p:sp>
        <p:nvSpPr>
          <p:cNvPr id="55" name="Google Shape;55;p13"/>
          <p:cNvSpPr txBox="1"/>
          <p:nvPr>
            <p:ph idx="1" type="subTitle"/>
          </p:nvPr>
        </p:nvSpPr>
        <p:spPr>
          <a:xfrm>
            <a:off x="259225" y="3788463"/>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Nima uchun PYTHON ?</a:t>
            </a:r>
            <a:endParaRPr b="1"/>
          </a:p>
        </p:txBody>
      </p:sp>
      <p:pic>
        <p:nvPicPr>
          <p:cNvPr id="56" name="Google Shape;56;p13"/>
          <p:cNvPicPr preferRelativeResize="0"/>
          <p:nvPr/>
        </p:nvPicPr>
        <p:blipFill>
          <a:blip r:embed="rId3">
            <a:alphaModFix/>
          </a:blip>
          <a:stretch>
            <a:fillRect/>
          </a:stretch>
        </p:blipFill>
        <p:spPr>
          <a:xfrm>
            <a:off x="3683675" y="1840800"/>
            <a:ext cx="1573249" cy="1723924"/>
          </a:xfrm>
          <a:prstGeom prst="rect">
            <a:avLst/>
          </a:prstGeom>
          <a:noFill/>
          <a:ln>
            <a:noFill/>
          </a:ln>
        </p:spPr>
      </p:pic>
      <p:sp>
        <p:nvSpPr>
          <p:cNvPr id="57" name="Google Shape;57;p13"/>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a:t>
            </a:r>
            <a:r>
              <a:rPr lang="en" sz="1000">
                <a:solidFill>
                  <a:schemeClr val="lt1"/>
                </a:solidFill>
              </a:rPr>
              <a:t>Neurons, URINOV AZIZBEK, KII co. 01.04.2023</a:t>
            </a:r>
            <a:endParaRPr sz="1000">
              <a:solidFill>
                <a:schemeClr val="lt1"/>
              </a:solidFill>
            </a:endParaRPr>
          </a:p>
        </p:txBody>
      </p:sp>
      <p:pic>
        <p:nvPicPr>
          <p:cNvPr id="58" name="Google Shape;58;p13"/>
          <p:cNvPicPr preferRelativeResize="0"/>
          <p:nvPr/>
        </p:nvPicPr>
        <p:blipFill>
          <a:blip r:embed="rId4">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4</a:t>
            </a:r>
            <a:r>
              <a:rPr b="1" lang="en">
                <a:solidFill>
                  <a:schemeClr val="dk2"/>
                </a:solidFill>
              </a:rPr>
              <a:t>.   NEURONS ‘ PYTHON ’ darslik rejasi ?</a:t>
            </a:r>
            <a:endParaRPr b="1">
              <a:solidFill>
                <a:schemeClr val="dk2"/>
              </a:solidFill>
            </a:endParaRPr>
          </a:p>
        </p:txBody>
      </p:sp>
      <p:sp>
        <p:nvSpPr>
          <p:cNvPr id="183" name="Google Shape;183;p22"/>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sp>
        <p:nvSpPr>
          <p:cNvPr id="184" name="Google Shape;184;p22"/>
          <p:cNvSpPr txBox="1"/>
          <p:nvPr/>
        </p:nvSpPr>
        <p:spPr>
          <a:xfrm>
            <a:off x="152400" y="1524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Software Developer</a:t>
            </a:r>
            <a:endParaRPr sz="400">
              <a:solidFill>
                <a:schemeClr val="lt1"/>
              </a:solidFill>
            </a:endParaRPr>
          </a:p>
        </p:txBody>
      </p:sp>
      <p:grpSp>
        <p:nvGrpSpPr>
          <p:cNvPr id="185" name="Google Shape;185;p22"/>
          <p:cNvGrpSpPr/>
          <p:nvPr/>
        </p:nvGrpSpPr>
        <p:grpSpPr>
          <a:xfrm>
            <a:off x="4725663" y="1437442"/>
            <a:ext cx="3820538" cy="748806"/>
            <a:chOff x="4530625" y="1423765"/>
            <a:chExt cx="3820538" cy="748806"/>
          </a:xfrm>
        </p:grpSpPr>
        <p:cxnSp>
          <p:nvCxnSpPr>
            <p:cNvPr id="186" name="Google Shape;186;p22"/>
            <p:cNvCxnSpPr/>
            <p:nvPr/>
          </p:nvCxnSpPr>
          <p:spPr>
            <a:xfrm>
              <a:off x="4530625" y="1582195"/>
              <a:ext cx="1652700" cy="0"/>
            </a:xfrm>
            <a:prstGeom prst="straightConnector1">
              <a:avLst/>
            </a:prstGeom>
            <a:noFill/>
            <a:ln cap="flat" cmpd="sng" w="9525">
              <a:solidFill>
                <a:srgbClr val="BDBDBD"/>
              </a:solidFill>
              <a:prstDash val="solid"/>
              <a:round/>
              <a:headEnd len="sm" w="sm" type="none"/>
              <a:tailEnd len="sm" w="sm" type="none"/>
            </a:ln>
          </p:spPr>
        </p:cxnSp>
        <p:sp>
          <p:nvSpPr>
            <p:cNvPr id="187" name="Google Shape;187;p22"/>
            <p:cNvSpPr/>
            <p:nvPr/>
          </p:nvSpPr>
          <p:spPr>
            <a:xfrm>
              <a:off x="6014671" y="1481782"/>
              <a:ext cx="198600" cy="198300"/>
            </a:xfrm>
            <a:prstGeom prst="ellipse">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nvSpPr>
          <p:spPr>
            <a:xfrm>
              <a:off x="5990215" y="142376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5</a:t>
              </a:r>
              <a:endParaRPr>
                <a:solidFill>
                  <a:srgbClr val="FFFFFF"/>
                </a:solidFill>
              </a:endParaRPr>
            </a:p>
          </p:txBody>
        </p:sp>
        <p:sp>
          <p:nvSpPr>
            <p:cNvPr id="189" name="Google Shape;189;p22"/>
            <p:cNvSpPr txBox="1"/>
            <p:nvPr/>
          </p:nvSpPr>
          <p:spPr>
            <a:xfrm>
              <a:off x="6223863" y="1736672"/>
              <a:ext cx="2127300" cy="43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2"/>
                  </a:solidFill>
                  <a:latin typeface="Roboto"/>
                  <a:ea typeface="Roboto"/>
                  <a:cs typeface="Roboto"/>
                  <a:sym typeface="Roboto"/>
                </a:rPr>
                <a:t>Python Mashqlar va kodlash</a:t>
              </a:r>
              <a:endParaRPr b="1" sz="1200">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t/>
              </a:r>
              <a:endParaRPr b="1" sz="1200">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rPr lang="en" sz="800">
                  <a:solidFill>
                    <a:schemeClr val="dk2"/>
                  </a:solidFill>
                  <a:latin typeface="Roboto"/>
                  <a:ea typeface="Roboto"/>
                  <a:cs typeface="Roboto"/>
                  <a:sym typeface="Roboto"/>
                </a:rPr>
                <a:t>- File ni yozish, o’qish va o’zgartirish</a:t>
              </a:r>
              <a:endParaRPr sz="800">
                <a:solidFill>
                  <a:schemeClr val="dk2"/>
                </a:solidFill>
                <a:latin typeface="Roboto"/>
                <a:ea typeface="Roboto"/>
                <a:cs typeface="Roboto"/>
                <a:sym typeface="Roboto"/>
              </a:endParaRPr>
            </a:p>
            <a:p>
              <a:pPr indent="0" lvl="0" marL="0" rtl="0" algn="l">
                <a:lnSpc>
                  <a:spcPct val="100000"/>
                </a:lnSpc>
                <a:spcBef>
                  <a:spcPts val="1600"/>
                </a:spcBef>
                <a:spcAft>
                  <a:spcPts val="1600"/>
                </a:spcAft>
                <a:buNone/>
              </a:pPr>
              <a:r>
                <a:rPr lang="en" sz="800">
                  <a:solidFill>
                    <a:schemeClr val="dk2"/>
                  </a:solidFill>
                  <a:latin typeface="Roboto"/>
                  <a:ea typeface="Roboto"/>
                  <a:cs typeface="Roboto"/>
                  <a:sym typeface="Roboto"/>
                </a:rPr>
                <a:t>- Qo’shimcha preyekt va mashqlar </a:t>
              </a:r>
              <a:endParaRPr sz="800">
                <a:solidFill>
                  <a:schemeClr val="dk2"/>
                </a:solidFill>
                <a:latin typeface="Roboto"/>
                <a:ea typeface="Roboto"/>
                <a:cs typeface="Roboto"/>
                <a:sym typeface="Roboto"/>
              </a:endParaRPr>
            </a:p>
          </p:txBody>
        </p:sp>
      </p:grpSp>
      <p:grpSp>
        <p:nvGrpSpPr>
          <p:cNvPr id="190" name="Google Shape;190;p22"/>
          <p:cNvGrpSpPr/>
          <p:nvPr/>
        </p:nvGrpSpPr>
        <p:grpSpPr>
          <a:xfrm>
            <a:off x="5259488" y="2406198"/>
            <a:ext cx="3286713" cy="606302"/>
            <a:chOff x="5064450" y="2295028"/>
            <a:chExt cx="3286713" cy="606302"/>
          </a:xfrm>
        </p:grpSpPr>
        <p:cxnSp>
          <p:nvCxnSpPr>
            <p:cNvPr id="191" name="Google Shape;191;p22"/>
            <p:cNvCxnSpPr/>
            <p:nvPr/>
          </p:nvCxnSpPr>
          <p:spPr>
            <a:xfrm>
              <a:off x="5064450" y="2460069"/>
              <a:ext cx="1119000" cy="0"/>
            </a:xfrm>
            <a:prstGeom prst="straightConnector1">
              <a:avLst/>
            </a:prstGeom>
            <a:noFill/>
            <a:ln cap="flat" cmpd="sng" w="9525">
              <a:solidFill>
                <a:srgbClr val="BDBDBD"/>
              </a:solidFill>
              <a:prstDash val="solid"/>
              <a:round/>
              <a:headEnd len="sm" w="sm" type="none"/>
              <a:tailEnd len="sm" w="sm" type="none"/>
            </a:ln>
          </p:spPr>
        </p:cxnSp>
        <p:sp>
          <p:nvSpPr>
            <p:cNvPr id="192" name="Google Shape;192;p22"/>
            <p:cNvSpPr/>
            <p:nvPr/>
          </p:nvSpPr>
          <p:spPr>
            <a:xfrm>
              <a:off x="6014671" y="2353882"/>
              <a:ext cx="198600" cy="198300"/>
            </a:xfrm>
            <a:prstGeom prst="ellipse">
              <a:avLst/>
            </a:prstGeom>
            <a:solidFill>
              <a:srgbClr val="B02B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txBox="1"/>
            <p:nvPr/>
          </p:nvSpPr>
          <p:spPr>
            <a:xfrm>
              <a:off x="5991690" y="2295028"/>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a:solidFill>
                  <a:srgbClr val="FFFFFF"/>
                </a:solidFill>
              </a:endParaRPr>
            </a:p>
          </p:txBody>
        </p:sp>
        <p:sp>
          <p:nvSpPr>
            <p:cNvPr id="194" name="Google Shape;194;p22"/>
            <p:cNvSpPr txBox="1"/>
            <p:nvPr/>
          </p:nvSpPr>
          <p:spPr>
            <a:xfrm>
              <a:off x="6223863" y="2703030"/>
              <a:ext cx="2127300" cy="19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2"/>
                  </a:solidFill>
                  <a:latin typeface="Roboto"/>
                  <a:ea typeface="Roboto"/>
                  <a:cs typeface="Roboto"/>
                  <a:sym typeface="Roboto"/>
                </a:rPr>
                <a:t>Data Strukturalari</a:t>
              </a:r>
              <a:endParaRPr b="1" sz="1200">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t/>
              </a:r>
              <a:endParaRPr sz="800">
                <a:solidFill>
                  <a:schemeClr val="dk2"/>
                </a:solidFill>
                <a:latin typeface="Roboto"/>
                <a:ea typeface="Roboto"/>
                <a:cs typeface="Roboto"/>
                <a:sym typeface="Roboto"/>
              </a:endParaRPr>
            </a:p>
            <a:p>
              <a:pPr indent="0" lvl="0" marL="0" rtl="0" algn="l">
                <a:lnSpc>
                  <a:spcPct val="100000"/>
                </a:lnSpc>
                <a:spcBef>
                  <a:spcPts val="1600"/>
                </a:spcBef>
                <a:spcAft>
                  <a:spcPts val="1600"/>
                </a:spcAft>
                <a:buNone/>
              </a:pPr>
              <a:r>
                <a:rPr lang="en" sz="800">
                  <a:solidFill>
                    <a:schemeClr val="dk2"/>
                  </a:solidFill>
                  <a:latin typeface="Roboto"/>
                  <a:ea typeface="Roboto"/>
                  <a:cs typeface="Roboto"/>
                  <a:sym typeface="Roboto"/>
                </a:rPr>
                <a:t>List, Dictionary, Tuples va Set lar </a:t>
              </a:r>
              <a:endParaRPr sz="800">
                <a:solidFill>
                  <a:schemeClr val="dk2"/>
                </a:solidFill>
                <a:latin typeface="Roboto"/>
                <a:ea typeface="Roboto"/>
                <a:cs typeface="Roboto"/>
                <a:sym typeface="Roboto"/>
              </a:endParaRPr>
            </a:p>
          </p:txBody>
        </p:sp>
      </p:grpSp>
      <p:grpSp>
        <p:nvGrpSpPr>
          <p:cNvPr id="195" name="Google Shape;195;p22"/>
          <p:cNvGrpSpPr/>
          <p:nvPr/>
        </p:nvGrpSpPr>
        <p:grpSpPr>
          <a:xfrm>
            <a:off x="5769188" y="3232488"/>
            <a:ext cx="2777004" cy="747300"/>
            <a:chOff x="5574150" y="3083456"/>
            <a:chExt cx="2777004" cy="747300"/>
          </a:xfrm>
        </p:grpSpPr>
        <p:cxnSp>
          <p:nvCxnSpPr>
            <p:cNvPr id="196" name="Google Shape;196;p22"/>
            <p:cNvCxnSpPr/>
            <p:nvPr/>
          </p:nvCxnSpPr>
          <p:spPr>
            <a:xfrm>
              <a:off x="5574150" y="3449448"/>
              <a:ext cx="609300" cy="0"/>
            </a:xfrm>
            <a:prstGeom prst="straightConnector1">
              <a:avLst/>
            </a:prstGeom>
            <a:noFill/>
            <a:ln cap="flat" cmpd="sng" w="9525">
              <a:solidFill>
                <a:srgbClr val="BDBDBD"/>
              </a:solidFill>
              <a:prstDash val="solid"/>
              <a:round/>
              <a:headEnd len="sm" w="sm" type="none"/>
              <a:tailEnd len="sm" w="sm" type="none"/>
            </a:ln>
          </p:spPr>
        </p:cxnSp>
        <p:sp>
          <p:nvSpPr>
            <p:cNvPr id="197" name="Google Shape;197;p22"/>
            <p:cNvSpPr/>
            <p:nvPr/>
          </p:nvSpPr>
          <p:spPr>
            <a:xfrm>
              <a:off x="6014671" y="3349032"/>
              <a:ext cx="198600" cy="198300"/>
            </a:xfrm>
            <a:prstGeom prst="ellipse">
              <a:avLst/>
            </a:prstGeom>
            <a:solidFill>
              <a:srgbClr val="D837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txBox="1"/>
            <p:nvPr/>
          </p:nvSpPr>
          <p:spPr>
            <a:xfrm>
              <a:off x="5991690" y="329111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a:solidFill>
                  <a:srgbClr val="FFFFFF"/>
                </a:solidFill>
              </a:endParaRPr>
            </a:p>
          </p:txBody>
        </p:sp>
        <p:sp>
          <p:nvSpPr>
            <p:cNvPr id="199" name="Google Shape;199;p22"/>
            <p:cNvSpPr txBox="1"/>
            <p:nvPr/>
          </p:nvSpPr>
          <p:spPr>
            <a:xfrm>
              <a:off x="6223854" y="3083456"/>
              <a:ext cx="2127300" cy="74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b="1" lang="en" sz="1200">
                  <a:solidFill>
                    <a:schemeClr val="dk2"/>
                  </a:solidFill>
                  <a:latin typeface="Roboto"/>
                  <a:ea typeface="Roboto"/>
                  <a:cs typeface="Roboto"/>
                  <a:sym typeface="Roboto"/>
                </a:rPr>
                <a:t>Python Asoslari</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rPr lang="en" sz="800">
                  <a:solidFill>
                    <a:schemeClr val="dk2"/>
                  </a:solidFill>
                  <a:latin typeface="Roboto"/>
                  <a:ea typeface="Roboto"/>
                  <a:cs typeface="Roboto"/>
                  <a:sym typeface="Roboto"/>
                </a:rPr>
                <a:t>-  </a:t>
              </a:r>
              <a:r>
                <a:rPr lang="en" sz="800">
                  <a:solidFill>
                    <a:schemeClr val="dk2"/>
                  </a:solidFill>
                  <a:latin typeface="Roboto"/>
                  <a:ea typeface="Roboto"/>
                  <a:cs typeface="Roboto"/>
                  <a:sym typeface="Roboto"/>
                </a:rPr>
                <a:t>Variables, data turlari, operatorlar</a:t>
              </a:r>
              <a:endParaRPr sz="800">
                <a:solidFill>
                  <a:schemeClr val="dk2"/>
                </a:solidFill>
                <a:latin typeface="Roboto"/>
                <a:ea typeface="Roboto"/>
                <a:cs typeface="Roboto"/>
                <a:sym typeface="Roboto"/>
              </a:endParaRPr>
            </a:p>
            <a:p>
              <a:pPr indent="0" lvl="0" marL="0" rtl="0" algn="l">
                <a:lnSpc>
                  <a:spcPct val="100000"/>
                </a:lnSpc>
                <a:spcBef>
                  <a:spcPts val="1600"/>
                </a:spcBef>
                <a:spcAft>
                  <a:spcPts val="1600"/>
                </a:spcAft>
                <a:buNone/>
              </a:pPr>
              <a:r>
                <a:rPr lang="en" sz="800">
                  <a:solidFill>
                    <a:schemeClr val="dk2"/>
                  </a:solidFill>
                  <a:latin typeface="Roboto"/>
                  <a:ea typeface="Roboto"/>
                  <a:cs typeface="Roboto"/>
                  <a:sym typeface="Roboto"/>
                </a:rPr>
                <a:t>- Kontrol Strukturalar : if, else va  loop lar</a:t>
              </a:r>
              <a:endParaRPr sz="800">
                <a:solidFill>
                  <a:schemeClr val="dk2"/>
                </a:solidFill>
                <a:latin typeface="Roboto"/>
                <a:ea typeface="Roboto"/>
                <a:cs typeface="Roboto"/>
                <a:sym typeface="Roboto"/>
              </a:endParaRPr>
            </a:p>
          </p:txBody>
        </p:sp>
      </p:grpSp>
      <p:grpSp>
        <p:nvGrpSpPr>
          <p:cNvPr id="200" name="Google Shape;200;p22"/>
          <p:cNvGrpSpPr/>
          <p:nvPr/>
        </p:nvGrpSpPr>
        <p:grpSpPr>
          <a:xfrm>
            <a:off x="940125" y="1721400"/>
            <a:ext cx="3126413" cy="747300"/>
            <a:chOff x="1086412" y="1672413"/>
            <a:chExt cx="3126413" cy="747300"/>
          </a:xfrm>
        </p:grpSpPr>
        <p:cxnSp>
          <p:nvCxnSpPr>
            <p:cNvPr id="201" name="Google Shape;201;p22"/>
            <p:cNvCxnSpPr/>
            <p:nvPr/>
          </p:nvCxnSpPr>
          <p:spPr>
            <a:xfrm rot="10800000">
              <a:off x="2921325" y="2046050"/>
              <a:ext cx="1291500" cy="0"/>
            </a:xfrm>
            <a:prstGeom prst="straightConnector1">
              <a:avLst/>
            </a:prstGeom>
            <a:noFill/>
            <a:ln cap="flat" cmpd="sng" w="9525">
              <a:solidFill>
                <a:srgbClr val="BDBDBD"/>
              </a:solidFill>
              <a:prstDash val="solid"/>
              <a:round/>
              <a:headEnd len="sm" w="sm" type="none"/>
              <a:tailEnd len="sm" w="sm" type="none"/>
            </a:ln>
          </p:spPr>
        </p:cxnSp>
        <p:sp>
          <p:nvSpPr>
            <p:cNvPr id="202" name="Google Shape;202;p22"/>
            <p:cNvSpPr/>
            <p:nvPr/>
          </p:nvSpPr>
          <p:spPr>
            <a:xfrm>
              <a:off x="2874851" y="1943786"/>
              <a:ext cx="198600" cy="198300"/>
            </a:xfrm>
            <a:prstGeom prst="ellipse">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txBox="1"/>
            <p:nvPr/>
          </p:nvSpPr>
          <p:spPr>
            <a:xfrm>
              <a:off x="2849841" y="1884747"/>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4</a:t>
              </a:r>
              <a:endParaRPr>
                <a:solidFill>
                  <a:srgbClr val="FFFFFF"/>
                </a:solidFill>
              </a:endParaRPr>
            </a:p>
          </p:txBody>
        </p:sp>
        <p:sp>
          <p:nvSpPr>
            <p:cNvPr id="204" name="Google Shape;204;p22"/>
            <p:cNvSpPr txBox="1"/>
            <p:nvPr/>
          </p:nvSpPr>
          <p:spPr>
            <a:xfrm>
              <a:off x="1086412" y="1672413"/>
              <a:ext cx="2259900" cy="747300"/>
            </a:xfrm>
            <a:prstGeom prst="rect">
              <a:avLst/>
            </a:prstGeom>
            <a:noFill/>
            <a:ln>
              <a:noFill/>
            </a:ln>
          </p:spPr>
          <p:txBody>
            <a:bodyPr anchorCtr="0" anchor="ctr" bIns="91425" lIns="91425" spcFirstLastPara="1" rIns="91425" wrap="square" tIns="91425">
              <a:noAutofit/>
            </a:bodyPr>
            <a:lstStyle/>
            <a:p>
              <a:pPr indent="0" lvl="0" marL="0" rtl="0" algn="l">
                <a:lnSpc>
                  <a:spcPct val="97826"/>
                </a:lnSpc>
                <a:spcBef>
                  <a:spcPts val="4500"/>
                </a:spcBef>
                <a:spcAft>
                  <a:spcPts val="0"/>
                </a:spcAft>
                <a:buClr>
                  <a:schemeClr val="dk1"/>
                </a:buClr>
                <a:buSzPts val="1100"/>
                <a:buFont typeface="Arial"/>
                <a:buNone/>
              </a:pPr>
              <a:r>
                <a:rPr b="1" lang="en" sz="1200">
                  <a:solidFill>
                    <a:schemeClr val="dk2"/>
                  </a:solidFill>
                  <a:highlight>
                    <a:srgbClr val="FFFFFF"/>
                  </a:highlight>
                </a:rPr>
                <a:t>Object-Oriented Programming (OOP)</a:t>
              </a:r>
              <a:endParaRPr b="1" sz="1200">
                <a:solidFill>
                  <a:schemeClr val="dk2"/>
                </a:solidFill>
                <a:highlight>
                  <a:srgbClr val="FFFFFF"/>
                </a:highlight>
              </a:endParaRPr>
            </a:p>
            <a:p>
              <a:pPr indent="0" lvl="0" marL="0" rtl="0" algn="r">
                <a:lnSpc>
                  <a:spcPct val="115000"/>
                </a:lnSpc>
                <a:spcBef>
                  <a:spcPts val="0"/>
                </a:spcBef>
                <a:spcAft>
                  <a:spcPts val="0"/>
                </a:spcAft>
                <a:buNone/>
              </a:pPr>
              <a:r>
                <a:t/>
              </a:r>
              <a:endParaRPr b="1" sz="1200">
                <a:latin typeface="Roboto"/>
                <a:ea typeface="Roboto"/>
                <a:cs typeface="Roboto"/>
                <a:sym typeface="Roboto"/>
              </a:endParaRPr>
            </a:p>
            <a:p>
              <a:pPr indent="0" lvl="0" marL="0" rtl="0" algn="r">
                <a:lnSpc>
                  <a:spcPct val="115000"/>
                </a:lnSpc>
                <a:spcBef>
                  <a:spcPts val="0"/>
                </a:spcBef>
                <a:spcAft>
                  <a:spcPts val="1600"/>
                </a:spcAft>
                <a:buNone/>
              </a:pPr>
              <a:r>
                <a:t/>
              </a:r>
              <a:endParaRPr b="1" sz="800">
                <a:latin typeface="Roboto"/>
                <a:ea typeface="Roboto"/>
                <a:cs typeface="Roboto"/>
                <a:sym typeface="Roboto"/>
              </a:endParaRPr>
            </a:p>
          </p:txBody>
        </p:sp>
      </p:grpSp>
      <p:grpSp>
        <p:nvGrpSpPr>
          <p:cNvPr id="205" name="Google Shape;205;p22"/>
          <p:cNvGrpSpPr/>
          <p:nvPr/>
        </p:nvGrpSpPr>
        <p:grpSpPr>
          <a:xfrm>
            <a:off x="588739" y="2707906"/>
            <a:ext cx="3030769" cy="747300"/>
            <a:chOff x="735026" y="2576559"/>
            <a:chExt cx="3030769" cy="747300"/>
          </a:xfrm>
        </p:grpSpPr>
        <p:cxnSp>
          <p:nvCxnSpPr>
            <p:cNvPr id="206" name="Google Shape;206;p22"/>
            <p:cNvCxnSpPr/>
            <p:nvPr/>
          </p:nvCxnSpPr>
          <p:spPr>
            <a:xfrm rot="10800000">
              <a:off x="2915895" y="2881250"/>
              <a:ext cx="849900" cy="0"/>
            </a:xfrm>
            <a:prstGeom prst="straightConnector1">
              <a:avLst/>
            </a:prstGeom>
            <a:noFill/>
            <a:ln cap="flat" cmpd="sng" w="9525">
              <a:solidFill>
                <a:srgbClr val="BDBDBD"/>
              </a:solidFill>
              <a:prstDash val="solid"/>
              <a:round/>
              <a:headEnd len="sm" w="sm" type="none"/>
              <a:tailEnd len="sm" w="sm" type="none"/>
            </a:ln>
          </p:spPr>
        </p:cxnSp>
        <p:sp>
          <p:nvSpPr>
            <p:cNvPr id="207" name="Google Shape;207;p22"/>
            <p:cNvSpPr/>
            <p:nvPr/>
          </p:nvSpPr>
          <p:spPr>
            <a:xfrm>
              <a:off x="2874851" y="2780836"/>
              <a:ext cx="198600" cy="198300"/>
            </a:xfrm>
            <a:prstGeom prst="ellipse">
              <a:avLst/>
            </a:prstGeom>
            <a:solidFill>
              <a:srgbClr val="BE2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nvSpPr>
          <p:spPr>
            <a:xfrm>
              <a:off x="2849841" y="2724795"/>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a:solidFill>
                  <a:srgbClr val="FFFFFF"/>
                </a:solidFill>
              </a:endParaRPr>
            </a:p>
          </p:txBody>
        </p:sp>
        <p:sp>
          <p:nvSpPr>
            <p:cNvPr id="209" name="Google Shape;209;p22"/>
            <p:cNvSpPr txBox="1"/>
            <p:nvPr/>
          </p:nvSpPr>
          <p:spPr>
            <a:xfrm>
              <a:off x="735026" y="2576559"/>
              <a:ext cx="2127300" cy="747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1600"/>
                </a:spcAft>
                <a:buNone/>
              </a:pPr>
              <a:r>
                <a:rPr b="1" lang="en" sz="1200">
                  <a:solidFill>
                    <a:schemeClr val="dk2"/>
                  </a:solidFill>
                  <a:latin typeface="Roboto"/>
                  <a:ea typeface="Roboto"/>
                  <a:cs typeface="Roboto"/>
                  <a:sym typeface="Roboto"/>
                </a:rPr>
                <a:t>Funksiyalar va Modullar</a:t>
              </a:r>
              <a:endParaRPr b="1" sz="800">
                <a:solidFill>
                  <a:schemeClr val="dk2"/>
                </a:solidFill>
                <a:latin typeface="Roboto"/>
                <a:ea typeface="Roboto"/>
                <a:cs typeface="Roboto"/>
                <a:sym typeface="Roboto"/>
              </a:endParaRPr>
            </a:p>
          </p:txBody>
        </p:sp>
      </p:grpSp>
      <p:grpSp>
        <p:nvGrpSpPr>
          <p:cNvPr id="210" name="Google Shape;210;p22"/>
          <p:cNvGrpSpPr/>
          <p:nvPr/>
        </p:nvGrpSpPr>
        <p:grpSpPr>
          <a:xfrm>
            <a:off x="2811521" y="1345089"/>
            <a:ext cx="3509178" cy="3257208"/>
            <a:chOff x="3318063" y="1368287"/>
            <a:chExt cx="2408000" cy="2993482"/>
          </a:xfrm>
        </p:grpSpPr>
        <p:sp>
          <p:nvSpPr>
            <p:cNvPr id="211" name="Google Shape;211;p22"/>
            <p:cNvSpPr/>
            <p:nvPr/>
          </p:nvSpPr>
          <p:spPr>
            <a:xfrm>
              <a:off x="3595785" y="2775241"/>
              <a:ext cx="1853168" cy="9191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212" name="Google Shape;212;p22"/>
            <p:cNvSpPr/>
            <p:nvPr/>
          </p:nvSpPr>
          <p:spPr>
            <a:xfrm>
              <a:off x="3318063" y="3194383"/>
              <a:ext cx="1203867" cy="1167385"/>
            </a:xfrm>
            <a:custGeom>
              <a:rect b="b" l="l" r="r" t="t"/>
              <a:pathLst>
                <a:path extrusionOk="0" h="20822" w="31954">
                  <a:moveTo>
                    <a:pt x="7355" y="0"/>
                  </a:moveTo>
                  <a:lnTo>
                    <a:pt x="31954" y="8796"/>
                  </a:lnTo>
                  <a:lnTo>
                    <a:pt x="31954" y="20822"/>
                  </a:lnTo>
                  <a:lnTo>
                    <a:pt x="0" y="8895"/>
                  </a:lnTo>
                  <a:close/>
                </a:path>
              </a:pathLst>
            </a:custGeom>
            <a:solidFill>
              <a:srgbClr val="801F17"/>
            </a:solidFill>
            <a:ln>
              <a:noFill/>
            </a:ln>
          </p:spPr>
        </p:sp>
        <p:sp>
          <p:nvSpPr>
            <p:cNvPr id="213" name="Google Shape;213;p22"/>
            <p:cNvSpPr/>
            <p:nvPr/>
          </p:nvSpPr>
          <p:spPr>
            <a:xfrm flipH="1">
              <a:off x="4522196" y="3194383"/>
              <a:ext cx="1203867" cy="1167385"/>
            </a:xfrm>
            <a:custGeom>
              <a:rect b="b" l="l" r="r" t="t"/>
              <a:pathLst>
                <a:path extrusionOk="0" h="20822" w="31954">
                  <a:moveTo>
                    <a:pt x="7355" y="0"/>
                  </a:moveTo>
                  <a:lnTo>
                    <a:pt x="31954" y="8796"/>
                  </a:lnTo>
                  <a:lnTo>
                    <a:pt x="31954" y="20822"/>
                  </a:lnTo>
                  <a:lnTo>
                    <a:pt x="0" y="8895"/>
                  </a:lnTo>
                  <a:close/>
                </a:path>
              </a:pathLst>
            </a:custGeom>
            <a:solidFill>
              <a:srgbClr val="D83729"/>
            </a:solidFill>
            <a:ln>
              <a:noFill/>
            </a:ln>
          </p:spPr>
        </p:sp>
        <p:sp>
          <p:nvSpPr>
            <p:cNvPr id="214" name="Google Shape;214;p22"/>
            <p:cNvSpPr/>
            <p:nvPr/>
          </p:nvSpPr>
          <p:spPr>
            <a:xfrm>
              <a:off x="3844034" y="2401368"/>
              <a:ext cx="1356545" cy="6728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215" name="Google Shape;215;p22"/>
            <p:cNvSpPr/>
            <p:nvPr/>
          </p:nvSpPr>
          <p:spPr>
            <a:xfrm>
              <a:off x="3930892" y="2272397"/>
              <a:ext cx="1175304" cy="581421"/>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216" name="Google Shape;216;p22"/>
            <p:cNvSpPr/>
            <p:nvPr/>
          </p:nvSpPr>
          <p:spPr>
            <a:xfrm>
              <a:off x="4052837" y="2081437"/>
              <a:ext cx="931314" cy="460727"/>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217" name="Google Shape;217;p22"/>
            <p:cNvSpPr/>
            <p:nvPr/>
          </p:nvSpPr>
          <p:spPr>
            <a:xfrm>
              <a:off x="4233144" y="1787006"/>
              <a:ext cx="573183" cy="289305"/>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218" name="Google Shape;218;p22"/>
            <p:cNvSpPr/>
            <p:nvPr/>
          </p:nvSpPr>
          <p:spPr>
            <a:xfrm>
              <a:off x="3640743" y="2708179"/>
              <a:ext cx="881371" cy="854431"/>
            </a:xfrm>
            <a:custGeom>
              <a:rect b="b" l="l" r="r" t="t"/>
              <a:pathLst>
                <a:path extrusionOk="0" h="20822" w="31954">
                  <a:moveTo>
                    <a:pt x="7355" y="0"/>
                  </a:moveTo>
                  <a:lnTo>
                    <a:pt x="31954" y="8796"/>
                  </a:lnTo>
                  <a:lnTo>
                    <a:pt x="31954" y="20822"/>
                  </a:lnTo>
                  <a:lnTo>
                    <a:pt x="0" y="8895"/>
                  </a:lnTo>
                  <a:close/>
                </a:path>
              </a:pathLst>
            </a:custGeom>
            <a:solidFill>
              <a:srgbClr val="801F17"/>
            </a:solidFill>
            <a:ln>
              <a:noFill/>
            </a:ln>
          </p:spPr>
        </p:sp>
        <p:sp>
          <p:nvSpPr>
            <p:cNvPr id="219" name="Google Shape;219;p22"/>
            <p:cNvSpPr/>
            <p:nvPr/>
          </p:nvSpPr>
          <p:spPr>
            <a:xfrm>
              <a:off x="3964720" y="2291507"/>
              <a:ext cx="555203" cy="453658"/>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220" name="Google Shape;220;p22"/>
            <p:cNvSpPr/>
            <p:nvPr/>
          </p:nvSpPr>
          <p:spPr>
            <a:xfrm flipH="1">
              <a:off x="4518736" y="2291507"/>
              <a:ext cx="555203" cy="453658"/>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221" name="Google Shape;221;p22"/>
            <p:cNvSpPr/>
            <p:nvPr/>
          </p:nvSpPr>
          <p:spPr>
            <a:xfrm>
              <a:off x="4084537" y="1922553"/>
              <a:ext cx="435387" cy="501365"/>
            </a:xfrm>
            <a:custGeom>
              <a:rect b="b" l="l" r="r" t="t"/>
              <a:pathLst>
                <a:path extrusionOk="0" h="14114" w="18238">
                  <a:moveTo>
                    <a:pt x="6262" y="0"/>
                  </a:moveTo>
                  <a:lnTo>
                    <a:pt x="18238" y="4324"/>
                  </a:lnTo>
                  <a:lnTo>
                    <a:pt x="18238" y="14114"/>
                  </a:lnTo>
                  <a:lnTo>
                    <a:pt x="0" y="7554"/>
                  </a:lnTo>
                  <a:close/>
                </a:path>
              </a:pathLst>
            </a:custGeom>
            <a:solidFill>
              <a:srgbClr val="801F17"/>
            </a:solidFill>
            <a:ln>
              <a:noFill/>
            </a:ln>
          </p:spPr>
        </p:sp>
        <p:sp>
          <p:nvSpPr>
            <p:cNvPr id="222" name="Google Shape;222;p22"/>
            <p:cNvSpPr/>
            <p:nvPr/>
          </p:nvSpPr>
          <p:spPr>
            <a:xfrm flipH="1">
              <a:off x="4518735" y="1922553"/>
              <a:ext cx="435387" cy="501365"/>
            </a:xfrm>
            <a:custGeom>
              <a:rect b="b" l="l" r="r" t="t"/>
              <a:pathLst>
                <a:path extrusionOk="0" h="14114" w="18238">
                  <a:moveTo>
                    <a:pt x="6262" y="0"/>
                  </a:moveTo>
                  <a:lnTo>
                    <a:pt x="18238" y="4324"/>
                  </a:lnTo>
                  <a:lnTo>
                    <a:pt x="18238" y="14114"/>
                  </a:lnTo>
                  <a:lnTo>
                    <a:pt x="0" y="7554"/>
                  </a:lnTo>
                  <a:close/>
                </a:path>
              </a:pathLst>
            </a:custGeom>
            <a:solidFill>
              <a:srgbClr val="A7291E"/>
            </a:solidFill>
            <a:ln>
              <a:noFill/>
            </a:ln>
          </p:spPr>
        </p:sp>
        <p:sp>
          <p:nvSpPr>
            <p:cNvPr id="223" name="Google Shape;223;p22"/>
            <p:cNvSpPr/>
            <p:nvPr/>
          </p:nvSpPr>
          <p:spPr>
            <a:xfrm>
              <a:off x="4266040" y="1368287"/>
              <a:ext cx="253884" cy="593119"/>
            </a:xfrm>
            <a:custGeom>
              <a:rect b="b" l="l" r="r" t="t"/>
              <a:pathLst>
                <a:path extrusionOk="0" h="16697" w="10635">
                  <a:moveTo>
                    <a:pt x="10635" y="0"/>
                  </a:moveTo>
                  <a:lnTo>
                    <a:pt x="0" y="12722"/>
                  </a:lnTo>
                  <a:lnTo>
                    <a:pt x="10635" y="16697"/>
                  </a:lnTo>
                  <a:close/>
                </a:path>
              </a:pathLst>
            </a:custGeom>
            <a:solidFill>
              <a:srgbClr val="801F17"/>
            </a:solidFill>
            <a:ln>
              <a:noFill/>
            </a:ln>
          </p:spPr>
        </p:sp>
        <p:sp>
          <p:nvSpPr>
            <p:cNvPr id="224" name="Google Shape;224;p22"/>
            <p:cNvSpPr/>
            <p:nvPr/>
          </p:nvSpPr>
          <p:spPr>
            <a:xfrm flipH="1">
              <a:off x="4518734" y="1368287"/>
              <a:ext cx="253884" cy="593119"/>
            </a:xfrm>
            <a:custGeom>
              <a:rect b="b" l="l" r="r" t="t"/>
              <a:pathLst>
                <a:path extrusionOk="0" h="16697" w="10635">
                  <a:moveTo>
                    <a:pt x="10635" y="0"/>
                  </a:moveTo>
                  <a:lnTo>
                    <a:pt x="0" y="12722"/>
                  </a:lnTo>
                  <a:lnTo>
                    <a:pt x="10635" y="16697"/>
                  </a:lnTo>
                  <a:close/>
                </a:path>
              </a:pathLst>
            </a:custGeom>
            <a:solidFill>
              <a:srgbClr val="A7291E"/>
            </a:solidFill>
            <a:ln>
              <a:noFill/>
            </a:ln>
          </p:spPr>
        </p:sp>
        <p:sp>
          <p:nvSpPr>
            <p:cNvPr id="225" name="Google Shape;225;p22"/>
            <p:cNvSpPr/>
            <p:nvPr/>
          </p:nvSpPr>
          <p:spPr>
            <a:xfrm>
              <a:off x="3877348" y="2290728"/>
              <a:ext cx="642683" cy="657851"/>
            </a:xfrm>
            <a:custGeom>
              <a:rect b="b" l="l" r="r" t="t"/>
              <a:pathLst>
                <a:path extrusionOk="0" h="46623" w="65016">
                  <a:moveTo>
                    <a:pt x="17858" y="0"/>
                  </a:moveTo>
                  <a:lnTo>
                    <a:pt x="0" y="22135"/>
                  </a:lnTo>
                  <a:lnTo>
                    <a:pt x="65016" y="46623"/>
                  </a:lnTo>
                  <a:lnTo>
                    <a:pt x="65016" y="17537"/>
                  </a:lnTo>
                  <a:close/>
                </a:path>
              </a:pathLst>
            </a:custGeom>
            <a:solidFill>
              <a:srgbClr val="801F17"/>
            </a:solidFill>
            <a:ln>
              <a:noFill/>
            </a:ln>
          </p:spPr>
        </p:sp>
        <p:sp>
          <p:nvSpPr>
            <p:cNvPr id="226" name="Google Shape;226;p22"/>
            <p:cNvSpPr/>
            <p:nvPr/>
          </p:nvSpPr>
          <p:spPr>
            <a:xfrm flipH="1">
              <a:off x="4518572" y="2291772"/>
              <a:ext cx="642683" cy="657851"/>
            </a:xfrm>
            <a:custGeom>
              <a:rect b="b" l="l" r="r" t="t"/>
              <a:pathLst>
                <a:path extrusionOk="0" h="46623" w="65016">
                  <a:moveTo>
                    <a:pt x="17858" y="0"/>
                  </a:moveTo>
                  <a:lnTo>
                    <a:pt x="0" y="22135"/>
                  </a:lnTo>
                  <a:lnTo>
                    <a:pt x="65016" y="46623"/>
                  </a:lnTo>
                  <a:lnTo>
                    <a:pt x="65016" y="17537"/>
                  </a:lnTo>
                  <a:close/>
                </a:path>
              </a:pathLst>
            </a:custGeom>
            <a:solidFill>
              <a:srgbClr val="B02B20"/>
            </a:solidFill>
            <a:ln>
              <a:noFill/>
            </a:ln>
          </p:spPr>
        </p:sp>
        <p:sp>
          <p:nvSpPr>
            <p:cNvPr id="227" name="Google Shape;227;p22"/>
            <p:cNvSpPr/>
            <p:nvPr/>
          </p:nvSpPr>
          <p:spPr>
            <a:xfrm flipH="1">
              <a:off x="4522009" y="2708179"/>
              <a:ext cx="881371" cy="854431"/>
            </a:xfrm>
            <a:custGeom>
              <a:rect b="b" l="l" r="r" t="t"/>
              <a:pathLst>
                <a:path extrusionOk="0" h="20822" w="31954">
                  <a:moveTo>
                    <a:pt x="7355" y="0"/>
                  </a:moveTo>
                  <a:lnTo>
                    <a:pt x="31954" y="8796"/>
                  </a:lnTo>
                  <a:lnTo>
                    <a:pt x="31954" y="20822"/>
                  </a:lnTo>
                  <a:lnTo>
                    <a:pt x="0" y="8895"/>
                  </a:lnTo>
                  <a:close/>
                </a:path>
              </a:pathLst>
            </a:custGeom>
            <a:solidFill>
              <a:srgbClr val="BE2F22"/>
            </a:solidFill>
            <a:ln>
              <a:noFill/>
            </a:ln>
          </p:spPr>
        </p:sp>
      </p:grpSp>
      <p:pic>
        <p:nvPicPr>
          <p:cNvPr id="228" name="Google Shape;228;p22"/>
          <p:cNvPicPr preferRelativeResize="0"/>
          <p:nvPr/>
        </p:nvPicPr>
        <p:blipFill>
          <a:blip r:embed="rId3">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5.   Qo’shimcha topshiriq !!!</a:t>
            </a:r>
            <a:endParaRPr b="1">
              <a:solidFill>
                <a:srgbClr val="FF0000"/>
              </a:solidFill>
            </a:endParaRPr>
          </a:p>
        </p:txBody>
      </p:sp>
      <p:sp>
        <p:nvSpPr>
          <p:cNvPr id="234" name="Google Shape;234;p23"/>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sp>
        <p:nvSpPr>
          <p:cNvPr id="235" name="Google Shape;235;p23"/>
          <p:cNvSpPr txBox="1"/>
          <p:nvPr/>
        </p:nvSpPr>
        <p:spPr>
          <a:xfrm>
            <a:off x="152400" y="1524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Software Developer</a:t>
            </a:r>
            <a:endParaRPr sz="400">
              <a:solidFill>
                <a:schemeClr val="lt1"/>
              </a:solidFill>
            </a:endParaRPr>
          </a:p>
        </p:txBody>
      </p:sp>
      <p:sp>
        <p:nvSpPr>
          <p:cNvPr id="236" name="Google Shape;236;p23"/>
          <p:cNvSpPr txBox="1"/>
          <p:nvPr/>
        </p:nvSpPr>
        <p:spPr>
          <a:xfrm>
            <a:off x="311700" y="1225300"/>
            <a:ext cx="7730100" cy="938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2"/>
              </a:buClr>
              <a:buSzPts val="1100"/>
              <a:buChar char="●"/>
            </a:pPr>
            <a:r>
              <a:rPr lang="en" sz="1100">
                <a:solidFill>
                  <a:schemeClr val="dk2"/>
                </a:solidFill>
              </a:rPr>
              <a:t>Quyidagi link dagi site ni O’zbek tiliga o’giring (yoki English) va Python o’zi nima degan savolga yanada yaxshiroq javob olib chiqing.</a:t>
            </a:r>
            <a:br>
              <a:rPr lang="en" sz="1100">
                <a:solidFill>
                  <a:schemeClr val="dk2"/>
                </a:solidFill>
              </a:rPr>
            </a:br>
            <a:br>
              <a:rPr lang="en" sz="1100">
                <a:solidFill>
                  <a:schemeClr val="dk2"/>
                </a:solidFill>
              </a:rPr>
            </a:br>
            <a:r>
              <a:rPr lang="en" sz="1100">
                <a:solidFill>
                  <a:schemeClr val="dk2"/>
                </a:solidFill>
              </a:rPr>
              <a:t>LINK : </a:t>
            </a:r>
            <a:r>
              <a:rPr i="1" lang="en" sz="1100">
                <a:solidFill>
                  <a:srgbClr val="0000FF"/>
                </a:solidFill>
              </a:rPr>
              <a:t>https://www.w3schools.com/python/python_intro.asp</a:t>
            </a:r>
            <a:endParaRPr i="1" sz="1100">
              <a:solidFill>
                <a:srgbClr val="0000FF"/>
              </a:solidFill>
            </a:endParaRPr>
          </a:p>
        </p:txBody>
      </p:sp>
      <p:sp>
        <p:nvSpPr>
          <p:cNvPr id="237" name="Google Shape;237;p23"/>
          <p:cNvSpPr txBox="1"/>
          <p:nvPr/>
        </p:nvSpPr>
        <p:spPr>
          <a:xfrm>
            <a:off x="311700" y="2178900"/>
            <a:ext cx="7730100" cy="938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2"/>
              </a:buClr>
              <a:buSzPts val="1100"/>
              <a:buChar char="●"/>
            </a:pPr>
            <a:r>
              <a:rPr lang="en" sz="1100">
                <a:solidFill>
                  <a:schemeClr val="dk2"/>
                </a:solidFill>
              </a:rPr>
              <a:t>Quyidagi link dagi site ni O’zbek tiliga o’giring (yoki English) va Python o’zi nima uchun kerak va mashxur degan savolga yanada yaxshiroq javob oling.</a:t>
            </a:r>
            <a:br>
              <a:rPr lang="en" sz="1100">
                <a:solidFill>
                  <a:schemeClr val="dk2"/>
                </a:solidFill>
              </a:rPr>
            </a:br>
            <a:br>
              <a:rPr lang="en" sz="1100">
                <a:solidFill>
                  <a:schemeClr val="dk2"/>
                </a:solidFill>
              </a:rPr>
            </a:br>
            <a:r>
              <a:rPr lang="en" sz="1100">
                <a:solidFill>
                  <a:schemeClr val="dk2"/>
                </a:solidFill>
              </a:rPr>
              <a:t>LINK : </a:t>
            </a:r>
            <a:r>
              <a:rPr i="1" lang="en" sz="1100">
                <a:solidFill>
                  <a:srgbClr val="0000FF"/>
                </a:solidFill>
              </a:rPr>
              <a:t>https://www.simplilearn.com/tutorials/python-tutorial/why-learn-python</a:t>
            </a:r>
            <a:endParaRPr i="1" sz="1100">
              <a:solidFill>
                <a:srgbClr val="0000FF"/>
              </a:solidFill>
            </a:endParaRPr>
          </a:p>
        </p:txBody>
      </p:sp>
      <p:sp>
        <p:nvSpPr>
          <p:cNvPr id="238" name="Google Shape;238;p23"/>
          <p:cNvSpPr txBox="1"/>
          <p:nvPr/>
        </p:nvSpPr>
        <p:spPr>
          <a:xfrm>
            <a:off x="311700" y="3208700"/>
            <a:ext cx="7730100" cy="938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2"/>
              </a:buClr>
              <a:buSzPts val="1100"/>
              <a:buChar char="●"/>
            </a:pPr>
            <a:r>
              <a:rPr lang="en" sz="1100">
                <a:solidFill>
                  <a:schemeClr val="dk2"/>
                </a:solidFill>
              </a:rPr>
              <a:t>Quyidagi link orqalik ‘Google Translate’ extension ni Chrome ga o’rnating va saytlarni turli xil tillarga o’girishni test qilib ko’ring (Agarda Ingliz tilini bilsangz har bir saytni bemalol ishlatishingiz mumkin).</a:t>
            </a:r>
            <a:br>
              <a:rPr lang="en" sz="1100">
                <a:solidFill>
                  <a:schemeClr val="dk2"/>
                </a:solidFill>
              </a:rPr>
            </a:br>
            <a:br>
              <a:rPr lang="en" sz="1100">
                <a:solidFill>
                  <a:schemeClr val="dk2"/>
                </a:solidFill>
              </a:rPr>
            </a:br>
            <a:r>
              <a:rPr lang="en" sz="1100">
                <a:solidFill>
                  <a:schemeClr val="dk2"/>
                </a:solidFill>
              </a:rPr>
              <a:t>LINK : </a:t>
            </a:r>
            <a:r>
              <a:rPr i="1" lang="en" sz="1100">
                <a:solidFill>
                  <a:srgbClr val="0000FF"/>
                </a:solidFill>
              </a:rPr>
              <a:t>https://chromewebstore.google.com/detail/google-translate/aapbdbdomjkkjkaonfhkkikfgjllcleb</a:t>
            </a:r>
            <a:endParaRPr i="1" sz="1100">
              <a:solidFill>
                <a:srgbClr val="0000FF"/>
              </a:solidFill>
            </a:endParaRPr>
          </a:p>
        </p:txBody>
      </p:sp>
      <p:sp>
        <p:nvSpPr>
          <p:cNvPr id="239" name="Google Shape;239;p23"/>
          <p:cNvSpPr txBox="1"/>
          <p:nvPr/>
        </p:nvSpPr>
        <p:spPr>
          <a:xfrm>
            <a:off x="311700" y="4238500"/>
            <a:ext cx="77301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D83729"/>
              </a:buClr>
              <a:buSzPts val="1100"/>
              <a:buChar char="●"/>
            </a:pPr>
            <a:r>
              <a:rPr lang="en" sz="1100">
                <a:solidFill>
                  <a:srgbClr val="D83729"/>
                </a:solidFill>
              </a:rPr>
              <a:t>ILTIMOS VIDEO VA DARSLIKLARNI TARTIB BILAN KO’RING !!!</a:t>
            </a:r>
            <a:endParaRPr i="1" sz="1100">
              <a:solidFill>
                <a:srgbClr val="D83729"/>
              </a:solidFill>
            </a:endParaRPr>
          </a:p>
        </p:txBody>
      </p:sp>
      <p:pic>
        <p:nvPicPr>
          <p:cNvPr id="240" name="Google Shape;240;p23"/>
          <p:cNvPicPr preferRelativeResize="0"/>
          <p:nvPr/>
        </p:nvPicPr>
        <p:blipFill>
          <a:blip r:embed="rId3">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1930775" y="204175"/>
            <a:ext cx="445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6320">
                <a:solidFill>
                  <a:schemeClr val="dk2"/>
                </a:solidFill>
              </a:rPr>
              <a:t>NEURONS</a:t>
            </a:r>
            <a:r>
              <a:rPr b="1" lang="en" sz="5620">
                <a:solidFill>
                  <a:schemeClr val="dk2"/>
                </a:solidFill>
              </a:rPr>
              <a:t>    </a:t>
            </a:r>
            <a:endParaRPr b="1" sz="5620">
              <a:solidFill>
                <a:schemeClr val="dk2"/>
              </a:solidFill>
            </a:endParaRPr>
          </a:p>
          <a:p>
            <a:pPr indent="0" lvl="0" marL="0" rtl="0" algn="l">
              <a:spcBef>
                <a:spcPts val="0"/>
              </a:spcBef>
              <a:spcAft>
                <a:spcPts val="0"/>
              </a:spcAft>
              <a:buSzPts val="990"/>
              <a:buNone/>
            </a:pPr>
            <a:r>
              <a:rPr b="1" lang="en" sz="5620">
                <a:solidFill>
                  <a:schemeClr val="dk2"/>
                </a:solidFill>
              </a:rPr>
              <a:t>    Raxmat</a:t>
            </a:r>
            <a:endParaRPr b="1" sz="5620">
              <a:solidFill>
                <a:schemeClr val="dk2"/>
              </a:solidFill>
            </a:endParaRPr>
          </a:p>
        </p:txBody>
      </p:sp>
      <p:sp>
        <p:nvSpPr>
          <p:cNvPr id="246" name="Google Shape;246;p24"/>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sp>
        <p:nvSpPr>
          <p:cNvPr id="247" name="Google Shape;247;p24"/>
          <p:cNvSpPr txBox="1"/>
          <p:nvPr/>
        </p:nvSpPr>
        <p:spPr>
          <a:xfrm>
            <a:off x="152400" y="1524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Software Developer</a:t>
            </a:r>
            <a:endParaRPr sz="400">
              <a:solidFill>
                <a:schemeClr val="lt1"/>
              </a:solidFill>
            </a:endParaRPr>
          </a:p>
        </p:txBody>
      </p:sp>
      <p:pic>
        <p:nvPicPr>
          <p:cNvPr id="248" name="Google Shape;248;p24"/>
          <p:cNvPicPr preferRelativeResize="0"/>
          <p:nvPr/>
        </p:nvPicPr>
        <p:blipFill>
          <a:blip r:embed="rId3">
            <a:alphaModFix/>
          </a:blip>
          <a:stretch>
            <a:fillRect/>
          </a:stretch>
        </p:blipFill>
        <p:spPr>
          <a:xfrm>
            <a:off x="6173450" y="424975"/>
            <a:ext cx="713450" cy="713450"/>
          </a:xfrm>
          <a:prstGeom prst="rect">
            <a:avLst/>
          </a:prstGeom>
          <a:noFill/>
          <a:ln>
            <a:noFill/>
          </a:ln>
        </p:spPr>
      </p:pic>
      <p:pic>
        <p:nvPicPr>
          <p:cNvPr id="249" name="Google Shape;249;p24"/>
          <p:cNvPicPr preferRelativeResize="0"/>
          <p:nvPr/>
        </p:nvPicPr>
        <p:blipFill>
          <a:blip r:embed="rId3">
            <a:alphaModFix/>
          </a:blip>
          <a:stretch>
            <a:fillRect/>
          </a:stretch>
        </p:blipFill>
        <p:spPr>
          <a:xfrm>
            <a:off x="8730602" y="4391402"/>
            <a:ext cx="413400" cy="413400"/>
          </a:xfrm>
          <a:prstGeom prst="rect">
            <a:avLst/>
          </a:prstGeom>
          <a:noFill/>
          <a:ln>
            <a:noFill/>
          </a:ln>
        </p:spPr>
      </p:pic>
      <p:sp>
        <p:nvSpPr>
          <p:cNvPr id="250" name="Google Shape;250;p24"/>
          <p:cNvSpPr txBox="1"/>
          <p:nvPr/>
        </p:nvSpPr>
        <p:spPr>
          <a:xfrm>
            <a:off x="2285150" y="2338625"/>
            <a:ext cx="5150400" cy="133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solidFill>
                  <a:schemeClr val="dk2"/>
                </a:solidFill>
              </a:rPr>
              <a:t>Y</a:t>
            </a:r>
            <a:r>
              <a:rPr b="1" lang="en" sz="1100">
                <a:solidFill>
                  <a:schemeClr val="dk2"/>
                </a:solidFill>
              </a:rPr>
              <a:t>ouTube :</a:t>
            </a:r>
            <a:r>
              <a:rPr b="1" lang="en" sz="1100">
                <a:solidFill>
                  <a:schemeClr val="dk2"/>
                </a:solidFill>
              </a:rPr>
              <a:t> </a:t>
            </a:r>
            <a:r>
              <a:rPr lang="en" sz="1100">
                <a:solidFill>
                  <a:schemeClr val="dk2"/>
                </a:solidFill>
              </a:rPr>
              <a:t>      </a:t>
            </a:r>
            <a:r>
              <a:rPr lang="en" sz="1100">
                <a:solidFill>
                  <a:schemeClr val="dk2"/>
                </a:solidFill>
                <a:highlight>
                  <a:srgbClr val="FFFFFF"/>
                </a:highlight>
                <a:uFill>
                  <a:noFill/>
                </a:uFill>
                <a:latin typeface="Roboto"/>
                <a:ea typeface="Roboto"/>
                <a:cs typeface="Roboto"/>
                <a:sym typeface="Roboto"/>
                <a:hlinkClick r:id="rId4">
                  <a:extLst>
                    <a:ext uri="{A12FA001-AC4F-418D-AE19-62706E023703}">
                      <ahyp:hlinkClr val="tx"/>
                    </a:ext>
                  </a:extLst>
                </a:hlinkClick>
              </a:rPr>
              <a:t>www.youtube.com/@NEURONS-UZ</a:t>
            </a:r>
            <a:endParaRPr sz="1100">
              <a:solidFill>
                <a:schemeClr val="dk2"/>
              </a:solidFill>
            </a:endParaRPr>
          </a:p>
          <a:p>
            <a:pPr indent="0" lvl="0" marL="0" rtl="0" algn="l">
              <a:lnSpc>
                <a:spcPct val="150000"/>
              </a:lnSpc>
              <a:spcBef>
                <a:spcPts val="0"/>
              </a:spcBef>
              <a:spcAft>
                <a:spcPts val="0"/>
              </a:spcAft>
              <a:buNone/>
            </a:pPr>
            <a:r>
              <a:rPr b="1" lang="en" sz="1100">
                <a:solidFill>
                  <a:schemeClr val="dk2"/>
                </a:solidFill>
              </a:rPr>
              <a:t>Website :   </a:t>
            </a:r>
            <a:r>
              <a:rPr lang="en" sz="1100">
                <a:solidFill>
                  <a:schemeClr val="dk2"/>
                </a:solidFill>
              </a:rPr>
              <a:t>     </a:t>
            </a:r>
            <a:r>
              <a:rPr lang="en" sz="1050">
                <a:solidFill>
                  <a:schemeClr val="dk2"/>
                </a:solidFill>
                <a:highlight>
                  <a:srgbClr val="FFFFFF"/>
                </a:highlight>
                <a:uFill>
                  <a:noFill/>
                </a:uFill>
                <a:latin typeface="Roboto"/>
                <a:ea typeface="Roboto"/>
                <a:cs typeface="Roboto"/>
                <a:sym typeface="Roboto"/>
                <a:hlinkClick r:id="rId5">
                  <a:extLst>
                    <a:ext uri="{A12FA001-AC4F-418D-AE19-62706E023703}">
                      <ahyp:hlinkClr val="tx"/>
                    </a:ext>
                  </a:extLst>
                </a:hlinkClick>
              </a:rPr>
              <a:t>https://zero-suger.github.io/Neurons/</a:t>
            </a:r>
            <a:endParaRPr sz="1050">
              <a:solidFill>
                <a:schemeClr val="dk2"/>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en" sz="1050">
                <a:solidFill>
                  <a:schemeClr val="dk2"/>
                </a:solidFill>
                <a:highlight>
                  <a:srgbClr val="FFFFFF"/>
                </a:highlight>
                <a:latin typeface="Roboto"/>
                <a:ea typeface="Roboto"/>
                <a:cs typeface="Roboto"/>
                <a:sym typeface="Roboto"/>
              </a:rPr>
              <a:t>GitHub Link :  </a:t>
            </a:r>
            <a:r>
              <a:rPr lang="en" sz="1050">
                <a:solidFill>
                  <a:schemeClr val="dk2"/>
                </a:solidFill>
                <a:highlight>
                  <a:srgbClr val="FFFFFF"/>
                </a:highlight>
                <a:latin typeface="Roboto"/>
                <a:ea typeface="Roboto"/>
                <a:cs typeface="Roboto"/>
                <a:sym typeface="Roboto"/>
              </a:rPr>
              <a:t>  https://github.com/orgs/https-github-com-zero-suger/repositories</a:t>
            </a:r>
            <a:endParaRPr sz="1050">
              <a:solidFill>
                <a:schemeClr val="dk2"/>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en" sz="1050">
                <a:solidFill>
                  <a:schemeClr val="dk2"/>
                </a:solidFill>
                <a:highlight>
                  <a:srgbClr val="FFFFFF"/>
                </a:highlight>
                <a:latin typeface="Roboto"/>
                <a:ea typeface="Roboto"/>
                <a:cs typeface="Roboto"/>
                <a:sym typeface="Roboto"/>
              </a:rPr>
              <a:t>Telegram : </a:t>
            </a:r>
            <a:r>
              <a:rPr lang="en" sz="1050">
                <a:solidFill>
                  <a:schemeClr val="dk2"/>
                </a:solidFill>
                <a:highlight>
                  <a:srgbClr val="FFFFFF"/>
                </a:highlight>
                <a:latin typeface="Roboto"/>
                <a:ea typeface="Roboto"/>
                <a:cs typeface="Roboto"/>
                <a:sym typeface="Roboto"/>
              </a:rPr>
              <a:t>        https://t.me/NEURONS199816</a:t>
            </a:r>
            <a:endParaRPr sz="1050">
              <a:solidFill>
                <a:schemeClr val="dk2"/>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b="1" lang="en" sz="1050">
                <a:solidFill>
                  <a:schemeClr val="dk2"/>
                </a:solidFill>
                <a:highlight>
                  <a:srgbClr val="FFFFFF"/>
                </a:highlight>
                <a:latin typeface="Roboto"/>
                <a:ea typeface="Roboto"/>
                <a:cs typeface="Roboto"/>
                <a:sym typeface="Roboto"/>
              </a:rPr>
              <a:t>Gmail :   </a:t>
            </a:r>
            <a:r>
              <a:rPr lang="en" sz="1050">
                <a:solidFill>
                  <a:schemeClr val="dk2"/>
                </a:solidFill>
                <a:highlight>
                  <a:srgbClr val="FFFFFF"/>
                </a:highlight>
                <a:latin typeface="Roboto"/>
                <a:ea typeface="Roboto"/>
                <a:cs typeface="Roboto"/>
                <a:sym typeface="Roboto"/>
              </a:rPr>
              <a:t>            uacoding01@gmail.com</a:t>
            </a:r>
            <a:endParaRPr sz="1050">
              <a:solidFill>
                <a:schemeClr val="dk2"/>
              </a:solidFill>
              <a:highlight>
                <a:srgbClr val="FFFFFF"/>
              </a:highlight>
              <a:latin typeface="Roboto"/>
              <a:ea typeface="Roboto"/>
              <a:cs typeface="Roboto"/>
              <a:sym typeface="Roboto"/>
            </a:endParaRPr>
          </a:p>
        </p:txBody>
      </p:sp>
      <p:sp>
        <p:nvSpPr>
          <p:cNvPr id="251" name="Google Shape;251;p24"/>
          <p:cNvSpPr txBox="1"/>
          <p:nvPr/>
        </p:nvSpPr>
        <p:spPr>
          <a:xfrm>
            <a:off x="152400" y="4051025"/>
            <a:ext cx="8730600" cy="346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FF0000"/>
                </a:solidFill>
              </a:rPr>
              <a:t>ESLATMA : HAR BIR INSON BU SLIDE DAN FOYDALANISH HUQUQIGA EGA. LEKIN ILTIMOS QUYIDAGI 2 NARSANI O’CHIRMANG</a:t>
            </a:r>
            <a:endParaRPr b="1" sz="1050">
              <a:solidFill>
                <a:srgbClr val="FF0000"/>
              </a:solidFill>
            </a:endParaRPr>
          </a:p>
        </p:txBody>
      </p:sp>
      <p:cxnSp>
        <p:nvCxnSpPr>
          <p:cNvPr id="252" name="Google Shape;252;p24"/>
          <p:cNvCxnSpPr>
            <a:endCxn id="249" idx="1"/>
          </p:cNvCxnSpPr>
          <p:nvPr/>
        </p:nvCxnSpPr>
        <p:spPr>
          <a:xfrm>
            <a:off x="7893902" y="4413002"/>
            <a:ext cx="836700" cy="185100"/>
          </a:xfrm>
          <a:prstGeom prst="straightConnector1">
            <a:avLst/>
          </a:prstGeom>
          <a:noFill/>
          <a:ln cap="flat" cmpd="sng" w="19050">
            <a:solidFill>
              <a:srgbClr val="D83729"/>
            </a:solidFill>
            <a:prstDash val="solid"/>
            <a:round/>
            <a:headEnd len="med" w="med" type="none"/>
            <a:tailEnd len="med" w="med" type="triangle"/>
          </a:ln>
        </p:spPr>
      </p:cxnSp>
      <p:cxnSp>
        <p:nvCxnSpPr>
          <p:cNvPr id="253" name="Google Shape;253;p24"/>
          <p:cNvCxnSpPr/>
          <p:nvPr/>
        </p:nvCxnSpPr>
        <p:spPr>
          <a:xfrm flipH="1">
            <a:off x="7684225" y="4420925"/>
            <a:ext cx="217500" cy="442800"/>
          </a:xfrm>
          <a:prstGeom prst="straightConnector1">
            <a:avLst/>
          </a:prstGeom>
          <a:noFill/>
          <a:ln cap="flat" cmpd="sng" w="19050">
            <a:solidFill>
              <a:srgbClr val="D83729"/>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Darsdan maqsad : </a:t>
            </a:r>
            <a:endParaRPr b="1">
              <a:solidFill>
                <a:schemeClr val="dk2"/>
              </a:solidFill>
            </a:endParaRPr>
          </a:p>
        </p:txBody>
      </p:sp>
      <p:sp>
        <p:nvSpPr>
          <p:cNvPr id="64" name="Google Shape;64;p14"/>
          <p:cNvSpPr txBox="1"/>
          <p:nvPr>
            <p:ph idx="1" type="body"/>
          </p:nvPr>
        </p:nvSpPr>
        <p:spPr>
          <a:xfrm>
            <a:off x="1382400" y="1467375"/>
            <a:ext cx="54555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AutoNum type="arabicPeriod"/>
            </a:pPr>
            <a:r>
              <a:rPr lang="en"/>
              <a:t>‘ IT ‘  : Talab, Taklif va O’rganish</a:t>
            </a:r>
            <a:endParaRPr/>
          </a:p>
          <a:p>
            <a:pPr indent="-342900" lvl="0" marL="457200" rtl="0" algn="l">
              <a:lnSpc>
                <a:spcPct val="200000"/>
              </a:lnSpc>
              <a:spcBef>
                <a:spcPts val="0"/>
              </a:spcBef>
              <a:spcAft>
                <a:spcPts val="0"/>
              </a:spcAft>
              <a:buSzPts val="1800"/>
              <a:buAutoNum type="arabicPeriod"/>
            </a:pPr>
            <a:r>
              <a:rPr lang="en"/>
              <a:t>Dasturlash Tillari (PYTHON)  o’zi nima ?</a:t>
            </a:r>
            <a:endParaRPr/>
          </a:p>
          <a:p>
            <a:pPr indent="-342900" lvl="0" marL="457200" rtl="0" algn="l">
              <a:lnSpc>
                <a:spcPct val="200000"/>
              </a:lnSpc>
              <a:spcBef>
                <a:spcPts val="0"/>
              </a:spcBef>
              <a:spcAft>
                <a:spcPts val="0"/>
              </a:spcAft>
              <a:buSzPts val="1800"/>
              <a:buAutoNum type="arabicPeriod"/>
            </a:pPr>
            <a:r>
              <a:rPr lang="en"/>
              <a:t>Nima uchun ‘ PYTHON ’ ni o’rganish kerak ?</a:t>
            </a:r>
            <a:endParaRPr/>
          </a:p>
          <a:p>
            <a:pPr indent="-342900" lvl="0" marL="457200" rtl="0" algn="l">
              <a:lnSpc>
                <a:spcPct val="200000"/>
              </a:lnSpc>
              <a:spcBef>
                <a:spcPts val="0"/>
              </a:spcBef>
              <a:spcAft>
                <a:spcPts val="0"/>
              </a:spcAft>
              <a:buSzPts val="1800"/>
              <a:buAutoNum type="arabicPeriod"/>
            </a:pPr>
            <a:r>
              <a:rPr lang="en"/>
              <a:t>NEURONS ‘ PYTHON ’ darslik rejasi</a:t>
            </a:r>
            <a:endParaRPr/>
          </a:p>
          <a:p>
            <a:pPr indent="-342900" lvl="0" marL="457200" rtl="0" algn="l">
              <a:lnSpc>
                <a:spcPct val="200000"/>
              </a:lnSpc>
              <a:spcBef>
                <a:spcPts val="0"/>
              </a:spcBef>
              <a:spcAft>
                <a:spcPts val="0"/>
              </a:spcAft>
              <a:buClr>
                <a:srgbClr val="FF0000"/>
              </a:buClr>
              <a:buSzPts val="1800"/>
              <a:buAutoNum type="arabicPeriod"/>
            </a:pPr>
            <a:r>
              <a:rPr lang="en">
                <a:solidFill>
                  <a:srgbClr val="FF0000"/>
                </a:solidFill>
              </a:rPr>
              <a:t>Qo’shimcha topshiriq !!!</a:t>
            </a:r>
            <a:r>
              <a:rPr lang="en">
                <a:solidFill>
                  <a:srgbClr val="FF0000"/>
                </a:solidFill>
              </a:rPr>
              <a:t> </a:t>
            </a:r>
            <a:endParaRPr>
              <a:solidFill>
                <a:srgbClr val="FF0000"/>
              </a:solidFill>
            </a:endParaRPr>
          </a:p>
        </p:txBody>
      </p:sp>
      <p:sp>
        <p:nvSpPr>
          <p:cNvPr id="65" name="Google Shape;65;p14"/>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pic>
        <p:nvPicPr>
          <p:cNvPr id="66" name="Google Shape;66;p14"/>
          <p:cNvPicPr preferRelativeResize="0"/>
          <p:nvPr/>
        </p:nvPicPr>
        <p:blipFill>
          <a:blip r:embed="rId3">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chemeClr val="dk2"/>
              </a:buClr>
              <a:buSzPct val="100000"/>
              <a:buAutoNum type="arabicPeriod"/>
            </a:pPr>
            <a:r>
              <a:rPr b="1" lang="en">
                <a:solidFill>
                  <a:schemeClr val="dk2"/>
                </a:solidFill>
              </a:rPr>
              <a:t>‘ IT ’ </a:t>
            </a:r>
            <a:r>
              <a:rPr b="1" lang="en">
                <a:solidFill>
                  <a:schemeClr val="dk2"/>
                </a:solidFill>
              </a:rPr>
              <a:t>: Talab, Taklif va O’rganish</a:t>
            </a:r>
            <a:endParaRPr b="1">
              <a:solidFill>
                <a:schemeClr val="dk2"/>
              </a:solidFill>
            </a:endParaRPr>
          </a:p>
        </p:txBody>
      </p:sp>
      <p:sp>
        <p:nvSpPr>
          <p:cNvPr id="72" name="Google Shape;72;p15"/>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sp>
        <p:nvSpPr>
          <p:cNvPr id="73" name="Google Shape;73;p15"/>
          <p:cNvSpPr txBox="1"/>
          <p:nvPr/>
        </p:nvSpPr>
        <p:spPr>
          <a:xfrm>
            <a:off x="2106750" y="1278750"/>
            <a:ext cx="7440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Talab :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Ingliz tili (Elementary darajada)</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Matematika boshlang’ich darajada</a:t>
            </a:r>
            <a:endParaRPr sz="1200">
              <a:solidFill>
                <a:schemeClr val="dk2"/>
              </a:solidFill>
            </a:endParaRPr>
          </a:p>
          <a:p>
            <a:pPr indent="-304800" lvl="0" marL="457200" rtl="0" algn="l">
              <a:spcBef>
                <a:spcPts val="0"/>
              </a:spcBef>
              <a:spcAft>
                <a:spcPts val="0"/>
              </a:spcAft>
              <a:buClr>
                <a:srgbClr val="FF0000"/>
              </a:buClr>
              <a:buSzPts val="1200"/>
              <a:buChar char="●"/>
            </a:pPr>
            <a:r>
              <a:rPr lang="en" sz="1200">
                <a:solidFill>
                  <a:srgbClr val="FF0000"/>
                </a:solidFill>
              </a:rPr>
              <a:t>Xohish yuqori darajada (yuqori darajada)</a:t>
            </a:r>
            <a:endParaRPr sz="1200">
              <a:solidFill>
                <a:srgbClr val="FF0000"/>
              </a:solidFill>
            </a:endParaRPr>
          </a:p>
        </p:txBody>
      </p:sp>
      <p:sp>
        <p:nvSpPr>
          <p:cNvPr id="74" name="Google Shape;74;p15"/>
          <p:cNvSpPr txBox="1"/>
          <p:nvPr/>
        </p:nvSpPr>
        <p:spPr>
          <a:xfrm>
            <a:off x="2106750" y="2571750"/>
            <a:ext cx="4930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Taklif</a:t>
            </a:r>
            <a:r>
              <a:rPr b="1" lang="en" sz="1800">
                <a:solidFill>
                  <a:schemeClr val="dk2"/>
                </a:solidFill>
              </a:rPr>
              <a:t> :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Doimiy ravishda darslarni ketma ketlik bilan kuzatib borish</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Yaxshi bilim va daromad</a:t>
            </a:r>
            <a:endParaRPr sz="1200">
              <a:solidFill>
                <a:schemeClr val="dk2"/>
              </a:solidFill>
            </a:endParaRPr>
          </a:p>
        </p:txBody>
      </p:sp>
      <p:sp>
        <p:nvSpPr>
          <p:cNvPr id="75" name="Google Shape;75;p15"/>
          <p:cNvSpPr txBox="1"/>
          <p:nvPr/>
        </p:nvSpPr>
        <p:spPr>
          <a:xfrm>
            <a:off x="2106750" y="3679950"/>
            <a:ext cx="744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O’rganish</a:t>
            </a:r>
            <a:r>
              <a:rPr b="1" lang="en" sz="1800">
                <a:solidFill>
                  <a:schemeClr val="dk2"/>
                </a:solidFill>
              </a:rPr>
              <a:t> :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Qo’shimcha mashg’ulotlarni bajarish va doimiy shug’ullanish</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76" name="Google Shape;76;p15"/>
          <p:cNvPicPr preferRelativeResize="0"/>
          <p:nvPr/>
        </p:nvPicPr>
        <p:blipFill>
          <a:blip r:embed="rId3">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chemeClr val="dk2"/>
              </a:buClr>
              <a:buSzPct val="100000"/>
              <a:buAutoNum type="arabicPeriod"/>
            </a:pPr>
            <a:r>
              <a:rPr b="1" lang="en">
                <a:solidFill>
                  <a:schemeClr val="dk2"/>
                </a:solidFill>
              </a:rPr>
              <a:t>‘ IT ’ : Talab, Taklif va O’rganish</a:t>
            </a:r>
            <a:endParaRPr b="1">
              <a:solidFill>
                <a:schemeClr val="dk2"/>
              </a:solidFill>
            </a:endParaRPr>
          </a:p>
        </p:txBody>
      </p:sp>
      <p:sp>
        <p:nvSpPr>
          <p:cNvPr id="82" name="Google Shape;82;p16"/>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sp>
        <p:nvSpPr>
          <p:cNvPr id="83" name="Google Shape;83;p16"/>
          <p:cNvSpPr txBox="1"/>
          <p:nvPr/>
        </p:nvSpPr>
        <p:spPr>
          <a:xfrm>
            <a:off x="2326250" y="1017725"/>
            <a:ext cx="3374100" cy="388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900"/>
              </a:spcBef>
              <a:spcAft>
                <a:spcPts val="0"/>
              </a:spcAft>
              <a:buNone/>
            </a:pPr>
            <a:r>
              <a:rPr b="1" lang="en" sz="1500">
                <a:solidFill>
                  <a:srgbClr val="FF0000"/>
                </a:solidFill>
                <a:highlight>
                  <a:srgbClr val="FFFFFF"/>
                </a:highlight>
                <a:latin typeface="Roboto"/>
                <a:ea typeface="Roboto"/>
                <a:cs typeface="Roboto"/>
                <a:sym typeface="Roboto"/>
              </a:rPr>
              <a:t>60 dan ortiq IT ish turlari</a:t>
            </a:r>
            <a:endParaRPr b="1" sz="1500">
              <a:solidFill>
                <a:srgbClr val="FF0000"/>
              </a:solidFill>
              <a:highlight>
                <a:srgbClr val="FFFFFF"/>
              </a:highlight>
              <a:latin typeface="Roboto"/>
              <a:ea typeface="Roboto"/>
              <a:cs typeface="Roboto"/>
              <a:sym typeface="Roboto"/>
            </a:endParaRPr>
          </a:p>
          <a:p>
            <a:pPr indent="-304800" lvl="0" marL="457200" rtl="0" algn="l">
              <a:lnSpc>
                <a:spcPct val="115000"/>
              </a:lnSpc>
              <a:spcBef>
                <a:spcPts val="9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Computer systems manager</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Network architect</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Systems analyst</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coordinator</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Network administrator</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Network engineer</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Service desk analyst</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System administrator (also known as sysadmin)</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Wireless network engineer</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Database administrator</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Database analyst</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Data quality manager</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800">
                <a:solidFill>
                  <a:schemeClr val="dk2"/>
                </a:solidFill>
              </a:rPr>
              <a:t> ….</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
        <p:nvSpPr>
          <p:cNvPr id="84" name="Google Shape;84;p16"/>
          <p:cNvSpPr txBox="1"/>
          <p:nvPr/>
        </p:nvSpPr>
        <p:spPr>
          <a:xfrm>
            <a:off x="2034550" y="4497000"/>
            <a:ext cx="427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2"/>
                </a:solidFill>
              </a:rPr>
              <a:t>https://www.aha.io/roadmapping/guide/information-technology/it-job-titles</a:t>
            </a:r>
            <a:endParaRPr i="1" sz="800">
              <a:solidFill>
                <a:schemeClr val="dk2"/>
              </a:solidFill>
            </a:endParaRPr>
          </a:p>
        </p:txBody>
      </p:sp>
      <p:cxnSp>
        <p:nvCxnSpPr>
          <p:cNvPr id="85" name="Google Shape;85;p16"/>
          <p:cNvCxnSpPr/>
          <p:nvPr/>
        </p:nvCxnSpPr>
        <p:spPr>
          <a:xfrm flipH="1">
            <a:off x="5618150" y="3900475"/>
            <a:ext cx="524100" cy="482700"/>
          </a:xfrm>
          <a:prstGeom prst="straightConnector1">
            <a:avLst/>
          </a:prstGeom>
          <a:noFill/>
          <a:ln cap="flat" cmpd="sng" w="19050">
            <a:solidFill>
              <a:srgbClr val="FF0000"/>
            </a:solidFill>
            <a:prstDash val="solid"/>
            <a:round/>
            <a:headEnd len="med" w="med" type="none"/>
            <a:tailEnd len="med" w="med" type="triangle"/>
          </a:ln>
        </p:spPr>
      </p:cxnSp>
      <p:sp>
        <p:nvSpPr>
          <p:cNvPr id="86" name="Google Shape;86;p16"/>
          <p:cNvSpPr txBox="1"/>
          <p:nvPr/>
        </p:nvSpPr>
        <p:spPr>
          <a:xfrm>
            <a:off x="6197425" y="3541950"/>
            <a:ext cx="1710000" cy="554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Link orqalik yanada batafsil o’qib chiqing</a:t>
            </a:r>
            <a:endParaRPr sz="1200">
              <a:solidFill>
                <a:schemeClr val="dk2"/>
              </a:solidFill>
            </a:endParaRPr>
          </a:p>
        </p:txBody>
      </p:sp>
      <p:pic>
        <p:nvPicPr>
          <p:cNvPr id="87" name="Google Shape;87;p16"/>
          <p:cNvPicPr preferRelativeResize="0"/>
          <p:nvPr/>
        </p:nvPicPr>
        <p:blipFill>
          <a:blip r:embed="rId3">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1909475" y="1189888"/>
            <a:ext cx="3435750" cy="3268149"/>
          </a:xfrm>
          <a:prstGeom prst="rect">
            <a:avLst/>
          </a:prstGeom>
          <a:noFill/>
          <a:ln>
            <a:noFill/>
          </a:ln>
        </p:spPr>
      </p:pic>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chemeClr val="dk2"/>
              </a:buClr>
              <a:buSzPct val="100000"/>
              <a:buAutoNum type="arabicPeriod"/>
            </a:pPr>
            <a:r>
              <a:rPr b="1" lang="en">
                <a:solidFill>
                  <a:schemeClr val="dk2"/>
                </a:solidFill>
              </a:rPr>
              <a:t>‘ IT ’ : Talab, Taklif va O’rganish</a:t>
            </a:r>
            <a:endParaRPr b="1">
              <a:solidFill>
                <a:schemeClr val="dk2"/>
              </a:solidFill>
            </a:endParaRPr>
          </a:p>
        </p:txBody>
      </p:sp>
      <p:sp>
        <p:nvSpPr>
          <p:cNvPr id="94" name="Google Shape;94;p17"/>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sp>
        <p:nvSpPr>
          <p:cNvPr id="95" name="Google Shape;95;p17"/>
          <p:cNvSpPr/>
          <p:nvPr/>
        </p:nvSpPr>
        <p:spPr>
          <a:xfrm>
            <a:off x="2281200" y="1929725"/>
            <a:ext cx="1378200" cy="220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AI (Sun’iy Intellekt)</a:t>
            </a:r>
            <a:endParaRPr b="1" sz="400">
              <a:solidFill>
                <a:schemeClr val="lt1"/>
              </a:solidFill>
            </a:endParaRPr>
          </a:p>
        </p:txBody>
      </p:sp>
      <p:sp>
        <p:nvSpPr>
          <p:cNvPr id="96" name="Google Shape;96;p17"/>
          <p:cNvSpPr/>
          <p:nvPr/>
        </p:nvSpPr>
        <p:spPr>
          <a:xfrm>
            <a:off x="3991050" y="1183013"/>
            <a:ext cx="1185900" cy="4620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rPr>
              <a:t>IT ni o’rganaman</a:t>
            </a:r>
            <a:endParaRPr b="1" sz="500">
              <a:solidFill>
                <a:schemeClr val="lt1"/>
              </a:solidFill>
            </a:endParaRPr>
          </a:p>
        </p:txBody>
      </p:sp>
      <p:sp>
        <p:nvSpPr>
          <p:cNvPr id="97" name="Google Shape;97;p17"/>
          <p:cNvSpPr/>
          <p:nvPr/>
        </p:nvSpPr>
        <p:spPr>
          <a:xfrm>
            <a:off x="1964750" y="3403150"/>
            <a:ext cx="1378200" cy="282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Software Developer</a:t>
            </a:r>
            <a:endParaRPr b="1" sz="400">
              <a:solidFill>
                <a:schemeClr val="lt1"/>
              </a:solidFill>
            </a:endParaRPr>
          </a:p>
          <a:p>
            <a:pPr indent="0" lvl="0" marL="0" rtl="0" algn="ctr">
              <a:spcBef>
                <a:spcPts val="0"/>
              </a:spcBef>
              <a:spcAft>
                <a:spcPts val="0"/>
              </a:spcAft>
              <a:buNone/>
            </a:pPr>
            <a:r>
              <a:t/>
            </a:r>
            <a:endParaRPr b="1" sz="1000">
              <a:solidFill>
                <a:schemeClr val="lt1"/>
              </a:solidFill>
            </a:endParaRPr>
          </a:p>
        </p:txBody>
      </p:sp>
      <p:sp>
        <p:nvSpPr>
          <p:cNvPr id="98" name="Google Shape;98;p17"/>
          <p:cNvSpPr txBox="1"/>
          <p:nvPr/>
        </p:nvSpPr>
        <p:spPr>
          <a:xfrm>
            <a:off x="152400" y="1524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Software Developer</a:t>
            </a:r>
            <a:endParaRPr sz="400">
              <a:solidFill>
                <a:schemeClr val="lt1"/>
              </a:solidFill>
            </a:endParaRPr>
          </a:p>
        </p:txBody>
      </p:sp>
      <p:sp>
        <p:nvSpPr>
          <p:cNvPr id="99" name="Google Shape;99;p17"/>
          <p:cNvSpPr/>
          <p:nvPr/>
        </p:nvSpPr>
        <p:spPr>
          <a:xfrm>
            <a:off x="3067875" y="3685738"/>
            <a:ext cx="1295400" cy="282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rPr>
              <a:t>Data Analytics</a:t>
            </a:r>
            <a:endParaRPr b="1" sz="400">
              <a:solidFill>
                <a:schemeClr val="lt1"/>
              </a:solidFill>
            </a:endParaRPr>
          </a:p>
        </p:txBody>
      </p:sp>
      <p:sp>
        <p:nvSpPr>
          <p:cNvPr id="100" name="Google Shape;100;p17"/>
          <p:cNvSpPr txBox="1"/>
          <p:nvPr/>
        </p:nvSpPr>
        <p:spPr>
          <a:xfrm>
            <a:off x="1378925" y="4471950"/>
            <a:ext cx="7942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2"/>
                </a:solidFill>
              </a:rPr>
              <a:t>https://www.linkedin.com/pulse/hottest-job-trends-watch-2023-comprehensive-guide-getworknow/</a:t>
            </a:r>
            <a:endParaRPr i="1" sz="800">
              <a:solidFill>
                <a:schemeClr val="dk2"/>
              </a:solidFill>
            </a:endParaRPr>
          </a:p>
        </p:txBody>
      </p:sp>
      <p:cxnSp>
        <p:nvCxnSpPr>
          <p:cNvPr id="101" name="Google Shape;101;p17"/>
          <p:cNvCxnSpPr/>
          <p:nvPr/>
        </p:nvCxnSpPr>
        <p:spPr>
          <a:xfrm flipH="1">
            <a:off x="4818400" y="1585000"/>
            <a:ext cx="841200" cy="501300"/>
          </a:xfrm>
          <a:prstGeom prst="straightConnector1">
            <a:avLst/>
          </a:prstGeom>
          <a:noFill/>
          <a:ln cap="flat" cmpd="sng" w="19050">
            <a:solidFill>
              <a:srgbClr val="FF0000"/>
            </a:solidFill>
            <a:prstDash val="solid"/>
            <a:round/>
            <a:headEnd len="med" w="med" type="none"/>
            <a:tailEnd len="med" w="med" type="triangle"/>
          </a:ln>
        </p:spPr>
      </p:cxnSp>
      <p:sp>
        <p:nvSpPr>
          <p:cNvPr id="102" name="Google Shape;102;p17"/>
          <p:cNvSpPr txBox="1"/>
          <p:nvPr/>
        </p:nvSpPr>
        <p:spPr>
          <a:xfrm>
            <a:off x="5909550" y="1017725"/>
            <a:ext cx="179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Bu siz (2023) </a:t>
            </a:r>
            <a:endParaRPr b="1" sz="1800">
              <a:solidFill>
                <a:schemeClr val="dk2"/>
              </a:solidFill>
            </a:endParaRPr>
          </a:p>
        </p:txBody>
      </p:sp>
      <p:pic>
        <p:nvPicPr>
          <p:cNvPr id="103" name="Google Shape;103;p17"/>
          <p:cNvPicPr preferRelativeResize="0"/>
          <p:nvPr/>
        </p:nvPicPr>
        <p:blipFill>
          <a:blip r:embed="rId4">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chemeClr val="dk2"/>
              </a:buClr>
              <a:buSzPct val="100000"/>
              <a:buAutoNum type="arabicPeriod"/>
            </a:pPr>
            <a:r>
              <a:rPr b="1" lang="en">
                <a:solidFill>
                  <a:schemeClr val="dk2"/>
                </a:solidFill>
              </a:rPr>
              <a:t>‘ IT ’ : Talab, Taklif va O’rganish</a:t>
            </a:r>
            <a:endParaRPr b="1">
              <a:solidFill>
                <a:schemeClr val="dk2"/>
              </a:solidFill>
            </a:endParaRPr>
          </a:p>
        </p:txBody>
      </p:sp>
      <p:sp>
        <p:nvSpPr>
          <p:cNvPr id="109" name="Google Shape;109;p18"/>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sp>
        <p:nvSpPr>
          <p:cNvPr id="110" name="Google Shape;110;p18"/>
          <p:cNvSpPr txBox="1"/>
          <p:nvPr/>
        </p:nvSpPr>
        <p:spPr>
          <a:xfrm>
            <a:off x="152400" y="1524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Software Developer</a:t>
            </a:r>
            <a:endParaRPr sz="400">
              <a:solidFill>
                <a:schemeClr val="lt1"/>
              </a:solidFill>
            </a:endParaRPr>
          </a:p>
        </p:txBody>
      </p:sp>
      <p:pic>
        <p:nvPicPr>
          <p:cNvPr id="111" name="Google Shape;111;p18"/>
          <p:cNvPicPr preferRelativeResize="0"/>
          <p:nvPr/>
        </p:nvPicPr>
        <p:blipFill>
          <a:blip r:embed="rId3">
            <a:alphaModFix/>
          </a:blip>
          <a:stretch>
            <a:fillRect/>
          </a:stretch>
        </p:blipFill>
        <p:spPr>
          <a:xfrm>
            <a:off x="3613550" y="1266650"/>
            <a:ext cx="2599616" cy="3482276"/>
          </a:xfrm>
          <a:prstGeom prst="rect">
            <a:avLst/>
          </a:prstGeom>
          <a:noFill/>
          <a:ln>
            <a:noFill/>
          </a:ln>
        </p:spPr>
      </p:pic>
      <p:sp>
        <p:nvSpPr>
          <p:cNvPr id="112" name="Google Shape;112;p18"/>
          <p:cNvSpPr/>
          <p:nvPr/>
        </p:nvSpPr>
        <p:spPr>
          <a:xfrm>
            <a:off x="5013175" y="1183925"/>
            <a:ext cx="1473900" cy="15444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IT va PUL</a:t>
            </a:r>
            <a:endParaRPr b="1">
              <a:solidFill>
                <a:schemeClr val="dk2"/>
              </a:solidFill>
            </a:endParaRPr>
          </a:p>
        </p:txBody>
      </p:sp>
      <p:sp>
        <p:nvSpPr>
          <p:cNvPr id="113" name="Google Shape;113;p18"/>
          <p:cNvSpPr/>
          <p:nvPr/>
        </p:nvSpPr>
        <p:spPr>
          <a:xfrm>
            <a:off x="5400000" y="3017950"/>
            <a:ext cx="1417800" cy="13521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IT va PUL</a:t>
            </a:r>
            <a:endParaRPr b="1">
              <a:solidFill>
                <a:schemeClr val="dk2"/>
              </a:solidFill>
            </a:endParaRPr>
          </a:p>
        </p:txBody>
      </p:sp>
      <p:sp>
        <p:nvSpPr>
          <p:cNvPr id="114" name="Google Shape;114;p18"/>
          <p:cNvSpPr/>
          <p:nvPr/>
        </p:nvSpPr>
        <p:spPr>
          <a:xfrm>
            <a:off x="3949700" y="2328425"/>
            <a:ext cx="565500" cy="3999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8"/>
          <p:cNvSpPr txBox="1"/>
          <p:nvPr/>
        </p:nvSpPr>
        <p:spPr>
          <a:xfrm>
            <a:off x="3949700" y="2343425"/>
            <a:ext cx="71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MEN</a:t>
            </a:r>
            <a:endParaRPr b="1" sz="1300">
              <a:solidFill>
                <a:schemeClr val="dk2"/>
              </a:solidFill>
            </a:endParaRPr>
          </a:p>
        </p:txBody>
      </p:sp>
      <p:sp>
        <p:nvSpPr>
          <p:cNvPr id="116" name="Google Shape;116;p18"/>
          <p:cNvSpPr txBox="1"/>
          <p:nvPr/>
        </p:nvSpPr>
        <p:spPr>
          <a:xfrm>
            <a:off x="4666700" y="3881050"/>
            <a:ext cx="71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MEN</a:t>
            </a:r>
            <a:endParaRPr b="1" sz="1300">
              <a:solidFill>
                <a:schemeClr val="dk2"/>
              </a:solidFill>
            </a:endParaRPr>
          </a:p>
        </p:txBody>
      </p:sp>
      <p:sp>
        <p:nvSpPr>
          <p:cNvPr id="117" name="Google Shape;117;p18"/>
          <p:cNvSpPr/>
          <p:nvPr/>
        </p:nvSpPr>
        <p:spPr>
          <a:xfrm>
            <a:off x="4630613" y="3873550"/>
            <a:ext cx="565500" cy="3999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8"/>
          <p:cNvSpPr/>
          <p:nvPr/>
        </p:nvSpPr>
        <p:spPr>
          <a:xfrm>
            <a:off x="3072925" y="3873550"/>
            <a:ext cx="1210200" cy="572700"/>
          </a:xfrm>
          <a:prstGeom prst="roundRect">
            <a:avLst>
              <a:gd fmla="val 16667" name="adj"/>
            </a:avLst>
          </a:prstGeom>
          <a:solidFill>
            <a:srgbClr val="FFE599"/>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2"/>
                </a:solidFill>
              </a:rPr>
              <a:t>Dasturlash Tillari</a:t>
            </a:r>
            <a:endParaRPr b="1" sz="1300">
              <a:solidFill>
                <a:schemeClr val="dk2"/>
              </a:solidFill>
            </a:endParaRPr>
          </a:p>
        </p:txBody>
      </p:sp>
      <p:sp>
        <p:nvSpPr>
          <p:cNvPr id="119" name="Google Shape;119;p18"/>
          <p:cNvSpPr txBox="1"/>
          <p:nvPr/>
        </p:nvSpPr>
        <p:spPr>
          <a:xfrm>
            <a:off x="4608900" y="3881050"/>
            <a:ext cx="79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MEN</a:t>
            </a:r>
            <a:endParaRPr b="1" sz="1300">
              <a:solidFill>
                <a:schemeClr val="dk2"/>
              </a:solidFill>
            </a:endParaRPr>
          </a:p>
        </p:txBody>
      </p:sp>
      <p:cxnSp>
        <p:nvCxnSpPr>
          <p:cNvPr id="120" name="Google Shape;120;p18"/>
          <p:cNvCxnSpPr/>
          <p:nvPr/>
        </p:nvCxnSpPr>
        <p:spPr>
          <a:xfrm>
            <a:off x="2363925" y="3031725"/>
            <a:ext cx="634200" cy="717000"/>
          </a:xfrm>
          <a:prstGeom prst="straightConnector1">
            <a:avLst/>
          </a:prstGeom>
          <a:noFill/>
          <a:ln cap="flat" cmpd="sng" w="19050">
            <a:solidFill>
              <a:srgbClr val="FF0000"/>
            </a:solidFill>
            <a:prstDash val="solid"/>
            <a:round/>
            <a:headEnd len="med" w="med" type="none"/>
            <a:tailEnd len="med" w="med" type="triangle"/>
          </a:ln>
        </p:spPr>
      </p:cxnSp>
      <p:sp>
        <p:nvSpPr>
          <p:cNvPr id="121" name="Google Shape;121;p18"/>
          <p:cNvSpPr txBox="1"/>
          <p:nvPr/>
        </p:nvSpPr>
        <p:spPr>
          <a:xfrm>
            <a:off x="311625" y="2014688"/>
            <a:ext cx="3140100" cy="86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solidFill>
                  <a:srgbClr val="FF0000"/>
                </a:solidFill>
              </a:rPr>
              <a:t>Muamo : O’zi dasturlash tili nima? Va nima uchun IT ni tog’ri dasturlash tilini tanlash orqalik boshlash kerak?</a:t>
            </a:r>
            <a:endParaRPr b="1" sz="1100">
              <a:solidFill>
                <a:srgbClr val="FF0000"/>
              </a:solidFill>
            </a:endParaRPr>
          </a:p>
        </p:txBody>
      </p:sp>
      <p:pic>
        <p:nvPicPr>
          <p:cNvPr id="122" name="Google Shape;122;p18"/>
          <p:cNvPicPr preferRelativeResize="0"/>
          <p:nvPr/>
        </p:nvPicPr>
        <p:blipFill>
          <a:blip r:embed="rId4">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2.   Dasturlash tillari (Python) o’zi nima?</a:t>
            </a:r>
            <a:endParaRPr b="1">
              <a:solidFill>
                <a:schemeClr val="dk2"/>
              </a:solidFill>
            </a:endParaRPr>
          </a:p>
        </p:txBody>
      </p:sp>
      <p:sp>
        <p:nvSpPr>
          <p:cNvPr id="128" name="Google Shape;128;p19"/>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sp>
        <p:nvSpPr>
          <p:cNvPr id="129" name="Google Shape;129;p19"/>
          <p:cNvSpPr txBox="1"/>
          <p:nvPr/>
        </p:nvSpPr>
        <p:spPr>
          <a:xfrm>
            <a:off x="152400" y="1524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Software Developer</a:t>
            </a:r>
            <a:endParaRPr sz="400">
              <a:solidFill>
                <a:schemeClr val="lt1"/>
              </a:solidFill>
            </a:endParaRPr>
          </a:p>
        </p:txBody>
      </p:sp>
      <p:sp>
        <p:nvSpPr>
          <p:cNvPr id="130" name="Google Shape;130;p19"/>
          <p:cNvSpPr txBox="1"/>
          <p:nvPr/>
        </p:nvSpPr>
        <p:spPr>
          <a:xfrm>
            <a:off x="3365319" y="1017737"/>
            <a:ext cx="2360700" cy="12930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Computer Vision</a:t>
            </a:r>
            <a:endParaRPr sz="1200">
              <a:solidFill>
                <a:schemeClr val="dk2"/>
              </a:solidFill>
            </a:endParaRPr>
          </a:p>
          <a:p>
            <a:pPr indent="0" lvl="0" marL="0" rtl="0" algn="l">
              <a:spcBef>
                <a:spcPts val="0"/>
              </a:spcBef>
              <a:spcAft>
                <a:spcPts val="0"/>
              </a:spcAft>
              <a:buNone/>
            </a:pPr>
            <a:r>
              <a:rPr lang="en" sz="1200">
                <a:solidFill>
                  <a:schemeClr val="dk2"/>
                </a:solidFill>
              </a:rPr>
              <a:t>Machine Learning</a:t>
            </a:r>
            <a:endParaRPr sz="1200">
              <a:solidFill>
                <a:schemeClr val="dk2"/>
              </a:solidFill>
            </a:endParaRPr>
          </a:p>
          <a:p>
            <a:pPr indent="0" lvl="0" marL="0" rtl="0" algn="l">
              <a:spcBef>
                <a:spcPts val="0"/>
              </a:spcBef>
              <a:spcAft>
                <a:spcPts val="0"/>
              </a:spcAft>
              <a:buNone/>
            </a:pPr>
            <a:r>
              <a:rPr lang="en" sz="1200">
                <a:solidFill>
                  <a:schemeClr val="dk2"/>
                </a:solidFill>
              </a:rPr>
              <a:t>Deep Learning </a:t>
            </a:r>
            <a:endParaRPr sz="1200">
              <a:solidFill>
                <a:schemeClr val="dk2"/>
              </a:solidFill>
            </a:endParaRPr>
          </a:p>
          <a:p>
            <a:pPr indent="0" lvl="0" marL="0" rtl="0" algn="l">
              <a:spcBef>
                <a:spcPts val="0"/>
              </a:spcBef>
              <a:spcAft>
                <a:spcPts val="0"/>
              </a:spcAft>
              <a:buNone/>
            </a:pPr>
            <a:r>
              <a:rPr lang="en" sz="1200">
                <a:solidFill>
                  <a:schemeClr val="dk2"/>
                </a:solidFill>
              </a:rPr>
              <a:t>Neural Networks</a:t>
            </a:r>
            <a:endParaRPr sz="1200">
              <a:solidFill>
                <a:schemeClr val="dk2"/>
              </a:solidFill>
            </a:endParaRPr>
          </a:p>
          <a:p>
            <a:pPr indent="0" lvl="0" marL="0" rtl="0" algn="l">
              <a:spcBef>
                <a:spcPts val="0"/>
              </a:spcBef>
              <a:spcAft>
                <a:spcPts val="0"/>
              </a:spcAft>
              <a:buNone/>
            </a:pPr>
            <a:r>
              <a:rPr lang="en" sz="1200">
                <a:solidFill>
                  <a:schemeClr val="dk2"/>
                </a:solidFill>
              </a:rPr>
              <a:t>Natural Language Processing(NLP)</a:t>
            </a:r>
            <a:endParaRPr sz="1200">
              <a:solidFill>
                <a:schemeClr val="dk2"/>
              </a:solidFill>
            </a:endParaRPr>
          </a:p>
        </p:txBody>
      </p:sp>
      <p:sp>
        <p:nvSpPr>
          <p:cNvPr id="131" name="Google Shape;131;p19"/>
          <p:cNvSpPr txBox="1"/>
          <p:nvPr/>
        </p:nvSpPr>
        <p:spPr>
          <a:xfrm>
            <a:off x="1191425" y="2065447"/>
            <a:ext cx="1756500" cy="4155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rPr>
              <a:t>AI (Sun’iy Idrok)</a:t>
            </a:r>
            <a:endParaRPr b="1" sz="1500">
              <a:solidFill>
                <a:schemeClr val="dk2"/>
              </a:solidFill>
            </a:endParaRPr>
          </a:p>
        </p:txBody>
      </p:sp>
      <p:cxnSp>
        <p:nvCxnSpPr>
          <p:cNvPr id="132" name="Google Shape;132;p19"/>
          <p:cNvCxnSpPr>
            <a:stCxn id="131" idx="3"/>
            <a:endCxn id="130" idx="1"/>
          </p:cNvCxnSpPr>
          <p:nvPr/>
        </p:nvCxnSpPr>
        <p:spPr>
          <a:xfrm flipH="1" rot="10800000">
            <a:off x="2947925" y="1664197"/>
            <a:ext cx="417300" cy="609000"/>
          </a:xfrm>
          <a:prstGeom prst="straightConnector1">
            <a:avLst/>
          </a:prstGeom>
          <a:noFill/>
          <a:ln cap="flat" cmpd="sng" w="19050">
            <a:solidFill>
              <a:srgbClr val="FF0000"/>
            </a:solidFill>
            <a:prstDash val="solid"/>
            <a:round/>
            <a:headEnd len="med" w="med" type="none"/>
            <a:tailEnd len="med" w="med" type="triangle"/>
          </a:ln>
        </p:spPr>
      </p:cxnSp>
      <p:sp>
        <p:nvSpPr>
          <p:cNvPr id="133" name="Google Shape;133;p19"/>
          <p:cNvSpPr txBox="1"/>
          <p:nvPr/>
        </p:nvSpPr>
        <p:spPr>
          <a:xfrm>
            <a:off x="1191425" y="2675575"/>
            <a:ext cx="1756500" cy="6465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rPr>
              <a:t>Software Developer</a:t>
            </a:r>
            <a:endParaRPr b="1" sz="1500">
              <a:solidFill>
                <a:schemeClr val="dk2"/>
              </a:solidFill>
            </a:endParaRPr>
          </a:p>
        </p:txBody>
      </p:sp>
      <p:sp>
        <p:nvSpPr>
          <p:cNvPr id="134" name="Google Shape;134;p19"/>
          <p:cNvSpPr txBox="1"/>
          <p:nvPr/>
        </p:nvSpPr>
        <p:spPr>
          <a:xfrm>
            <a:off x="3365319" y="2354411"/>
            <a:ext cx="2360700" cy="11082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Web apps </a:t>
            </a:r>
            <a:endParaRPr sz="1200">
              <a:solidFill>
                <a:schemeClr val="dk2"/>
              </a:solidFill>
            </a:endParaRPr>
          </a:p>
          <a:p>
            <a:pPr indent="0" lvl="0" marL="0" rtl="0" algn="l">
              <a:spcBef>
                <a:spcPts val="0"/>
              </a:spcBef>
              <a:spcAft>
                <a:spcPts val="0"/>
              </a:spcAft>
              <a:buNone/>
            </a:pPr>
            <a:r>
              <a:rPr lang="en" sz="1200">
                <a:solidFill>
                  <a:schemeClr val="dk2"/>
                </a:solidFill>
              </a:rPr>
              <a:t>Backend Services</a:t>
            </a:r>
            <a:endParaRPr sz="1200">
              <a:solidFill>
                <a:schemeClr val="dk2"/>
              </a:solidFill>
            </a:endParaRPr>
          </a:p>
          <a:p>
            <a:pPr indent="0" lvl="0" marL="0" rtl="0" algn="l">
              <a:spcBef>
                <a:spcPts val="0"/>
              </a:spcBef>
              <a:spcAft>
                <a:spcPts val="0"/>
              </a:spcAft>
              <a:buNone/>
            </a:pPr>
            <a:r>
              <a:rPr lang="en" sz="1200">
                <a:solidFill>
                  <a:schemeClr val="dk2"/>
                </a:solidFill>
              </a:rPr>
              <a:t>Mobile Apps</a:t>
            </a:r>
            <a:endParaRPr sz="1200">
              <a:solidFill>
                <a:schemeClr val="dk2"/>
              </a:solidFill>
            </a:endParaRPr>
          </a:p>
          <a:p>
            <a:pPr indent="0" lvl="0" marL="0" rtl="0" algn="l">
              <a:spcBef>
                <a:spcPts val="0"/>
              </a:spcBef>
              <a:spcAft>
                <a:spcPts val="0"/>
              </a:spcAft>
              <a:buNone/>
            </a:pPr>
            <a:r>
              <a:rPr lang="en" sz="1200">
                <a:solidFill>
                  <a:schemeClr val="dk2"/>
                </a:solidFill>
              </a:rPr>
              <a:t>Desktop Apps</a:t>
            </a:r>
            <a:endParaRPr sz="1200">
              <a:solidFill>
                <a:schemeClr val="dk2"/>
              </a:solidFill>
            </a:endParaRPr>
          </a:p>
          <a:p>
            <a:pPr indent="0" lvl="0" marL="0" rtl="0" algn="l">
              <a:spcBef>
                <a:spcPts val="0"/>
              </a:spcBef>
              <a:spcAft>
                <a:spcPts val="0"/>
              </a:spcAft>
              <a:buNone/>
            </a:pPr>
            <a:r>
              <a:rPr lang="en" sz="1200">
                <a:solidFill>
                  <a:schemeClr val="dk2"/>
                </a:solidFill>
              </a:rPr>
              <a:t>…</a:t>
            </a:r>
            <a:endParaRPr sz="1200">
              <a:solidFill>
                <a:schemeClr val="dk2"/>
              </a:solidFill>
            </a:endParaRPr>
          </a:p>
        </p:txBody>
      </p:sp>
      <p:cxnSp>
        <p:nvCxnSpPr>
          <p:cNvPr id="135" name="Google Shape;135;p19"/>
          <p:cNvCxnSpPr>
            <a:endCxn id="134" idx="1"/>
          </p:cNvCxnSpPr>
          <p:nvPr/>
        </p:nvCxnSpPr>
        <p:spPr>
          <a:xfrm flipH="1" rot="10800000">
            <a:off x="2972319" y="2908511"/>
            <a:ext cx="393000" cy="7200"/>
          </a:xfrm>
          <a:prstGeom prst="straightConnector1">
            <a:avLst/>
          </a:prstGeom>
          <a:noFill/>
          <a:ln cap="flat" cmpd="sng" w="19050">
            <a:solidFill>
              <a:srgbClr val="0000FF"/>
            </a:solidFill>
            <a:prstDash val="solid"/>
            <a:round/>
            <a:headEnd len="med" w="med" type="none"/>
            <a:tailEnd len="med" w="med" type="triangle"/>
          </a:ln>
        </p:spPr>
      </p:cxnSp>
      <p:sp>
        <p:nvSpPr>
          <p:cNvPr id="136" name="Google Shape;136;p19"/>
          <p:cNvSpPr txBox="1"/>
          <p:nvPr/>
        </p:nvSpPr>
        <p:spPr>
          <a:xfrm>
            <a:off x="1191425" y="3478346"/>
            <a:ext cx="1756500" cy="415500"/>
          </a:xfrm>
          <a:prstGeom prst="rect">
            <a:avLst/>
          </a:prstGeom>
          <a:no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rPr>
              <a:t>Data Analytics</a:t>
            </a:r>
            <a:endParaRPr b="1" sz="1500">
              <a:solidFill>
                <a:schemeClr val="dk2"/>
              </a:solidFill>
            </a:endParaRPr>
          </a:p>
        </p:txBody>
      </p:sp>
      <p:sp>
        <p:nvSpPr>
          <p:cNvPr id="137" name="Google Shape;137;p19"/>
          <p:cNvSpPr txBox="1"/>
          <p:nvPr/>
        </p:nvSpPr>
        <p:spPr>
          <a:xfrm>
            <a:off x="3365319" y="3558915"/>
            <a:ext cx="2360700" cy="1108200"/>
          </a:xfrm>
          <a:prstGeom prst="rect">
            <a:avLst/>
          </a:prstGeom>
          <a:no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Data Mining</a:t>
            </a:r>
            <a:endParaRPr sz="1200">
              <a:solidFill>
                <a:schemeClr val="dk2"/>
              </a:solidFill>
            </a:endParaRPr>
          </a:p>
          <a:p>
            <a:pPr indent="0" lvl="0" marL="0" rtl="0" algn="l">
              <a:spcBef>
                <a:spcPts val="0"/>
              </a:spcBef>
              <a:spcAft>
                <a:spcPts val="0"/>
              </a:spcAft>
              <a:buNone/>
            </a:pPr>
            <a:r>
              <a:rPr lang="en" sz="1200">
                <a:solidFill>
                  <a:schemeClr val="dk2"/>
                </a:solidFill>
              </a:rPr>
              <a:t>Data Modeling</a:t>
            </a:r>
            <a:endParaRPr sz="1200">
              <a:solidFill>
                <a:schemeClr val="dk2"/>
              </a:solidFill>
            </a:endParaRPr>
          </a:p>
          <a:p>
            <a:pPr indent="0" lvl="0" marL="0" rtl="0" algn="l">
              <a:spcBef>
                <a:spcPts val="0"/>
              </a:spcBef>
              <a:spcAft>
                <a:spcPts val="0"/>
              </a:spcAft>
              <a:buNone/>
            </a:pPr>
            <a:r>
              <a:rPr lang="en" sz="1200">
                <a:solidFill>
                  <a:schemeClr val="dk2"/>
                </a:solidFill>
              </a:rPr>
              <a:t>Data Visualization</a:t>
            </a:r>
            <a:endParaRPr sz="1200">
              <a:solidFill>
                <a:schemeClr val="dk2"/>
              </a:solidFill>
            </a:endParaRPr>
          </a:p>
          <a:p>
            <a:pPr indent="0" lvl="0" marL="0" rtl="0" algn="l">
              <a:spcBef>
                <a:spcPts val="0"/>
              </a:spcBef>
              <a:spcAft>
                <a:spcPts val="0"/>
              </a:spcAft>
              <a:buNone/>
            </a:pPr>
            <a:r>
              <a:rPr lang="en" sz="1200">
                <a:solidFill>
                  <a:schemeClr val="dk2"/>
                </a:solidFill>
              </a:rPr>
              <a:t>Statistics</a:t>
            </a:r>
            <a:endParaRPr sz="1200">
              <a:solidFill>
                <a:schemeClr val="dk2"/>
              </a:solidFill>
            </a:endParaRPr>
          </a:p>
          <a:p>
            <a:pPr indent="0" lvl="0" marL="0" rtl="0" algn="l">
              <a:spcBef>
                <a:spcPts val="0"/>
              </a:spcBef>
              <a:spcAft>
                <a:spcPts val="0"/>
              </a:spcAft>
              <a:buNone/>
            </a:pPr>
            <a:r>
              <a:rPr lang="en" sz="1200">
                <a:solidFill>
                  <a:schemeClr val="dk2"/>
                </a:solidFill>
              </a:rPr>
              <a:t>…</a:t>
            </a:r>
            <a:endParaRPr sz="1200">
              <a:solidFill>
                <a:schemeClr val="dk2"/>
              </a:solidFill>
            </a:endParaRPr>
          </a:p>
        </p:txBody>
      </p:sp>
      <p:cxnSp>
        <p:nvCxnSpPr>
          <p:cNvPr id="138" name="Google Shape;138;p19"/>
          <p:cNvCxnSpPr/>
          <p:nvPr/>
        </p:nvCxnSpPr>
        <p:spPr>
          <a:xfrm>
            <a:off x="2966221" y="3671603"/>
            <a:ext cx="381000" cy="384600"/>
          </a:xfrm>
          <a:prstGeom prst="straightConnector1">
            <a:avLst/>
          </a:prstGeom>
          <a:noFill/>
          <a:ln cap="flat" cmpd="sng" w="19050">
            <a:solidFill>
              <a:srgbClr val="38761D"/>
            </a:solidFill>
            <a:prstDash val="solid"/>
            <a:round/>
            <a:headEnd len="med" w="med" type="none"/>
            <a:tailEnd len="med" w="med" type="triangle"/>
          </a:ln>
        </p:spPr>
      </p:cxnSp>
      <p:cxnSp>
        <p:nvCxnSpPr>
          <p:cNvPr id="139" name="Google Shape;139;p19"/>
          <p:cNvCxnSpPr>
            <a:stCxn id="130" idx="3"/>
          </p:cNvCxnSpPr>
          <p:nvPr/>
        </p:nvCxnSpPr>
        <p:spPr>
          <a:xfrm>
            <a:off x="5726019" y="1664237"/>
            <a:ext cx="833100" cy="855000"/>
          </a:xfrm>
          <a:prstGeom prst="straightConnector1">
            <a:avLst/>
          </a:prstGeom>
          <a:noFill/>
          <a:ln cap="flat" cmpd="sng" w="19050">
            <a:solidFill>
              <a:srgbClr val="FF0000"/>
            </a:solidFill>
            <a:prstDash val="solid"/>
            <a:round/>
            <a:headEnd len="med" w="med" type="none"/>
            <a:tailEnd len="med" w="med" type="triangle"/>
          </a:ln>
        </p:spPr>
      </p:cxnSp>
      <p:cxnSp>
        <p:nvCxnSpPr>
          <p:cNvPr id="140" name="Google Shape;140;p19"/>
          <p:cNvCxnSpPr>
            <a:stCxn id="134" idx="3"/>
          </p:cNvCxnSpPr>
          <p:nvPr/>
        </p:nvCxnSpPr>
        <p:spPr>
          <a:xfrm flipH="1" rot="10800000">
            <a:off x="5726019" y="2897111"/>
            <a:ext cx="820500" cy="11400"/>
          </a:xfrm>
          <a:prstGeom prst="straightConnector1">
            <a:avLst/>
          </a:prstGeom>
          <a:noFill/>
          <a:ln cap="flat" cmpd="sng" w="19050">
            <a:solidFill>
              <a:srgbClr val="0000FF"/>
            </a:solidFill>
            <a:prstDash val="solid"/>
            <a:round/>
            <a:headEnd len="med" w="med" type="none"/>
            <a:tailEnd len="med" w="med" type="triangle"/>
          </a:ln>
        </p:spPr>
      </p:cxnSp>
      <p:cxnSp>
        <p:nvCxnSpPr>
          <p:cNvPr id="141" name="Google Shape;141;p19"/>
          <p:cNvCxnSpPr>
            <a:stCxn id="137" idx="3"/>
          </p:cNvCxnSpPr>
          <p:nvPr/>
        </p:nvCxnSpPr>
        <p:spPr>
          <a:xfrm flipH="1" rot="10800000">
            <a:off x="5726019" y="3267915"/>
            <a:ext cx="820500" cy="845100"/>
          </a:xfrm>
          <a:prstGeom prst="straightConnector1">
            <a:avLst/>
          </a:prstGeom>
          <a:noFill/>
          <a:ln cap="flat" cmpd="sng" w="19050">
            <a:solidFill>
              <a:srgbClr val="38761D"/>
            </a:solidFill>
            <a:prstDash val="solid"/>
            <a:round/>
            <a:headEnd len="med" w="med" type="none"/>
            <a:tailEnd len="med" w="med" type="triangle"/>
          </a:ln>
        </p:spPr>
      </p:cxnSp>
      <p:sp>
        <p:nvSpPr>
          <p:cNvPr id="142" name="Google Shape;142;p19"/>
          <p:cNvSpPr/>
          <p:nvPr/>
        </p:nvSpPr>
        <p:spPr>
          <a:xfrm>
            <a:off x="6643304" y="2397515"/>
            <a:ext cx="2163000" cy="1027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dk2"/>
                </a:solidFill>
              </a:rPr>
              <a:t>Dasturlash </a:t>
            </a:r>
            <a:r>
              <a:rPr b="1" lang="en" sz="3000">
                <a:solidFill>
                  <a:schemeClr val="dk2"/>
                </a:solidFill>
              </a:rPr>
              <a:t>Tillari</a:t>
            </a:r>
            <a:endParaRPr b="1" sz="3000">
              <a:solidFill>
                <a:schemeClr val="dk2"/>
              </a:solidFill>
            </a:endParaRPr>
          </a:p>
        </p:txBody>
      </p:sp>
      <p:cxnSp>
        <p:nvCxnSpPr>
          <p:cNvPr id="143" name="Google Shape;143;p19"/>
          <p:cNvCxnSpPr/>
          <p:nvPr/>
        </p:nvCxnSpPr>
        <p:spPr>
          <a:xfrm>
            <a:off x="7651895" y="1424602"/>
            <a:ext cx="12300" cy="767100"/>
          </a:xfrm>
          <a:prstGeom prst="straightConnector1">
            <a:avLst/>
          </a:prstGeom>
          <a:noFill/>
          <a:ln cap="flat" cmpd="sng" w="19050">
            <a:solidFill>
              <a:schemeClr val="dk2"/>
            </a:solidFill>
            <a:prstDash val="solid"/>
            <a:round/>
            <a:headEnd len="med" w="med" type="none"/>
            <a:tailEnd len="med" w="med" type="triangle"/>
          </a:ln>
        </p:spPr>
      </p:cxnSp>
      <p:sp>
        <p:nvSpPr>
          <p:cNvPr id="144" name="Google Shape;144;p19"/>
          <p:cNvSpPr txBox="1"/>
          <p:nvPr/>
        </p:nvSpPr>
        <p:spPr>
          <a:xfrm>
            <a:off x="6224800" y="8172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rPr>
              <a:t>        Dasturlash Tili (Programming Language)</a:t>
            </a:r>
            <a:endParaRPr b="1" sz="1000">
              <a:solidFill>
                <a:schemeClr val="dk2"/>
              </a:solidFill>
            </a:endParaRPr>
          </a:p>
        </p:txBody>
      </p:sp>
      <p:sp>
        <p:nvSpPr>
          <p:cNvPr id="145" name="Google Shape;145;p19"/>
          <p:cNvSpPr txBox="1"/>
          <p:nvPr/>
        </p:nvSpPr>
        <p:spPr>
          <a:xfrm>
            <a:off x="101325" y="2752525"/>
            <a:ext cx="510300" cy="492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rPr>
              <a:t>IT</a:t>
            </a:r>
            <a:endParaRPr b="1" sz="2000">
              <a:solidFill>
                <a:schemeClr val="dk2"/>
              </a:solidFill>
            </a:endParaRPr>
          </a:p>
        </p:txBody>
      </p:sp>
      <p:cxnSp>
        <p:nvCxnSpPr>
          <p:cNvPr id="146" name="Google Shape;146;p19"/>
          <p:cNvCxnSpPr>
            <a:stCxn id="145" idx="3"/>
            <a:endCxn id="131" idx="1"/>
          </p:cNvCxnSpPr>
          <p:nvPr/>
        </p:nvCxnSpPr>
        <p:spPr>
          <a:xfrm flipH="1" rot="10800000">
            <a:off x="611625" y="2273125"/>
            <a:ext cx="579900" cy="725700"/>
          </a:xfrm>
          <a:prstGeom prst="straightConnector1">
            <a:avLst/>
          </a:prstGeom>
          <a:noFill/>
          <a:ln cap="flat" cmpd="sng" w="19050">
            <a:solidFill>
              <a:schemeClr val="dk2"/>
            </a:solidFill>
            <a:prstDash val="solid"/>
            <a:round/>
            <a:headEnd len="med" w="med" type="none"/>
            <a:tailEnd len="med" w="med" type="triangle"/>
          </a:ln>
        </p:spPr>
      </p:cxnSp>
      <p:cxnSp>
        <p:nvCxnSpPr>
          <p:cNvPr id="147" name="Google Shape;147;p19"/>
          <p:cNvCxnSpPr>
            <a:endCxn id="133" idx="1"/>
          </p:cNvCxnSpPr>
          <p:nvPr/>
        </p:nvCxnSpPr>
        <p:spPr>
          <a:xfrm flipH="1" rot="10800000">
            <a:off x="626525" y="2998825"/>
            <a:ext cx="564900" cy="54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19"/>
          <p:cNvCxnSpPr>
            <a:endCxn id="136" idx="1"/>
          </p:cNvCxnSpPr>
          <p:nvPr/>
        </p:nvCxnSpPr>
        <p:spPr>
          <a:xfrm>
            <a:off x="626525" y="3004196"/>
            <a:ext cx="564900" cy="6819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19"/>
          <p:cNvCxnSpPr/>
          <p:nvPr/>
        </p:nvCxnSpPr>
        <p:spPr>
          <a:xfrm>
            <a:off x="1562700" y="1649163"/>
            <a:ext cx="15300" cy="3483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19"/>
          <p:cNvSpPr txBox="1"/>
          <p:nvPr/>
        </p:nvSpPr>
        <p:spPr>
          <a:xfrm>
            <a:off x="311700" y="1197463"/>
            <a:ext cx="332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rPr>
              <a:t>2023 yil eng ko’p ishlatilgan 3 IT yo’nalishlari</a:t>
            </a:r>
            <a:endParaRPr b="1" sz="1000">
              <a:solidFill>
                <a:schemeClr val="dk2"/>
              </a:solidFill>
            </a:endParaRPr>
          </a:p>
        </p:txBody>
      </p:sp>
      <p:pic>
        <p:nvPicPr>
          <p:cNvPr id="151" name="Google Shape;151;p19"/>
          <p:cNvPicPr preferRelativeResize="0"/>
          <p:nvPr/>
        </p:nvPicPr>
        <p:blipFill>
          <a:blip r:embed="rId3">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3</a:t>
            </a:r>
            <a:r>
              <a:rPr b="1" lang="en">
                <a:solidFill>
                  <a:schemeClr val="dk2"/>
                </a:solidFill>
              </a:rPr>
              <a:t>.   Nima uchun ‘ PYTHON ’ ni o’rganish kerak ?</a:t>
            </a:r>
            <a:endParaRPr b="1">
              <a:solidFill>
                <a:schemeClr val="dk2"/>
              </a:solidFill>
            </a:endParaRPr>
          </a:p>
        </p:txBody>
      </p:sp>
      <p:sp>
        <p:nvSpPr>
          <p:cNvPr id="157" name="Google Shape;157;p20"/>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sp>
        <p:nvSpPr>
          <p:cNvPr id="158" name="Google Shape;158;p20"/>
          <p:cNvSpPr txBox="1"/>
          <p:nvPr/>
        </p:nvSpPr>
        <p:spPr>
          <a:xfrm>
            <a:off x="152400" y="1524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Software Developer</a:t>
            </a:r>
            <a:endParaRPr sz="400">
              <a:solidFill>
                <a:schemeClr val="lt1"/>
              </a:solidFill>
            </a:endParaRPr>
          </a:p>
        </p:txBody>
      </p:sp>
      <p:pic>
        <p:nvPicPr>
          <p:cNvPr id="159" name="Google Shape;159;p20"/>
          <p:cNvPicPr preferRelativeResize="0"/>
          <p:nvPr/>
        </p:nvPicPr>
        <p:blipFill>
          <a:blip r:embed="rId3">
            <a:alphaModFix/>
          </a:blip>
          <a:stretch>
            <a:fillRect/>
          </a:stretch>
        </p:blipFill>
        <p:spPr>
          <a:xfrm>
            <a:off x="1729600" y="1590500"/>
            <a:ext cx="4977586" cy="2867649"/>
          </a:xfrm>
          <a:prstGeom prst="rect">
            <a:avLst/>
          </a:prstGeom>
          <a:noFill/>
          <a:ln>
            <a:noFill/>
          </a:ln>
        </p:spPr>
      </p:pic>
      <p:sp>
        <p:nvSpPr>
          <p:cNvPr id="160" name="Google Shape;160;p20"/>
          <p:cNvSpPr/>
          <p:nvPr/>
        </p:nvSpPr>
        <p:spPr>
          <a:xfrm>
            <a:off x="1729600" y="1501074"/>
            <a:ext cx="1023600" cy="316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0"/>
          <p:cNvSpPr/>
          <p:nvPr/>
        </p:nvSpPr>
        <p:spPr>
          <a:xfrm>
            <a:off x="1729600" y="1817569"/>
            <a:ext cx="4977600" cy="44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0"/>
          <p:cNvSpPr txBox="1"/>
          <p:nvPr/>
        </p:nvSpPr>
        <p:spPr>
          <a:xfrm>
            <a:off x="543675" y="1017725"/>
            <a:ext cx="7826700" cy="675300"/>
          </a:xfrm>
          <a:prstGeom prst="rect">
            <a:avLst/>
          </a:prstGeom>
          <a:noFill/>
          <a:ln>
            <a:noFill/>
          </a:ln>
        </p:spPr>
        <p:txBody>
          <a:bodyPr anchorCtr="0" anchor="t" bIns="91425" lIns="91425" spcFirstLastPara="1" rIns="91425" wrap="square" tIns="91425">
            <a:spAutoFit/>
          </a:bodyPr>
          <a:lstStyle/>
          <a:p>
            <a:pPr indent="0" lvl="0" marL="0" rtl="0" algn="ctr">
              <a:lnSpc>
                <a:spcPct val="110000"/>
              </a:lnSpc>
              <a:spcBef>
                <a:spcPts val="1500"/>
              </a:spcBef>
              <a:spcAft>
                <a:spcPts val="0"/>
              </a:spcAft>
              <a:buClr>
                <a:schemeClr val="dk1"/>
              </a:buClr>
              <a:buSzPts val="1100"/>
              <a:buFont typeface="Arial"/>
              <a:buNone/>
            </a:pPr>
            <a:r>
              <a:rPr b="1" lang="en" sz="1200">
                <a:solidFill>
                  <a:srgbClr val="333333"/>
                </a:solidFill>
              </a:rPr>
              <a:t>PYPL PopularitY of Programming Language (Dasturlash </a:t>
            </a:r>
            <a:r>
              <a:rPr b="1" lang="en" sz="1200">
                <a:solidFill>
                  <a:srgbClr val="333333"/>
                </a:solidFill>
              </a:rPr>
              <a:t>tillarining</a:t>
            </a:r>
            <a:r>
              <a:rPr b="1" lang="en" sz="1200">
                <a:solidFill>
                  <a:srgbClr val="333333"/>
                </a:solidFill>
              </a:rPr>
              <a:t> </a:t>
            </a:r>
            <a:r>
              <a:rPr b="1" lang="en" sz="1200">
                <a:solidFill>
                  <a:srgbClr val="333333"/>
                </a:solidFill>
              </a:rPr>
              <a:t>mashxurligi</a:t>
            </a:r>
            <a:r>
              <a:rPr b="1" lang="en" sz="1200">
                <a:solidFill>
                  <a:srgbClr val="333333"/>
                </a:solidFill>
              </a:rPr>
              <a:t>)</a:t>
            </a:r>
            <a:endParaRPr b="1" sz="1200">
              <a:solidFill>
                <a:srgbClr val="333333"/>
              </a:solidFill>
            </a:endParaRPr>
          </a:p>
          <a:p>
            <a:pPr indent="0" lvl="0" marL="0" rtl="0" algn="l">
              <a:spcBef>
                <a:spcPts val="800"/>
              </a:spcBef>
              <a:spcAft>
                <a:spcPts val="0"/>
              </a:spcAft>
              <a:buNone/>
            </a:pPr>
            <a:r>
              <a:t/>
            </a:r>
            <a:endParaRPr sz="1200">
              <a:solidFill>
                <a:schemeClr val="dk2"/>
              </a:solidFill>
            </a:endParaRPr>
          </a:p>
        </p:txBody>
      </p:sp>
      <p:sp>
        <p:nvSpPr>
          <p:cNvPr id="163" name="Google Shape;163;p20"/>
          <p:cNvSpPr txBox="1"/>
          <p:nvPr/>
        </p:nvSpPr>
        <p:spPr>
          <a:xfrm>
            <a:off x="4246225" y="4458150"/>
            <a:ext cx="255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2"/>
                </a:solidFill>
              </a:rPr>
              <a:t>https://pypl.github.io/PYPL.html</a:t>
            </a:r>
            <a:endParaRPr i="1" sz="1200">
              <a:solidFill>
                <a:schemeClr val="dk2"/>
              </a:solidFill>
            </a:endParaRPr>
          </a:p>
        </p:txBody>
      </p:sp>
      <p:cxnSp>
        <p:nvCxnSpPr>
          <p:cNvPr id="164" name="Google Shape;164;p20"/>
          <p:cNvCxnSpPr>
            <a:stCxn id="165" idx="3"/>
            <a:endCxn id="163" idx="1"/>
          </p:cNvCxnSpPr>
          <p:nvPr/>
        </p:nvCxnSpPr>
        <p:spPr>
          <a:xfrm flipH="1" rot="10800000">
            <a:off x="3949500" y="4642950"/>
            <a:ext cx="296700" cy="12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0"/>
          <p:cNvSpPr txBox="1"/>
          <p:nvPr/>
        </p:nvSpPr>
        <p:spPr>
          <a:xfrm>
            <a:off x="1910400" y="4459500"/>
            <a:ext cx="203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Ko’proq statistikani ko’rish</a:t>
            </a:r>
            <a:endParaRPr sz="1200">
              <a:solidFill>
                <a:schemeClr val="dk2"/>
              </a:solidFill>
            </a:endParaRPr>
          </a:p>
        </p:txBody>
      </p:sp>
      <p:pic>
        <p:nvPicPr>
          <p:cNvPr id="166" name="Google Shape;166;p20"/>
          <p:cNvPicPr preferRelativeResize="0"/>
          <p:nvPr/>
        </p:nvPicPr>
        <p:blipFill>
          <a:blip r:embed="rId4">
            <a:alphaModFix/>
          </a:blip>
          <a:stretch>
            <a:fillRect/>
          </a:stretch>
        </p:blipFill>
        <p:spPr>
          <a:xfrm>
            <a:off x="8730602" y="4391402"/>
            <a:ext cx="413400" cy="41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dk2"/>
                </a:solidFill>
              </a:rPr>
              <a:t>3</a:t>
            </a:r>
            <a:r>
              <a:rPr b="1" lang="en">
                <a:solidFill>
                  <a:schemeClr val="dk2"/>
                </a:solidFill>
              </a:rPr>
              <a:t>.   Nima uchun ‘ PYTHON ’ ni o’rganish kerak ?</a:t>
            </a:r>
            <a:endParaRPr b="1">
              <a:solidFill>
                <a:schemeClr val="dk2"/>
              </a:solidFill>
            </a:endParaRPr>
          </a:p>
        </p:txBody>
      </p:sp>
      <p:sp>
        <p:nvSpPr>
          <p:cNvPr id="172" name="Google Shape;172;p21"/>
          <p:cNvSpPr txBox="1"/>
          <p:nvPr/>
        </p:nvSpPr>
        <p:spPr>
          <a:xfrm>
            <a:off x="0" y="4804800"/>
            <a:ext cx="9144000" cy="338700"/>
          </a:xfrm>
          <a:prstGeom prst="rect">
            <a:avLst/>
          </a:prstGeom>
          <a:solidFill>
            <a:srgbClr val="98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Neurons, URINOV AZIZBEK, KII co. 01.04.2023</a:t>
            </a:r>
            <a:endParaRPr sz="1000">
              <a:solidFill>
                <a:schemeClr val="lt1"/>
              </a:solidFill>
            </a:endParaRPr>
          </a:p>
        </p:txBody>
      </p:sp>
      <p:sp>
        <p:nvSpPr>
          <p:cNvPr id="173" name="Google Shape;173;p21"/>
          <p:cNvSpPr txBox="1"/>
          <p:nvPr/>
        </p:nvSpPr>
        <p:spPr>
          <a:xfrm>
            <a:off x="152400" y="1524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Software Developer</a:t>
            </a:r>
            <a:endParaRPr sz="400">
              <a:solidFill>
                <a:schemeClr val="lt1"/>
              </a:solidFill>
            </a:endParaRPr>
          </a:p>
        </p:txBody>
      </p:sp>
      <p:sp>
        <p:nvSpPr>
          <p:cNvPr id="174" name="Google Shape;174;p21"/>
          <p:cNvSpPr txBox="1"/>
          <p:nvPr/>
        </p:nvSpPr>
        <p:spPr>
          <a:xfrm>
            <a:off x="1061700" y="1436900"/>
            <a:ext cx="74817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PYTHON nima sababdan bunchalik eng ko'p IT dasturchilari foydalanadigan Dasturlash tili hisoblanadi?</a:t>
            </a:r>
            <a:br>
              <a:rPr lang="en" sz="1800">
                <a:solidFill>
                  <a:schemeClr val="dk2"/>
                </a:solidFill>
              </a:rPr>
            </a:b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rgbClr val="FF0000"/>
                </a:solidFill>
              </a:rPr>
              <a:t>Quyidagi link ni bosing va o’qib chiqing :</a:t>
            </a:r>
            <a:endParaRPr sz="1800">
              <a:solidFill>
                <a:srgbClr val="FF0000"/>
              </a:solidFill>
            </a:endParaRPr>
          </a:p>
          <a:p>
            <a:pPr indent="0" lvl="0" marL="0" rtl="0" algn="l">
              <a:spcBef>
                <a:spcPts val="0"/>
              </a:spcBef>
              <a:spcAft>
                <a:spcPts val="0"/>
              </a:spcAft>
              <a:buNone/>
            </a:pPr>
            <a:br>
              <a:rPr lang="en" sz="1800">
                <a:solidFill>
                  <a:schemeClr val="dk2"/>
                </a:solidFill>
              </a:rPr>
            </a:br>
            <a:r>
              <a:rPr lang="en">
                <a:solidFill>
                  <a:schemeClr val="dk2"/>
                </a:solidFill>
              </a:rPr>
              <a:t>TOP10 Sabablar :</a:t>
            </a:r>
            <a:r>
              <a:rPr lang="en">
                <a:solidFill>
                  <a:srgbClr val="6D9EEB"/>
                </a:solidFill>
              </a:rPr>
              <a:t>  </a:t>
            </a:r>
            <a:r>
              <a:rPr i="1" lang="en">
                <a:solidFill>
                  <a:srgbClr val="0000FF"/>
                </a:solidFill>
              </a:rPr>
              <a:t>https://www.simplilearn.com/tutorials/python-tutorial/why-learn-python</a:t>
            </a:r>
            <a:endParaRPr i="1">
              <a:solidFill>
                <a:srgbClr val="0000FF"/>
              </a:solidFill>
            </a:endParaRPr>
          </a:p>
        </p:txBody>
      </p:sp>
      <p:cxnSp>
        <p:nvCxnSpPr>
          <p:cNvPr id="175" name="Google Shape;175;p21"/>
          <p:cNvCxnSpPr/>
          <p:nvPr/>
        </p:nvCxnSpPr>
        <p:spPr>
          <a:xfrm>
            <a:off x="3411925" y="3499400"/>
            <a:ext cx="0" cy="35850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21"/>
          <p:cNvSpPr txBox="1"/>
          <p:nvPr/>
        </p:nvSpPr>
        <p:spPr>
          <a:xfrm>
            <a:off x="600600" y="3900475"/>
            <a:ext cx="7942800" cy="4926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Link ni </a:t>
            </a:r>
            <a:r>
              <a:rPr lang="en" sz="1000">
                <a:solidFill>
                  <a:schemeClr val="dk2"/>
                </a:solidFill>
              </a:rPr>
              <a:t>bosing va PYTHON nima sababdan mashxur dasturlash tili ekanligini o’qib chiqing. Link orqalik o’tilgan site ingliz tilida. Iltimos ‘Google Extensions dan Google Translate ni tortib oling va saytni o’zbek tiliga tarjima qilib o’qing.’</a:t>
            </a:r>
            <a:endParaRPr sz="1000">
              <a:solidFill>
                <a:schemeClr val="dk2"/>
              </a:solidFill>
            </a:endParaRPr>
          </a:p>
        </p:txBody>
      </p:sp>
      <p:pic>
        <p:nvPicPr>
          <p:cNvPr id="177" name="Google Shape;177;p21"/>
          <p:cNvPicPr preferRelativeResize="0"/>
          <p:nvPr/>
        </p:nvPicPr>
        <p:blipFill>
          <a:blip r:embed="rId3">
            <a:alphaModFix/>
          </a:blip>
          <a:stretch>
            <a:fillRect/>
          </a:stretch>
        </p:blipFill>
        <p:spPr>
          <a:xfrm>
            <a:off x="8730602" y="4391402"/>
            <a:ext cx="413400" cy="41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