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57" r:id="rId5"/>
    <p:sldId id="258" r:id="rId6"/>
    <p:sldId id="259" r:id="rId7"/>
    <p:sldId id="269" r:id="rId8"/>
    <p:sldId id="265" r:id="rId9"/>
    <p:sldId id="277" r:id="rId10"/>
    <p:sldId id="276" r:id="rId11"/>
    <p:sldId id="260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A06DC7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5ADB-1465-4FCF-8D1B-E067E37D3CEE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9B2AF-2D09-4280-84D1-4F6D53786F2B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3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CNN2ELM для оценки возраста</a:t>
            </a:r>
            <a:endParaRPr lang="ru-RU" sz="630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2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Самарский университет</a:t>
            </a:r>
            <a:endParaRPr lang="ru-RU" sz="220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sz="22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Студент Кривоносова Е.С.</a:t>
            </a:r>
            <a:endParaRPr lang="ru-RU" sz="220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sz="22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Студент Черникова П.В.</a:t>
            </a:r>
            <a:endParaRPr lang="ru-RU" sz="220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728470" y="32639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ЗАКЛЮЧЕНИЕ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В этом исследовании основными инновациями являются улучшение признаков, группировка по возрасту и сочетание CNN с классификатором ELM и регрессором ELM.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Обширные эксперименты, проведенные на MORPH-II, эталоне Adience и наборе данных LAP-2016, демонстрируют эффективность предложенной системы.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Результаты экспериментов показывают, что на оценку возраста легко влияют пол и раса и что объединение признаков, извлеченных из сетей Age-Net, Race-Net и Gender-Net перед оценкой возраста, улучшает производительность.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solidFill>
                  <a:schemeClr val="tx1"/>
                </a:solidFill>
              </a:rPr>
              <a:t>КРИВОНОСОВА Е.С. | ЧЕРНИКОВА П.В. | САМАРСКИЙ УНИВЕРСИТЕТ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smtClean="0">
                <a:solidFill>
                  <a:schemeClr val="tx1"/>
                </a:solidFill>
              </a:rPr>
            </a:fld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КРИВОНОСОВА Е.С. | ЧЕРНИКОВА П.В. | САМАРСКИЙ УНИВЕРСИТЕТ</a:t>
            </a:r>
            <a:endParaRPr lang="en-US" dirty="0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smtClean="0"/>
            </a:fld>
            <a:endParaRPr lang="en-US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2600960" y="2338070"/>
            <a:ext cx="86150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400">
                <a:latin typeface="Verdana" panose="020B0604030504040204" charset="0"/>
                <a:cs typeface="Verdana" panose="020B0604030504040204" charset="0"/>
              </a:rPr>
              <a:t>СПАСИБО ЗА ВНИМАНИЕ!</a:t>
            </a:r>
            <a:endParaRPr lang="ru-RU" altLang="en-US" sz="4400"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ВВЕДЕНИЕ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Оценка возраста - сложная задача, поскольку на нее могут легко повлиять пол, раса и другие внутренние и внешние атрибуты.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Для надежной оценки возраста предлагается ансамблевая структура CNN2ELM, которая включает в себя сверточную нейронную сеть (CNN) и машину экстремального обучения (ELM).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Трехуровневая система включает извлечение и объединение признаков, группировку по возрасту с помощью классификатора ELM и оценку возраста с помощью регрессора ELM.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solidFill>
                  <a:schemeClr val="tx1"/>
                </a:solidFill>
              </a:rPr>
              <a:t>КРИВОНОСОВА Е.С. | ЧЕРНИКОВА П.В. | САМАРСКИЙ УНИВЕРСИТЕТ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smtClean="0">
                <a:solidFill>
                  <a:schemeClr val="tx1"/>
                </a:solidFill>
              </a:rPr>
            </a:fld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ХОД ИССЛЕДОВАНИЯ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ru-RU" altLang="en-US">
                <a:solidFill>
                  <a:schemeClr val="tx1"/>
                </a:solidFill>
                <a:latin typeface="Sans Serif Collection" panose="020B0502040504020204" charset="0"/>
                <a:cs typeface="Sans Serif Collection" panose="020B0502040504020204" charset="0"/>
              </a:rPr>
              <a:t></a:t>
            </a:r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Описание исследуемого процесса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algn="l"/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Обзор метода слияния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algn="l"/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    </a:t>
            </a:r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Архитектура модели CNN2ELM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lvl="1" algn="l">
              <a:buFont typeface="Wingdings" panose="05000000000000000000" charset="0"/>
              <a:buChar char="§"/>
            </a:pPr>
            <a:r>
              <a:rPr lang="ru-RU" altLang="en-US" i="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Детали реализации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algn="l"/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Эксперимент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algn="l"/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Обсуждение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algn="l"/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Заключение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solidFill>
                  <a:schemeClr val="tx1"/>
                </a:solidFill>
              </a:rPr>
              <a:t>КРИВОНОСОВА Е.С. | ЧЕРНИКОВА П.В. | САМАРСКИЙ УНИВЕРСИТЕТ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smtClean="0">
                <a:solidFill>
                  <a:schemeClr val="tx1"/>
                </a:solidFill>
              </a:rPr>
            </a:fld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 sz="489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ОПИСАНИЕ ИССЛЕДУЕМОГО ПРОЦЕССА</a:t>
            </a:r>
            <a:endParaRPr lang="ru-RU" altLang="en-US" sz="489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Архитектура оценки возраста CNN2ELM используется для оценки возраста по изображениям лиц(ансамблевый подход CNN2ELM для оценки возраста). CNN2ELM включает в себя три структуры сверточных нейронных сетей (CNN) и две структуры экстренной обучающей машины (ELM). CNN используется для извлечения признаков, ELM предсказывает возраст на основе изображения человека в возрасте.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solidFill>
                  <a:schemeClr val="tx1"/>
                </a:solidFill>
              </a:rPr>
              <a:t>КРИВОНОСОВА Е.С. | ЧЕРНИКОВА П.В. | САМАРСКИЙ УНИВЕРСИТЕТ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smtClean="0">
                <a:solidFill>
                  <a:schemeClr val="tx1"/>
                </a:solidFill>
              </a:rPr>
            </a:fld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ОБЗОР МЕТОДА СЛИЯНИЯ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Слияние - популярная технология в биометрии, которая используется для объединения решений или признаков в иерархической системе обучения.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Система слияния оценок группировки (GEF) для оценки возраста человека снижает общий риск принятия неверного решения.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Метод доказывает, что несколько классификаторов с одинаковыми характеристиками обучения имеют разные показатели обобщения, и объединение этих классификаторов может привести или не привести к лучшим показателям.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solidFill>
                  <a:schemeClr val="tx1"/>
                </a:solidFill>
              </a:rPr>
              <a:t>КРИВОНОСОВА Е.С. | ЧЕРНИКОВА П.В. | САМАРСКИЙ УНИВЕРСИТЕТ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smtClean="0">
                <a:solidFill>
                  <a:schemeClr val="tx1"/>
                </a:solidFill>
              </a:rPr>
            </a:fld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АРХИТЕКТУРА МОДЕЛИ CNN2ELM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solidFill>
                  <a:schemeClr val="tx1"/>
                </a:solidFill>
              </a:rPr>
              <a:t>КРИВОНОСОВА Е.С. | ЧЕРНИКОВА П.В. | САМАРСКИЙ УНИВЕРСИТЕТ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Замещающее содержимое 9"/>
          <p:cNvSpPr>
            <a:spLocks noGrp="1"/>
          </p:cNvSpPr>
          <p:nvPr>
            <p:ph sz="half" idx="2"/>
          </p:nvPr>
        </p:nvSpPr>
        <p:spPr>
          <a:xfrm>
            <a:off x="7962265" y="1623060"/>
            <a:ext cx="3693160" cy="40989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Сеть включает три этапа: объединение и улучшение признаков, группировка по возрасту и принятие решения о возрасте. Для группировки по расе или полу нейронная сеть включает в себя в основном два этапа: извлечение признаков и классификацию по расе или полу.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smtClean="0">
                <a:solidFill>
                  <a:schemeClr val="tx1"/>
                </a:solidFill>
              </a:rPr>
            </a:fld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9" name="Изображение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61720" y="2512695"/>
            <a:ext cx="6818630" cy="23196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овое поле 1"/>
          <p:cNvSpPr txBox="1"/>
          <p:nvPr/>
        </p:nvSpPr>
        <p:spPr>
          <a:xfrm>
            <a:off x="3097530" y="4940935"/>
            <a:ext cx="245110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500">
                <a:solidFill>
                  <a:schemeClr val="tx1"/>
                </a:solidFill>
                <a:latin typeface="Sans Serif Collection" panose="020B0502040504020204" charset="0"/>
                <a:cs typeface="Sans Serif Collection" panose="020B0502040504020204" charset="0"/>
              </a:rPr>
              <a:t>Архитектура CNN2ELM</a:t>
            </a:r>
            <a:endParaRPr lang="ru-RU" altLang="en-US" sz="1500">
              <a:solidFill>
                <a:schemeClr val="tx1"/>
              </a:solidFill>
              <a:latin typeface="Sans Serif Collection" panose="020B0502040504020204" charset="0"/>
              <a:cs typeface="Sans Serif Collection" panose="020B0502040504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ДЕТАЛИ РЕАЛИЗАЦИИ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7" name="Замещающее содержимое 6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Для экспериментов сети Race-Net, Age-Net и Gender-Net инициализируются весами, полученными в результате обучения на наборе данных ImageNet. Затем они проходят предварительное обучение на наборе данных IMDB-WIKI. В связи с несбалансированным распределением расы и тем, что небольшой набор изображений может исказить результаты, в нашей работе мы используем только изображения черных и белых.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solidFill>
                  <a:schemeClr val="tx1"/>
                </a:solidFill>
              </a:rPr>
              <a:t>КРИВОНОСОВА Е.С. | ЧЕРНИКОВА П.В. | САМАРСКИЙ УНИВЕРСИТЕТ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smtClean="0">
                <a:solidFill>
                  <a:schemeClr val="tx1"/>
                </a:solidFill>
              </a:rPr>
            </a:fld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ЭКСПЕРИМЕНТ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solidFill>
                  <a:schemeClr val="tx1"/>
                </a:solidFill>
              </a:rPr>
              <a:t>КРИВОНОСОВА Е.С. | ЧЕРНИКОВА П.В. | САМАРСКИЙ УНИВЕРСИТЕТ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Замещающее содержимое 9"/>
          <p:cNvSpPr>
            <a:spLocks noGrp="1"/>
          </p:cNvSpPr>
          <p:nvPr>
            <p:ph sz="half" idx="2"/>
          </p:nvPr>
        </p:nvSpPr>
        <p:spPr>
          <a:xfrm>
            <a:off x="7962265" y="1768475"/>
            <a:ext cx="3364865" cy="40989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Различные значения MAE для оценки возраста при различных значениях β и L. Производительность этих структур довольно стабильна при различных скрытых узлах, когда β является префиксом. Однако, когда β увеличивается, MAE быстро уменьшаются, пока не сходятся к лучшей производительности.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smtClean="0">
                <a:solidFill>
                  <a:schemeClr val="tx1"/>
                </a:solidFill>
              </a:rPr>
            </a:fld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1" name="Замещающее содержимое 10" descr="Снимок экрана 2024-05-16 11440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99515" y="3027680"/>
            <a:ext cx="6356350" cy="1637030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3065145" y="4717415"/>
            <a:ext cx="285432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500">
                <a:latin typeface="Sans Serif Collection" panose="020B0502040504020204" charset="0"/>
                <a:cs typeface="Sans Serif Collection" panose="020B0502040504020204" charset="0"/>
              </a:rPr>
              <a:t>Различные значения MAE</a:t>
            </a:r>
            <a:endParaRPr lang="ru-RU" altLang="en-US" sz="1500">
              <a:latin typeface="Sans Serif Collection" panose="020B0502040504020204" charset="0"/>
              <a:cs typeface="Sans Serif Collection" panose="020B0502040504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ОБСУЖДЕНИЕ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Подход CNN2ELM показывает лучшие результаты по сравнению с другими алгоритмами при решении тех же задач, но расовые и гендерные ошибки все еще существуют.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Для классификатора и регрессора ELM структура требует больше памяти.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Ансамблевая структура оценивает возраст лица человека, полностью учитывая расу, пол и возрастные группы, что повышает точность оценки возраста. </a:t>
            </a:r>
            <a:endParaRPr lang="ru-RU" altLang="en-US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solidFill>
                  <a:schemeClr val="tx1"/>
                </a:solidFill>
              </a:rPr>
              <a:t>КРИВОНОСОВА Е.С. | ЧЕРНИКОВА П.В. | САМАРСКИЙ УНИВЕРСИТЕТ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smtClean="0">
                <a:solidFill>
                  <a:schemeClr val="tx1"/>
                </a:solidFill>
              </a:rPr>
            </a:fld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Другие 8">
      <a:dk1>
        <a:srgbClr val="000000"/>
      </a:dk1>
      <a:lt1>
        <a:srgbClr val="A06DC7"/>
      </a:lt1>
      <a:dk2>
        <a:srgbClr val="A06DC7"/>
      </a:dk2>
      <a:lt2>
        <a:srgbClr val="FFFFFF"/>
      </a:lt2>
      <a:accent1>
        <a:srgbClr val="FFFFFF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000000"/>
      </a:hlink>
      <a:folHlink>
        <a:srgbClr val="8C8C8C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0</TotalTime>
  <Words>4119</Words>
  <Application>WPS Presentation</Application>
  <PresentationFormat>Широкоэкранный</PresentationFormat>
  <Paragraphs>102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Franklin Gothic Book</vt:lpstr>
      <vt:lpstr>Verdana</vt:lpstr>
      <vt:lpstr>Sans Serif Collection</vt:lpstr>
      <vt:lpstr>Wingdings</vt:lpstr>
      <vt:lpstr>Microsoft YaHei</vt:lpstr>
      <vt:lpstr>Arial Unicode MS</vt:lpstr>
      <vt:lpstr>Calibri</vt:lpstr>
      <vt:lpstr>Уголки</vt:lpstr>
      <vt:lpstr>CNN2ELM для оценки возраста</vt:lpstr>
      <vt:lpstr>ВВЕДЕНИЕ</vt:lpstr>
      <vt:lpstr>ХОД ИССЛЕДОВАНИЯ</vt:lpstr>
      <vt:lpstr>ОПИСАНИЕ ИССЛЕДУЕМОГО ПРОЦЕССА</vt:lpstr>
      <vt:lpstr>ОБЗОР МЕТОДА СЛИЯНИЯ</vt:lpstr>
      <vt:lpstr>АРХИТЕКТУРА МОДЕЛИ CNN2ELM</vt:lpstr>
      <vt:lpstr>ДЕТАЛИ РЕАЛИЗАЦИИ</vt:lpstr>
      <vt:lpstr>ЭКСПЕРИМЕНТ</vt:lpstr>
      <vt:lpstr>ОБСУЖДЕНИЕ</vt:lpstr>
      <vt:lpstr>ЗАКЛЮЧЕНИЕ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</dc:creator>
  <cp:lastModifiedBy>Katrin123 123</cp:lastModifiedBy>
  <cp:revision>17</cp:revision>
  <dcterms:created xsi:type="dcterms:W3CDTF">2024-05-15T08:29:00Z</dcterms:created>
  <dcterms:modified xsi:type="dcterms:W3CDTF">2024-05-16T08:55:10Z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3831F4076B7B49AA86E4C2AC366BDEC3_12</vt:lpwstr>
  </property>
  <property fmtid="{D5CDD505-2E9C-101B-9397-08002B2CF9AE}" pid="3" name="KSOProductBuildVer">
    <vt:lpwstr>1049-12.2.0.16909</vt:lpwstr>
  </property>
</Properties>
</file>