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3" r:id="rId13"/>
    <p:sldId id="267" r:id="rId1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021269-1C04-0B8C-DF7A-33E113285DA9}"/>
              </a:ext>
            </a:extLst>
          </p:cNvPr>
          <p:cNvSpPr txBox="1"/>
          <p:nvPr/>
        </p:nvSpPr>
        <p:spPr>
          <a:xfrm>
            <a:off x="1736066" y="3075057"/>
            <a:ext cx="567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Declaração de Variável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A310-8ECC-142E-29EF-0495227A6B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01713"/>
          </a:xfrm>
        </p:spPr>
        <p:txBody>
          <a:bodyPr/>
          <a:lstStyle/>
          <a:p>
            <a:pPr algn="ctr"/>
            <a:r>
              <a:rPr lang="pt-BR" dirty="0"/>
              <a:t>Exercícios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6522E-EA33-1D36-8722-7833593412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98713"/>
            <a:ext cx="8229600" cy="3182937"/>
          </a:xfrm>
        </p:spPr>
        <p:txBody>
          <a:bodyPr/>
          <a:lstStyle/>
          <a:p>
            <a:r>
              <a:rPr lang="pt-BR" dirty="0"/>
              <a:t>Qual é a forma correta de declarar uma variável real chamada “salario” no </a:t>
            </a:r>
            <a:r>
              <a:rPr lang="pt-BR" dirty="0" err="1"/>
              <a:t>visualg</a:t>
            </a:r>
            <a:r>
              <a:rPr lang="pt-BR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salario: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caractere real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Declare salario: real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err="1"/>
              <a:t>variavel</a:t>
            </a:r>
            <a:r>
              <a:rPr lang="pt-BR" dirty="0"/>
              <a:t> salario: </a:t>
            </a:r>
            <a:r>
              <a:rPr lang="pt-BR" dirty="0" err="1"/>
              <a:t>boolean</a:t>
            </a:r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salario: real</a:t>
            </a:r>
          </a:p>
        </p:txBody>
      </p:sp>
    </p:spTree>
    <p:extLst>
      <p:ext uri="{BB962C8B-B14F-4D97-AF65-F5344CB8AC3E}">
        <p14:creationId xmlns:p14="http://schemas.microsoft.com/office/powerpoint/2010/main" val="248162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A310-8ECC-142E-29EF-0495227A6B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01713"/>
          </a:xfrm>
        </p:spPr>
        <p:txBody>
          <a:bodyPr/>
          <a:lstStyle/>
          <a:p>
            <a:pPr algn="ctr"/>
            <a:r>
              <a:rPr lang="pt-BR" dirty="0"/>
              <a:t>Exercícios 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6522E-EA33-1D36-8722-7833593412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98713"/>
            <a:ext cx="8229600" cy="3182937"/>
          </a:xfrm>
        </p:spPr>
        <p:txBody>
          <a:bodyPr/>
          <a:lstStyle/>
          <a:p>
            <a:r>
              <a:rPr lang="pt-BR" dirty="0"/>
              <a:t>Qual das seguintes opções contém uma declaração correta de variável no pseudocódigo usando o </a:t>
            </a:r>
            <a:r>
              <a:rPr lang="pt-BR" dirty="0" err="1"/>
              <a:t>Visualg</a:t>
            </a:r>
            <a:r>
              <a:rPr lang="pt-BR" dirty="0"/>
              <a:t> e identifica uma variável válida?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1nome: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err="1"/>
              <a:t>Valor_total</a:t>
            </a:r>
            <a:r>
              <a:rPr lang="pt-BR" dirty="0"/>
              <a:t>: real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@idade: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valor do carro: real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err="1"/>
              <a:t>Nome_completo</a:t>
            </a:r>
            <a:r>
              <a:rPr lang="pt-BR" dirty="0"/>
              <a:t>: texto</a:t>
            </a:r>
          </a:p>
        </p:txBody>
      </p:sp>
    </p:spTree>
    <p:extLst>
      <p:ext uri="{BB962C8B-B14F-4D97-AF65-F5344CB8AC3E}">
        <p14:creationId xmlns:p14="http://schemas.microsoft.com/office/powerpoint/2010/main" val="422986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omem com farda e chapéu&#10;&#10;Descrição gerada automaticamente">
            <a:extLst>
              <a:ext uri="{FF2B5EF4-FFF2-40B4-BE49-F238E27FC236}">
                <a16:creationId xmlns:a16="http://schemas.microsoft.com/office/drawing/2014/main" id="{51B18574-6080-F217-32A7-3E85DA95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53"/>
            <a:ext cx="914779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5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4685-80C7-FCA5-2090-8C7734CC0D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906463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48FFB-D176-B515-1C92-899659FEE7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613025"/>
            <a:ext cx="8229600" cy="2968625"/>
          </a:xfrm>
        </p:spPr>
        <p:txBody>
          <a:bodyPr/>
          <a:lstStyle/>
          <a:p>
            <a:r>
              <a:rPr lang="pt-BR" dirty="0"/>
              <a:t>Exercício 2: e</a:t>
            </a:r>
          </a:p>
          <a:p>
            <a:r>
              <a:rPr lang="pt-BR" dirty="0"/>
              <a:t>Exercício 3: b</a:t>
            </a:r>
          </a:p>
        </p:txBody>
      </p:sp>
    </p:spTree>
    <p:extLst>
      <p:ext uri="{BB962C8B-B14F-4D97-AF65-F5344CB8AC3E}">
        <p14:creationId xmlns:p14="http://schemas.microsoft.com/office/powerpoint/2010/main" val="33186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CFD724-28E0-DBB9-DA3D-02A9E878A3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02679"/>
            <a:ext cx="7772400" cy="982662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31D10-B320-5AFA-FA5E-A3493FBA06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759884"/>
            <a:ext cx="8229600" cy="2951162"/>
          </a:xfrm>
        </p:spPr>
        <p:txBody>
          <a:bodyPr/>
          <a:lstStyle/>
          <a:p>
            <a:r>
              <a:rPr lang="pt-BR" dirty="0"/>
              <a:t>Revisão: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Tipos de dados</a:t>
            </a:r>
          </a:p>
          <a:p>
            <a:r>
              <a:rPr lang="pt-BR" dirty="0"/>
              <a:t>Forma geral de um algoritmo</a:t>
            </a:r>
          </a:p>
          <a:p>
            <a:r>
              <a:rPr lang="pt-BR" dirty="0"/>
              <a:t>Declaração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42160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AD6C3-38F6-0CCB-3A39-788F6BFCB4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94201"/>
            <a:ext cx="7772400" cy="949325"/>
          </a:xfrm>
        </p:spPr>
        <p:txBody>
          <a:bodyPr/>
          <a:lstStyle/>
          <a:p>
            <a:pPr algn="ctr"/>
            <a:r>
              <a:rPr lang="pt-BR" dirty="0"/>
              <a:t>Revisão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4BB42-6EE2-C425-2124-62A2010EF84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682726"/>
            <a:ext cx="8229600" cy="3252248"/>
          </a:xfrm>
        </p:spPr>
        <p:txBody>
          <a:bodyPr/>
          <a:lstStyle/>
          <a:p>
            <a:r>
              <a:rPr lang="pt-BR" dirty="0"/>
              <a:t>Variáveis:</a:t>
            </a:r>
          </a:p>
          <a:p>
            <a:pPr lvl="1"/>
            <a:r>
              <a:rPr lang="pt-BR" dirty="0"/>
              <a:t>Dados (valores)</a:t>
            </a:r>
          </a:p>
          <a:p>
            <a:pPr lvl="1"/>
            <a:r>
              <a:rPr lang="pt-BR" dirty="0"/>
              <a:t>Nome e tipo de dado</a:t>
            </a:r>
          </a:p>
          <a:p>
            <a:pPr lvl="1"/>
            <a:r>
              <a:rPr lang="pt-BR" dirty="0"/>
              <a:t>Variação da variável</a:t>
            </a:r>
          </a:p>
          <a:p>
            <a:r>
              <a:rPr lang="pt-BR" dirty="0"/>
              <a:t>Tipos de dados:</a:t>
            </a:r>
          </a:p>
          <a:p>
            <a:pPr lvl="1"/>
            <a:r>
              <a:rPr lang="pt-BR" dirty="0"/>
              <a:t>Faixa de valores</a:t>
            </a:r>
          </a:p>
          <a:p>
            <a:pPr lvl="1"/>
            <a:r>
              <a:rPr lang="pt-BR" dirty="0"/>
              <a:t>Operações</a:t>
            </a:r>
          </a:p>
        </p:txBody>
      </p:sp>
    </p:spTree>
    <p:extLst>
      <p:ext uri="{BB962C8B-B14F-4D97-AF65-F5344CB8AC3E}">
        <p14:creationId xmlns:p14="http://schemas.microsoft.com/office/powerpoint/2010/main" val="21652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F93C-291F-0587-DEF7-A64FF8EBA5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1319841"/>
            <a:ext cx="7772400" cy="957951"/>
          </a:xfrm>
        </p:spPr>
        <p:txBody>
          <a:bodyPr/>
          <a:lstStyle/>
          <a:p>
            <a:pPr algn="ctr"/>
            <a:r>
              <a:rPr lang="pt-BR" dirty="0"/>
              <a:t>Forma geral de um algoritmo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948181-E8CB-755E-EE3E-2289E5CF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63" y="2315612"/>
            <a:ext cx="6459474" cy="35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0996DE-4762-0397-BD15-169497F72E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1349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Declaração de variáveis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8C8412-88F7-7C6F-08D3-21F065AA6744}"/>
              </a:ext>
            </a:extLst>
          </p:cNvPr>
          <p:cNvSpPr txBox="1"/>
          <p:nvPr/>
        </p:nvSpPr>
        <p:spPr>
          <a:xfrm>
            <a:off x="690113" y="2674189"/>
            <a:ext cx="77465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Regras:</a:t>
            </a:r>
          </a:p>
          <a:p>
            <a:pPr marL="742950" lvl="1" indent="-285750">
              <a:buSzPct val="95000"/>
              <a:buFont typeface="Arial" panose="020B0604020202020204" pitchFamily="34" charset="0"/>
              <a:buChar char="•"/>
            </a:pPr>
            <a:r>
              <a:rPr lang="pt-BR" sz="2800" dirty="0"/>
              <a:t>Nome diferente dos identificadores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Escrita da variável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Tamanho máximo 127 caracteres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Não podem conter espaços em branco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Case-</a:t>
            </a:r>
            <a:r>
              <a:rPr lang="pt-BR" sz="2800" dirty="0" err="1"/>
              <a:t>insensitive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764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83DC-E26E-74B2-85A8-DBF4BED17B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39" y="1307799"/>
            <a:ext cx="7772400" cy="914400"/>
          </a:xfrm>
        </p:spPr>
        <p:txBody>
          <a:bodyPr/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248C8-7CCB-1A13-2835-DACA7F3D769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1321" y="2381011"/>
            <a:ext cx="8229600" cy="1949450"/>
          </a:xfrm>
        </p:spPr>
        <p:txBody>
          <a:bodyPr/>
          <a:lstStyle/>
          <a:p>
            <a:r>
              <a:rPr lang="pt-BR" dirty="0"/>
              <a:t>Identificadores válidos:</a:t>
            </a:r>
          </a:p>
          <a:p>
            <a:pPr lvl="1"/>
            <a:r>
              <a:rPr lang="pt-BR" dirty="0"/>
              <a:t>nome, telefone, </a:t>
            </a:r>
            <a:r>
              <a:rPr lang="pt-BR" dirty="0" err="1"/>
              <a:t>endereco</a:t>
            </a:r>
            <a:r>
              <a:rPr lang="pt-BR" dirty="0"/>
              <a:t>, </a:t>
            </a:r>
            <a:r>
              <a:rPr lang="pt-BR" dirty="0" err="1"/>
              <a:t>idade_pessoa</a:t>
            </a:r>
            <a:endParaRPr lang="pt-BR" dirty="0"/>
          </a:p>
          <a:p>
            <a:r>
              <a:rPr lang="pt-BR" dirty="0"/>
              <a:t>Identificadores inválidos:</a:t>
            </a:r>
          </a:p>
          <a:p>
            <a:pPr lvl="1"/>
            <a:r>
              <a:rPr lang="pt-BR" dirty="0"/>
              <a:t>Nome completo, inicio, 1endereco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4B5DA23-BE85-F4DA-A243-4DB935FF5864}"/>
              </a:ext>
            </a:extLst>
          </p:cNvPr>
          <p:cNvGrpSpPr/>
          <p:nvPr/>
        </p:nvGrpSpPr>
        <p:grpSpPr>
          <a:xfrm>
            <a:off x="3495494" y="4114800"/>
            <a:ext cx="2152291" cy="1172544"/>
            <a:chOff x="3247665" y="4019909"/>
            <a:chExt cx="2152291" cy="117254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7C96F42-EA97-A8D0-A934-D884E72153D4}"/>
                </a:ext>
              </a:extLst>
            </p:cNvPr>
            <p:cNvSpPr txBox="1"/>
            <p:nvPr/>
          </p:nvSpPr>
          <p:spPr>
            <a:xfrm>
              <a:off x="3247665" y="4546122"/>
              <a:ext cx="2152291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pode ser palavra reservada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2EE2283-8166-AA2A-35F3-8FA43E3E512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687612" y="4019909"/>
              <a:ext cx="636199" cy="526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4E760C-4D48-CC27-19F8-84F5795DC412}"/>
              </a:ext>
            </a:extLst>
          </p:cNvPr>
          <p:cNvGrpSpPr/>
          <p:nvPr/>
        </p:nvGrpSpPr>
        <p:grpSpPr>
          <a:xfrm>
            <a:off x="582102" y="4019909"/>
            <a:ext cx="2152291" cy="1267435"/>
            <a:chOff x="3247665" y="3925018"/>
            <a:chExt cx="2152291" cy="126743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6D320F7-42A7-81AE-FEB3-45E0BFC9741D}"/>
                </a:ext>
              </a:extLst>
            </p:cNvPr>
            <p:cNvSpPr txBox="1"/>
            <p:nvPr/>
          </p:nvSpPr>
          <p:spPr>
            <a:xfrm>
              <a:off x="3247665" y="4546122"/>
              <a:ext cx="2152291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pode conter espaços.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E454044-476C-92E8-0800-BE59C9C0E8B6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4323811" y="3925018"/>
              <a:ext cx="302552" cy="6211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5AFB900-9DA4-79C5-E810-26D5FCA01718}"/>
              </a:ext>
            </a:extLst>
          </p:cNvPr>
          <p:cNvGrpSpPr/>
          <p:nvPr/>
        </p:nvGrpSpPr>
        <p:grpSpPr>
          <a:xfrm>
            <a:off x="5771072" y="3561366"/>
            <a:ext cx="3011607" cy="646331"/>
            <a:chOff x="2388349" y="4546122"/>
            <a:chExt cx="3011607" cy="64633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155BA83-24C2-7A99-6C64-62AAFFD3EF3B}"/>
                </a:ext>
              </a:extLst>
            </p:cNvPr>
            <p:cNvSpPr txBox="1"/>
            <p:nvPr/>
          </p:nvSpPr>
          <p:spPr>
            <a:xfrm>
              <a:off x="3247665" y="4546122"/>
              <a:ext cx="2152291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pode começar com número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3ED8A6A-5EF0-0AF1-8F8E-4BB26B789C8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2388349" y="4869287"/>
              <a:ext cx="85931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4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DE93865-37B8-E224-B27A-3745BD0CB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8" r="58679" b="49135"/>
          <a:stretch/>
        </p:blipFill>
        <p:spPr>
          <a:xfrm>
            <a:off x="0" y="439948"/>
            <a:ext cx="9144000" cy="54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5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A310-8ECC-142E-29EF-0495227A6B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76350"/>
            <a:ext cx="7772400" cy="1001713"/>
          </a:xfrm>
        </p:spPr>
        <p:txBody>
          <a:bodyPr/>
          <a:lstStyle/>
          <a:p>
            <a:pPr algn="ctr"/>
            <a:r>
              <a:rPr lang="pt-BR" dirty="0"/>
              <a:t>Exercícios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6522E-EA33-1D36-8722-7833593412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98713"/>
            <a:ext cx="8229600" cy="3182937"/>
          </a:xfrm>
        </p:spPr>
        <p:txBody>
          <a:bodyPr/>
          <a:lstStyle/>
          <a:p>
            <a:r>
              <a:rPr lang="pt-BR" dirty="0"/>
              <a:t>Qual é a forma correta de declarar uma variável inteira chamada “idade” no </a:t>
            </a:r>
            <a:r>
              <a:rPr lang="pt-BR" dirty="0" err="1"/>
              <a:t>visualg</a:t>
            </a:r>
            <a:r>
              <a:rPr lang="pt-BR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idade: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inteiro idade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Declare idade: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err="1"/>
              <a:t>variavel</a:t>
            </a:r>
            <a:r>
              <a:rPr lang="pt-BR" dirty="0"/>
              <a:t> idade: inteiro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idade = inteiro</a:t>
            </a:r>
          </a:p>
        </p:txBody>
      </p:sp>
    </p:spTree>
    <p:extLst>
      <p:ext uri="{BB962C8B-B14F-4D97-AF65-F5344CB8AC3E}">
        <p14:creationId xmlns:p14="http://schemas.microsoft.com/office/powerpoint/2010/main" val="12096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4685-80C7-FCA5-2090-8C7734CC0D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716297"/>
            <a:ext cx="7772400" cy="906463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48FFB-D176-B515-1C92-899659FEE7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44196" y="2975768"/>
            <a:ext cx="655608" cy="906463"/>
          </a:xfrm>
        </p:spPr>
        <p:txBody>
          <a:bodyPr/>
          <a:lstStyle/>
          <a:p>
            <a:pPr marL="0" indent="0">
              <a:buNone/>
            </a:pPr>
            <a:r>
              <a:rPr lang="pt-BR" sz="7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5618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232</Words>
  <Application>Microsoft Office PowerPoint</Application>
  <PresentationFormat>Apresentação na tela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Symbol</vt:lpstr>
      <vt:lpstr>Wingdings</vt:lpstr>
      <vt:lpstr>Office Theme</vt:lpstr>
      <vt:lpstr>Apresentação do PowerPoint</vt:lpstr>
      <vt:lpstr>Sumário</vt:lpstr>
      <vt:lpstr>Revisão</vt:lpstr>
      <vt:lpstr>Forma geral de um algoritmo</vt:lpstr>
      <vt:lpstr>Declaração de variáveis</vt:lpstr>
      <vt:lpstr>Exemplos</vt:lpstr>
      <vt:lpstr>Apresentação do PowerPoint</vt:lpstr>
      <vt:lpstr>Exercícios 1</vt:lpstr>
      <vt:lpstr>Respostas</vt:lpstr>
      <vt:lpstr>Exercícios 2</vt:lpstr>
      <vt:lpstr>Exercícios 3</vt:lpstr>
      <vt:lpstr>Apresentação do PowerPoint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12</cp:revision>
  <dcterms:created xsi:type="dcterms:W3CDTF">2016-02-05T12:36:21Z</dcterms:created>
  <dcterms:modified xsi:type="dcterms:W3CDTF">2023-06-03T18:47:59Z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