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5" r:id="rId8"/>
    <p:sldId id="262" r:id="rId9"/>
    <p:sldId id="261" r:id="rId10"/>
    <p:sldId id="266" r:id="rId11"/>
    <p:sldId id="263" r:id="rId1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29EA1-5FA6-BA60-C2D6-F7DE85DB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2920877"/>
            <a:ext cx="7771680" cy="1016246"/>
          </a:xfrm>
        </p:spPr>
        <p:txBody>
          <a:bodyPr/>
          <a:lstStyle/>
          <a:p>
            <a:pPr algn="ctr"/>
            <a:r>
              <a:rPr lang="pt-BR" dirty="0"/>
              <a:t>Operações matemáticas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riança com farda e chapéu">
            <a:extLst>
              <a:ext uri="{FF2B5EF4-FFF2-40B4-BE49-F238E27FC236}">
                <a16:creationId xmlns:a16="http://schemas.microsoft.com/office/drawing/2014/main" id="{4C527EDC-DF7E-3C95-D7FF-2CC566FD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688"/>
            <a:ext cx="91440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4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84617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8188" y="2950368"/>
            <a:ext cx="8229600" cy="957263"/>
          </a:xfrm>
        </p:spPr>
        <p:txBody>
          <a:bodyPr/>
          <a:lstStyle/>
          <a:p>
            <a:r>
              <a:rPr lang="pt-BR" sz="2400" dirty="0"/>
              <a:t>Exercício 2: a</a:t>
            </a:r>
          </a:p>
          <a:p>
            <a:r>
              <a:rPr lang="pt-BR" sz="2400" dirty="0"/>
              <a:t>Exercício 3: b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591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84617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794958"/>
            <a:ext cx="8229600" cy="2674548"/>
          </a:xfrm>
        </p:spPr>
        <p:txBody>
          <a:bodyPr/>
          <a:lstStyle/>
          <a:p>
            <a:r>
              <a:rPr lang="pt-BR" dirty="0"/>
              <a:t>Tipos de operações</a:t>
            </a:r>
          </a:p>
          <a:p>
            <a:r>
              <a:rPr lang="pt-BR" dirty="0"/>
              <a:t>Expressões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22491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73424-4A47-4CCF-D6E0-3DBFC93ABA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2"/>
            <a:ext cx="7772400" cy="889000"/>
          </a:xfrm>
        </p:spPr>
        <p:txBody>
          <a:bodyPr/>
          <a:lstStyle/>
          <a:p>
            <a:pPr algn="ctr"/>
            <a:r>
              <a:rPr lang="pt-BR" dirty="0"/>
              <a:t>Tipos de operações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D2F81D-D1EB-49A4-5929-27AD0BC0C5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94938" y="2983539"/>
            <a:ext cx="3114675" cy="1536700"/>
          </a:xfrm>
        </p:spPr>
        <p:txBody>
          <a:bodyPr/>
          <a:lstStyle/>
          <a:p>
            <a:r>
              <a:rPr lang="pt-BR" dirty="0"/>
              <a:t>Multiplicação : 	*</a:t>
            </a:r>
          </a:p>
          <a:p>
            <a:r>
              <a:rPr lang="pt-BR" dirty="0"/>
              <a:t>Divisão real: 	/</a:t>
            </a:r>
          </a:p>
          <a:p>
            <a:r>
              <a:rPr lang="pt-BR" dirty="0"/>
              <a:t>Divisão inteira : \</a:t>
            </a:r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99417EC-8BEB-E431-59DE-53D02413697D}"/>
              </a:ext>
            </a:extLst>
          </p:cNvPr>
          <p:cNvSpPr txBox="1">
            <a:spLocks/>
          </p:cNvSpPr>
          <p:nvPr/>
        </p:nvSpPr>
        <p:spPr>
          <a:xfrm>
            <a:off x="4834388" y="2984737"/>
            <a:ext cx="3886918" cy="153550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Subtração:	-</a:t>
            </a:r>
          </a:p>
          <a:p>
            <a:r>
              <a:rPr lang="pt-BR" dirty="0"/>
              <a:t>Adição: 		+</a:t>
            </a:r>
          </a:p>
          <a:p>
            <a:r>
              <a:rPr lang="pt-BR" dirty="0"/>
              <a:t>Potência:		^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5A789DB-9E5A-5CB7-4198-13D9255B5E42}"/>
              </a:ext>
            </a:extLst>
          </p:cNvPr>
          <p:cNvSpPr txBox="1">
            <a:spLocks/>
          </p:cNvSpPr>
          <p:nvPr/>
        </p:nvSpPr>
        <p:spPr>
          <a:xfrm>
            <a:off x="90758" y="5573022"/>
            <a:ext cx="8854836" cy="29293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Observação:</a:t>
            </a:r>
            <a:r>
              <a:rPr lang="pt-BR" sz="1800" dirty="0"/>
              <a:t> Chaves e colchetes devem ser substituídos todos por parênteses</a:t>
            </a:r>
          </a:p>
        </p:txBody>
      </p:sp>
    </p:spTree>
    <p:extLst>
      <p:ext uri="{BB962C8B-B14F-4D97-AF65-F5344CB8AC3E}">
        <p14:creationId xmlns:p14="http://schemas.microsoft.com/office/powerpoint/2010/main" val="24100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753B9-02E8-1CE0-C23E-40759D85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6201"/>
            <a:ext cx="7771680" cy="1182328"/>
          </a:xfrm>
        </p:spPr>
        <p:txBody>
          <a:bodyPr/>
          <a:lstStyle/>
          <a:p>
            <a:pPr algn="ctr"/>
            <a:r>
              <a:rPr lang="pt-BR" dirty="0"/>
              <a:t>Expressões matemáticas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3C7E5-B1C6-5ADB-417D-1079667E0DF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2311880"/>
            <a:ext cx="8229240" cy="19673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Português estruturado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C908D2-5064-2AA6-878A-A4B5DA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63" y="3991179"/>
            <a:ext cx="5149754" cy="11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C89081C-985F-314C-08D7-53A10E7C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27850"/>
              </p:ext>
            </p:extLst>
          </p:nvPr>
        </p:nvGraphicFramePr>
        <p:xfrm>
          <a:off x="129398" y="1965960"/>
          <a:ext cx="471864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35">
                  <a:extLst>
                    <a:ext uri="{9D8B030D-6E8A-4147-A177-3AD203B41FA5}">
                      <a16:colId xmlns:a16="http://schemas.microsoft.com/office/drawing/2014/main" val="514122573"/>
                    </a:ext>
                  </a:extLst>
                </a:gridCol>
                <a:gridCol w="3688112">
                  <a:extLst>
                    <a:ext uri="{9D8B030D-6E8A-4147-A177-3AD203B41FA5}">
                      <a16:colId xmlns:a16="http://schemas.microsoft.com/office/drawing/2014/main" val="2933786281"/>
                    </a:ext>
                  </a:extLst>
                </a:gridCol>
              </a:tblGrid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75884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05759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002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5790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69478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Retorna o quociente da divisão inteiro de a por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10886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a%b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Retorna o resto da divisão inteira de a por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43666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a^b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Retorna o valor de a elevado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73145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a^1/b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Retorna a raiz b 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30681"/>
                  </a:ext>
                </a:extLst>
              </a:tr>
              <a:tr h="2502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aleatorio</a:t>
                      </a:r>
                      <a:r>
                        <a:rPr lang="pt-BR" sz="1200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Retorna um número aleatório, em intervalo fechado, entre 0 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25615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6F58CE6-C2FA-F12A-8C51-546872DE6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7532"/>
              </p:ext>
            </p:extLst>
          </p:nvPr>
        </p:nvGraphicFramePr>
        <p:xfrm>
          <a:off x="4965938" y="2148840"/>
          <a:ext cx="404866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332">
                  <a:extLst>
                    <a:ext uri="{9D8B030D-6E8A-4147-A177-3AD203B41FA5}">
                      <a16:colId xmlns:a16="http://schemas.microsoft.com/office/drawing/2014/main" val="1277909150"/>
                    </a:ext>
                  </a:extLst>
                </a:gridCol>
                <a:gridCol w="2024332">
                  <a:extLst>
                    <a:ext uri="{9D8B030D-6E8A-4147-A177-3AD203B41FA5}">
                      <a16:colId xmlns:a16="http://schemas.microsoft.com/office/drawing/2014/main" val="505739308"/>
                    </a:ext>
                  </a:extLst>
                </a:gridCol>
              </a:tblGrid>
              <a:tr h="2932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Hierarquia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17382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Parênteses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7998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89160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 + (unários)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39008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24002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 / \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06615"/>
                  </a:ext>
                </a:extLst>
              </a:tr>
              <a:tr h="3055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04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84617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20505"/>
            <a:ext cx="8229600" cy="957263"/>
          </a:xfrm>
        </p:spPr>
        <p:txBody>
          <a:bodyPr/>
          <a:lstStyle/>
          <a:p>
            <a:r>
              <a:rPr lang="pt-BR" sz="2400" dirty="0"/>
              <a:t>Considere a </a:t>
            </a:r>
            <a:r>
              <a:rPr lang="pt-BR" sz="2400" dirty="0" err="1"/>
              <a:t>sequinte</a:t>
            </a:r>
            <a:r>
              <a:rPr lang="pt-BR" sz="2400" dirty="0"/>
              <a:t> expressão em pseudocódigo usando o </a:t>
            </a:r>
            <a:r>
              <a:rPr lang="pt-BR" sz="2400" dirty="0" err="1"/>
              <a:t>Visualg</a:t>
            </a:r>
            <a:r>
              <a:rPr lang="pt-BR" sz="2400" dirty="0"/>
              <a:t>: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1492F7-28B5-EB65-E9EA-A15A4A01A116}"/>
              </a:ext>
            </a:extLst>
          </p:cNvPr>
          <p:cNvSpPr txBox="1"/>
          <p:nvPr/>
        </p:nvSpPr>
        <p:spPr>
          <a:xfrm>
            <a:off x="1496881" y="5116596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 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BB7C23-8A24-ED75-906C-B76FAD2E3B27}"/>
              </a:ext>
            </a:extLst>
          </p:cNvPr>
          <p:cNvSpPr txBox="1"/>
          <p:nvPr/>
        </p:nvSpPr>
        <p:spPr>
          <a:xfrm>
            <a:off x="2756337" y="5116595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b) 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6EA3A0-A8B4-71E7-AC0E-78507A7429A3}"/>
              </a:ext>
            </a:extLst>
          </p:cNvPr>
          <p:cNvSpPr txBox="1"/>
          <p:nvPr/>
        </p:nvSpPr>
        <p:spPr>
          <a:xfrm>
            <a:off x="4015793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c) 21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367135-500C-B3C4-D7EF-90B35AB07740}"/>
              </a:ext>
            </a:extLst>
          </p:cNvPr>
          <p:cNvSpPr txBox="1"/>
          <p:nvPr/>
        </p:nvSpPr>
        <p:spPr>
          <a:xfrm>
            <a:off x="5210558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d) 23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EAF885-0710-718C-9DBA-6C2F7BA5186C}"/>
              </a:ext>
            </a:extLst>
          </p:cNvPr>
          <p:cNvSpPr txBox="1"/>
          <p:nvPr/>
        </p:nvSpPr>
        <p:spPr>
          <a:xfrm>
            <a:off x="6470012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e) 30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84480E-EA13-5F06-BD31-E6386F24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46" y="3115064"/>
            <a:ext cx="5519508" cy="17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1715938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96418" y="2868350"/>
            <a:ext cx="1751163" cy="1121300"/>
          </a:xfrm>
        </p:spPr>
        <p:txBody>
          <a:bodyPr/>
          <a:lstStyle/>
          <a:p>
            <a:pPr marL="0" indent="0" algn="ctr">
              <a:buNone/>
            </a:pPr>
            <a:r>
              <a:rPr lang="pt-BR" sz="7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027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84617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Exercício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20505"/>
            <a:ext cx="8229600" cy="957263"/>
          </a:xfrm>
        </p:spPr>
        <p:txBody>
          <a:bodyPr/>
          <a:lstStyle/>
          <a:p>
            <a:r>
              <a:rPr lang="pt-BR" sz="2400" dirty="0"/>
              <a:t>Qual o resultado da seguinte expressão aritmética no pseudocódigo usando o </a:t>
            </a:r>
            <a:r>
              <a:rPr lang="pt-BR" sz="2400" dirty="0" err="1"/>
              <a:t>Visualg</a:t>
            </a:r>
            <a:r>
              <a:rPr lang="pt-BR" sz="2400" dirty="0"/>
              <a:t>?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1492F7-28B5-EB65-E9EA-A15A4A01A116}"/>
              </a:ext>
            </a:extLst>
          </p:cNvPr>
          <p:cNvSpPr txBox="1"/>
          <p:nvPr/>
        </p:nvSpPr>
        <p:spPr>
          <a:xfrm>
            <a:off x="1496881" y="5116596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 28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28AD4D-81D2-9AE6-5106-15EAF9A3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9" y="3356393"/>
            <a:ext cx="5702462" cy="13580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BB7C23-8A24-ED75-906C-B76FAD2E3B27}"/>
              </a:ext>
            </a:extLst>
          </p:cNvPr>
          <p:cNvSpPr txBox="1"/>
          <p:nvPr/>
        </p:nvSpPr>
        <p:spPr>
          <a:xfrm>
            <a:off x="2756337" y="5116595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b) 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6EA3A0-A8B4-71E7-AC0E-78507A7429A3}"/>
              </a:ext>
            </a:extLst>
          </p:cNvPr>
          <p:cNvSpPr txBox="1"/>
          <p:nvPr/>
        </p:nvSpPr>
        <p:spPr>
          <a:xfrm>
            <a:off x="4015793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c) 15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367135-500C-B3C4-D7EF-90B35AB07740}"/>
              </a:ext>
            </a:extLst>
          </p:cNvPr>
          <p:cNvSpPr txBox="1"/>
          <p:nvPr/>
        </p:nvSpPr>
        <p:spPr>
          <a:xfrm>
            <a:off x="5210558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d) 27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EAF885-0710-718C-9DBA-6C2F7BA5186C}"/>
              </a:ext>
            </a:extLst>
          </p:cNvPr>
          <p:cNvSpPr txBox="1"/>
          <p:nvPr/>
        </p:nvSpPr>
        <p:spPr>
          <a:xfrm>
            <a:off x="6470012" y="5116594"/>
            <a:ext cx="95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e) 10</a:t>
            </a:r>
          </a:p>
        </p:txBody>
      </p:sp>
    </p:spTree>
    <p:extLst>
      <p:ext uri="{BB962C8B-B14F-4D97-AF65-F5344CB8AC3E}">
        <p14:creationId xmlns:p14="http://schemas.microsoft.com/office/powerpoint/2010/main" val="183529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DB00-ED8C-6BE3-E8FE-1390487C9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84617"/>
            <a:ext cx="7772400" cy="957263"/>
          </a:xfrm>
        </p:spPr>
        <p:txBody>
          <a:bodyPr/>
          <a:lstStyle/>
          <a:p>
            <a:pPr algn="ctr"/>
            <a:r>
              <a:rPr lang="pt-BR" dirty="0"/>
              <a:t>Exercício 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A4FB-0A4E-6E7E-4C66-D341BB3821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320505"/>
            <a:ext cx="8229600" cy="957263"/>
          </a:xfrm>
        </p:spPr>
        <p:txBody>
          <a:bodyPr/>
          <a:lstStyle/>
          <a:p>
            <a:r>
              <a:rPr lang="pt-BR" sz="2400" dirty="0"/>
              <a:t>Considere a seguinte expressão em pseudocódigo usando </a:t>
            </a:r>
            <a:r>
              <a:rPr lang="pt-BR" sz="2400" dirty="0" err="1"/>
              <a:t>Visualg</a:t>
            </a:r>
            <a:r>
              <a:rPr lang="pt-BR" sz="2400" dirty="0"/>
              <a:t>: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1492F7-28B5-EB65-E9EA-A15A4A01A116}"/>
              </a:ext>
            </a:extLst>
          </p:cNvPr>
          <p:cNvSpPr txBox="1"/>
          <p:nvPr/>
        </p:nvSpPr>
        <p:spPr>
          <a:xfrm>
            <a:off x="556404" y="461877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Qual será o valor final armazenado na variável “resultado”?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4CFC69-AEDA-EB8E-ADA8-CDE4D557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29" y="2799136"/>
            <a:ext cx="6015928" cy="16978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F01314-3E71-0112-CBCA-C55B2A7D70EF}"/>
              </a:ext>
            </a:extLst>
          </p:cNvPr>
          <p:cNvSpPr txBox="1"/>
          <p:nvPr/>
        </p:nvSpPr>
        <p:spPr>
          <a:xfrm>
            <a:off x="556404" y="5202224"/>
            <a:ext cx="163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a) 21,5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E5330-FC1E-861B-5E9C-A8B1B730A67F}"/>
              </a:ext>
            </a:extLst>
          </p:cNvPr>
          <p:cNvSpPr txBox="1"/>
          <p:nvPr/>
        </p:nvSpPr>
        <p:spPr>
          <a:xfrm>
            <a:off x="2101529" y="5202224"/>
            <a:ext cx="163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b) 20,6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C5689C-A7B6-B59B-2314-626EDC4CD436}"/>
              </a:ext>
            </a:extLst>
          </p:cNvPr>
          <p:cNvSpPr txBox="1"/>
          <p:nvPr/>
        </p:nvSpPr>
        <p:spPr>
          <a:xfrm>
            <a:off x="3736234" y="5202224"/>
            <a:ext cx="163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c) 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079689-779B-833D-DA26-65668DFB3879}"/>
              </a:ext>
            </a:extLst>
          </p:cNvPr>
          <p:cNvSpPr txBox="1"/>
          <p:nvPr/>
        </p:nvSpPr>
        <p:spPr>
          <a:xfrm>
            <a:off x="5281359" y="5202224"/>
            <a:ext cx="163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d) 15,5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B1F9E8-2EB4-18A8-FFB9-C419FA9163E3}"/>
              </a:ext>
            </a:extLst>
          </p:cNvPr>
          <p:cNvSpPr txBox="1"/>
          <p:nvPr/>
        </p:nvSpPr>
        <p:spPr>
          <a:xfrm>
            <a:off x="6916064" y="5202224"/>
            <a:ext cx="163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a) 20,1</a:t>
            </a:r>
          </a:p>
        </p:txBody>
      </p:sp>
    </p:spTree>
    <p:extLst>
      <p:ext uri="{BB962C8B-B14F-4D97-AF65-F5344CB8AC3E}">
        <p14:creationId xmlns:p14="http://schemas.microsoft.com/office/powerpoint/2010/main" val="110075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256</Words>
  <Application>Microsoft Office PowerPoint</Application>
  <PresentationFormat>Apresentação na tela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Operações matemáticas</vt:lpstr>
      <vt:lpstr>Sumário</vt:lpstr>
      <vt:lpstr>Tipos de operações</vt:lpstr>
      <vt:lpstr>Expressões matemáticas</vt:lpstr>
      <vt:lpstr>Apresentação do PowerPoint</vt:lpstr>
      <vt:lpstr>Exercício 1</vt:lpstr>
      <vt:lpstr>Resposta</vt:lpstr>
      <vt:lpstr>Exercício 2</vt:lpstr>
      <vt:lpstr>Exercício 3</vt:lpstr>
      <vt:lpstr>Apresentação do PowerPoint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11</cp:revision>
  <dcterms:created xsi:type="dcterms:W3CDTF">2016-02-05T12:36:21Z</dcterms:created>
  <dcterms:modified xsi:type="dcterms:W3CDTF">2023-06-03T19:05:56Z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