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3D04-D680-4E98-AAC2-59DD00C4CBDB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908A-03DF-418F-913F-F1A323FC3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4908A-03DF-418F-913F-F1A323FC3CB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4908A-03DF-418F-913F-F1A323FC3CB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74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FB20B75-721E-017F-E610-95928A10DBED}"/>
              </a:ext>
            </a:extLst>
          </p:cNvPr>
          <p:cNvSpPr txBox="1"/>
          <p:nvPr/>
        </p:nvSpPr>
        <p:spPr>
          <a:xfrm>
            <a:off x="1152144" y="3044279"/>
            <a:ext cx="6839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ALGORITMOS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92705C-EAD6-A53C-9147-2049AA1BAFB0}"/>
              </a:ext>
            </a:extLst>
          </p:cNvPr>
          <p:cNvSpPr txBox="1"/>
          <p:nvPr/>
        </p:nvSpPr>
        <p:spPr>
          <a:xfrm>
            <a:off x="278892" y="1417320"/>
            <a:ext cx="858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/>
              <a:t>Sumário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FE02D4-2D5F-4ECF-D856-6B12DB18BE74}"/>
              </a:ext>
            </a:extLst>
          </p:cNvPr>
          <p:cNvSpPr txBox="1"/>
          <p:nvPr/>
        </p:nvSpPr>
        <p:spPr>
          <a:xfrm>
            <a:off x="278892" y="2586077"/>
            <a:ext cx="8316468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Variáveis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Tipo de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Entrada e 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353313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ED22D3-1C11-7753-9D76-B0604A2FF5F7}"/>
              </a:ext>
            </a:extLst>
          </p:cNvPr>
          <p:cNvSpPr txBox="1"/>
          <p:nvPr/>
        </p:nvSpPr>
        <p:spPr>
          <a:xfrm>
            <a:off x="365760" y="1399032"/>
            <a:ext cx="841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u="sng" dirty="0"/>
              <a:t>O que é uma variável?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CC2D9-C47B-512D-AF64-23FD71CEC2D3}"/>
              </a:ext>
            </a:extLst>
          </p:cNvPr>
          <p:cNvSpPr txBox="1"/>
          <p:nvPr/>
        </p:nvSpPr>
        <p:spPr>
          <a:xfrm>
            <a:off x="224028" y="2238018"/>
            <a:ext cx="869594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</a:rPr>
              <a:t>Uma </a:t>
            </a:r>
            <a:r>
              <a:rPr lang="pt-BR" sz="2000" b="1" i="0" dirty="0" err="1">
                <a:solidFill>
                  <a:srgbClr val="000000"/>
                </a:solidFill>
                <a:effectLst/>
              </a:rPr>
              <a:t>varíável</a:t>
            </a:r>
            <a:r>
              <a:rPr lang="pt-BR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representa uma posição na memória, onde pode ser armazenado um dado de um determinado tipo;</a:t>
            </a:r>
            <a:r>
              <a:rPr lang="pt-BR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</a:rPr>
              <a:t>Uma variável possui um </a:t>
            </a:r>
            <a:r>
              <a:rPr lang="pt-BR" sz="2000" b="1" i="0" dirty="0">
                <a:solidFill>
                  <a:srgbClr val="000000"/>
                </a:solidFill>
                <a:effectLst/>
              </a:rPr>
              <a:t>nome 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e um valor de um determinado </a:t>
            </a:r>
            <a:r>
              <a:rPr lang="pt-BR" sz="2000" b="1" i="0" dirty="0">
                <a:solidFill>
                  <a:srgbClr val="000000"/>
                </a:solidFill>
                <a:effectLst/>
              </a:rPr>
              <a:t>tipo de dado 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para que possa ser identificada.</a:t>
            </a:r>
            <a:r>
              <a:rPr lang="pt-BR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</a:rPr>
              <a:t>Durante a execução do algoritmo, a variável pode ter seu valor alterado (</a:t>
            </a:r>
            <a:r>
              <a:rPr lang="pt-BR" sz="2000" b="1" i="0" dirty="0">
                <a:solidFill>
                  <a:srgbClr val="000000"/>
                </a:solidFill>
                <a:effectLst/>
              </a:rPr>
              <a:t>seu valor pode variar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)</a:t>
            </a:r>
            <a:r>
              <a:rPr lang="pt-BR" sz="2000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7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D8875FA-5AAE-D970-FBDB-0F0D42A7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33" y="1271315"/>
            <a:ext cx="5941134" cy="46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5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6CC2917F-C46D-7113-77C5-435F79F40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64685"/>
              </p:ext>
            </p:extLst>
          </p:nvPr>
        </p:nvGraphicFramePr>
        <p:xfrm>
          <a:off x="207263" y="2137664"/>
          <a:ext cx="8784921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3">
                  <a:extLst>
                    <a:ext uri="{9D8B030D-6E8A-4147-A177-3AD203B41FA5}">
                      <a16:colId xmlns:a16="http://schemas.microsoft.com/office/drawing/2014/main" val="3366897855"/>
                    </a:ext>
                  </a:extLst>
                </a:gridCol>
                <a:gridCol w="6316358">
                  <a:extLst>
                    <a:ext uri="{9D8B030D-6E8A-4147-A177-3AD203B41FA5}">
                      <a16:colId xmlns:a16="http://schemas.microsoft.com/office/drawing/2014/main" val="1082859316"/>
                    </a:ext>
                  </a:extLst>
                </a:gridCol>
              </a:tblGrid>
              <a:tr h="735584">
                <a:tc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Tipo</a:t>
                      </a:r>
                    </a:p>
                  </a:txBody>
                  <a:tcPr marL="131774" marR="131774" marT="65887" marB="65887" anchor="ctr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Descrição</a:t>
                      </a:r>
                    </a:p>
                  </a:txBody>
                  <a:tcPr marL="131774" marR="131774" marT="65887" marB="65887" anchor="ctr"/>
                </a:tc>
                <a:extLst>
                  <a:ext uri="{0D108BD9-81ED-4DB2-BD59-A6C34878D82A}">
                    <a16:rowId xmlns:a16="http://schemas.microsoft.com/office/drawing/2014/main" val="684889159"/>
                  </a:ext>
                </a:extLst>
              </a:tr>
              <a:tr h="735584">
                <a:tc>
                  <a:txBody>
                    <a:bodyPr/>
                    <a:lstStyle/>
                    <a:p>
                      <a:r>
                        <a:rPr lang="pt-BR" sz="2400" dirty="0"/>
                        <a:t>Inteiro</a:t>
                      </a:r>
                    </a:p>
                  </a:txBody>
                  <a:tcPr marL="131774" marR="131774" marT="65887" marB="65887" anchor="ctr"/>
                </a:tc>
                <a:tc>
                  <a:txBody>
                    <a:bodyPr/>
                    <a:lstStyle/>
                    <a:p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Representa valores inteiros</a:t>
                      </a:r>
                    </a:p>
                    <a:p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Ex.: 2, 5, -3, 100, -151...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667819"/>
                  </a:ext>
                </a:extLst>
              </a:tr>
              <a:tr h="735584">
                <a:tc>
                  <a:txBody>
                    <a:bodyPr/>
                    <a:lstStyle/>
                    <a:p>
                      <a:r>
                        <a:rPr lang="pt-BR" sz="2400" dirty="0"/>
                        <a:t>Real</a:t>
                      </a:r>
                    </a:p>
                  </a:txBody>
                  <a:tcPr marL="131774" marR="131774" marT="65887" marB="65887" anchor="ctr"/>
                </a:tc>
                <a:tc>
                  <a:txBody>
                    <a:bodyPr/>
                    <a:lstStyle/>
                    <a:p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Representa valores reais</a:t>
                      </a:r>
                    </a:p>
                    <a:p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Ex.: 10.0, 5.6, -3.45....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375331"/>
                  </a:ext>
                </a:extLst>
              </a:tr>
              <a:tr h="735584">
                <a:tc>
                  <a:txBody>
                    <a:bodyPr/>
                    <a:lstStyle/>
                    <a:p>
                      <a:r>
                        <a:rPr lang="pt-BR" sz="2400" dirty="0"/>
                        <a:t>Caractere</a:t>
                      </a:r>
                    </a:p>
                  </a:txBody>
                  <a:tcPr marL="131774" marR="131774" marT="65887" marB="65887" anchor="ctr"/>
                </a:tc>
                <a:tc>
                  <a:txBody>
                    <a:bodyPr/>
                    <a:lstStyle/>
                    <a:p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Representa texto entre aspas duplas</a:t>
                      </a:r>
                    </a:p>
                    <a:p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Ex.: “Corinthians”, “B”, “1234”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525313"/>
                  </a:ext>
                </a:extLst>
              </a:tr>
              <a:tr h="735584">
                <a:tc>
                  <a:txBody>
                    <a:bodyPr/>
                    <a:lstStyle/>
                    <a:p>
                      <a:r>
                        <a:rPr lang="pt-BR" sz="2400" dirty="0"/>
                        <a:t>Logico</a:t>
                      </a:r>
                    </a:p>
                  </a:txBody>
                  <a:tcPr marL="131774" marR="131774" marT="65887" marB="65887" anchor="ctr"/>
                </a:tc>
                <a:tc>
                  <a:txBody>
                    <a:bodyPr/>
                    <a:lstStyle/>
                    <a:p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Representa os valores lógicos VERDADEIRO ou FALSO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419647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6E3C367C-FB82-B65E-2143-D66B309622AA}"/>
              </a:ext>
            </a:extLst>
          </p:cNvPr>
          <p:cNvSpPr txBox="1"/>
          <p:nvPr/>
        </p:nvSpPr>
        <p:spPr>
          <a:xfrm>
            <a:off x="420624" y="1408176"/>
            <a:ext cx="830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131543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79CFCC-FD5D-FDD9-7C24-1609B33246A5}"/>
              </a:ext>
            </a:extLst>
          </p:cNvPr>
          <p:cNvSpPr txBox="1"/>
          <p:nvPr/>
        </p:nvSpPr>
        <p:spPr>
          <a:xfrm>
            <a:off x="192024" y="1463040"/>
            <a:ext cx="875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/>
              <a:t>Entrada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9CE18F-6679-8F8E-3E73-4292C83D294A}"/>
              </a:ext>
            </a:extLst>
          </p:cNvPr>
          <p:cNvSpPr txBox="1"/>
          <p:nvPr/>
        </p:nvSpPr>
        <p:spPr>
          <a:xfrm>
            <a:off x="192024" y="2624078"/>
            <a:ext cx="88513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</a:rPr>
              <a:t>A operação de leitura é usada para obter um valor digitado pelo usuário</a:t>
            </a:r>
          </a:p>
          <a:p>
            <a:endParaRPr lang="pt-BR" sz="2000" b="0" i="0" dirty="0">
              <a:solidFill>
                <a:srgbClr val="000000"/>
              </a:solidFill>
              <a:effectLst/>
            </a:endParaRPr>
          </a:p>
          <a:p>
            <a:r>
              <a:rPr lang="pt-BR" sz="2000" b="1" i="0" dirty="0">
                <a:solidFill>
                  <a:srgbClr val="000000"/>
                </a:solidFill>
                <a:effectLst/>
              </a:rPr>
              <a:t>Sintaxe 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→ </a:t>
            </a:r>
            <a:r>
              <a:rPr lang="pt-BR" sz="2000" b="1" i="0" dirty="0">
                <a:solidFill>
                  <a:srgbClr val="0070C0"/>
                </a:solidFill>
                <a:effectLst/>
              </a:rPr>
              <a:t>leia (&lt;lista de variáveis&gt;)</a:t>
            </a:r>
          </a:p>
          <a:p>
            <a:endParaRPr lang="pt-BR" sz="2000" b="1" i="0" dirty="0">
              <a:solidFill>
                <a:srgbClr val="000000"/>
              </a:solidFill>
              <a:effectLst/>
            </a:endParaRPr>
          </a:p>
          <a:p>
            <a:r>
              <a:rPr lang="pt-BR" sz="2000" b="1" i="0" dirty="0">
                <a:solidFill>
                  <a:srgbClr val="000000"/>
                </a:solidFill>
                <a:effectLst/>
              </a:rPr>
              <a:t>Exemplo:</a:t>
            </a:r>
          </a:p>
          <a:p>
            <a:endParaRPr lang="pt-BR" sz="2000" b="1" i="0" dirty="0">
              <a:solidFill>
                <a:srgbClr val="0070C0"/>
              </a:solidFill>
              <a:effectLst/>
            </a:endParaRPr>
          </a:p>
          <a:p>
            <a:r>
              <a:rPr lang="pt-BR" sz="2000" b="1" i="0" dirty="0">
                <a:solidFill>
                  <a:srgbClr val="0070C0"/>
                </a:solidFill>
                <a:effectLst/>
              </a:rPr>
              <a:t>leia (numero)</a:t>
            </a:r>
          </a:p>
          <a:p>
            <a:endParaRPr lang="pt-BR" sz="2000" b="0" i="0" dirty="0">
              <a:solidFill>
                <a:srgbClr val="000000"/>
              </a:solidFill>
              <a:effectLst/>
            </a:endParaRPr>
          </a:p>
          <a:p>
            <a:r>
              <a:rPr lang="pt-BR" sz="2000" b="0" i="0" dirty="0">
                <a:solidFill>
                  <a:srgbClr val="000000"/>
                </a:solidFill>
                <a:effectLst/>
              </a:rPr>
              <a:t>O valor digitado será armazenado na variável numero.</a:t>
            </a:r>
            <a:r>
              <a:rPr lang="pt-BR" sz="2000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43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48310C-3508-FEF9-B4A1-4D8E2EF14201}"/>
              </a:ext>
            </a:extLst>
          </p:cNvPr>
          <p:cNvSpPr txBox="1"/>
          <p:nvPr/>
        </p:nvSpPr>
        <p:spPr>
          <a:xfrm>
            <a:off x="3334321" y="1380744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u="sng" dirty="0"/>
              <a:t>Saída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048C8B-40C9-A2FF-C6A7-CB7B00F4A83A}"/>
              </a:ext>
            </a:extLst>
          </p:cNvPr>
          <p:cNvSpPr txBox="1"/>
          <p:nvPr/>
        </p:nvSpPr>
        <p:spPr>
          <a:xfrm>
            <a:off x="102203" y="2337935"/>
            <a:ext cx="893959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</a:rPr>
              <a:t>O comando de impressão é utilizado para “imprimir” valores no dispositivo de saída de dados, normalmente, o monitor.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000000"/>
              </a:solidFill>
              <a:effectLst/>
            </a:endParaRPr>
          </a:p>
          <a:p>
            <a:r>
              <a:rPr lang="pt-BR" sz="2000" b="1" i="0" dirty="0">
                <a:solidFill>
                  <a:srgbClr val="000000"/>
                </a:solidFill>
                <a:effectLst/>
              </a:rPr>
              <a:t>Sintaxe 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→</a:t>
            </a:r>
            <a:r>
              <a:rPr lang="pt-BR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1" i="0" dirty="0">
                <a:solidFill>
                  <a:srgbClr val="0070C0"/>
                </a:solidFill>
                <a:effectLst/>
              </a:rPr>
              <a:t>escreva (&lt;lista-de-variáveis&gt;)</a:t>
            </a:r>
          </a:p>
          <a:p>
            <a:endParaRPr lang="pt-BR" sz="2000" b="1" i="0" dirty="0">
              <a:solidFill>
                <a:srgbClr val="0070C0"/>
              </a:solidFill>
              <a:effectLst/>
            </a:endParaRPr>
          </a:p>
          <a:p>
            <a:r>
              <a:rPr lang="pt-BR" sz="2000" b="1" i="0" dirty="0">
                <a:solidFill>
                  <a:srgbClr val="000000"/>
                </a:solidFill>
                <a:effectLst/>
              </a:rPr>
              <a:t>Exemplos:</a:t>
            </a:r>
          </a:p>
          <a:p>
            <a:r>
              <a:rPr lang="pt-BR" sz="2000" b="1" i="0" dirty="0">
                <a:solidFill>
                  <a:srgbClr val="0070C0"/>
                </a:solidFill>
                <a:effectLst/>
              </a:rPr>
              <a:t>escreva (numero1)</a:t>
            </a:r>
          </a:p>
          <a:p>
            <a:r>
              <a:rPr lang="pt-BR" sz="2000" b="0" i="0" dirty="0">
                <a:solidFill>
                  <a:srgbClr val="000000"/>
                </a:solidFill>
                <a:effectLst/>
              </a:rPr>
              <a:t>→ Será mostrado na tela o conteúdo da variável numero1.</a:t>
            </a:r>
          </a:p>
          <a:p>
            <a:endParaRPr lang="pt-BR" sz="2000" b="0" i="0" dirty="0">
              <a:solidFill>
                <a:srgbClr val="000000"/>
              </a:solidFill>
              <a:effectLst/>
            </a:endParaRPr>
          </a:p>
          <a:p>
            <a:r>
              <a:rPr lang="pt-BR" sz="2000" b="1" i="0" dirty="0">
                <a:solidFill>
                  <a:srgbClr val="0070C0"/>
                </a:solidFill>
                <a:effectLst/>
              </a:rPr>
              <a:t>escreva (“O texto digitado foi ”, k)</a:t>
            </a:r>
          </a:p>
          <a:p>
            <a:r>
              <a:rPr lang="pt-BR" sz="2000" b="0" i="0" dirty="0">
                <a:solidFill>
                  <a:srgbClr val="000000"/>
                </a:solidFill>
                <a:effectLst/>
              </a:rPr>
              <a:t>→ Será mostrado o texto entre “” e depois o conteúdo da variável k.</a:t>
            </a:r>
            <a:r>
              <a:rPr lang="pt-BR" sz="2000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61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924CAFD-97D1-54BD-95E4-2D28B62F7207}"/>
              </a:ext>
            </a:extLst>
          </p:cNvPr>
          <p:cNvSpPr txBox="1"/>
          <p:nvPr/>
        </p:nvSpPr>
        <p:spPr>
          <a:xfrm>
            <a:off x="3795185" y="1408176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u="sng" dirty="0"/>
              <a:t>Exercício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DA45E7-873C-B80B-027B-19FD817275BC}"/>
              </a:ext>
            </a:extLst>
          </p:cNvPr>
          <p:cNvSpPr txBox="1"/>
          <p:nvPr/>
        </p:nvSpPr>
        <p:spPr>
          <a:xfrm>
            <a:off x="173736" y="2350008"/>
            <a:ext cx="88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Crie um Programa que leia 1 variável de cada Tipo (Inteiro, Real, Caractere) e mostre na tela os valores lidos.</a:t>
            </a:r>
          </a:p>
        </p:txBody>
      </p:sp>
    </p:spTree>
    <p:extLst>
      <p:ext uri="{BB962C8B-B14F-4D97-AF65-F5344CB8AC3E}">
        <p14:creationId xmlns:p14="http://schemas.microsoft.com/office/powerpoint/2010/main" val="224348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281</Words>
  <Application>Microsoft Office PowerPoint</Application>
  <PresentationFormat>Apresentação na tela (4:3)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Carlos Henrique Camilo Gomes</cp:lastModifiedBy>
  <cp:revision>10</cp:revision>
  <dcterms:created xsi:type="dcterms:W3CDTF">2016-02-05T12:36:21Z</dcterms:created>
  <dcterms:modified xsi:type="dcterms:W3CDTF">2023-06-01T01:40:01Z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