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5" r:id="rId1"/>
  </p:sldMasterIdLst>
  <p:notesMasterIdLst>
    <p:notesMasterId r:id="rId22"/>
  </p:notesMasterIdLst>
  <p:sldIdLst>
    <p:sldId id="256" r:id="rId2"/>
    <p:sldId id="273" r:id="rId3"/>
    <p:sldId id="300" r:id="rId4"/>
    <p:sldId id="257" r:id="rId5"/>
    <p:sldId id="258" r:id="rId6"/>
    <p:sldId id="294" r:id="rId7"/>
    <p:sldId id="295" r:id="rId8"/>
    <p:sldId id="296" r:id="rId9"/>
    <p:sldId id="297" r:id="rId10"/>
    <p:sldId id="259" r:id="rId11"/>
    <p:sldId id="286" r:id="rId12"/>
    <p:sldId id="306" r:id="rId13"/>
    <p:sldId id="308" r:id="rId14"/>
    <p:sldId id="307" r:id="rId15"/>
    <p:sldId id="293" r:id="rId16"/>
    <p:sldId id="305" r:id="rId17"/>
    <p:sldId id="298" r:id="rId18"/>
    <p:sldId id="301" r:id="rId19"/>
    <p:sldId id="284" r:id="rId20"/>
    <p:sldId id="28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91F0"/>
    <a:srgbClr val="4D6181"/>
    <a:srgbClr val="A0ADD0"/>
    <a:srgbClr val="5674A8"/>
    <a:srgbClr val="A6A6A6"/>
    <a:srgbClr val="016ABC"/>
    <a:srgbClr val="2CC3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5037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7215E-E74F-0346-91A5-6872ECE5C9A9}" type="datetimeFigureOut">
              <a:rPr lang="pt-BR" smtClean="0"/>
              <a:t>30/10/2025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B704C-78D6-5A40-9B7D-FC2C1B9B6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872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24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3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85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564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2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24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13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87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62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414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009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64" r:id="rId5"/>
    <p:sldLayoutId id="2147483858" r:id="rId6"/>
    <p:sldLayoutId id="2147483859" r:id="rId7"/>
    <p:sldLayoutId id="2147483860" r:id="rId8"/>
    <p:sldLayoutId id="2147483863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543" y="2093606"/>
            <a:ext cx="5988914" cy="267078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4E91F0"/>
                </a:solidFill>
              </a:rPr>
              <a:t>Disciplina: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Laboratório de Banco de Dados Avançado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2">
                <a:lumMod val="75000"/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75F0E4-3DB5-487F-82BF-F918EBC9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  <p:sp>
        <p:nvSpPr>
          <p:cNvPr id="13" name="Subtítulo 2">
            <a:extLst>
              <a:ext uri="{FF2B5EF4-FFF2-40B4-BE49-F238E27FC236}">
                <a16:creationId xmlns:a16="http://schemas.microsoft.com/office/drawing/2014/main" id="{47647F52-E6A5-4B22-B313-A594E3F8E0D4}"/>
              </a:ext>
            </a:extLst>
          </p:cNvPr>
          <p:cNvSpPr txBox="1">
            <a:spLocks/>
          </p:cNvSpPr>
          <p:nvPr/>
        </p:nvSpPr>
        <p:spPr>
          <a:xfrm>
            <a:off x="252849" y="4864963"/>
            <a:ext cx="1629217" cy="184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118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0D28F-2EBB-9B22-0FC9-3D2DB469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Trigger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6410CF-2FB0-FD5E-F6E0-359BFD56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CREATE OR REPLACE TRIGGER </a:t>
            </a:r>
            <a:r>
              <a:rPr lang="pt-BR" dirty="0" err="1"/>
              <a:t>nome_da_trigger</a:t>
            </a:r>
            <a:endParaRPr lang="pt-BR" dirty="0"/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[BEFORE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AFTER]</a:t>
            </a:r>
            <a:r>
              <a:rPr lang="pt-BR" dirty="0"/>
              <a:t>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[INSERT OR UPDATE OR DELETE]</a:t>
            </a:r>
          </a:p>
          <a:p>
            <a:r>
              <a:rPr lang="pt-BR" dirty="0"/>
              <a:t>ON </a:t>
            </a:r>
            <a:r>
              <a:rPr lang="pt-BR" dirty="0" err="1"/>
              <a:t>nome_da_tabela</a:t>
            </a:r>
            <a:endParaRPr lang="pt-BR" dirty="0"/>
          </a:p>
          <a:p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[FOR EACH ROW]  </a:t>
            </a:r>
            <a:r>
              <a:rPr lang="pt-BR" dirty="0"/>
              <a:t>-- se quiser disparar linha a linha</a:t>
            </a:r>
          </a:p>
          <a:p>
            <a:r>
              <a:rPr lang="pt-BR" dirty="0">
                <a:solidFill>
                  <a:srgbClr val="FF0000"/>
                </a:solidFill>
              </a:rPr>
              <a:t>DECLARE </a:t>
            </a:r>
          </a:p>
          <a:p>
            <a:r>
              <a:rPr lang="pt-BR" dirty="0"/>
              <a:t>   -- variáveis</a:t>
            </a:r>
          </a:p>
          <a:p>
            <a:r>
              <a:rPr lang="pt-BR" dirty="0">
                <a:solidFill>
                  <a:srgbClr val="FF0000"/>
                </a:solidFill>
              </a:rPr>
              <a:t>BEGIN</a:t>
            </a:r>
            <a:r>
              <a:rPr lang="pt-BR" dirty="0"/>
              <a:t>    </a:t>
            </a:r>
          </a:p>
          <a:p>
            <a:r>
              <a:rPr lang="pt-BR" dirty="0"/>
              <a:t>-- implementação</a:t>
            </a:r>
          </a:p>
          <a:p>
            <a:r>
              <a:rPr lang="pt-BR" dirty="0">
                <a:solidFill>
                  <a:srgbClr val="FF0000"/>
                </a:solidFill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74101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C12E1-0F93-82B0-A5C9-A9558D50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Before e </a:t>
            </a:r>
            <a:r>
              <a:rPr lang="pt-BR" dirty="0" err="1"/>
              <a:t>After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8E2A7F-6EF8-8F04-707F-E5F4E1552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dirty="0" err="1"/>
              <a:t>before</a:t>
            </a:r>
            <a:r>
              <a:rPr lang="pt-BR" dirty="0"/>
              <a:t> quer dizer antes que as alterações sejam feitas nos registros da tabela em questão, ou seja, podemos dizer que o Oracle faz as alterações primeiramente em memória, para depois efetivá-las no banco de dados. </a:t>
            </a:r>
          </a:p>
          <a:p>
            <a:r>
              <a:rPr lang="pt-BR" dirty="0"/>
              <a:t>Com isso, dependendo do momento tratado, </a:t>
            </a:r>
            <a:r>
              <a:rPr lang="pt-BR" dirty="0" err="1"/>
              <a:t>before</a:t>
            </a:r>
            <a:r>
              <a:rPr lang="pt-BR" dirty="0"/>
              <a:t> ou </a:t>
            </a:r>
            <a:r>
              <a:rPr lang="pt-BR" dirty="0" err="1"/>
              <a:t>after</a:t>
            </a:r>
            <a:r>
              <a:rPr lang="pt-BR" dirty="0"/>
              <a:t>, podemos ou não alterar estes dados.</a:t>
            </a:r>
          </a:p>
          <a:p>
            <a:endParaRPr lang="pt-BR" dirty="0"/>
          </a:p>
          <a:p>
            <a:r>
              <a:rPr lang="pt-BR" dirty="0"/>
              <a:t>Quando o trigger é disparado no momento </a:t>
            </a:r>
            <a:r>
              <a:rPr lang="pt-BR" dirty="0" err="1"/>
              <a:t>before</a:t>
            </a:r>
            <a:r>
              <a:rPr lang="pt-BR" dirty="0"/>
              <a:t>, os dados ainda não foram efetivados, neste caso podemos alterar os valores antes que eles sejam gravados no banco de dados. Quando é disparado no </a:t>
            </a:r>
            <a:r>
              <a:rPr lang="pt-BR" dirty="0" err="1"/>
              <a:t>after</a:t>
            </a:r>
            <a:r>
              <a:rPr lang="pt-BR" dirty="0"/>
              <a:t> não há mais como alterá-los, pois já foram efetivados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38156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0BED3-B04B-431C-A969-7ADC23F0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Tabel</a:t>
            </a:r>
            <a:r>
              <a:rPr lang="pt-BR" dirty="0"/>
              <a:t> comparativa para os tipos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31F2554-FA61-44F9-8826-B187FFA18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011836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694378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022086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08846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Execução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 de 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29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BEFORE 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Antes de Inserir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Validar 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9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AFTER 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Depois de Inserir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080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BEFORE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Antes de Alterar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Impedir alteração; Validar valores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93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AFTER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Depois de Alterar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08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BEFORE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Antes de Excluir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Impedir exclusão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77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AFTER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Depois de Excluir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02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33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92DF6FBA-0448-6377-D74C-4242BD9C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:new &amp; :</a:t>
            </a:r>
            <a:r>
              <a:rPr lang="pt-BR" dirty="0" err="1"/>
              <a:t>old</a:t>
            </a:r>
            <a:endParaRPr lang="pt-BR" dirty="0"/>
          </a:p>
        </p:txBody>
      </p:sp>
      <p:graphicFrame>
        <p:nvGraphicFramePr>
          <p:cNvPr id="11" name="Tabela 11">
            <a:extLst>
              <a:ext uri="{FF2B5EF4-FFF2-40B4-BE49-F238E27FC236}">
                <a16:creationId xmlns:a16="http://schemas.microsoft.com/office/drawing/2014/main" id="{F2C6D0DF-1F28-C7FC-E63B-440021C54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688693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668135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377891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881192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268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Operações DML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085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:new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após a alteração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insert</a:t>
                      </a:r>
                      <a:r>
                        <a:rPr lang="pt-BR" dirty="0"/>
                        <a:t> ou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:</a:t>
                      </a:r>
                      <a:r>
                        <a:rPr lang="pt-BR" dirty="0" err="1"/>
                        <a:t>new.nome_coluna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832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:</a:t>
                      </a:r>
                      <a:r>
                        <a:rPr lang="pt-BR" dirty="0" err="1"/>
                        <a:t>old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antes da alteração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update ou 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:</a:t>
                      </a:r>
                      <a:r>
                        <a:rPr lang="pt-BR" dirty="0" err="1"/>
                        <a:t>old.nome_coluna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360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9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E49C9-62FB-F3BC-2795-11B0B6D8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0204F-3473-33D5-7096-C5A1A44F84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E444674-F338-4651-58E4-4FBE7081B4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EC5D18F-CA98-C5A4-7D1E-9724EAC0B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4" y="1825625"/>
            <a:ext cx="5111496" cy="337940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CAEC5F1-695D-4A9C-1BEE-2E766C71F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199" y="1825625"/>
            <a:ext cx="5257393" cy="328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394E7-59E7-4314-A068-CC6E4A66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5F8DD-F812-43FF-90E8-56D55A80E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5654E4-290D-4FFA-9B79-460270AD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81" y="1847851"/>
            <a:ext cx="10123038" cy="317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61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F0EA5-5C2D-5605-1719-06F1BD88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D94D2-C3D2-8A66-1350-F928F1DACB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Dadas as tabelas: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46CB9AE-2290-D610-5AE9-D945987B33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Crie uma trigger que salve na tabela </a:t>
            </a:r>
            <a:r>
              <a:rPr lang="pt-BR" dirty="0" err="1"/>
              <a:t>tbLogCliente</a:t>
            </a:r>
            <a:r>
              <a:rPr lang="pt-BR" dirty="0"/>
              <a:t> os dados ao inserir, alterar ou excluir um registro na tabela de cliente.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Crie um trigger que ao alterar ou excluir dados, salve em uma tabela os dados antigos. (Exemplo: crie uma tabela de histórico).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FEECCC7-A078-11C5-1725-E3FB18D58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6894"/>
            <a:ext cx="480127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5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F07C2-EF45-642A-EE3B-BAC9CF71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Códigos necessários para a realização do próximo 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705EC-23BB-299E-3D90-2DABECD7D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58716"/>
          </a:xfrm>
        </p:spPr>
        <p:txBody>
          <a:bodyPr>
            <a:normAutofit/>
          </a:bodyPr>
          <a:lstStyle/>
          <a:p>
            <a:r>
              <a:rPr lang="pt-BR" sz="2000" dirty="0" err="1"/>
              <a:t>select</a:t>
            </a:r>
            <a:r>
              <a:rPr lang="pt-BR" sz="2000" dirty="0"/>
              <a:t> </a:t>
            </a:r>
            <a:r>
              <a:rPr lang="pt-BR" sz="2000" dirty="0" err="1"/>
              <a:t>sysdate</a:t>
            </a:r>
            <a:r>
              <a:rPr lang="pt-BR" sz="2000" dirty="0"/>
              <a:t> </a:t>
            </a:r>
            <a:r>
              <a:rPr lang="pt-BR" sz="2000" dirty="0" err="1"/>
              <a:t>from</a:t>
            </a:r>
            <a:r>
              <a:rPr lang="pt-BR" sz="2000" dirty="0"/>
              <a:t> dual;</a:t>
            </a:r>
          </a:p>
          <a:p>
            <a:endParaRPr lang="pt-BR" sz="2000" dirty="0"/>
          </a:p>
          <a:p>
            <a:r>
              <a:rPr lang="pt-BR" sz="2000" dirty="0" err="1"/>
              <a:t>select</a:t>
            </a:r>
            <a:r>
              <a:rPr lang="pt-BR" sz="2000" dirty="0"/>
              <a:t> </a:t>
            </a:r>
            <a:r>
              <a:rPr lang="pt-BR" sz="2000" dirty="0" err="1"/>
              <a:t>trim</a:t>
            </a:r>
            <a:r>
              <a:rPr lang="pt-BR" sz="2000" dirty="0"/>
              <a:t>(</a:t>
            </a:r>
            <a:r>
              <a:rPr lang="pt-BR" sz="2000" dirty="0" err="1"/>
              <a:t>to_char</a:t>
            </a:r>
            <a:r>
              <a:rPr lang="pt-BR" sz="2000" dirty="0"/>
              <a:t>(</a:t>
            </a:r>
            <a:r>
              <a:rPr lang="pt-BR" sz="2000" dirty="0" err="1"/>
              <a:t>sysdate</a:t>
            </a:r>
            <a:r>
              <a:rPr lang="pt-BR" sz="2000" dirty="0"/>
              <a:t>,'DAY')) "Dia" </a:t>
            </a:r>
            <a:r>
              <a:rPr lang="pt-BR" sz="2000" dirty="0" err="1"/>
              <a:t>from</a:t>
            </a:r>
            <a:r>
              <a:rPr lang="pt-BR" sz="2000" dirty="0"/>
              <a:t> dual;</a:t>
            </a:r>
          </a:p>
          <a:p>
            <a:endParaRPr lang="pt-BR" sz="2000" dirty="0"/>
          </a:p>
          <a:p>
            <a:r>
              <a:rPr lang="pt-BR" sz="2000" dirty="0" err="1"/>
              <a:t>select</a:t>
            </a:r>
            <a:r>
              <a:rPr lang="pt-BR" sz="2000" dirty="0"/>
              <a:t> </a:t>
            </a:r>
            <a:r>
              <a:rPr lang="pt-BR" sz="2000" dirty="0" err="1"/>
              <a:t>trim</a:t>
            </a:r>
            <a:r>
              <a:rPr lang="pt-BR" sz="2000" dirty="0"/>
              <a:t>(</a:t>
            </a:r>
            <a:r>
              <a:rPr lang="pt-BR" sz="2000" dirty="0" err="1"/>
              <a:t>to_char</a:t>
            </a:r>
            <a:r>
              <a:rPr lang="pt-BR" sz="2000" dirty="0"/>
              <a:t>(</a:t>
            </a:r>
            <a:r>
              <a:rPr lang="pt-BR" sz="2000" dirty="0" err="1"/>
              <a:t>sysdate</a:t>
            </a:r>
            <a:r>
              <a:rPr lang="pt-BR" sz="2000" dirty="0"/>
              <a:t>,'DAY','NLS_DATE_LANGUAGE=PORTUGUESE')) "Dia" </a:t>
            </a:r>
            <a:r>
              <a:rPr lang="pt-BR" sz="2000" dirty="0" err="1"/>
              <a:t>from</a:t>
            </a:r>
            <a:r>
              <a:rPr lang="pt-BR" sz="2000" dirty="0"/>
              <a:t> dual;</a:t>
            </a:r>
          </a:p>
          <a:p>
            <a:endParaRPr lang="pt-BR" sz="2000" dirty="0"/>
          </a:p>
          <a:p>
            <a:r>
              <a:rPr lang="pt-BR" sz="2000" dirty="0" err="1"/>
              <a:t>select</a:t>
            </a:r>
            <a:r>
              <a:rPr lang="pt-BR" sz="2000" dirty="0"/>
              <a:t> </a:t>
            </a:r>
            <a:r>
              <a:rPr lang="pt-BR" sz="2000" dirty="0" err="1"/>
              <a:t>trim</a:t>
            </a:r>
            <a:r>
              <a:rPr lang="pt-BR" sz="2000" dirty="0"/>
              <a:t>(</a:t>
            </a:r>
            <a:r>
              <a:rPr lang="pt-BR" sz="2000" dirty="0" err="1"/>
              <a:t>to_char</a:t>
            </a:r>
            <a:r>
              <a:rPr lang="pt-BR" sz="2000" dirty="0"/>
              <a:t>(</a:t>
            </a:r>
            <a:r>
              <a:rPr lang="pt-BR" sz="2000" dirty="0" err="1"/>
              <a:t>sysdate</a:t>
            </a:r>
            <a:r>
              <a:rPr lang="pt-BR" sz="2000" dirty="0"/>
              <a:t>,'MONTH','NLS_DATE_LANGUAGE=PORTUGUESE')) "Mes" </a:t>
            </a:r>
            <a:r>
              <a:rPr lang="pt-BR" sz="2000" dirty="0" err="1"/>
              <a:t>from</a:t>
            </a:r>
            <a:r>
              <a:rPr lang="pt-BR" sz="2000" dirty="0"/>
              <a:t> dual;</a:t>
            </a:r>
          </a:p>
          <a:p>
            <a:endParaRPr lang="pt-BR" sz="2000" dirty="0"/>
          </a:p>
          <a:p>
            <a:r>
              <a:rPr lang="pt-BR" sz="2000" dirty="0" err="1"/>
              <a:t>select</a:t>
            </a:r>
            <a:r>
              <a:rPr lang="pt-BR" sz="2000" dirty="0"/>
              <a:t> </a:t>
            </a:r>
            <a:r>
              <a:rPr lang="pt-BR" sz="2000" dirty="0" err="1"/>
              <a:t>trim</a:t>
            </a:r>
            <a:r>
              <a:rPr lang="pt-BR" sz="2000" dirty="0"/>
              <a:t>(</a:t>
            </a:r>
            <a:r>
              <a:rPr lang="pt-BR" sz="2000" dirty="0" err="1"/>
              <a:t>to_char</a:t>
            </a:r>
            <a:r>
              <a:rPr lang="pt-BR" sz="2000" dirty="0"/>
              <a:t>(</a:t>
            </a:r>
            <a:r>
              <a:rPr lang="pt-BR" sz="2000" dirty="0" err="1"/>
              <a:t>sysdate</a:t>
            </a:r>
            <a:r>
              <a:rPr lang="pt-BR" sz="2000" dirty="0"/>
              <a:t>,'YYYY')) "Ano" </a:t>
            </a:r>
            <a:r>
              <a:rPr lang="pt-BR" sz="2000" dirty="0" err="1"/>
              <a:t>from</a:t>
            </a:r>
            <a:r>
              <a:rPr lang="pt-BR" sz="2000" dirty="0"/>
              <a:t> dual;</a:t>
            </a:r>
          </a:p>
        </p:txBody>
      </p:sp>
    </p:spTree>
    <p:extLst>
      <p:ext uri="{BB962C8B-B14F-4D97-AF65-F5344CB8AC3E}">
        <p14:creationId xmlns:p14="http://schemas.microsoft.com/office/powerpoint/2010/main" val="4262756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F0EA5-5C2D-5605-1719-06F1BD88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FD94D2-C3D2-8A66-1350-F928F1DA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uma trigger que exiba uma mensagem de erro ao tentar inserir, editar ou excluir um registro na quinta-feira. Caso contrário o script pode ser executado.</a:t>
            </a:r>
          </a:p>
        </p:txBody>
      </p:sp>
    </p:spTree>
    <p:extLst>
      <p:ext uri="{BB962C8B-B14F-4D97-AF65-F5344CB8AC3E}">
        <p14:creationId xmlns:p14="http://schemas.microsoft.com/office/powerpoint/2010/main" val="899360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 descr="Uma imagem contendo cartão de visita, tijolo&#10;&#10;Descrição gerada automaticamente">
            <a:extLst>
              <a:ext uri="{FF2B5EF4-FFF2-40B4-BE49-F238E27FC236}">
                <a16:creationId xmlns:a16="http://schemas.microsoft.com/office/drawing/2014/main" id="{DC63B5B1-0BDF-4A2C-B577-10EED8E4B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b="4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837996"/>
            <a:ext cx="5037616" cy="9542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Contato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3332521"/>
            <a:ext cx="5037616" cy="9542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E-mail: allan@cruzeirodosul.edu.br</a:t>
            </a:r>
          </a:p>
          <a:p>
            <a:endParaRPr lang="en-US" dirty="0"/>
          </a:p>
        </p:txBody>
      </p:sp>
      <p:sp>
        <p:nvSpPr>
          <p:cNvPr id="141" name="Arc 140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1378FC-6EBF-4D8A-9C72-FE57FA75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2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D01BC9B2-7479-4D1C-B17A-D2C79A2E2F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21" r="28720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1" name="Rectangle 13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355146-4E31-43D3-BB0D-06A16EE44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0776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dirty="0" err="1"/>
              <a:t>Unidade</a:t>
            </a:r>
            <a:r>
              <a:rPr lang="en-US" sz="5400" dirty="0"/>
              <a:t> 6</a:t>
            </a:r>
            <a:r>
              <a:rPr lang="en-US" sz="5400" kern="1200" dirty="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2326741"/>
            <a:ext cx="4637228" cy="3408895"/>
          </a:xfrm>
        </p:spPr>
        <p:txBody>
          <a:bodyPr vert="horz" lIns="91440" tIns="45720" rIns="91440" bIns="45720" rtlCol="0">
            <a:normAutofit/>
          </a:bodyPr>
          <a:lstStyle/>
          <a:p>
            <a:pPr marL="114300" algn="l"/>
            <a:r>
              <a:rPr lang="pt-BR" sz="1800" b="1" i="1" dirty="0"/>
              <a:t>Triggers</a:t>
            </a:r>
            <a:endParaRPr lang="pt-BR" sz="1800" b="1" dirty="0"/>
          </a:p>
          <a:p>
            <a:pPr marL="114300" algn="l"/>
            <a:r>
              <a:rPr lang="pt-BR" sz="1800" dirty="0"/>
              <a:t>Especificação de restrições gerais. Introdução às triggers em SQL.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1378FC-6EBF-4D8A-9C72-FE57FA75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3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DCE1AED4-C7FF-4468-BF54-4470A0A3E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Uma imagem contendo ao ar livre, edifício, placar, grande&#10;&#10;Descrição gerada automaticamente">
            <a:extLst>
              <a:ext uri="{FF2B5EF4-FFF2-40B4-BE49-F238E27FC236}">
                <a16:creationId xmlns:a16="http://schemas.microsoft.com/office/drawing/2014/main" id="{FB284E34-A72E-4CE3-AE8F-DABB6F4A3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13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BDE94FAB-AA60-43B4-A2C3-3A940B9A9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40000"/>
                </a:schemeClr>
              </a:gs>
              <a:gs pos="100000">
                <a:schemeClr val="tx1">
                  <a:alpha val="70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B1D55E-B8B2-4B5B-9780-0AB65EFF2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36465"/>
            <a:ext cx="9144000" cy="6467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www. cruzeirodosul.edu.br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01378FC-6EBF-4D8A-9C72-FE57FA754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264" y="6267451"/>
            <a:ext cx="1558916" cy="50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6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5FCC0-9D69-BC26-7319-6DB12442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uma exceção personalizada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FF35A3-1E1E-1C61-21B7-075D024E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Comando:</a:t>
            </a:r>
          </a:p>
          <a:p>
            <a:endParaRPr lang="pt-BR" dirty="0"/>
          </a:p>
          <a:p>
            <a:r>
              <a:rPr lang="pt-BR" dirty="0">
                <a:solidFill>
                  <a:srgbClr val="4E91F0"/>
                </a:solidFill>
              </a:rPr>
              <a:t>RAISE_APPLICATION_ERROR(</a:t>
            </a:r>
            <a:r>
              <a:rPr lang="pt-BR" dirty="0" err="1">
                <a:solidFill>
                  <a:srgbClr val="00B050"/>
                </a:solidFill>
              </a:rPr>
              <a:t>error_number</a:t>
            </a:r>
            <a:r>
              <a:rPr lang="pt-BR" dirty="0">
                <a:solidFill>
                  <a:srgbClr val="4E91F0"/>
                </a:solidFill>
              </a:rPr>
              <a:t>, </a:t>
            </a:r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error_message</a:t>
            </a:r>
            <a:r>
              <a:rPr lang="pt-BR" dirty="0">
                <a:solidFill>
                  <a:srgbClr val="4E91F0"/>
                </a:solidFill>
              </a:rPr>
              <a:t>);</a:t>
            </a:r>
          </a:p>
          <a:p>
            <a:endParaRPr lang="pt-BR" dirty="0"/>
          </a:p>
          <a:p>
            <a:r>
              <a:rPr lang="pt-BR" dirty="0" err="1">
                <a:solidFill>
                  <a:srgbClr val="00B050"/>
                </a:solidFill>
              </a:rPr>
              <a:t>error_number</a:t>
            </a:r>
            <a:r>
              <a:rPr lang="pt-BR" dirty="0"/>
              <a:t>: Um número de erro no intervalo de -20000 a -20999. Estes valores são reservados para mensagens personalizadas.</a:t>
            </a:r>
          </a:p>
          <a:p>
            <a:endParaRPr lang="pt-BR" dirty="0"/>
          </a:p>
          <a:p>
            <a:r>
              <a:rPr lang="pt-BR" dirty="0" err="1">
                <a:solidFill>
                  <a:schemeClr val="accent6">
                    <a:lumMod val="75000"/>
                  </a:schemeClr>
                </a:solidFill>
              </a:rPr>
              <a:t>error_message</a:t>
            </a:r>
            <a:r>
              <a:rPr lang="pt-BR" dirty="0"/>
              <a:t>: Uma </a:t>
            </a:r>
            <a:r>
              <a:rPr lang="pt-BR" dirty="0" err="1"/>
              <a:t>string</a:t>
            </a:r>
            <a:r>
              <a:rPr lang="pt-BR" dirty="0"/>
              <a:t> de até 2048 caracteres que descreve o erro.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r>
              <a:rPr lang="pt-BR" dirty="0">
                <a:solidFill>
                  <a:srgbClr val="4E91F0"/>
                </a:solidFill>
              </a:rPr>
              <a:t>RAISE_APPLICATION_ERROR(-20001,Mensagem de erro personalizada');</a:t>
            </a:r>
          </a:p>
        </p:txBody>
      </p:sp>
    </p:spTree>
    <p:extLst>
      <p:ext uri="{BB962C8B-B14F-4D97-AF65-F5344CB8AC3E}">
        <p14:creationId xmlns:p14="http://schemas.microsoft.com/office/powerpoint/2010/main" val="11183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762B3-70D4-104B-FB31-B5FBE5E2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36CDBD-6E6B-708B-BC9C-57F48D313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Trigger é um bloco de código PL/SQL armazenado no banco de dados que é disparado automaticamente mediante uma ação. </a:t>
            </a:r>
          </a:p>
          <a:p>
            <a:endParaRPr lang="pt-BR" dirty="0"/>
          </a:p>
          <a:p>
            <a:r>
              <a:rPr lang="pt-BR" dirty="0"/>
              <a:t>O disparo pode ocorrer de duas formas:</a:t>
            </a:r>
          </a:p>
          <a:p>
            <a:pPr lvl="1"/>
            <a:r>
              <a:rPr lang="pt-BR" dirty="0"/>
              <a:t>Alterações feitas em registros de uma determinada tabela do banco de dados; </a:t>
            </a:r>
          </a:p>
          <a:p>
            <a:pPr lvl="1"/>
            <a:r>
              <a:rPr lang="pt-BR" dirty="0"/>
              <a:t>Ações em nível de sistema por um trigger de sistema. </a:t>
            </a:r>
          </a:p>
        </p:txBody>
      </p:sp>
      <p:pic>
        <p:nvPicPr>
          <p:cNvPr id="4" name="Picture 2" descr="Oracle DB 11g Errors Guide - Aplicativo na Amazon Appstore">
            <a:extLst>
              <a:ext uri="{FF2B5EF4-FFF2-40B4-BE49-F238E27FC236}">
                <a16:creationId xmlns:a16="http://schemas.microsoft.com/office/drawing/2014/main" id="{D381C966-D1AE-D005-647E-5C98461F6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633" y="584822"/>
            <a:ext cx="886167" cy="88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59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85B1E-759B-6E91-926F-72BD6C3E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C8C897-2A62-80A8-5ED5-628710FD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Podemos criar um trigger que dispare quando fizermos um update em determinada tabela, e que ocorra após o update dos registros. </a:t>
            </a:r>
          </a:p>
          <a:p>
            <a:endParaRPr lang="pt-BR" dirty="0"/>
          </a:p>
          <a:p>
            <a:r>
              <a:rPr lang="pt-BR" dirty="0"/>
              <a:t>Podemos definir que este trigger disparará para cada linha afetada pelo comando DML, chamado de trigger de linha, ou se executará uma única vez independente de quantas linhas sofrerem alterações.</a:t>
            </a:r>
          </a:p>
        </p:txBody>
      </p:sp>
    </p:spTree>
    <p:extLst>
      <p:ext uri="{BB962C8B-B14F-4D97-AF65-F5344CB8AC3E}">
        <p14:creationId xmlns:p14="http://schemas.microsoft.com/office/powerpoint/2010/main" val="1295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EDFA-24A2-EA9A-979F-82848632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Trigger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7437B-4277-C751-8C01-A2D1033C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São objetos criados em nível de sistema e não de tabelas. </a:t>
            </a:r>
          </a:p>
          <a:p>
            <a:r>
              <a:rPr lang="pt-BR" dirty="0"/>
              <a:t>Quando falamos em sistemas nos referimos ao banco de dados, mais precisamente a ações que ocorrem nele. </a:t>
            </a:r>
          </a:p>
          <a:p>
            <a:r>
              <a:rPr lang="pt-BR" dirty="0"/>
              <a:t>Seu uso é mais comum pelos DBAs (administradores de banco de dados) e é uma ferramenta poderosa quando utilizada com criatividade.</a:t>
            </a:r>
          </a:p>
          <a:p>
            <a:r>
              <a:rPr lang="pt-BR" dirty="0"/>
              <a:t>Os triggers de sistema disparam conforme um evento que acontece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55638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46CF6-4C19-C9A4-198D-EF6B9436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eventos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1F47E1-3C42-92E5-9B7E-002EAA32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4E91F0"/>
                </a:solidFill>
              </a:rPr>
              <a:t>startup</a:t>
            </a:r>
            <a:r>
              <a:rPr lang="pt-BR" dirty="0"/>
              <a:t>: quando o banco de dados é aberto;</a:t>
            </a:r>
          </a:p>
          <a:p>
            <a:endParaRPr lang="pt-BR" dirty="0"/>
          </a:p>
          <a:p>
            <a:r>
              <a:rPr lang="pt-BR" dirty="0">
                <a:solidFill>
                  <a:srgbClr val="4E91F0"/>
                </a:solidFill>
              </a:rPr>
              <a:t>shutdown</a:t>
            </a:r>
            <a:r>
              <a:rPr lang="pt-BR" dirty="0"/>
              <a:t>: antes de o banco de dados iniciar o shutdown(fechamento). Se for shutdown </a:t>
            </a:r>
            <a:r>
              <a:rPr lang="pt-BR" dirty="0" err="1"/>
              <a:t>abort</a:t>
            </a:r>
            <a:r>
              <a:rPr lang="pt-BR" dirty="0"/>
              <a:t> este evento não é disparado;</a:t>
            </a:r>
          </a:p>
          <a:p>
            <a:endParaRPr lang="pt-BR" dirty="0"/>
          </a:p>
          <a:p>
            <a:r>
              <a:rPr lang="pt-BR" dirty="0" err="1">
                <a:solidFill>
                  <a:srgbClr val="4E91F0"/>
                </a:solidFill>
              </a:rPr>
              <a:t>servererror</a:t>
            </a:r>
            <a:r>
              <a:rPr lang="pt-BR" dirty="0"/>
              <a:t>: quando um erro ocorre. </a:t>
            </a:r>
          </a:p>
        </p:txBody>
      </p:sp>
    </p:spTree>
    <p:extLst>
      <p:ext uri="{BB962C8B-B14F-4D97-AF65-F5344CB8AC3E}">
        <p14:creationId xmlns:p14="http://schemas.microsoft.com/office/powerpoint/2010/main" val="196096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59353-0840-0286-EFA3-4B8AA1D1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eventos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D65EE-6A16-BE2C-24A3-E4E498CB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err="1">
                <a:solidFill>
                  <a:srgbClr val="4E91F0"/>
                </a:solidFill>
              </a:rPr>
              <a:t>after</a:t>
            </a:r>
            <a:r>
              <a:rPr lang="pt-BR" dirty="0">
                <a:solidFill>
                  <a:srgbClr val="4E91F0"/>
                </a:solidFill>
              </a:rPr>
              <a:t> </a:t>
            </a:r>
            <a:r>
              <a:rPr lang="pt-BR" dirty="0" err="1">
                <a:solidFill>
                  <a:srgbClr val="4E91F0"/>
                </a:solidFill>
              </a:rPr>
              <a:t>logon</a:t>
            </a:r>
            <a:r>
              <a:rPr lang="pt-BR" dirty="0"/>
              <a:t>: depois de uma conexão ser completada no banco de dados; </a:t>
            </a:r>
          </a:p>
          <a:p>
            <a:endParaRPr lang="pt-BR" dirty="0"/>
          </a:p>
          <a:p>
            <a:r>
              <a:rPr lang="pt-BR" dirty="0" err="1">
                <a:solidFill>
                  <a:srgbClr val="4E91F0"/>
                </a:solidFill>
              </a:rPr>
              <a:t>before</a:t>
            </a:r>
            <a:r>
              <a:rPr lang="pt-BR" dirty="0">
                <a:solidFill>
                  <a:srgbClr val="4E91F0"/>
                </a:solidFill>
              </a:rPr>
              <a:t> </a:t>
            </a:r>
            <a:r>
              <a:rPr lang="pt-BR" dirty="0" err="1">
                <a:solidFill>
                  <a:srgbClr val="4E91F0"/>
                </a:solidFill>
              </a:rPr>
              <a:t>logoff</a:t>
            </a:r>
            <a:r>
              <a:rPr lang="pt-BR" dirty="0"/>
              <a:t>: quando o usuário desconecta do banco de dados;</a:t>
            </a:r>
          </a:p>
          <a:p>
            <a:endParaRPr lang="pt-BR" dirty="0"/>
          </a:p>
          <a:p>
            <a:r>
              <a:rPr lang="pt-BR" dirty="0" err="1">
                <a:solidFill>
                  <a:srgbClr val="4E91F0"/>
                </a:solidFill>
              </a:rPr>
              <a:t>before</a:t>
            </a:r>
            <a:r>
              <a:rPr lang="pt-BR" dirty="0">
                <a:solidFill>
                  <a:srgbClr val="4E91F0"/>
                </a:solidFill>
              </a:rPr>
              <a:t> </a:t>
            </a:r>
            <a:r>
              <a:rPr lang="pt-BR" dirty="0" err="1">
                <a:solidFill>
                  <a:srgbClr val="4E91F0"/>
                </a:solidFill>
              </a:rPr>
              <a:t>create</a:t>
            </a:r>
            <a:r>
              <a:rPr lang="pt-BR" dirty="0">
                <a:solidFill>
                  <a:srgbClr val="4E91F0"/>
                </a:solidFill>
              </a:rPr>
              <a:t> / </a:t>
            </a:r>
            <a:r>
              <a:rPr lang="pt-BR" dirty="0" err="1">
                <a:solidFill>
                  <a:srgbClr val="4E91F0"/>
                </a:solidFill>
              </a:rPr>
              <a:t>after</a:t>
            </a:r>
            <a:r>
              <a:rPr lang="pt-BR" dirty="0">
                <a:solidFill>
                  <a:srgbClr val="4E91F0"/>
                </a:solidFill>
              </a:rPr>
              <a:t> </a:t>
            </a:r>
            <a:r>
              <a:rPr lang="pt-BR" dirty="0" err="1">
                <a:solidFill>
                  <a:srgbClr val="4E91F0"/>
                </a:solidFill>
              </a:rPr>
              <a:t>create</a:t>
            </a:r>
            <a:r>
              <a:rPr lang="pt-BR" dirty="0"/>
              <a:t>: quando um objeto é criado no banco de dados (comando </a:t>
            </a:r>
            <a:r>
              <a:rPr lang="pt-BR" dirty="0" err="1"/>
              <a:t>create</a:t>
            </a:r>
            <a:r>
              <a:rPr lang="pt-BR" dirty="0"/>
              <a:t>), exceto o comando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>
                <a:solidFill>
                  <a:srgbClr val="4E91F0"/>
                </a:solidFill>
              </a:rPr>
              <a:t>before</a:t>
            </a:r>
            <a:r>
              <a:rPr lang="pt-BR" dirty="0">
                <a:solidFill>
                  <a:srgbClr val="4E91F0"/>
                </a:solidFill>
              </a:rPr>
              <a:t> </a:t>
            </a:r>
            <a:r>
              <a:rPr lang="pt-BR" dirty="0" err="1">
                <a:solidFill>
                  <a:srgbClr val="4E91F0"/>
                </a:solidFill>
              </a:rPr>
              <a:t>alter</a:t>
            </a:r>
            <a:r>
              <a:rPr lang="pt-BR" dirty="0">
                <a:solidFill>
                  <a:srgbClr val="4E91F0"/>
                </a:solidFill>
              </a:rPr>
              <a:t> / </a:t>
            </a:r>
            <a:r>
              <a:rPr lang="pt-BR" dirty="0" err="1">
                <a:solidFill>
                  <a:srgbClr val="4E91F0"/>
                </a:solidFill>
              </a:rPr>
              <a:t>after</a:t>
            </a:r>
            <a:r>
              <a:rPr lang="pt-BR" dirty="0">
                <a:solidFill>
                  <a:srgbClr val="4E91F0"/>
                </a:solidFill>
              </a:rPr>
              <a:t> </a:t>
            </a:r>
            <a:r>
              <a:rPr lang="pt-BR" dirty="0" err="1">
                <a:solidFill>
                  <a:srgbClr val="4E91F0"/>
                </a:solidFill>
              </a:rPr>
              <a:t>alter</a:t>
            </a:r>
            <a:r>
              <a:rPr lang="pt-BR" dirty="0"/>
              <a:t>: quando um objeto é alterado no banco de dados (comando </a:t>
            </a:r>
            <a:r>
              <a:rPr lang="pt-BR" dirty="0" err="1"/>
              <a:t>alter</a:t>
            </a:r>
            <a:r>
              <a:rPr lang="pt-BR" dirty="0"/>
              <a:t>), com exceção do comando </a:t>
            </a:r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>
                <a:solidFill>
                  <a:srgbClr val="4E91F0"/>
                </a:solidFill>
              </a:rPr>
              <a:t>before</a:t>
            </a:r>
            <a:r>
              <a:rPr lang="pt-BR" dirty="0">
                <a:solidFill>
                  <a:srgbClr val="4E91F0"/>
                </a:solidFill>
              </a:rPr>
              <a:t> </a:t>
            </a:r>
            <a:r>
              <a:rPr lang="pt-BR" dirty="0" err="1">
                <a:solidFill>
                  <a:srgbClr val="4E91F0"/>
                </a:solidFill>
              </a:rPr>
              <a:t>drop</a:t>
            </a:r>
            <a:r>
              <a:rPr lang="pt-BR" dirty="0">
                <a:solidFill>
                  <a:srgbClr val="4E91F0"/>
                </a:solidFill>
              </a:rPr>
              <a:t> / </a:t>
            </a:r>
            <a:r>
              <a:rPr lang="pt-BR" dirty="0" err="1">
                <a:solidFill>
                  <a:srgbClr val="4E91F0"/>
                </a:solidFill>
              </a:rPr>
              <a:t>after</a:t>
            </a:r>
            <a:r>
              <a:rPr lang="pt-BR" dirty="0">
                <a:solidFill>
                  <a:srgbClr val="4E91F0"/>
                </a:solidFill>
              </a:rPr>
              <a:t> </a:t>
            </a:r>
            <a:r>
              <a:rPr lang="pt-BR" dirty="0" err="1">
                <a:solidFill>
                  <a:srgbClr val="4E91F0"/>
                </a:solidFill>
              </a:rPr>
              <a:t>drop</a:t>
            </a:r>
            <a:r>
              <a:rPr lang="pt-BR" dirty="0"/>
              <a:t>: quando um objeto é eliminado do banco de dados (comando </a:t>
            </a:r>
            <a:r>
              <a:rPr lang="pt-BR" dirty="0" err="1"/>
              <a:t>drop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37053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0537A-7263-BE97-60E2-7BC36A0A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que registra quando o usuário conecta no banco de dados: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FD537A-98EE-CE3E-D712-D86C6722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895" y="2125852"/>
            <a:ext cx="7946210" cy="32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233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1184</TotalTime>
  <Words>906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Avenir Next LT Pro</vt:lpstr>
      <vt:lpstr>Calibri</vt:lpstr>
      <vt:lpstr>Tw Cen MT</vt:lpstr>
      <vt:lpstr>ShapesVTI</vt:lpstr>
      <vt:lpstr>Disciplina:  Laboratório de Banco de Dados Avançado</vt:lpstr>
      <vt:lpstr>Unidade 6:</vt:lpstr>
      <vt:lpstr>Criando uma exceção personalizada</vt:lpstr>
      <vt:lpstr>Conceitos</vt:lpstr>
      <vt:lpstr>Trigger de Banco de Dados</vt:lpstr>
      <vt:lpstr>Trigger de Sistema</vt:lpstr>
      <vt:lpstr>Alguns eventos de sistema</vt:lpstr>
      <vt:lpstr>Alguns eventos de sistema</vt:lpstr>
      <vt:lpstr>Exemplo que registra quando o usuário conecta no banco de dados:</vt:lpstr>
      <vt:lpstr>Estrutura de uma Trigger</vt:lpstr>
      <vt:lpstr>Before e After</vt:lpstr>
      <vt:lpstr>Tabel comparativa para os tipos </vt:lpstr>
      <vt:lpstr>:new &amp; :old</vt:lpstr>
      <vt:lpstr>Exemplo 1</vt:lpstr>
      <vt:lpstr>Exemplo 2</vt:lpstr>
      <vt:lpstr>Exercícios</vt:lpstr>
      <vt:lpstr>Códigos necessários para a realização do próximo exercício</vt:lpstr>
      <vt:lpstr>Exercício</vt:lpstr>
      <vt:lpstr>Contato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Disciplina:  Banco de Dados</dc:title>
  <dc:creator>Prof. Me. Luiz Lozano</dc:creator>
  <cp:lastModifiedBy>Allan Vidal de Negreiros</cp:lastModifiedBy>
  <cp:revision>145</cp:revision>
  <dcterms:created xsi:type="dcterms:W3CDTF">2020-08-11T22:01:25Z</dcterms:created>
  <dcterms:modified xsi:type="dcterms:W3CDTF">2025-10-30T20:27:21Z</dcterms:modified>
</cp:coreProperties>
</file>