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6" r:id="rId10"/>
  </p:sldIdLst>
  <p:sldSz cx="14630400" cy="8229600"/>
  <p:notesSz cx="8229600" cy="14630400"/>
  <p:embeddedFontLst>
    <p:embeddedFont>
      <p:font typeface="Barlow Bold" panose="020B0604020202020204" charset="0"/>
      <p:bold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9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2927E-C3BF-B410-B2FF-BA7B07DB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308C63-E26D-6225-7F4A-8DFADEEFC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7E179-73D3-4D8F-2178-7F02CC42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32C9-6A82-70E7-586A-934DCCD3E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8844" y="2842952"/>
            <a:ext cx="7821784" cy="971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8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Bipartite Graph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3D087-7B5E-F4E3-F3D0-793A8F8B9A74}"/>
              </a:ext>
            </a:extLst>
          </p:cNvPr>
          <p:cNvSpPr txBox="1"/>
          <p:nvPr/>
        </p:nvSpPr>
        <p:spPr>
          <a:xfrm>
            <a:off x="6769090" y="6437485"/>
            <a:ext cx="7371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NAME – GURUPRASAD DALWADI</a:t>
            </a:r>
          </a:p>
          <a:p>
            <a:r>
              <a:rPr lang="en-US" sz="2000" dirty="0">
                <a:latin typeface="Aptos" panose="020B0004020202020204" pitchFamily="34" charset="0"/>
              </a:rPr>
              <a:t>ENROLLMENT NO – 12202040601017</a:t>
            </a:r>
          </a:p>
          <a:p>
            <a:r>
              <a:rPr lang="en-US" sz="2000" dirty="0">
                <a:latin typeface="Aptos" panose="020B0004020202020204" pitchFamily="34" charset="0"/>
              </a:rPr>
              <a:t>BATCH – A4</a:t>
            </a:r>
          </a:p>
          <a:p>
            <a:r>
              <a:rPr lang="en-US" sz="2000" dirty="0">
                <a:latin typeface="Aptos" panose="020B0004020202020204" pitchFamily="34" charset="0"/>
              </a:rPr>
              <a:t>SUBJECT – DESIGN AND ANALYSIS OF ALGORITHM</a:t>
            </a:r>
          </a:p>
          <a:p>
            <a:r>
              <a:rPr lang="en-US" sz="2000" dirty="0">
                <a:latin typeface="Aptos" panose="020B0004020202020204" pitchFamily="34" charset="0"/>
              </a:rPr>
              <a:t>DEPARTMENT – COMPUTER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12F97-5C31-C43C-0FCE-EBE1F6A8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513" y="7760924"/>
            <a:ext cx="1681162" cy="39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88370" y="1670579"/>
            <a:ext cx="653986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a Bipartite Graph?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5912514" y="3510168"/>
            <a:ext cx="3001447" cy="48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Two Distinct Node Sets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5912514" y="4075546"/>
            <a:ext cx="376463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bipartite graph consists of two disjoint sets of nodes, with edges only connecting nodes from different sets.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0727208" y="35114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 Edges Within Sets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727208" y="4178617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There are no edges between nodes within the same set, ensuring the graph is divided into two partitions.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396037" y="5578316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643E72-0F5F-A52B-0190-5A7DD670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13" y="7760924"/>
            <a:ext cx="1681162" cy="392475"/>
          </a:xfrm>
          <a:prstGeom prst="rect">
            <a:avLst/>
          </a:prstGeom>
        </p:spPr>
      </p:pic>
      <p:pic>
        <p:nvPicPr>
          <p:cNvPr id="1026" name="Picture 2" descr="785. Is Graph Bipartite? | Tutorials Made Easy">
            <a:extLst>
              <a:ext uri="{FF2B5EF4-FFF2-40B4-BE49-F238E27FC236}">
                <a16:creationId xmlns:a16="http://schemas.microsoft.com/office/drawing/2014/main" id="{EA6D0579-ACB9-2C4F-DF0A-25044DED9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0" b="90315" l="2226" r="95707">
                        <a14:foregroundMark x1="9221" y1="58333" x2="11447" y2="54054"/>
                        <a14:foregroundMark x1="17965" y1="80631" x2="17329" y2="29955"/>
                        <a14:foregroundMark x1="17329" y1="29955" x2="17488" y2="18018"/>
                        <a14:foregroundMark x1="17488" y1="18018" x2="17170" y2="18694"/>
                        <a14:foregroundMark x1="9380" y1="41216" x2="12242" y2="67342"/>
                        <a14:foregroundMark x1="6359" y1="59234" x2="10811" y2="78604"/>
                        <a14:foregroundMark x1="7949" y1="63514" x2="14149" y2="77477"/>
                        <a14:foregroundMark x1="2226" y1="58333" x2="2385" y2="49099"/>
                        <a14:foregroundMark x1="88553" y1="70495" x2="89984" y2="59234"/>
                        <a14:foregroundMark x1="89984" y1="59234" x2="85533" y2="46622"/>
                        <a14:foregroundMark x1="85533" y1="46622" x2="83943" y2="44820"/>
                        <a14:foregroundMark x1="75358" y1="79730" x2="89189" y2="78153"/>
                        <a14:foregroundMark x1="89189" y1="78153" x2="91574" y2="54730"/>
                        <a14:foregroundMark x1="91574" y1="54730" x2="88235" y2="34234"/>
                        <a14:foregroundMark x1="88235" y1="34234" x2="80445" y2="32432"/>
                        <a14:foregroundMark x1="80445" y1="32432" x2="74245" y2="35811"/>
                        <a14:foregroundMark x1="96025" y1="61937" x2="95390" y2="48649"/>
                        <a14:foregroundMark x1="81558" y1="90315" x2="81558" y2="90315"/>
                        <a14:foregroundMark x1="17488" y1="90315" x2="17488" y2="90315"/>
                        <a14:foregroundMark x1="17488" y1="57658" x2="17488" y2="57658"/>
                        <a14:foregroundMark x1="17488" y1="66892" x2="24483" y2="63739"/>
                        <a14:foregroundMark x1="17806" y1="81306" x2="21145" y2="77027"/>
                        <a14:foregroundMark x1="19555" y1="19820" x2="19555" y2="34685"/>
                        <a14:foregroundMark x1="19555" y1="34685" x2="26232" y2="50676"/>
                        <a14:foregroundMark x1="26232" y1="50676" x2="27822" y2="58333"/>
                        <a14:foregroundMark x1="26868" y1="54955" x2="33068" y2="54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9418" y="2045596"/>
            <a:ext cx="6408370" cy="42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1403" y="776049"/>
            <a:ext cx="75689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Properties of Bipartite Graphs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1403" y="20302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Planar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1403" y="2603063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can be drawn in a plane without any edges crossing, making them inherently planar structures.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06020" y="20302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Acyclic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6020" y="2603063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do not contain any cycles of odd length, as they consist of two disjoint sets of nodes.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0637" y="20302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2-Colorable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0637" y="2603063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nodes of a bipartite graph can be colored using only two colors, with no adjacent nodes sharing the same color.</a:t>
            </a: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63B27-9833-2B47-6D99-82A5B086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0" y="7777593"/>
            <a:ext cx="1681162" cy="392475"/>
          </a:xfrm>
          <a:prstGeom prst="rect">
            <a:avLst/>
          </a:prstGeom>
        </p:spPr>
      </p:pic>
      <p:pic>
        <p:nvPicPr>
          <p:cNvPr id="4100" name="Picture 4" descr="Intro to Graph Theory. Graph theory is the study of structures… | by Joshua  Pickard | Geek Culture | Medium">
            <a:extLst>
              <a:ext uri="{FF2B5EF4-FFF2-40B4-BE49-F238E27FC236}">
                <a16:creationId xmlns:a16="http://schemas.microsoft.com/office/drawing/2014/main" id="{F60AD347-B42D-869F-7B16-2502A68E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15" y="4649356"/>
            <a:ext cx="10413588" cy="32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7231" y="1056084"/>
            <a:ext cx="7537252" cy="6646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Applications of Bipartite Graphs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07231" y="2023705"/>
            <a:ext cx="3763804" cy="2473881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  <a:effectLst>
            <a:outerShdw blurRad="4953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09280" y="2225754"/>
            <a:ext cx="265878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Social Networks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09280" y="2679263"/>
            <a:ext cx="3359706" cy="1293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can model relationships between users and the content they interact with, such as posts, groups, or pages.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673084" y="2023705"/>
            <a:ext cx="3763804" cy="2473881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  <a:effectLst>
            <a:outerShdw blurRad="4953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75133" y="2225754"/>
            <a:ext cx="314646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 Systems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875133" y="2679263"/>
            <a:ext cx="3359706" cy="161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are used to represent the relationship between users and items, enabling personalized recommendations.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07231" y="4699635"/>
            <a:ext cx="3763804" cy="2473881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  <a:effectLst>
            <a:outerShdw blurRad="4953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09280" y="4901684"/>
            <a:ext cx="265878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Scheduling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09280" y="5355193"/>
            <a:ext cx="3359706" cy="1293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can model the assignment of tasks to resources, helping in optimization and scheduling problems.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4673084" y="4699635"/>
            <a:ext cx="3763804" cy="2473881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  <a:effectLst>
            <a:outerShdw blurRad="4953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4875133" y="4901684"/>
            <a:ext cx="265878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Matching Problems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4875133" y="5355193"/>
            <a:ext cx="3359706" cy="161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are well-suited for solving matching problems, such as in job-hiring, organ transplantation, or dating platforms.</a:t>
            </a:r>
            <a:endParaRPr lang="en-US" sz="15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7214" y="445651"/>
            <a:ext cx="5848350" cy="533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Implementation in Pseudocode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4" y="1140856"/>
            <a:ext cx="810339" cy="12967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0679" y="1464945"/>
            <a:ext cx="213276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Initialize Colors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620679" y="1828562"/>
            <a:ext cx="1244250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 dictionary to store the colors of each node.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4" y="2437566"/>
            <a:ext cx="810339" cy="12967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0679" y="2761655"/>
            <a:ext cx="213276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Traverse Graph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620679" y="3125272"/>
            <a:ext cx="1244250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Iterate through each unvisited node and perform a depth-first search (DFS).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14" y="3734276"/>
            <a:ext cx="810339" cy="12967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0679" y="4058364"/>
            <a:ext cx="213276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Assign Colors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1620679" y="4421981"/>
            <a:ext cx="1244250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During the DFS, assign the opposite color to each neighboring node.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57" y="5062418"/>
            <a:ext cx="810339" cy="12967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0679" y="5355074"/>
            <a:ext cx="213276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Check for Conflicts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620679" y="5718691"/>
            <a:ext cx="1244250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a node is assigned the same color as its neighbor, the graph is not bipartite.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857" y="6327696"/>
            <a:ext cx="810339" cy="129671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20679" y="6651784"/>
            <a:ext cx="213276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Return Result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1620679" y="7015401"/>
            <a:ext cx="1244250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the entire graph is successfully colored, it is a bipartite graph.</a:t>
            </a:r>
            <a:endParaRPr lang="en-US" sz="12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0F37A2-2F0D-A5F1-E388-044B67209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3513" y="7760924"/>
            <a:ext cx="1681162" cy="392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EE3D89-C67A-9A5E-C80A-7C61A3ABE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583" y="385673"/>
            <a:ext cx="7993916" cy="7993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576F-605E-B2A5-B459-FF427EF6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9766C83-A60C-8BA4-8E7C-5F07A639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3750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D8C1D6B-175D-D6C4-0892-3A58BB4456CA}"/>
              </a:ext>
            </a:extLst>
          </p:cNvPr>
          <p:cNvSpPr/>
          <p:nvPr/>
        </p:nvSpPr>
        <p:spPr>
          <a:xfrm>
            <a:off x="542449" y="2364105"/>
            <a:ext cx="7613452" cy="509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Pseudo-code for Bipartite Graph Checking</a:t>
            </a:r>
            <a:endParaRPr lang="en-US" sz="3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550E047-CCFF-FC95-29C2-B73B435DCFFE}"/>
              </a:ext>
            </a:extLst>
          </p:cNvPr>
          <p:cNvSpPr/>
          <p:nvPr/>
        </p:nvSpPr>
        <p:spPr>
          <a:xfrm>
            <a:off x="542449" y="3106341"/>
            <a:ext cx="13545503" cy="4696539"/>
          </a:xfrm>
          <a:prstGeom prst="roundRect">
            <a:avLst>
              <a:gd name="adj" fmla="val 2970"/>
            </a:avLst>
          </a:prstGeom>
          <a:solidFill>
            <a:srgbClr val="D2CFFC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8F6B026-5A3D-5C7D-394E-C37E35C715EE}"/>
              </a:ext>
            </a:extLst>
          </p:cNvPr>
          <p:cNvSpPr/>
          <p:nvPr/>
        </p:nvSpPr>
        <p:spPr>
          <a:xfrm>
            <a:off x="534710" y="3106340"/>
            <a:ext cx="13560981" cy="4696539"/>
          </a:xfrm>
          <a:prstGeom prst="roundRect">
            <a:avLst>
              <a:gd name="adj" fmla="val 495"/>
            </a:avLst>
          </a:prstGeom>
          <a:solidFill>
            <a:srgbClr val="D2CFFC"/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602D66B-1233-19F6-62D0-5130ACD42CB3}"/>
              </a:ext>
            </a:extLst>
          </p:cNvPr>
          <p:cNvSpPr/>
          <p:nvPr/>
        </p:nvSpPr>
        <p:spPr>
          <a:xfrm>
            <a:off x="689610" y="3222546"/>
            <a:ext cx="13251180" cy="446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isBipartite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(graph):
    color = {}
    for node in graph:
        if node not in color:
            if not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dfs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(graph, node, 0, color):
                return False
    return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TrueC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
function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dfs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(graph, node, c, color):
    color[node] = c
    for neighbor in graph[node]:
        if neighbor not in color:
            if not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dfs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(graph, neighbor, c ^ 1, color):
                return False
        </a:t>
            </a:r>
            <a:r>
              <a:rPr lang="en-US" sz="1200" dirty="0" err="1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elif</a:t>
            </a:r>
            <a:r>
              <a:rPr lang="en-US" sz="12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color[neighbor] == c:
            return False
    return True
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0D3C9-D16A-FB95-E0F7-FBCBE7A0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741" y="2764662"/>
            <a:ext cx="5505658" cy="550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50A0-FFD4-0BEE-9061-7D786893E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4102" y="7802879"/>
            <a:ext cx="2067213" cy="4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717715"/>
            <a:ext cx="646414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Time Complexity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9990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27827" y="307169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9990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Vertex Traversal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348519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algorithm visits each vertex in the graph once, which takes O(V) time.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29990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314623" y="307169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70763" y="29990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Edge Traversal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70763" y="3485198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each vertex, the algorithm explores all its adjacent edges, taking O(E) time.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533233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96037" y="540496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53323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Overall Complexity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5818465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overall time complexity of the bipartite graph checking algorithm is O(V + E), which is linear in the size of the graph.</a:t>
            </a:r>
            <a:endParaRPr lang="en-US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46BC1E-7F19-A0D5-EABD-8EC01564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513" y="7760924"/>
            <a:ext cx="1681162" cy="39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092" y="746284"/>
            <a:ext cx="6023253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Implementation Considerations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2" y="1752243"/>
            <a:ext cx="525066" cy="5250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5092" y="2487335"/>
            <a:ext cx="2763798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Graph Representation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35092" y="2958703"/>
            <a:ext cx="3679388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can be efficiently represented using adjacency lists or matrices.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520" y="1752243"/>
            <a:ext cx="525066" cy="5250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9520" y="2487335"/>
            <a:ext cx="2763798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Optimization Potential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729520" y="2958703"/>
            <a:ext cx="3679388" cy="134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unique properties of bipartite graphs can be leveraged to optimize algorithms and improve performance.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92" y="4932759"/>
            <a:ext cx="525066" cy="5250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5092" y="5667851"/>
            <a:ext cx="2763798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Scalability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35092" y="6139220"/>
            <a:ext cx="3679388" cy="134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linear-time algorithm for checking bipartiteness makes it suitable for large-scale graph processing.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520" y="4932759"/>
            <a:ext cx="525066" cy="5250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29520" y="5667851"/>
            <a:ext cx="2955608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Real-World Applications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4729520" y="6139220"/>
            <a:ext cx="3679388" cy="134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Bipartite graphs have numerous practical applications in fields like social networks, recommendation systems, and scheduling.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1551" y="4114800"/>
            <a:ext cx="7300750" cy="1429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11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 </a:t>
            </a:r>
            <a:r>
              <a:rPr lang="en-IN" sz="11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😊</a:t>
            </a:r>
            <a:r>
              <a:rPr lang="en-US" sz="11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endParaRPr lang="en-US" sz="1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B759B-1570-6C10-53CF-993D37F4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13" y="7760924"/>
            <a:ext cx="1681162" cy="39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B6512-ECE6-A5D1-D980-8C6651E4B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5" y="1633106"/>
            <a:ext cx="4201366" cy="5496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739A4-4720-53C6-CFE1-20D30EF0A6B6}"/>
              </a:ext>
            </a:extLst>
          </p:cNvPr>
          <p:cNvSpPr txBox="1"/>
          <p:nvPr/>
        </p:nvSpPr>
        <p:spPr>
          <a:xfrm>
            <a:off x="10174778" y="7614458"/>
            <a:ext cx="374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12202040601017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608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Barlow Bold</vt:lpstr>
      <vt:lpstr>Montserrat</vt:lpstr>
      <vt:lpstr>Arial</vt:lpstr>
      <vt:lpstr>Consolas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Guruprasad Dalwadi</cp:lastModifiedBy>
  <cp:revision>44</cp:revision>
  <dcterms:created xsi:type="dcterms:W3CDTF">2024-10-10T12:34:45Z</dcterms:created>
  <dcterms:modified xsi:type="dcterms:W3CDTF">2024-10-13T19:40:41Z</dcterms:modified>
</cp:coreProperties>
</file>