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3" r:id="rId3"/>
    <p:sldId id="275" r:id="rId5"/>
    <p:sldId id="276" r:id="rId6"/>
    <p:sldId id="277" r:id="rId7"/>
    <p:sldId id="278" r:id="rId8"/>
    <p:sldId id="279" r:id="rId9"/>
    <p:sldId id="280" r:id="rId10"/>
    <p:sldId id="346" r:id="rId11"/>
    <p:sldId id="345" r:id="rId12"/>
    <p:sldId id="284" r:id="rId13"/>
    <p:sldId id="289" r:id="rId14"/>
    <p:sldId id="290" r:id="rId15"/>
    <p:sldId id="291" r:id="rId16"/>
    <p:sldId id="292" r:id="rId17"/>
    <p:sldId id="293" r:id="rId18"/>
    <p:sldId id="294" r:id="rId19"/>
    <p:sldId id="326" r:id="rId20"/>
    <p:sldId id="295" r:id="rId21"/>
    <p:sldId id="329" r:id="rId22"/>
    <p:sldId id="330" r:id="rId23"/>
    <p:sldId id="332" r:id="rId24"/>
    <p:sldId id="334" r:id="rId25"/>
    <p:sldId id="338" r:id="rId26"/>
    <p:sldId id="339" r:id="rId27"/>
    <p:sldId id="335" r:id="rId28"/>
    <p:sldId id="336" r:id="rId29"/>
    <p:sldId id="470" r:id="rId30"/>
    <p:sldId id="471" r:id="rId31"/>
    <p:sldId id="320" r:id="rId32"/>
    <p:sldId id="321" r:id="rId33"/>
    <p:sldId id="323" r:id="rId34"/>
    <p:sldId id="324" r:id="rId35"/>
    <p:sldId id="325" r:id="rId36"/>
    <p:sldId id="296" r:id="rId37"/>
    <p:sldId id="297" r:id="rId38"/>
    <p:sldId id="437" r:id="rId39"/>
    <p:sldId id="438" r:id="rId40"/>
    <p:sldId id="298" r:id="rId41"/>
    <p:sldId id="299" r:id="rId42"/>
    <p:sldId id="439" r:id="rId43"/>
    <p:sldId id="440" r:id="rId44"/>
    <p:sldId id="441" r:id="rId45"/>
    <p:sldId id="300" r:id="rId46"/>
    <p:sldId id="301" r:id="rId47"/>
    <p:sldId id="302" r:id="rId48"/>
    <p:sldId id="463" r:id="rId49"/>
    <p:sldId id="464" r:id="rId50"/>
    <p:sldId id="465" r:id="rId51"/>
    <p:sldId id="466" r:id="rId52"/>
    <p:sldId id="467" r:id="rId53"/>
    <p:sldId id="468" r:id="rId54"/>
    <p:sldId id="469" r:id="rId55"/>
    <p:sldId id="303" r:id="rId56"/>
    <p:sldId id="340" r:id="rId57"/>
    <p:sldId id="341" r:id="rId58"/>
    <p:sldId id="306" r:id="rId59"/>
    <p:sldId id="307" r:id="rId60"/>
    <p:sldId id="308" r:id="rId61"/>
    <p:sldId id="309" r:id="rId62"/>
    <p:sldId id="347" r:id="rId63"/>
    <p:sldId id="312" r:id="rId64"/>
    <p:sldId id="313" r:id="rId65"/>
    <p:sldId id="316" r:id="rId66"/>
    <p:sldId id="344" r:id="rId67"/>
    <p:sldId id="318" r:id="rId68"/>
    <p:sldId id="31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61625225" name="Manisha Pundir"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1180" y="76"/>
      </p:cViewPr>
      <p:guideLst>
        <p:guide orient="horz" pos="218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customXml" Target="../customXml/item3.xml"/><Relationship Id="rId75" Type="http://schemas.openxmlformats.org/officeDocument/2006/relationships/customXml" Target="../customXml/item2.xml"/><Relationship Id="rId74" Type="http://schemas.openxmlformats.org/officeDocument/2006/relationships/customXml" Target="../customXml/item1.xml"/><Relationship Id="rId73" Type="http://schemas.openxmlformats.org/officeDocument/2006/relationships/commentAuthors" Target="commentAuthors.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561625225" dt="2025-02-02T20:56:16.6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F0181E-CA86-4555-91C8-FA6F2628D780}"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B73E9801-B13A-4011-87FE-B81692C4F60A}" type="pres">
      <dgm:prSet presAssocID="{B3F0181E-CA86-4555-91C8-FA6F2628D780}" presName="cycle" presStyleCnt="0">
        <dgm:presLayoutVars>
          <dgm:chMax val="1"/>
          <dgm:dir/>
          <dgm:animLvl val="ctr"/>
          <dgm:resizeHandles val="exact"/>
        </dgm:presLayoutVars>
      </dgm:prSet>
      <dgm:spPr/>
    </dgm:pt>
  </dgm:ptLst>
  <dgm:cxnLst>
    <dgm:cxn modelId="{1F9C9572-63D3-4F1D-B8EB-5991EC4EBD57}" type="presOf" srcId="{B3F0181E-CA86-4555-91C8-FA6F2628D780}" destId="{B73E9801-B13A-4011-87FE-B81692C4F60A}" srcOrd="0" destOrd="0" presId="urn:microsoft.com/office/officeart/2005/8/layout/radial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B17761-888D-48CB-833A-39A6F0E9F0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62AA4A8-F025-413E-A52C-C065A8A501B7}">
      <dgm:prSet phldrT="[Text]" custT="1"/>
      <dgm:spPr/>
      <dgm:t>
        <a:bodyPr/>
        <a:lstStyle/>
        <a:p>
          <a:r>
            <a:rPr lang="en-US" sz="2800">
              <a:latin typeface="Times New Roman" panose="02020603050405020304" pitchFamily="18" charset="0"/>
              <a:cs typeface="Times New Roman" panose="02020603050405020304" pitchFamily="18" charset="0"/>
            </a:rPr>
            <a:t>Blogs</a:t>
          </a:r>
        </a:p>
      </dgm:t>
    </dgm:pt>
    <dgm:pt modelId="{AEE2B626-245B-4692-968A-6806BF4639F1}" cxnId="{DC2D1F74-93FD-4C36-B0A2-813F8CF47807}" type="parTrans">
      <dgm:prSet/>
      <dgm:spPr/>
      <dgm:t>
        <a:bodyPr/>
        <a:lstStyle/>
        <a:p>
          <a:endParaRPr lang="en-US"/>
        </a:p>
      </dgm:t>
    </dgm:pt>
    <dgm:pt modelId="{A2AEF5E5-8927-4F44-B9F9-2F9C62FBAD79}" cxnId="{DC2D1F74-93FD-4C36-B0A2-813F8CF47807}" type="sibTrans">
      <dgm:prSet/>
      <dgm:spPr/>
      <dgm:t>
        <a:bodyPr/>
        <a:lstStyle/>
        <a:p>
          <a:endParaRPr lang="en-US"/>
        </a:p>
      </dgm:t>
    </dgm:pt>
    <dgm:pt modelId="{AC43CFC1-2225-449E-AD3A-7C0F373B828A}">
      <dgm:prSet phldrT="[Text]" custT="1"/>
      <dgm:spPr/>
      <dgm:t>
        <a:bodyPr/>
        <a:lstStyle/>
        <a:p>
          <a:r>
            <a:rPr lang="en-US" sz="2800">
              <a:latin typeface="Times New Roman" panose="02020603050405020304" pitchFamily="18" charset="0"/>
              <a:cs typeface="Times New Roman" panose="02020603050405020304" pitchFamily="18" charset="0"/>
            </a:rPr>
            <a:t>Online Communities</a:t>
          </a:r>
        </a:p>
      </dgm:t>
    </dgm:pt>
    <dgm:pt modelId="{ED60A6D5-91EE-43A2-B4F0-AD7AECF2485D}" cxnId="{E7748D0F-42EC-4B65-8348-FBCF31038E3F}" type="parTrans">
      <dgm:prSet/>
      <dgm:spPr/>
      <dgm:t>
        <a:bodyPr/>
        <a:lstStyle/>
        <a:p>
          <a:endParaRPr lang="en-US"/>
        </a:p>
      </dgm:t>
    </dgm:pt>
    <dgm:pt modelId="{0F51D8C4-348F-4132-9072-283CB71741D9}" cxnId="{E7748D0F-42EC-4B65-8348-FBCF31038E3F}" type="sibTrans">
      <dgm:prSet/>
      <dgm:spPr/>
      <dgm:t>
        <a:bodyPr/>
        <a:lstStyle/>
        <a:p>
          <a:endParaRPr lang="en-US"/>
        </a:p>
      </dgm:t>
    </dgm:pt>
    <dgm:pt modelId="{EDE6AD17-A91A-4FB6-A99B-47493781BA29}">
      <dgm:prSet phldrT="[Text]" custT="1"/>
      <dgm:spPr/>
      <dgm:t>
        <a:bodyPr/>
        <a:lstStyle/>
        <a:p>
          <a:r>
            <a:rPr lang="en-US" sz="2800">
              <a:latin typeface="Times New Roman" panose="02020603050405020304" pitchFamily="18" charset="0"/>
              <a:cs typeface="Times New Roman" panose="02020603050405020304" pitchFamily="18" charset="0"/>
            </a:rPr>
            <a:t>Facebook Pages</a:t>
          </a:r>
        </a:p>
      </dgm:t>
    </dgm:pt>
    <dgm:pt modelId="{D510C20C-E3F3-4A11-BBF4-222BFE07D0CC}" cxnId="{A7961D4B-A274-4BDC-979C-64C3D106C7E0}" type="parTrans">
      <dgm:prSet/>
      <dgm:spPr/>
      <dgm:t>
        <a:bodyPr/>
        <a:lstStyle/>
        <a:p>
          <a:endParaRPr lang="en-US"/>
        </a:p>
      </dgm:t>
    </dgm:pt>
    <dgm:pt modelId="{B7196B43-346B-4474-BEE9-C6B99EDC1310}" cxnId="{A7961D4B-A274-4BDC-979C-64C3D106C7E0}" type="sibTrans">
      <dgm:prSet/>
      <dgm:spPr/>
      <dgm:t>
        <a:bodyPr/>
        <a:lstStyle/>
        <a:p>
          <a:endParaRPr lang="en-US"/>
        </a:p>
      </dgm:t>
    </dgm:pt>
    <dgm:pt modelId="{43348C43-E39A-4A62-ADAA-4E152A9B589F}">
      <dgm:prSet custT="1"/>
      <dgm:spPr/>
      <dgm:t>
        <a:bodyPr/>
        <a:lstStyle/>
        <a:p>
          <a:r>
            <a:rPr lang="en-US" sz="2800">
              <a:latin typeface="Times New Roman" panose="02020603050405020304" pitchFamily="18" charset="0"/>
              <a:cs typeface="Times New Roman" panose="02020603050405020304" pitchFamily="18" charset="0"/>
            </a:rPr>
            <a:t>Twitter</a:t>
          </a:r>
        </a:p>
      </dgm:t>
    </dgm:pt>
    <dgm:pt modelId="{47BA0B6E-A25A-4FDE-94C8-2AB7262AA754}" cxnId="{60E1EE04-778C-4E1D-8F19-94263BCABD0B}" type="parTrans">
      <dgm:prSet/>
      <dgm:spPr/>
      <dgm:t>
        <a:bodyPr/>
        <a:lstStyle/>
        <a:p>
          <a:endParaRPr lang="en-US"/>
        </a:p>
      </dgm:t>
    </dgm:pt>
    <dgm:pt modelId="{6A2F65CD-00BD-4894-B706-485E27F9DBB6}" cxnId="{60E1EE04-778C-4E1D-8F19-94263BCABD0B}" type="sibTrans">
      <dgm:prSet/>
      <dgm:spPr/>
      <dgm:t>
        <a:bodyPr/>
        <a:lstStyle/>
        <a:p>
          <a:endParaRPr lang="en-US"/>
        </a:p>
      </dgm:t>
    </dgm:pt>
    <dgm:pt modelId="{BDF41D17-83D7-4197-9CA8-E94DB2BB14CE}">
      <dgm:prSet custT="1"/>
      <dgm:spPr/>
      <dgm:t>
        <a:bodyPr/>
        <a:lstStyle/>
        <a:p>
          <a:r>
            <a:rPr lang="en-US" sz="2800">
              <a:latin typeface="Times New Roman" panose="02020603050405020304" pitchFamily="18" charset="0"/>
              <a:cs typeface="Times New Roman" panose="02020603050405020304" pitchFamily="18" charset="0"/>
            </a:rPr>
            <a:t>Youtube</a:t>
          </a:r>
        </a:p>
      </dgm:t>
    </dgm:pt>
    <dgm:pt modelId="{1D5B5F63-2D33-4754-92A9-1F57D7C9C496}" cxnId="{7C72F2FA-A36B-41DA-B3C5-26976C8994FB}" type="parTrans">
      <dgm:prSet/>
      <dgm:spPr/>
      <dgm:t>
        <a:bodyPr/>
        <a:lstStyle/>
        <a:p>
          <a:endParaRPr lang="en-US"/>
        </a:p>
      </dgm:t>
    </dgm:pt>
    <dgm:pt modelId="{A8D516F9-9002-4F89-8C3B-4DCA7EACCE2A}" cxnId="{7C72F2FA-A36B-41DA-B3C5-26976C8994FB}" type="sibTrans">
      <dgm:prSet/>
      <dgm:spPr/>
      <dgm:t>
        <a:bodyPr/>
        <a:lstStyle/>
        <a:p>
          <a:endParaRPr lang="en-US"/>
        </a:p>
      </dgm:t>
    </dgm:pt>
    <dgm:pt modelId="{AD6FAA47-356F-4871-9EA5-AF154CAA3FAD}">
      <dgm:prSet custT="1"/>
      <dgm:spPr/>
      <dgm:t>
        <a:bodyPr/>
        <a:lstStyle/>
        <a:p>
          <a:r>
            <a:rPr lang="en-US" sz="2800">
              <a:latin typeface="Times New Roman" panose="02020603050405020304" pitchFamily="18" charset="0"/>
              <a:cs typeface="Times New Roman" panose="02020603050405020304" pitchFamily="18" charset="0"/>
            </a:rPr>
            <a:t>Podcasts / </a:t>
          </a:r>
          <a:r>
            <a:rPr lang="en-US" sz="2800" err="1">
              <a:latin typeface="Times New Roman" panose="02020603050405020304" pitchFamily="18" charset="0"/>
              <a:cs typeface="Times New Roman" panose="02020603050405020304" pitchFamily="18" charset="0"/>
            </a:rPr>
            <a:t>Webiners</a:t>
          </a:r>
          <a:endParaRPr lang="en-US" sz="2800">
            <a:latin typeface="Times New Roman" panose="02020603050405020304" pitchFamily="18" charset="0"/>
            <a:cs typeface="Times New Roman" panose="02020603050405020304" pitchFamily="18" charset="0"/>
          </a:endParaRPr>
        </a:p>
      </dgm:t>
    </dgm:pt>
    <dgm:pt modelId="{B2FD1EAE-0661-47FE-93F0-8258A6AAA9FD}" cxnId="{C2A3E082-1642-472D-BFC2-A584AE136392}" type="parTrans">
      <dgm:prSet/>
      <dgm:spPr/>
      <dgm:t>
        <a:bodyPr/>
        <a:lstStyle/>
        <a:p>
          <a:endParaRPr lang="en-US"/>
        </a:p>
      </dgm:t>
    </dgm:pt>
    <dgm:pt modelId="{0356BA58-EED7-4B21-8726-624C951678B1}" cxnId="{C2A3E082-1642-472D-BFC2-A584AE136392}" type="sibTrans">
      <dgm:prSet/>
      <dgm:spPr/>
      <dgm:t>
        <a:bodyPr/>
        <a:lstStyle/>
        <a:p>
          <a:endParaRPr lang="en-US"/>
        </a:p>
      </dgm:t>
    </dgm:pt>
    <dgm:pt modelId="{896E6738-BE09-434C-ABA8-4409DED18A4E}" type="pres">
      <dgm:prSet presAssocID="{CEB17761-888D-48CB-833A-39A6F0E9F0BC}" presName="linear" presStyleCnt="0">
        <dgm:presLayoutVars>
          <dgm:dir/>
          <dgm:animLvl val="lvl"/>
          <dgm:resizeHandles val="exact"/>
        </dgm:presLayoutVars>
      </dgm:prSet>
      <dgm:spPr/>
    </dgm:pt>
    <dgm:pt modelId="{A32CA486-F454-47A4-8C5D-ED80F58DACC8}" type="pres">
      <dgm:prSet presAssocID="{B62AA4A8-F025-413E-A52C-C065A8A501B7}" presName="parentLin" presStyleCnt="0"/>
      <dgm:spPr/>
    </dgm:pt>
    <dgm:pt modelId="{2353A9FF-9AE5-40E3-9159-FDD3FECA0579}" type="pres">
      <dgm:prSet presAssocID="{B62AA4A8-F025-413E-A52C-C065A8A501B7}" presName="parentLeftMargin" presStyleLbl="node1" presStyleIdx="0" presStyleCnt="6"/>
      <dgm:spPr/>
    </dgm:pt>
    <dgm:pt modelId="{AD553060-63C4-4B77-B283-0BA29831169D}" type="pres">
      <dgm:prSet presAssocID="{B62AA4A8-F025-413E-A52C-C065A8A501B7}" presName="parentText" presStyleLbl="node1" presStyleIdx="0" presStyleCnt="6">
        <dgm:presLayoutVars>
          <dgm:chMax val="0"/>
          <dgm:bulletEnabled val="1"/>
        </dgm:presLayoutVars>
      </dgm:prSet>
      <dgm:spPr/>
    </dgm:pt>
    <dgm:pt modelId="{CD116BC0-4B19-4A57-A9D5-9E9924C43CB9}" type="pres">
      <dgm:prSet presAssocID="{B62AA4A8-F025-413E-A52C-C065A8A501B7}" presName="negativeSpace" presStyleCnt="0"/>
      <dgm:spPr/>
    </dgm:pt>
    <dgm:pt modelId="{4E351BD9-5047-4163-AEB5-8B5FDAD58B9E}" type="pres">
      <dgm:prSet presAssocID="{B62AA4A8-F025-413E-A52C-C065A8A501B7}" presName="childText" presStyleLbl="conFgAcc1" presStyleIdx="0" presStyleCnt="6">
        <dgm:presLayoutVars>
          <dgm:bulletEnabled val="1"/>
        </dgm:presLayoutVars>
      </dgm:prSet>
      <dgm:spPr/>
    </dgm:pt>
    <dgm:pt modelId="{FBB711BB-1490-4F7E-BBA7-3BD1AAC08DC8}" type="pres">
      <dgm:prSet presAssocID="{A2AEF5E5-8927-4F44-B9F9-2F9C62FBAD79}" presName="spaceBetweenRectangles" presStyleCnt="0"/>
      <dgm:spPr/>
    </dgm:pt>
    <dgm:pt modelId="{0E7DE87B-5046-4D1A-8FC8-4775C150D48F}" type="pres">
      <dgm:prSet presAssocID="{AC43CFC1-2225-449E-AD3A-7C0F373B828A}" presName="parentLin" presStyleCnt="0"/>
      <dgm:spPr/>
    </dgm:pt>
    <dgm:pt modelId="{9E9F4EA9-1498-4826-8C23-8D7A5DAA1435}" type="pres">
      <dgm:prSet presAssocID="{AC43CFC1-2225-449E-AD3A-7C0F373B828A}" presName="parentLeftMargin" presStyleLbl="node1" presStyleIdx="0" presStyleCnt="6"/>
      <dgm:spPr/>
    </dgm:pt>
    <dgm:pt modelId="{D8E9111F-3F68-4A83-881C-BFAF7B9C9229}" type="pres">
      <dgm:prSet presAssocID="{AC43CFC1-2225-449E-AD3A-7C0F373B828A}" presName="parentText" presStyleLbl="node1" presStyleIdx="1" presStyleCnt="6">
        <dgm:presLayoutVars>
          <dgm:chMax val="0"/>
          <dgm:bulletEnabled val="1"/>
        </dgm:presLayoutVars>
      </dgm:prSet>
      <dgm:spPr/>
    </dgm:pt>
    <dgm:pt modelId="{F568931A-8DD4-4D2A-AB3C-CC5D0BACC76F}" type="pres">
      <dgm:prSet presAssocID="{AC43CFC1-2225-449E-AD3A-7C0F373B828A}" presName="negativeSpace" presStyleCnt="0"/>
      <dgm:spPr/>
    </dgm:pt>
    <dgm:pt modelId="{01AEEE4D-862F-4925-8804-9BD366576EE9}" type="pres">
      <dgm:prSet presAssocID="{AC43CFC1-2225-449E-AD3A-7C0F373B828A}" presName="childText" presStyleLbl="conFgAcc1" presStyleIdx="1" presStyleCnt="6">
        <dgm:presLayoutVars>
          <dgm:bulletEnabled val="1"/>
        </dgm:presLayoutVars>
      </dgm:prSet>
      <dgm:spPr/>
    </dgm:pt>
    <dgm:pt modelId="{B6E597F6-B37A-4B2A-9B2A-38B7319B5C14}" type="pres">
      <dgm:prSet presAssocID="{0F51D8C4-348F-4132-9072-283CB71741D9}" presName="spaceBetweenRectangles" presStyleCnt="0"/>
      <dgm:spPr/>
    </dgm:pt>
    <dgm:pt modelId="{073753C0-1108-40BB-AEA8-0C9DB9DCCB77}" type="pres">
      <dgm:prSet presAssocID="{EDE6AD17-A91A-4FB6-A99B-47493781BA29}" presName="parentLin" presStyleCnt="0"/>
      <dgm:spPr/>
    </dgm:pt>
    <dgm:pt modelId="{87609B55-8640-4B20-91AA-12405ADE94F9}" type="pres">
      <dgm:prSet presAssocID="{EDE6AD17-A91A-4FB6-A99B-47493781BA29}" presName="parentLeftMargin" presStyleLbl="node1" presStyleIdx="1" presStyleCnt="6"/>
      <dgm:spPr/>
    </dgm:pt>
    <dgm:pt modelId="{40921252-8F13-4A0D-BAD4-36173FB9F3D5}" type="pres">
      <dgm:prSet presAssocID="{EDE6AD17-A91A-4FB6-A99B-47493781BA29}" presName="parentText" presStyleLbl="node1" presStyleIdx="2" presStyleCnt="6">
        <dgm:presLayoutVars>
          <dgm:chMax val="0"/>
          <dgm:bulletEnabled val="1"/>
        </dgm:presLayoutVars>
      </dgm:prSet>
      <dgm:spPr/>
    </dgm:pt>
    <dgm:pt modelId="{DB9892C4-3EC4-4A59-BF6D-CE2D27413ACC}" type="pres">
      <dgm:prSet presAssocID="{EDE6AD17-A91A-4FB6-A99B-47493781BA29}" presName="negativeSpace" presStyleCnt="0"/>
      <dgm:spPr/>
    </dgm:pt>
    <dgm:pt modelId="{0228EAC1-7D00-4D38-8C24-3A17EC1A34B9}" type="pres">
      <dgm:prSet presAssocID="{EDE6AD17-A91A-4FB6-A99B-47493781BA29}" presName="childText" presStyleLbl="conFgAcc1" presStyleIdx="2" presStyleCnt="6">
        <dgm:presLayoutVars>
          <dgm:bulletEnabled val="1"/>
        </dgm:presLayoutVars>
      </dgm:prSet>
      <dgm:spPr/>
    </dgm:pt>
    <dgm:pt modelId="{24737C0B-F0EB-4C2F-9D24-365A4CE20917}" type="pres">
      <dgm:prSet presAssocID="{B7196B43-346B-4474-BEE9-C6B99EDC1310}" presName="spaceBetweenRectangles" presStyleCnt="0"/>
      <dgm:spPr/>
    </dgm:pt>
    <dgm:pt modelId="{66E75989-5C9E-4EC0-A6FA-CCBCC5A9471E}" type="pres">
      <dgm:prSet presAssocID="{43348C43-E39A-4A62-ADAA-4E152A9B589F}" presName="parentLin" presStyleCnt="0"/>
      <dgm:spPr/>
    </dgm:pt>
    <dgm:pt modelId="{CE6414FD-8858-4991-9D3A-615A4E956ED8}" type="pres">
      <dgm:prSet presAssocID="{43348C43-E39A-4A62-ADAA-4E152A9B589F}" presName="parentLeftMargin" presStyleLbl="node1" presStyleIdx="2" presStyleCnt="6"/>
      <dgm:spPr/>
    </dgm:pt>
    <dgm:pt modelId="{6EAD62A6-A426-45AC-8E45-FFE0E1B7CA7E}" type="pres">
      <dgm:prSet presAssocID="{43348C43-E39A-4A62-ADAA-4E152A9B589F}" presName="parentText" presStyleLbl="node1" presStyleIdx="3" presStyleCnt="6">
        <dgm:presLayoutVars>
          <dgm:chMax val="0"/>
          <dgm:bulletEnabled val="1"/>
        </dgm:presLayoutVars>
      </dgm:prSet>
      <dgm:spPr/>
    </dgm:pt>
    <dgm:pt modelId="{BA7C1279-FBC3-4B5B-81A1-C18D01282E16}" type="pres">
      <dgm:prSet presAssocID="{43348C43-E39A-4A62-ADAA-4E152A9B589F}" presName="negativeSpace" presStyleCnt="0"/>
      <dgm:spPr/>
    </dgm:pt>
    <dgm:pt modelId="{682BF7B3-9B38-4390-B3BD-7D0404DD6531}" type="pres">
      <dgm:prSet presAssocID="{43348C43-E39A-4A62-ADAA-4E152A9B589F}" presName="childText" presStyleLbl="conFgAcc1" presStyleIdx="3" presStyleCnt="6">
        <dgm:presLayoutVars>
          <dgm:bulletEnabled val="1"/>
        </dgm:presLayoutVars>
      </dgm:prSet>
      <dgm:spPr/>
    </dgm:pt>
    <dgm:pt modelId="{83B28D90-EBC4-4587-B255-06342726008B}" type="pres">
      <dgm:prSet presAssocID="{6A2F65CD-00BD-4894-B706-485E27F9DBB6}" presName="spaceBetweenRectangles" presStyleCnt="0"/>
      <dgm:spPr/>
    </dgm:pt>
    <dgm:pt modelId="{B175C9B6-F1F8-4091-BDC4-9CC544332614}" type="pres">
      <dgm:prSet presAssocID="{BDF41D17-83D7-4197-9CA8-E94DB2BB14CE}" presName="parentLin" presStyleCnt="0"/>
      <dgm:spPr/>
    </dgm:pt>
    <dgm:pt modelId="{198265EF-3B7C-4AF9-B5A4-DA8F02899120}" type="pres">
      <dgm:prSet presAssocID="{BDF41D17-83D7-4197-9CA8-E94DB2BB14CE}" presName="parentLeftMargin" presStyleLbl="node1" presStyleIdx="3" presStyleCnt="6"/>
      <dgm:spPr/>
    </dgm:pt>
    <dgm:pt modelId="{AD55A450-75BA-4930-9E95-FB5ACD47C8FC}" type="pres">
      <dgm:prSet presAssocID="{BDF41D17-83D7-4197-9CA8-E94DB2BB14CE}" presName="parentText" presStyleLbl="node1" presStyleIdx="4" presStyleCnt="6">
        <dgm:presLayoutVars>
          <dgm:chMax val="0"/>
          <dgm:bulletEnabled val="1"/>
        </dgm:presLayoutVars>
      </dgm:prSet>
      <dgm:spPr/>
    </dgm:pt>
    <dgm:pt modelId="{8DA931DA-D290-49D6-B440-6EF45A0A5483}" type="pres">
      <dgm:prSet presAssocID="{BDF41D17-83D7-4197-9CA8-E94DB2BB14CE}" presName="negativeSpace" presStyleCnt="0"/>
      <dgm:spPr/>
    </dgm:pt>
    <dgm:pt modelId="{590E8399-E1BA-4C85-BAEA-0FCE94935741}" type="pres">
      <dgm:prSet presAssocID="{BDF41D17-83D7-4197-9CA8-E94DB2BB14CE}" presName="childText" presStyleLbl="conFgAcc1" presStyleIdx="4" presStyleCnt="6">
        <dgm:presLayoutVars>
          <dgm:bulletEnabled val="1"/>
        </dgm:presLayoutVars>
      </dgm:prSet>
      <dgm:spPr/>
    </dgm:pt>
    <dgm:pt modelId="{B5DCC06F-3790-4D7B-903B-AFE61DEDA7C8}" type="pres">
      <dgm:prSet presAssocID="{A8D516F9-9002-4F89-8C3B-4DCA7EACCE2A}" presName="spaceBetweenRectangles" presStyleCnt="0"/>
      <dgm:spPr/>
    </dgm:pt>
    <dgm:pt modelId="{795191CF-B519-4DBC-A0BD-889F6A756246}" type="pres">
      <dgm:prSet presAssocID="{AD6FAA47-356F-4871-9EA5-AF154CAA3FAD}" presName="parentLin" presStyleCnt="0"/>
      <dgm:spPr/>
    </dgm:pt>
    <dgm:pt modelId="{2724FD09-145C-45AD-A195-08B213678D2C}" type="pres">
      <dgm:prSet presAssocID="{AD6FAA47-356F-4871-9EA5-AF154CAA3FAD}" presName="parentLeftMargin" presStyleLbl="node1" presStyleIdx="4" presStyleCnt="6"/>
      <dgm:spPr/>
    </dgm:pt>
    <dgm:pt modelId="{9F680D8B-3381-4F7A-B5E7-256F75BC711D}" type="pres">
      <dgm:prSet presAssocID="{AD6FAA47-356F-4871-9EA5-AF154CAA3FAD}" presName="parentText" presStyleLbl="node1" presStyleIdx="5" presStyleCnt="6">
        <dgm:presLayoutVars>
          <dgm:chMax val="0"/>
          <dgm:bulletEnabled val="1"/>
        </dgm:presLayoutVars>
      </dgm:prSet>
      <dgm:spPr/>
    </dgm:pt>
    <dgm:pt modelId="{AD57563F-7B37-4C77-B170-146D38315DAF}" type="pres">
      <dgm:prSet presAssocID="{AD6FAA47-356F-4871-9EA5-AF154CAA3FAD}" presName="negativeSpace" presStyleCnt="0"/>
      <dgm:spPr/>
    </dgm:pt>
    <dgm:pt modelId="{A02417D8-3FE0-4D56-901E-DED0E6387602}" type="pres">
      <dgm:prSet presAssocID="{AD6FAA47-356F-4871-9EA5-AF154CAA3FAD}" presName="childText" presStyleLbl="conFgAcc1" presStyleIdx="5" presStyleCnt="6">
        <dgm:presLayoutVars>
          <dgm:bulletEnabled val="1"/>
        </dgm:presLayoutVars>
      </dgm:prSet>
      <dgm:spPr/>
    </dgm:pt>
  </dgm:ptLst>
  <dgm:cxnLst>
    <dgm:cxn modelId="{60E1EE04-778C-4E1D-8F19-94263BCABD0B}" srcId="{CEB17761-888D-48CB-833A-39A6F0E9F0BC}" destId="{43348C43-E39A-4A62-ADAA-4E152A9B589F}" srcOrd="3" destOrd="0" parTransId="{47BA0B6E-A25A-4FDE-94C8-2AB7262AA754}" sibTransId="{6A2F65CD-00BD-4894-B706-485E27F9DBB6}"/>
    <dgm:cxn modelId="{E7748D0F-42EC-4B65-8348-FBCF31038E3F}" srcId="{CEB17761-888D-48CB-833A-39A6F0E9F0BC}" destId="{AC43CFC1-2225-449E-AD3A-7C0F373B828A}" srcOrd="1" destOrd="0" parTransId="{ED60A6D5-91EE-43A2-B4F0-AD7AECF2485D}" sibTransId="{0F51D8C4-348F-4132-9072-283CB71741D9}"/>
    <dgm:cxn modelId="{350F3B10-1F86-4BAD-B1FF-DAECC1A27880}" type="presOf" srcId="{43348C43-E39A-4A62-ADAA-4E152A9B589F}" destId="{CE6414FD-8858-4991-9D3A-615A4E956ED8}" srcOrd="0" destOrd="0" presId="urn:microsoft.com/office/officeart/2005/8/layout/list1"/>
    <dgm:cxn modelId="{68D02E2E-7417-458A-81BA-5E5D51C5CC4E}" type="presOf" srcId="{AD6FAA47-356F-4871-9EA5-AF154CAA3FAD}" destId="{9F680D8B-3381-4F7A-B5E7-256F75BC711D}" srcOrd="1" destOrd="0" presId="urn:microsoft.com/office/officeart/2005/8/layout/list1"/>
    <dgm:cxn modelId="{64CD8E49-65B1-409F-8A7F-D84122CBC2B0}" type="presOf" srcId="{CEB17761-888D-48CB-833A-39A6F0E9F0BC}" destId="{896E6738-BE09-434C-ABA8-4409DED18A4E}" srcOrd="0" destOrd="0" presId="urn:microsoft.com/office/officeart/2005/8/layout/list1"/>
    <dgm:cxn modelId="{A7961D4B-A274-4BDC-979C-64C3D106C7E0}" srcId="{CEB17761-888D-48CB-833A-39A6F0E9F0BC}" destId="{EDE6AD17-A91A-4FB6-A99B-47493781BA29}" srcOrd="2" destOrd="0" parTransId="{D510C20C-E3F3-4A11-BBF4-222BFE07D0CC}" sibTransId="{B7196B43-346B-4474-BEE9-C6B99EDC1310}"/>
    <dgm:cxn modelId="{DC2D1F74-93FD-4C36-B0A2-813F8CF47807}" srcId="{CEB17761-888D-48CB-833A-39A6F0E9F0BC}" destId="{B62AA4A8-F025-413E-A52C-C065A8A501B7}" srcOrd="0" destOrd="0" parTransId="{AEE2B626-245B-4692-968A-6806BF4639F1}" sibTransId="{A2AEF5E5-8927-4F44-B9F9-2F9C62FBAD79}"/>
    <dgm:cxn modelId="{C8629D79-4FC8-4588-9628-CF2B8C5A2981}" type="presOf" srcId="{BDF41D17-83D7-4197-9CA8-E94DB2BB14CE}" destId="{198265EF-3B7C-4AF9-B5A4-DA8F02899120}" srcOrd="0" destOrd="0" presId="urn:microsoft.com/office/officeart/2005/8/layout/list1"/>
    <dgm:cxn modelId="{8977995A-9450-428E-832B-6EE1C6915814}" type="presOf" srcId="{BDF41D17-83D7-4197-9CA8-E94DB2BB14CE}" destId="{AD55A450-75BA-4930-9E95-FB5ACD47C8FC}" srcOrd="1" destOrd="0" presId="urn:microsoft.com/office/officeart/2005/8/layout/list1"/>
    <dgm:cxn modelId="{3D431281-D616-4BCB-9932-C4DAE8DF3333}" type="presOf" srcId="{B62AA4A8-F025-413E-A52C-C065A8A501B7}" destId="{2353A9FF-9AE5-40E3-9159-FDD3FECA0579}" srcOrd="0" destOrd="0" presId="urn:microsoft.com/office/officeart/2005/8/layout/list1"/>
    <dgm:cxn modelId="{C2A3E082-1642-472D-BFC2-A584AE136392}" srcId="{CEB17761-888D-48CB-833A-39A6F0E9F0BC}" destId="{AD6FAA47-356F-4871-9EA5-AF154CAA3FAD}" srcOrd="5" destOrd="0" parTransId="{B2FD1EAE-0661-47FE-93F0-8258A6AAA9FD}" sibTransId="{0356BA58-EED7-4B21-8726-624C951678B1}"/>
    <dgm:cxn modelId="{EE1CEA9C-A91D-47B5-8DDB-188AEA26229F}" type="presOf" srcId="{AD6FAA47-356F-4871-9EA5-AF154CAA3FAD}" destId="{2724FD09-145C-45AD-A195-08B213678D2C}" srcOrd="0" destOrd="0" presId="urn:microsoft.com/office/officeart/2005/8/layout/list1"/>
    <dgm:cxn modelId="{9806F29F-C44C-42BF-AF34-A13D3B119F76}" type="presOf" srcId="{AC43CFC1-2225-449E-AD3A-7C0F373B828A}" destId="{D8E9111F-3F68-4A83-881C-BFAF7B9C9229}" srcOrd="1" destOrd="0" presId="urn:microsoft.com/office/officeart/2005/8/layout/list1"/>
    <dgm:cxn modelId="{6CBC12C7-5180-410B-A89A-CE9DB087DEF7}" type="presOf" srcId="{43348C43-E39A-4A62-ADAA-4E152A9B589F}" destId="{6EAD62A6-A426-45AC-8E45-FFE0E1B7CA7E}" srcOrd="1" destOrd="0" presId="urn:microsoft.com/office/officeart/2005/8/layout/list1"/>
    <dgm:cxn modelId="{572654C8-4E62-40D3-A21A-4864234069D9}" type="presOf" srcId="{AC43CFC1-2225-449E-AD3A-7C0F373B828A}" destId="{9E9F4EA9-1498-4826-8C23-8D7A5DAA1435}" srcOrd="0" destOrd="0" presId="urn:microsoft.com/office/officeart/2005/8/layout/list1"/>
    <dgm:cxn modelId="{F361B4D6-516A-480B-9AED-7593E81A457C}" type="presOf" srcId="{EDE6AD17-A91A-4FB6-A99B-47493781BA29}" destId="{87609B55-8640-4B20-91AA-12405ADE94F9}" srcOrd="0" destOrd="0" presId="urn:microsoft.com/office/officeart/2005/8/layout/list1"/>
    <dgm:cxn modelId="{78CADADB-FE20-4621-8E1C-E47A5D5063D2}" type="presOf" srcId="{B62AA4A8-F025-413E-A52C-C065A8A501B7}" destId="{AD553060-63C4-4B77-B283-0BA29831169D}" srcOrd="1" destOrd="0" presId="urn:microsoft.com/office/officeart/2005/8/layout/list1"/>
    <dgm:cxn modelId="{7FEAF9E7-A518-4FCE-9789-EAC8A05AAC36}" type="presOf" srcId="{EDE6AD17-A91A-4FB6-A99B-47493781BA29}" destId="{40921252-8F13-4A0D-BAD4-36173FB9F3D5}" srcOrd="1" destOrd="0" presId="urn:microsoft.com/office/officeart/2005/8/layout/list1"/>
    <dgm:cxn modelId="{7C72F2FA-A36B-41DA-B3C5-26976C8994FB}" srcId="{CEB17761-888D-48CB-833A-39A6F0E9F0BC}" destId="{BDF41D17-83D7-4197-9CA8-E94DB2BB14CE}" srcOrd="4" destOrd="0" parTransId="{1D5B5F63-2D33-4754-92A9-1F57D7C9C496}" sibTransId="{A8D516F9-9002-4F89-8C3B-4DCA7EACCE2A}"/>
    <dgm:cxn modelId="{19651CD0-5ED9-45BE-8656-69DDD85D7FE0}" type="presParOf" srcId="{896E6738-BE09-434C-ABA8-4409DED18A4E}" destId="{A32CA486-F454-47A4-8C5D-ED80F58DACC8}" srcOrd="0" destOrd="0" presId="urn:microsoft.com/office/officeart/2005/8/layout/list1"/>
    <dgm:cxn modelId="{06A8D302-3496-4B41-A5E7-216C1B1D5028}" type="presParOf" srcId="{A32CA486-F454-47A4-8C5D-ED80F58DACC8}" destId="{2353A9FF-9AE5-40E3-9159-FDD3FECA0579}" srcOrd="0" destOrd="0" presId="urn:microsoft.com/office/officeart/2005/8/layout/list1"/>
    <dgm:cxn modelId="{80C66E44-3079-4D95-96E9-04F51FDB056F}" type="presParOf" srcId="{A32CA486-F454-47A4-8C5D-ED80F58DACC8}" destId="{AD553060-63C4-4B77-B283-0BA29831169D}" srcOrd="1" destOrd="0" presId="urn:microsoft.com/office/officeart/2005/8/layout/list1"/>
    <dgm:cxn modelId="{695E199A-19D8-4D5F-803D-21A792F49BDB}" type="presParOf" srcId="{896E6738-BE09-434C-ABA8-4409DED18A4E}" destId="{CD116BC0-4B19-4A57-A9D5-9E9924C43CB9}" srcOrd="1" destOrd="0" presId="urn:microsoft.com/office/officeart/2005/8/layout/list1"/>
    <dgm:cxn modelId="{F4E0BCD9-8BB6-48D2-B195-6DF8A35ED56A}" type="presParOf" srcId="{896E6738-BE09-434C-ABA8-4409DED18A4E}" destId="{4E351BD9-5047-4163-AEB5-8B5FDAD58B9E}" srcOrd="2" destOrd="0" presId="urn:microsoft.com/office/officeart/2005/8/layout/list1"/>
    <dgm:cxn modelId="{0A983065-B489-4E2F-B9DA-A619920E0AD4}" type="presParOf" srcId="{896E6738-BE09-434C-ABA8-4409DED18A4E}" destId="{FBB711BB-1490-4F7E-BBA7-3BD1AAC08DC8}" srcOrd="3" destOrd="0" presId="urn:microsoft.com/office/officeart/2005/8/layout/list1"/>
    <dgm:cxn modelId="{C8EBBF05-659D-45D7-BDA1-5813EF66498F}" type="presParOf" srcId="{896E6738-BE09-434C-ABA8-4409DED18A4E}" destId="{0E7DE87B-5046-4D1A-8FC8-4775C150D48F}" srcOrd="4" destOrd="0" presId="urn:microsoft.com/office/officeart/2005/8/layout/list1"/>
    <dgm:cxn modelId="{12CF0151-BFE2-443E-B591-E994FE86B10A}" type="presParOf" srcId="{0E7DE87B-5046-4D1A-8FC8-4775C150D48F}" destId="{9E9F4EA9-1498-4826-8C23-8D7A5DAA1435}" srcOrd="0" destOrd="0" presId="urn:microsoft.com/office/officeart/2005/8/layout/list1"/>
    <dgm:cxn modelId="{7EB2D127-46FB-4B93-868B-4648A52E7AE6}" type="presParOf" srcId="{0E7DE87B-5046-4D1A-8FC8-4775C150D48F}" destId="{D8E9111F-3F68-4A83-881C-BFAF7B9C9229}" srcOrd="1" destOrd="0" presId="urn:microsoft.com/office/officeart/2005/8/layout/list1"/>
    <dgm:cxn modelId="{458FBE7B-D214-40A8-841B-91EBDC648BD6}" type="presParOf" srcId="{896E6738-BE09-434C-ABA8-4409DED18A4E}" destId="{F568931A-8DD4-4D2A-AB3C-CC5D0BACC76F}" srcOrd="5" destOrd="0" presId="urn:microsoft.com/office/officeart/2005/8/layout/list1"/>
    <dgm:cxn modelId="{0737BA76-125B-4993-A687-63E438E2CC5C}" type="presParOf" srcId="{896E6738-BE09-434C-ABA8-4409DED18A4E}" destId="{01AEEE4D-862F-4925-8804-9BD366576EE9}" srcOrd="6" destOrd="0" presId="urn:microsoft.com/office/officeart/2005/8/layout/list1"/>
    <dgm:cxn modelId="{BBB417CA-5FD4-4E92-8CF3-ABDCCAB496D3}" type="presParOf" srcId="{896E6738-BE09-434C-ABA8-4409DED18A4E}" destId="{B6E597F6-B37A-4B2A-9B2A-38B7319B5C14}" srcOrd="7" destOrd="0" presId="urn:microsoft.com/office/officeart/2005/8/layout/list1"/>
    <dgm:cxn modelId="{6AB1F00F-037B-4C4C-AC98-5C637D54CB3A}" type="presParOf" srcId="{896E6738-BE09-434C-ABA8-4409DED18A4E}" destId="{073753C0-1108-40BB-AEA8-0C9DB9DCCB77}" srcOrd="8" destOrd="0" presId="urn:microsoft.com/office/officeart/2005/8/layout/list1"/>
    <dgm:cxn modelId="{26948FF0-41E4-44E1-93C6-F4AF3B97F4B6}" type="presParOf" srcId="{073753C0-1108-40BB-AEA8-0C9DB9DCCB77}" destId="{87609B55-8640-4B20-91AA-12405ADE94F9}" srcOrd="0" destOrd="0" presId="urn:microsoft.com/office/officeart/2005/8/layout/list1"/>
    <dgm:cxn modelId="{9990777F-5FB8-4930-8F47-9DCE55344B7A}" type="presParOf" srcId="{073753C0-1108-40BB-AEA8-0C9DB9DCCB77}" destId="{40921252-8F13-4A0D-BAD4-36173FB9F3D5}" srcOrd="1" destOrd="0" presId="urn:microsoft.com/office/officeart/2005/8/layout/list1"/>
    <dgm:cxn modelId="{CFEDEEF0-3695-4461-8043-5E8760AD65B1}" type="presParOf" srcId="{896E6738-BE09-434C-ABA8-4409DED18A4E}" destId="{DB9892C4-3EC4-4A59-BF6D-CE2D27413ACC}" srcOrd="9" destOrd="0" presId="urn:microsoft.com/office/officeart/2005/8/layout/list1"/>
    <dgm:cxn modelId="{34484176-8C5E-4B86-917B-501E60D8A777}" type="presParOf" srcId="{896E6738-BE09-434C-ABA8-4409DED18A4E}" destId="{0228EAC1-7D00-4D38-8C24-3A17EC1A34B9}" srcOrd="10" destOrd="0" presId="urn:microsoft.com/office/officeart/2005/8/layout/list1"/>
    <dgm:cxn modelId="{0E75BBD6-342C-4266-9FF7-41D30DF5D678}" type="presParOf" srcId="{896E6738-BE09-434C-ABA8-4409DED18A4E}" destId="{24737C0B-F0EB-4C2F-9D24-365A4CE20917}" srcOrd="11" destOrd="0" presId="urn:microsoft.com/office/officeart/2005/8/layout/list1"/>
    <dgm:cxn modelId="{7933F5DF-5AAF-4F8E-8FFF-38881BBCE95C}" type="presParOf" srcId="{896E6738-BE09-434C-ABA8-4409DED18A4E}" destId="{66E75989-5C9E-4EC0-A6FA-CCBCC5A9471E}" srcOrd="12" destOrd="0" presId="urn:microsoft.com/office/officeart/2005/8/layout/list1"/>
    <dgm:cxn modelId="{F27CB00A-7583-4090-9E77-54425C24AC18}" type="presParOf" srcId="{66E75989-5C9E-4EC0-A6FA-CCBCC5A9471E}" destId="{CE6414FD-8858-4991-9D3A-615A4E956ED8}" srcOrd="0" destOrd="0" presId="urn:microsoft.com/office/officeart/2005/8/layout/list1"/>
    <dgm:cxn modelId="{320299B6-98F1-48BC-A211-3BE091452700}" type="presParOf" srcId="{66E75989-5C9E-4EC0-A6FA-CCBCC5A9471E}" destId="{6EAD62A6-A426-45AC-8E45-FFE0E1B7CA7E}" srcOrd="1" destOrd="0" presId="urn:microsoft.com/office/officeart/2005/8/layout/list1"/>
    <dgm:cxn modelId="{29E89CD4-09E2-4AD4-BEC6-41B50D4BFBE6}" type="presParOf" srcId="{896E6738-BE09-434C-ABA8-4409DED18A4E}" destId="{BA7C1279-FBC3-4B5B-81A1-C18D01282E16}" srcOrd="13" destOrd="0" presId="urn:microsoft.com/office/officeart/2005/8/layout/list1"/>
    <dgm:cxn modelId="{50469756-09F6-4086-9D20-FE5474B0059E}" type="presParOf" srcId="{896E6738-BE09-434C-ABA8-4409DED18A4E}" destId="{682BF7B3-9B38-4390-B3BD-7D0404DD6531}" srcOrd="14" destOrd="0" presId="urn:microsoft.com/office/officeart/2005/8/layout/list1"/>
    <dgm:cxn modelId="{EE526CA2-EDEE-4E1F-9762-11D1E7A7F25C}" type="presParOf" srcId="{896E6738-BE09-434C-ABA8-4409DED18A4E}" destId="{83B28D90-EBC4-4587-B255-06342726008B}" srcOrd="15" destOrd="0" presId="urn:microsoft.com/office/officeart/2005/8/layout/list1"/>
    <dgm:cxn modelId="{2A4ED1C0-BB18-49C1-89CF-D15F946ACDE3}" type="presParOf" srcId="{896E6738-BE09-434C-ABA8-4409DED18A4E}" destId="{B175C9B6-F1F8-4091-BDC4-9CC544332614}" srcOrd="16" destOrd="0" presId="urn:microsoft.com/office/officeart/2005/8/layout/list1"/>
    <dgm:cxn modelId="{3210D8FE-E412-4237-B5BB-5FD523F1C5A4}" type="presParOf" srcId="{B175C9B6-F1F8-4091-BDC4-9CC544332614}" destId="{198265EF-3B7C-4AF9-B5A4-DA8F02899120}" srcOrd="0" destOrd="0" presId="urn:microsoft.com/office/officeart/2005/8/layout/list1"/>
    <dgm:cxn modelId="{59C5D55F-AE8B-4260-B4BE-22CDE1E96531}" type="presParOf" srcId="{B175C9B6-F1F8-4091-BDC4-9CC544332614}" destId="{AD55A450-75BA-4930-9E95-FB5ACD47C8FC}" srcOrd="1" destOrd="0" presId="urn:microsoft.com/office/officeart/2005/8/layout/list1"/>
    <dgm:cxn modelId="{FA3E45E8-72F7-49E3-9639-1F75A6A4AFD7}" type="presParOf" srcId="{896E6738-BE09-434C-ABA8-4409DED18A4E}" destId="{8DA931DA-D290-49D6-B440-6EF45A0A5483}" srcOrd="17" destOrd="0" presId="urn:microsoft.com/office/officeart/2005/8/layout/list1"/>
    <dgm:cxn modelId="{91F519A5-658F-40B5-92FF-26B32AB08B7F}" type="presParOf" srcId="{896E6738-BE09-434C-ABA8-4409DED18A4E}" destId="{590E8399-E1BA-4C85-BAEA-0FCE94935741}" srcOrd="18" destOrd="0" presId="urn:microsoft.com/office/officeart/2005/8/layout/list1"/>
    <dgm:cxn modelId="{E3921983-7CE0-42CA-BC8C-D89233AED0DE}" type="presParOf" srcId="{896E6738-BE09-434C-ABA8-4409DED18A4E}" destId="{B5DCC06F-3790-4D7B-903B-AFE61DEDA7C8}" srcOrd="19" destOrd="0" presId="urn:microsoft.com/office/officeart/2005/8/layout/list1"/>
    <dgm:cxn modelId="{4DFC80C7-3CA4-4CAD-8F0D-E03C15DC0E61}" type="presParOf" srcId="{896E6738-BE09-434C-ABA8-4409DED18A4E}" destId="{795191CF-B519-4DBC-A0BD-889F6A756246}" srcOrd="20" destOrd="0" presId="urn:microsoft.com/office/officeart/2005/8/layout/list1"/>
    <dgm:cxn modelId="{868F0F8F-878E-463B-BAA7-A0CE679657B6}" type="presParOf" srcId="{795191CF-B519-4DBC-A0BD-889F6A756246}" destId="{2724FD09-145C-45AD-A195-08B213678D2C}" srcOrd="0" destOrd="0" presId="urn:microsoft.com/office/officeart/2005/8/layout/list1"/>
    <dgm:cxn modelId="{B940BF8B-2BA0-4E54-8A41-0303E7974C77}" type="presParOf" srcId="{795191CF-B519-4DBC-A0BD-889F6A756246}" destId="{9F680D8B-3381-4F7A-B5E7-256F75BC711D}" srcOrd="1" destOrd="0" presId="urn:microsoft.com/office/officeart/2005/8/layout/list1"/>
    <dgm:cxn modelId="{56E07E6A-C6D0-436C-A96E-511B951186F7}" type="presParOf" srcId="{896E6738-BE09-434C-ABA8-4409DED18A4E}" destId="{AD57563F-7B37-4C77-B170-146D38315DAF}" srcOrd="21" destOrd="0" presId="urn:microsoft.com/office/officeart/2005/8/layout/list1"/>
    <dgm:cxn modelId="{D3E15E3D-6201-49BE-AF2E-4A5353E868A8}" type="presParOf" srcId="{896E6738-BE09-434C-ABA8-4409DED18A4E}" destId="{A02417D8-3FE0-4D56-901E-DED0E6387602}" srcOrd="2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686800" cy="5181600"/>
        <a:chOff x="0" y="0"/>
        <a:chExt cx="8686800" cy="5181600"/>
      </a:xfrm>
    </dsp:grpSpPr>
    <dsp:sp modelId="{53A6335A-3709-4836-B452-1D883894C8BF}">
      <dsp:nvSpPr>
        <dsp:cNvPr id="3" name="Oval 2"/>
        <dsp:cNvSpPr/>
      </dsp:nvSpPr>
      <dsp:spPr bwMode="white">
        <a:xfrm>
          <a:off x="3670086" y="2017378"/>
          <a:ext cx="1346627" cy="1346627"/>
        </a:xfrm>
        <a:prstGeom prst="ellipse">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a:latin typeface="Times New Roman" panose="02020603050405020304" pitchFamily="18" charset="0"/>
              <a:cs typeface="Times New Roman" panose="02020603050405020304" pitchFamily="18" charset="0"/>
            </a:rPr>
            <a:t>Changing Landscape</a:t>
          </a:r>
        </a:p>
      </dsp:txBody>
      <dsp:txXfrm>
        <a:off x="3670086" y="2017378"/>
        <a:ext cx="1346627" cy="1346627"/>
      </dsp:txXfrm>
    </dsp:sp>
    <dsp:sp modelId="{1D1ABA7B-C89B-4EFF-81C1-4D0C0C3ECF0E}">
      <dsp:nvSpPr>
        <dsp:cNvPr id="4" name="Freeform 3"/>
        <dsp:cNvSpPr/>
      </dsp:nvSpPr>
      <dsp:spPr bwMode="white">
        <a:xfrm>
          <a:off x="4008024" y="1668051"/>
          <a:ext cx="670751" cy="27904"/>
        </a:xfrm>
        <a:custGeom>
          <a:avLst/>
          <a:gdLst/>
          <a:ahLst/>
          <a:cxnLst/>
          <a:pathLst>
            <a:path w="1056" h="44">
              <a:moveTo>
                <a:pt x="528" y="550"/>
              </a:moveTo>
              <a:lnTo>
                <a:pt x="528" y="-506"/>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1600">
            <a:solidFill>
              <a:schemeClr val="tx1"/>
            </a:solidFill>
            <a:latin typeface="Times New Roman" panose="02020603050405020304" pitchFamily="18" charset="0"/>
            <a:cs typeface="Times New Roman" panose="02020603050405020304" pitchFamily="18" charset="0"/>
          </a:endParaRPr>
        </a:p>
      </dsp:txBody>
      <dsp:txXfrm>
        <a:off x="4008024" y="1668051"/>
        <a:ext cx="670751" cy="27904"/>
      </dsp:txXfrm>
    </dsp:sp>
    <dsp:sp modelId="{4F9F7561-7A01-4483-A147-22418C189FC4}">
      <dsp:nvSpPr>
        <dsp:cNvPr id="5" name="Oval 4"/>
        <dsp:cNvSpPr/>
      </dsp:nvSpPr>
      <dsp:spPr bwMode="white">
        <a:xfrm>
          <a:off x="3670086" y="0"/>
          <a:ext cx="1346627" cy="1346627"/>
        </a:xfrm>
        <a:prstGeom prst="ellipse">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a:latin typeface="Times New Roman" panose="02020603050405020304" pitchFamily="18" charset="0"/>
              <a:cs typeface="Times New Roman" panose="02020603050405020304" pitchFamily="18" charset="0"/>
            </a:rPr>
            <a:t>Evolution of Internet</a:t>
          </a:r>
        </a:p>
      </dsp:txBody>
      <dsp:txXfrm>
        <a:off x="3670086" y="0"/>
        <a:ext cx="1346627" cy="1346627"/>
      </dsp:txXfrm>
    </dsp:sp>
    <dsp:sp modelId="{E5CE4CA6-AEA5-42ED-8B19-EADE2CD393EB}">
      <dsp:nvSpPr>
        <dsp:cNvPr id="6" name="Freeform 5"/>
        <dsp:cNvSpPr/>
      </dsp:nvSpPr>
      <dsp:spPr bwMode="white">
        <a:xfrm>
          <a:off x="4796649" y="2047832"/>
          <a:ext cx="670751" cy="27904"/>
        </a:xfrm>
        <a:custGeom>
          <a:avLst/>
          <a:gdLst/>
          <a:ahLst/>
          <a:cxnLst/>
          <a:pathLst>
            <a:path w="1056" h="44">
              <a:moveTo>
                <a:pt x="115" y="351"/>
              </a:moveTo>
              <a:lnTo>
                <a:pt x="941" y="-307"/>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1600">
            <a:solidFill>
              <a:schemeClr val="tx1"/>
            </a:solidFill>
            <a:latin typeface="Times New Roman" panose="02020603050405020304" pitchFamily="18" charset="0"/>
            <a:cs typeface="Times New Roman" panose="02020603050405020304" pitchFamily="18" charset="0"/>
          </a:endParaRPr>
        </a:p>
      </dsp:txBody>
      <dsp:txXfrm>
        <a:off x="4796649" y="2047832"/>
        <a:ext cx="670751" cy="27904"/>
      </dsp:txXfrm>
    </dsp:sp>
    <dsp:sp modelId="{B861AF67-C197-40F3-800C-E0D12DC42681}">
      <dsp:nvSpPr>
        <dsp:cNvPr id="7" name="Oval 6"/>
        <dsp:cNvSpPr/>
      </dsp:nvSpPr>
      <dsp:spPr bwMode="white">
        <a:xfrm>
          <a:off x="5247336" y="759563"/>
          <a:ext cx="1346627" cy="1346627"/>
        </a:xfrm>
        <a:prstGeom prst="ellipse">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a:latin typeface="Times New Roman" panose="02020603050405020304" pitchFamily="18" charset="0"/>
              <a:cs typeface="Times New Roman" panose="02020603050405020304" pitchFamily="18" charset="0"/>
            </a:rPr>
            <a:t>Internet Strategy Integration</a:t>
          </a:r>
        </a:p>
      </dsp:txBody>
      <dsp:txXfrm>
        <a:off x="5247336" y="759563"/>
        <a:ext cx="1346627" cy="1346627"/>
      </dsp:txXfrm>
    </dsp:sp>
    <dsp:sp modelId="{241487AB-9996-443A-A154-A68693A9FB8A}">
      <dsp:nvSpPr>
        <dsp:cNvPr id="8" name="Freeform 7"/>
        <dsp:cNvSpPr/>
      </dsp:nvSpPr>
      <dsp:spPr bwMode="white">
        <a:xfrm>
          <a:off x="4991424" y="2901194"/>
          <a:ext cx="670751" cy="27904"/>
        </a:xfrm>
        <a:custGeom>
          <a:avLst/>
          <a:gdLst/>
          <a:ahLst/>
          <a:cxnLst/>
          <a:pathLst>
            <a:path w="1056" h="44">
              <a:moveTo>
                <a:pt x="13" y="-96"/>
              </a:moveTo>
              <a:lnTo>
                <a:pt x="1043" y="139"/>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1600">
            <a:solidFill>
              <a:schemeClr val="tx1"/>
            </a:solidFill>
            <a:latin typeface="Times New Roman" panose="02020603050405020304" pitchFamily="18" charset="0"/>
            <a:cs typeface="Times New Roman" panose="02020603050405020304" pitchFamily="18" charset="0"/>
          </a:endParaRPr>
        </a:p>
      </dsp:txBody>
      <dsp:txXfrm>
        <a:off x="4991424" y="2901194"/>
        <a:ext cx="670751" cy="27904"/>
      </dsp:txXfrm>
    </dsp:sp>
    <dsp:sp modelId="{ECD10671-8DA2-45AE-8DED-B32DD97E6B68}">
      <dsp:nvSpPr>
        <dsp:cNvPr id="9" name="Oval 8"/>
        <dsp:cNvSpPr/>
      </dsp:nvSpPr>
      <dsp:spPr bwMode="white">
        <a:xfrm>
          <a:off x="5636885" y="2466287"/>
          <a:ext cx="1346627" cy="1346627"/>
        </a:xfrm>
        <a:prstGeom prst="ellipse">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a:latin typeface="Times New Roman" panose="02020603050405020304" pitchFamily="18" charset="0"/>
              <a:cs typeface="Times New Roman" panose="02020603050405020304" pitchFamily="18" charset="0"/>
            </a:rPr>
            <a:t>Internet Marketing Metrics</a:t>
          </a:r>
        </a:p>
      </dsp:txBody>
      <dsp:txXfrm>
        <a:off x="5636885" y="2466287"/>
        <a:ext cx="1346627" cy="1346627"/>
      </dsp:txXfrm>
    </dsp:sp>
    <dsp:sp modelId="{74D71CDB-BA1D-4BB3-9819-D2EDC0EC2DB9}">
      <dsp:nvSpPr>
        <dsp:cNvPr id="10" name="Freeform 9"/>
        <dsp:cNvSpPr/>
      </dsp:nvSpPr>
      <dsp:spPr bwMode="white">
        <a:xfrm>
          <a:off x="4539148" y="3557187"/>
          <a:ext cx="754145" cy="27904"/>
        </a:xfrm>
        <a:custGeom>
          <a:avLst/>
          <a:gdLst/>
          <a:ahLst/>
          <a:cxnLst/>
          <a:pathLst>
            <a:path w="1188" h="44">
              <a:moveTo>
                <a:pt x="270" y="-476"/>
              </a:moveTo>
              <a:lnTo>
                <a:pt x="918" y="520"/>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1600">
            <a:solidFill>
              <a:schemeClr val="tx1"/>
            </a:solidFill>
            <a:latin typeface="Times New Roman" panose="02020603050405020304" pitchFamily="18" charset="0"/>
            <a:cs typeface="Times New Roman" panose="02020603050405020304" pitchFamily="18" charset="0"/>
          </a:endParaRPr>
        </a:p>
      </dsp:txBody>
      <dsp:txXfrm>
        <a:off x="4539148" y="3557187"/>
        <a:ext cx="754145" cy="27904"/>
      </dsp:txXfrm>
    </dsp:sp>
    <dsp:sp modelId="{246FF736-182C-491B-9A88-4AFA078B3DA2}">
      <dsp:nvSpPr>
        <dsp:cNvPr id="11" name="Oval 10"/>
        <dsp:cNvSpPr/>
      </dsp:nvSpPr>
      <dsp:spPr bwMode="white">
        <a:xfrm>
          <a:off x="4479586" y="3834973"/>
          <a:ext cx="2092685" cy="1346627"/>
        </a:xfrm>
        <a:prstGeom prst="ellipse">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a:latin typeface="Times New Roman" panose="02020603050405020304" pitchFamily="18" charset="0"/>
              <a:cs typeface="Times New Roman" panose="02020603050405020304" pitchFamily="18" charset="0"/>
            </a:rPr>
            <a:t>Wireless networking, digital convergence</a:t>
          </a:r>
        </a:p>
      </dsp:txBody>
      <dsp:txXfrm>
        <a:off x="4479586" y="3834973"/>
        <a:ext cx="2092685" cy="1346627"/>
      </dsp:txXfrm>
    </dsp:sp>
    <dsp:sp modelId="{47DB280B-02F8-44ED-B72B-DBC6BEE8F757}">
      <dsp:nvSpPr>
        <dsp:cNvPr id="12" name="Freeform 11"/>
        <dsp:cNvSpPr/>
      </dsp:nvSpPr>
      <dsp:spPr bwMode="white">
        <a:xfrm>
          <a:off x="3591226" y="3572433"/>
          <a:ext cx="641662" cy="27904"/>
        </a:xfrm>
        <a:custGeom>
          <a:avLst/>
          <a:gdLst/>
          <a:ahLst/>
          <a:cxnLst/>
          <a:pathLst>
            <a:path w="1010" h="44">
              <a:moveTo>
                <a:pt x="724" y="-433"/>
              </a:moveTo>
              <a:lnTo>
                <a:pt x="286" y="477"/>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1600">
            <a:solidFill>
              <a:schemeClr val="tx1"/>
            </a:solidFill>
            <a:latin typeface="Times New Roman" panose="02020603050405020304" pitchFamily="18" charset="0"/>
            <a:cs typeface="Times New Roman" panose="02020603050405020304" pitchFamily="18" charset="0"/>
          </a:endParaRPr>
        </a:p>
      </dsp:txBody>
      <dsp:txXfrm>
        <a:off x="3591226" y="3572433"/>
        <a:ext cx="641662" cy="27904"/>
      </dsp:txXfrm>
    </dsp:sp>
    <dsp:sp modelId="{C018C91B-0D09-4EF8-B206-BEFD1D0A4C8F}">
      <dsp:nvSpPr>
        <dsp:cNvPr id="13" name="Oval 12"/>
        <dsp:cNvSpPr/>
      </dsp:nvSpPr>
      <dsp:spPr bwMode="white">
        <a:xfrm>
          <a:off x="2575588" y="3834973"/>
          <a:ext cx="1785008" cy="1346627"/>
        </a:xfrm>
        <a:prstGeom prst="ellipse">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a:latin typeface="Times New Roman" panose="02020603050405020304" pitchFamily="18" charset="0"/>
              <a:cs typeface="Times New Roman" panose="02020603050405020304" pitchFamily="18" charset="0"/>
            </a:rPr>
            <a:t>Individual’s internet worth</a:t>
          </a:r>
        </a:p>
      </dsp:txBody>
      <dsp:txXfrm>
        <a:off x="2575588" y="3834973"/>
        <a:ext cx="1785008" cy="1346627"/>
      </dsp:txXfrm>
    </dsp:sp>
    <dsp:sp modelId="{E0D48087-6368-41F4-BB47-598AB1C80466}">
      <dsp:nvSpPr>
        <dsp:cNvPr id="14" name="Freeform 13"/>
        <dsp:cNvSpPr/>
      </dsp:nvSpPr>
      <dsp:spPr bwMode="white">
        <a:xfrm>
          <a:off x="3024625" y="2901194"/>
          <a:ext cx="670751" cy="27904"/>
        </a:xfrm>
        <a:custGeom>
          <a:avLst/>
          <a:gdLst/>
          <a:ahLst/>
          <a:cxnLst/>
          <a:pathLst>
            <a:path w="1056" h="44">
              <a:moveTo>
                <a:pt x="1043" y="-96"/>
              </a:moveTo>
              <a:lnTo>
                <a:pt x="13" y="139"/>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1600">
            <a:solidFill>
              <a:schemeClr val="tx1"/>
            </a:solidFill>
            <a:latin typeface="Times New Roman" panose="02020603050405020304" pitchFamily="18" charset="0"/>
            <a:cs typeface="Times New Roman" panose="02020603050405020304" pitchFamily="18" charset="0"/>
          </a:endParaRPr>
        </a:p>
      </dsp:txBody>
      <dsp:txXfrm>
        <a:off x="3024625" y="2901194"/>
        <a:ext cx="670751" cy="27904"/>
      </dsp:txXfrm>
    </dsp:sp>
    <dsp:sp modelId="{60C1ED88-12D6-4DE4-98D4-7225FDD4B727}">
      <dsp:nvSpPr>
        <dsp:cNvPr id="15" name="Oval 14"/>
        <dsp:cNvSpPr/>
      </dsp:nvSpPr>
      <dsp:spPr bwMode="white">
        <a:xfrm>
          <a:off x="1703288" y="2466287"/>
          <a:ext cx="1346627" cy="1346627"/>
        </a:xfrm>
        <a:prstGeom prst="ellipse">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a:latin typeface="Times New Roman" panose="02020603050405020304" pitchFamily="18" charset="0"/>
              <a:cs typeface="Times New Roman" panose="02020603050405020304" pitchFamily="18" charset="0"/>
            </a:rPr>
            <a:t>E-commerce</a:t>
          </a:r>
        </a:p>
      </dsp:txBody>
      <dsp:txXfrm>
        <a:off x="1703288" y="2466287"/>
        <a:ext cx="1346627" cy="1346627"/>
      </dsp:txXfrm>
    </dsp:sp>
    <dsp:sp modelId="{04E64E4A-BC70-4009-8C5E-6503010FBCC7}">
      <dsp:nvSpPr>
        <dsp:cNvPr id="16" name="Freeform 15"/>
        <dsp:cNvSpPr/>
      </dsp:nvSpPr>
      <dsp:spPr bwMode="white">
        <a:xfrm>
          <a:off x="3219400" y="2047832"/>
          <a:ext cx="670751" cy="27904"/>
        </a:xfrm>
        <a:custGeom>
          <a:avLst/>
          <a:gdLst/>
          <a:ahLst/>
          <a:cxnLst/>
          <a:pathLst>
            <a:path w="1056" h="44">
              <a:moveTo>
                <a:pt x="941" y="351"/>
              </a:moveTo>
              <a:lnTo>
                <a:pt x="115" y="-307"/>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1600">
            <a:solidFill>
              <a:schemeClr val="tx1"/>
            </a:solidFill>
            <a:latin typeface="Times New Roman" panose="02020603050405020304" pitchFamily="18" charset="0"/>
            <a:cs typeface="Times New Roman" panose="02020603050405020304" pitchFamily="18" charset="0"/>
          </a:endParaRPr>
        </a:p>
      </dsp:txBody>
      <dsp:txXfrm>
        <a:off x="3219400" y="2047832"/>
        <a:ext cx="670751" cy="27904"/>
      </dsp:txXfrm>
    </dsp:sp>
    <dsp:sp modelId="{D28FD0BA-1C4C-45CB-B69F-1DF528DA2EE4}">
      <dsp:nvSpPr>
        <dsp:cNvPr id="17" name="Oval 16"/>
        <dsp:cNvSpPr/>
      </dsp:nvSpPr>
      <dsp:spPr bwMode="white">
        <a:xfrm>
          <a:off x="2092837" y="759563"/>
          <a:ext cx="1346627" cy="1346627"/>
        </a:xfrm>
        <a:prstGeom prst="ellipse">
          <a:avLst/>
        </a:prstGeom>
      </dsp:spPr>
      <dsp:style>
        <a:lnRef idx="2">
          <a:schemeClr val="lt1"/>
        </a:lnRef>
        <a:fillRef idx="1">
          <a:schemeClr val="accent1"/>
        </a:fillRef>
        <a:effectRef idx="0">
          <a:scrgbClr r="0" g="0" b="0"/>
        </a:effectRef>
        <a:fontRef idx="minor">
          <a:schemeClr val="lt1"/>
        </a:fontRef>
      </dsp:style>
      <dsp:txBody>
        <a:bodyPr lIns="10160" tIns="10160" rIns="10160" bIns="10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a:latin typeface="Times New Roman" panose="02020603050405020304" pitchFamily="18" charset="0"/>
              <a:cs typeface="Times New Roman" panose="02020603050405020304" pitchFamily="18" charset="0"/>
            </a:rPr>
            <a:t>Influencer Marketing</a:t>
          </a:r>
        </a:p>
      </dsp:txBody>
      <dsp:txXfrm>
        <a:off x="2092837" y="759563"/>
        <a:ext cx="1346627" cy="1346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096000" cy="4064000"/>
        <a:chOff x="0" y="0"/>
        <a:chExt cx="6096000" cy="4064000"/>
      </a:xfrm>
    </dsp:grpSpPr>
    <dsp:sp modelId="{4E351BD9-5047-4163-AEB5-8B5FDAD58B9E}">
      <dsp:nvSpPr>
        <dsp:cNvPr id="5" name="Rectangles 4"/>
        <dsp:cNvSpPr/>
      </dsp:nvSpPr>
      <dsp:spPr bwMode="white">
        <a:xfrm>
          <a:off x="0" y="252700"/>
          <a:ext cx="6096000" cy="378000"/>
        </a:xfrm>
        <a:prstGeom prst="rect">
          <a:avLst/>
        </a:prstGeom>
      </dsp:spPr>
      <dsp:style>
        <a:lnRef idx="2">
          <a:schemeClr val="accent1"/>
        </a:lnRef>
        <a:fillRef idx="1">
          <a:schemeClr val="lt1">
            <a:alpha val="90000"/>
          </a:schemeClr>
        </a:fillRef>
        <a:effectRef idx="0">
          <a:scrgbClr r="0" g="0" b="0"/>
        </a:effectRef>
        <a:fontRef idx="minor"/>
      </dsp:style>
      <dsp:txBody>
        <a:bodyPr lIns="473117" tIns="312420" rIns="473117" bIns="106680"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endParaRPr>
            <a:solidFill>
              <a:schemeClr val="dk1"/>
            </a:solidFill>
          </a:endParaRPr>
        </a:p>
      </dsp:txBody>
      <dsp:txXfrm>
        <a:off x="0" y="252700"/>
        <a:ext cx="6096000" cy="378000"/>
      </dsp:txXfrm>
    </dsp:sp>
    <dsp:sp modelId="{AD553060-63C4-4B77-B283-0BA29831169D}">
      <dsp:nvSpPr>
        <dsp:cNvPr id="4" name="Rounded Rectangle 3"/>
        <dsp:cNvSpPr/>
      </dsp:nvSpPr>
      <dsp:spPr bwMode="white">
        <a:xfrm>
          <a:off x="304800" y="31300"/>
          <a:ext cx="4267200" cy="442800"/>
        </a:xfrm>
        <a:prstGeom prst="roundRect">
          <a:avLst/>
        </a:prstGeom>
      </dsp:spPr>
      <dsp:style>
        <a:lnRef idx="2">
          <a:schemeClr val="lt1"/>
        </a:lnRef>
        <a:fillRef idx="1">
          <a:schemeClr val="accent1"/>
        </a:fillRef>
        <a:effectRef idx="0">
          <a:scrgbClr r="0" g="0" b="0"/>
        </a:effectRef>
        <a:fontRef idx="minor">
          <a:schemeClr val="lt1"/>
        </a:fontRef>
      </dsp:style>
      <dsp:txBody>
        <a:bodyPr lIns="161290" tIns="0" rIns="161290" bIns="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sz="2800">
              <a:latin typeface="Times New Roman" panose="02020603050405020304" pitchFamily="18" charset="0"/>
              <a:cs typeface="Times New Roman" panose="02020603050405020304" pitchFamily="18" charset="0"/>
            </a:rPr>
            <a:t>Blogs</a:t>
          </a:r>
        </a:p>
      </dsp:txBody>
      <dsp:txXfrm>
        <a:off x="304800" y="31300"/>
        <a:ext cx="4267200" cy="442800"/>
      </dsp:txXfrm>
    </dsp:sp>
    <dsp:sp modelId="{01AEEE4D-862F-4925-8804-9BD366576EE9}">
      <dsp:nvSpPr>
        <dsp:cNvPr id="8" name="Rectangles 7"/>
        <dsp:cNvSpPr/>
      </dsp:nvSpPr>
      <dsp:spPr bwMode="white">
        <a:xfrm>
          <a:off x="0" y="933100"/>
          <a:ext cx="6096000" cy="378000"/>
        </a:xfrm>
        <a:prstGeom prst="rect">
          <a:avLst/>
        </a:prstGeom>
      </dsp:spPr>
      <dsp:style>
        <a:lnRef idx="2">
          <a:schemeClr val="accent1"/>
        </a:lnRef>
        <a:fillRef idx="1">
          <a:schemeClr val="lt1">
            <a:alpha val="90000"/>
          </a:schemeClr>
        </a:fillRef>
        <a:effectRef idx="0">
          <a:scrgbClr r="0" g="0" b="0"/>
        </a:effectRef>
        <a:fontRef idx="minor"/>
      </dsp:style>
      <dsp:txBody>
        <a:bodyPr lIns="473117" tIns="312420" rIns="473117" bIns="106680"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endParaRPr>
            <a:solidFill>
              <a:schemeClr val="dk1"/>
            </a:solidFill>
          </a:endParaRPr>
        </a:p>
      </dsp:txBody>
      <dsp:txXfrm>
        <a:off x="0" y="933100"/>
        <a:ext cx="6096000" cy="378000"/>
      </dsp:txXfrm>
    </dsp:sp>
    <dsp:sp modelId="{D8E9111F-3F68-4A83-881C-BFAF7B9C9229}">
      <dsp:nvSpPr>
        <dsp:cNvPr id="7" name="Rounded Rectangle 6"/>
        <dsp:cNvSpPr/>
      </dsp:nvSpPr>
      <dsp:spPr bwMode="white">
        <a:xfrm>
          <a:off x="304800" y="711700"/>
          <a:ext cx="4267200" cy="442800"/>
        </a:xfrm>
        <a:prstGeom prst="roundRect">
          <a:avLst/>
        </a:prstGeom>
      </dsp:spPr>
      <dsp:style>
        <a:lnRef idx="2">
          <a:schemeClr val="lt1"/>
        </a:lnRef>
        <a:fillRef idx="1">
          <a:schemeClr val="accent1"/>
        </a:fillRef>
        <a:effectRef idx="0">
          <a:scrgbClr r="0" g="0" b="0"/>
        </a:effectRef>
        <a:fontRef idx="minor">
          <a:schemeClr val="lt1"/>
        </a:fontRef>
      </dsp:style>
      <dsp:txBody>
        <a:bodyPr lIns="161290" tIns="0" rIns="161290" bIns="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sz="2800">
              <a:latin typeface="Times New Roman" panose="02020603050405020304" pitchFamily="18" charset="0"/>
              <a:cs typeface="Times New Roman" panose="02020603050405020304" pitchFamily="18" charset="0"/>
            </a:rPr>
            <a:t>Online Communities</a:t>
          </a:r>
        </a:p>
      </dsp:txBody>
      <dsp:txXfrm>
        <a:off x="304800" y="711700"/>
        <a:ext cx="4267200" cy="442800"/>
      </dsp:txXfrm>
    </dsp:sp>
    <dsp:sp modelId="{0228EAC1-7D00-4D38-8C24-3A17EC1A34B9}">
      <dsp:nvSpPr>
        <dsp:cNvPr id="11" name="Rectangles 10"/>
        <dsp:cNvSpPr/>
      </dsp:nvSpPr>
      <dsp:spPr bwMode="white">
        <a:xfrm>
          <a:off x="0" y="1613500"/>
          <a:ext cx="6096000" cy="378000"/>
        </a:xfrm>
        <a:prstGeom prst="rect">
          <a:avLst/>
        </a:prstGeom>
      </dsp:spPr>
      <dsp:style>
        <a:lnRef idx="2">
          <a:schemeClr val="accent1"/>
        </a:lnRef>
        <a:fillRef idx="1">
          <a:schemeClr val="lt1">
            <a:alpha val="90000"/>
          </a:schemeClr>
        </a:fillRef>
        <a:effectRef idx="0">
          <a:scrgbClr r="0" g="0" b="0"/>
        </a:effectRef>
        <a:fontRef idx="minor"/>
      </dsp:style>
      <dsp:txBody>
        <a:bodyPr lIns="473117" tIns="312420" rIns="473117" bIns="106680"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endParaRPr>
            <a:solidFill>
              <a:schemeClr val="dk1"/>
            </a:solidFill>
          </a:endParaRPr>
        </a:p>
      </dsp:txBody>
      <dsp:txXfrm>
        <a:off x="0" y="1613500"/>
        <a:ext cx="6096000" cy="378000"/>
      </dsp:txXfrm>
    </dsp:sp>
    <dsp:sp modelId="{40921252-8F13-4A0D-BAD4-36173FB9F3D5}">
      <dsp:nvSpPr>
        <dsp:cNvPr id="10" name="Rounded Rectangle 9"/>
        <dsp:cNvSpPr/>
      </dsp:nvSpPr>
      <dsp:spPr bwMode="white">
        <a:xfrm>
          <a:off x="304800" y="1392100"/>
          <a:ext cx="4267200" cy="442800"/>
        </a:xfrm>
        <a:prstGeom prst="roundRect">
          <a:avLst/>
        </a:prstGeom>
      </dsp:spPr>
      <dsp:style>
        <a:lnRef idx="2">
          <a:schemeClr val="lt1"/>
        </a:lnRef>
        <a:fillRef idx="1">
          <a:schemeClr val="accent1"/>
        </a:fillRef>
        <a:effectRef idx="0">
          <a:scrgbClr r="0" g="0" b="0"/>
        </a:effectRef>
        <a:fontRef idx="minor">
          <a:schemeClr val="lt1"/>
        </a:fontRef>
      </dsp:style>
      <dsp:txBody>
        <a:bodyPr lIns="161290" tIns="0" rIns="161290" bIns="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sz="2800">
              <a:latin typeface="Times New Roman" panose="02020603050405020304" pitchFamily="18" charset="0"/>
              <a:cs typeface="Times New Roman" panose="02020603050405020304" pitchFamily="18" charset="0"/>
            </a:rPr>
            <a:t>Facebook Pages</a:t>
          </a:r>
        </a:p>
      </dsp:txBody>
      <dsp:txXfrm>
        <a:off x="304800" y="1392100"/>
        <a:ext cx="4267200" cy="442800"/>
      </dsp:txXfrm>
    </dsp:sp>
    <dsp:sp modelId="{682BF7B3-9B38-4390-B3BD-7D0404DD6531}">
      <dsp:nvSpPr>
        <dsp:cNvPr id="14" name="Rectangles 13"/>
        <dsp:cNvSpPr/>
      </dsp:nvSpPr>
      <dsp:spPr bwMode="white">
        <a:xfrm>
          <a:off x="0" y="2293900"/>
          <a:ext cx="6096000" cy="378000"/>
        </a:xfrm>
        <a:prstGeom prst="rect">
          <a:avLst/>
        </a:prstGeom>
      </dsp:spPr>
      <dsp:style>
        <a:lnRef idx="2">
          <a:schemeClr val="accent1"/>
        </a:lnRef>
        <a:fillRef idx="1">
          <a:schemeClr val="lt1">
            <a:alpha val="90000"/>
          </a:schemeClr>
        </a:fillRef>
        <a:effectRef idx="0">
          <a:scrgbClr r="0" g="0" b="0"/>
        </a:effectRef>
        <a:fontRef idx="minor"/>
      </dsp:style>
      <dsp:txBody>
        <a:bodyPr lIns="473117" tIns="312420" rIns="473117" bIns="106680"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endParaRPr>
            <a:solidFill>
              <a:schemeClr val="dk1"/>
            </a:solidFill>
          </a:endParaRPr>
        </a:p>
      </dsp:txBody>
      <dsp:txXfrm>
        <a:off x="0" y="2293900"/>
        <a:ext cx="6096000" cy="378000"/>
      </dsp:txXfrm>
    </dsp:sp>
    <dsp:sp modelId="{6EAD62A6-A426-45AC-8E45-FFE0E1B7CA7E}">
      <dsp:nvSpPr>
        <dsp:cNvPr id="13" name="Rounded Rectangle 12"/>
        <dsp:cNvSpPr/>
      </dsp:nvSpPr>
      <dsp:spPr bwMode="white">
        <a:xfrm>
          <a:off x="304800" y="2072500"/>
          <a:ext cx="4267200" cy="442800"/>
        </a:xfrm>
        <a:prstGeom prst="roundRect">
          <a:avLst/>
        </a:prstGeom>
      </dsp:spPr>
      <dsp:style>
        <a:lnRef idx="2">
          <a:schemeClr val="lt1"/>
        </a:lnRef>
        <a:fillRef idx="1">
          <a:schemeClr val="accent1"/>
        </a:fillRef>
        <a:effectRef idx="0">
          <a:scrgbClr r="0" g="0" b="0"/>
        </a:effectRef>
        <a:fontRef idx="minor">
          <a:schemeClr val="lt1"/>
        </a:fontRef>
      </dsp:style>
      <dsp:txBody>
        <a:bodyPr lIns="161290" tIns="0" rIns="161290" bIns="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sz="2800">
              <a:latin typeface="Times New Roman" panose="02020603050405020304" pitchFamily="18" charset="0"/>
              <a:cs typeface="Times New Roman" panose="02020603050405020304" pitchFamily="18" charset="0"/>
            </a:rPr>
            <a:t>Twitter</a:t>
          </a:r>
        </a:p>
      </dsp:txBody>
      <dsp:txXfrm>
        <a:off x="304800" y="2072500"/>
        <a:ext cx="4267200" cy="442800"/>
      </dsp:txXfrm>
    </dsp:sp>
    <dsp:sp modelId="{590E8399-E1BA-4C85-BAEA-0FCE94935741}">
      <dsp:nvSpPr>
        <dsp:cNvPr id="17" name="Rectangles 16"/>
        <dsp:cNvSpPr/>
      </dsp:nvSpPr>
      <dsp:spPr bwMode="white">
        <a:xfrm>
          <a:off x="0" y="2974300"/>
          <a:ext cx="6096000" cy="378000"/>
        </a:xfrm>
        <a:prstGeom prst="rect">
          <a:avLst/>
        </a:prstGeom>
      </dsp:spPr>
      <dsp:style>
        <a:lnRef idx="2">
          <a:schemeClr val="accent1"/>
        </a:lnRef>
        <a:fillRef idx="1">
          <a:schemeClr val="lt1">
            <a:alpha val="90000"/>
          </a:schemeClr>
        </a:fillRef>
        <a:effectRef idx="0">
          <a:scrgbClr r="0" g="0" b="0"/>
        </a:effectRef>
        <a:fontRef idx="minor"/>
      </dsp:style>
      <dsp:txBody>
        <a:bodyPr lIns="473117" tIns="312420" rIns="473117" bIns="106680"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endParaRPr>
            <a:solidFill>
              <a:schemeClr val="dk1"/>
            </a:solidFill>
          </a:endParaRPr>
        </a:p>
      </dsp:txBody>
      <dsp:txXfrm>
        <a:off x="0" y="2974300"/>
        <a:ext cx="6096000" cy="378000"/>
      </dsp:txXfrm>
    </dsp:sp>
    <dsp:sp modelId="{AD55A450-75BA-4930-9E95-FB5ACD47C8FC}">
      <dsp:nvSpPr>
        <dsp:cNvPr id="16" name="Rounded Rectangle 15"/>
        <dsp:cNvSpPr/>
      </dsp:nvSpPr>
      <dsp:spPr bwMode="white">
        <a:xfrm>
          <a:off x="304800" y="2752900"/>
          <a:ext cx="4267200" cy="442800"/>
        </a:xfrm>
        <a:prstGeom prst="roundRect">
          <a:avLst/>
        </a:prstGeom>
      </dsp:spPr>
      <dsp:style>
        <a:lnRef idx="2">
          <a:schemeClr val="lt1"/>
        </a:lnRef>
        <a:fillRef idx="1">
          <a:schemeClr val="accent1"/>
        </a:fillRef>
        <a:effectRef idx="0">
          <a:scrgbClr r="0" g="0" b="0"/>
        </a:effectRef>
        <a:fontRef idx="minor">
          <a:schemeClr val="lt1"/>
        </a:fontRef>
      </dsp:style>
      <dsp:txBody>
        <a:bodyPr lIns="161290" tIns="0" rIns="161290" bIns="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sz="2800">
              <a:latin typeface="Times New Roman" panose="02020603050405020304" pitchFamily="18" charset="0"/>
              <a:cs typeface="Times New Roman" panose="02020603050405020304" pitchFamily="18" charset="0"/>
            </a:rPr>
            <a:t>Youtube</a:t>
          </a:r>
        </a:p>
      </dsp:txBody>
      <dsp:txXfrm>
        <a:off x="304800" y="2752900"/>
        <a:ext cx="4267200" cy="442800"/>
      </dsp:txXfrm>
    </dsp:sp>
    <dsp:sp modelId="{A02417D8-3FE0-4D56-901E-DED0E6387602}">
      <dsp:nvSpPr>
        <dsp:cNvPr id="20" name="Rectangles 19"/>
        <dsp:cNvSpPr/>
      </dsp:nvSpPr>
      <dsp:spPr bwMode="white">
        <a:xfrm>
          <a:off x="0" y="3654700"/>
          <a:ext cx="6096000" cy="378000"/>
        </a:xfrm>
        <a:prstGeom prst="rect">
          <a:avLst/>
        </a:prstGeom>
      </dsp:spPr>
      <dsp:style>
        <a:lnRef idx="2">
          <a:schemeClr val="accent1"/>
        </a:lnRef>
        <a:fillRef idx="1">
          <a:schemeClr val="lt1">
            <a:alpha val="90000"/>
          </a:schemeClr>
        </a:fillRef>
        <a:effectRef idx="0">
          <a:scrgbClr r="0" g="0" b="0"/>
        </a:effectRef>
        <a:fontRef idx="minor"/>
      </dsp:style>
      <dsp:txBody>
        <a:bodyPr lIns="473117" tIns="312420" rIns="473117" bIns="106680"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endParaRPr>
            <a:solidFill>
              <a:schemeClr val="dk1"/>
            </a:solidFill>
          </a:endParaRPr>
        </a:p>
      </dsp:txBody>
      <dsp:txXfrm>
        <a:off x="0" y="3654700"/>
        <a:ext cx="6096000" cy="378000"/>
      </dsp:txXfrm>
    </dsp:sp>
    <dsp:sp modelId="{9F680D8B-3381-4F7A-B5E7-256F75BC711D}">
      <dsp:nvSpPr>
        <dsp:cNvPr id="19" name="Rounded Rectangle 18"/>
        <dsp:cNvSpPr/>
      </dsp:nvSpPr>
      <dsp:spPr bwMode="white">
        <a:xfrm>
          <a:off x="304800" y="3433300"/>
          <a:ext cx="4267200" cy="442800"/>
        </a:xfrm>
        <a:prstGeom prst="roundRect">
          <a:avLst/>
        </a:prstGeom>
      </dsp:spPr>
      <dsp:style>
        <a:lnRef idx="2">
          <a:schemeClr val="lt1"/>
        </a:lnRef>
        <a:fillRef idx="1">
          <a:schemeClr val="accent1"/>
        </a:fillRef>
        <a:effectRef idx="0">
          <a:scrgbClr r="0" g="0" b="0"/>
        </a:effectRef>
        <a:fontRef idx="minor">
          <a:schemeClr val="lt1"/>
        </a:fontRef>
      </dsp:style>
      <dsp:txBody>
        <a:bodyPr lIns="161290" tIns="0" rIns="161290" bIns="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sz="2800">
              <a:latin typeface="Times New Roman" panose="02020603050405020304" pitchFamily="18" charset="0"/>
              <a:cs typeface="Times New Roman" panose="02020603050405020304" pitchFamily="18" charset="0"/>
            </a:rPr>
            <a:t>Podcasts / </a:t>
          </a:r>
          <a:r>
            <a:rPr lang="en-US" sz="2800" err="1">
              <a:latin typeface="Times New Roman" panose="02020603050405020304" pitchFamily="18" charset="0"/>
              <a:cs typeface="Times New Roman" panose="02020603050405020304" pitchFamily="18" charset="0"/>
            </a:rPr>
            <a:t>Webiners</a:t>
          </a:r>
          <a:endParaRPr lang="en-US" sz="2800">
            <a:latin typeface="Times New Roman" panose="02020603050405020304" pitchFamily="18" charset="0"/>
            <a:cs typeface="Times New Roman" panose="02020603050405020304" pitchFamily="18" charset="0"/>
          </a:endParaRPr>
        </a:p>
      </dsp:txBody>
      <dsp:txXfrm>
        <a:off x="304800" y="3433300"/>
        <a:ext cx="4267200" cy="442800"/>
      </dsp:txXfrm>
    </dsp:sp>
    <dsp:sp modelId="{2353A9FF-9AE5-40E3-9159-FDD3FECA0579}">
      <dsp:nvSpPr>
        <dsp:cNvPr id="3" name="Rectangles 2" hidden="1"/>
        <dsp:cNvSpPr/>
      </dsp:nvSpPr>
      <dsp:spPr>
        <a:xfrm>
          <a:off x="0" y="31300"/>
          <a:ext cx="304800" cy="442800"/>
        </a:xfrm>
        <a:prstGeom prst="rect">
          <a:avLst/>
        </a:prstGeom>
      </dsp:spPr>
      <dsp:txXfrm>
        <a:off x="0" y="31300"/>
        <a:ext cx="304800" cy="442800"/>
      </dsp:txXfrm>
    </dsp:sp>
    <dsp:sp modelId="{9E9F4EA9-1498-4826-8C23-8D7A5DAA1435}">
      <dsp:nvSpPr>
        <dsp:cNvPr id="6" name="Rectangles 5" hidden="1"/>
        <dsp:cNvSpPr/>
      </dsp:nvSpPr>
      <dsp:spPr>
        <a:xfrm>
          <a:off x="0" y="711700"/>
          <a:ext cx="304800" cy="442800"/>
        </a:xfrm>
        <a:prstGeom prst="rect">
          <a:avLst/>
        </a:prstGeom>
      </dsp:spPr>
      <dsp:txXfrm>
        <a:off x="0" y="711700"/>
        <a:ext cx="304800" cy="442800"/>
      </dsp:txXfrm>
    </dsp:sp>
    <dsp:sp modelId="{87609B55-8640-4B20-91AA-12405ADE94F9}">
      <dsp:nvSpPr>
        <dsp:cNvPr id="9" name="Rectangles 8" hidden="1"/>
        <dsp:cNvSpPr/>
      </dsp:nvSpPr>
      <dsp:spPr>
        <a:xfrm>
          <a:off x="0" y="1392100"/>
          <a:ext cx="304800" cy="442800"/>
        </a:xfrm>
        <a:prstGeom prst="rect">
          <a:avLst/>
        </a:prstGeom>
      </dsp:spPr>
      <dsp:txXfrm>
        <a:off x="0" y="1392100"/>
        <a:ext cx="304800" cy="442800"/>
      </dsp:txXfrm>
    </dsp:sp>
    <dsp:sp modelId="{CE6414FD-8858-4991-9D3A-615A4E956ED8}">
      <dsp:nvSpPr>
        <dsp:cNvPr id="12" name="Rectangles 11" hidden="1"/>
        <dsp:cNvSpPr/>
      </dsp:nvSpPr>
      <dsp:spPr>
        <a:xfrm>
          <a:off x="0" y="2072500"/>
          <a:ext cx="304800" cy="442800"/>
        </a:xfrm>
        <a:prstGeom prst="rect">
          <a:avLst/>
        </a:prstGeom>
      </dsp:spPr>
      <dsp:txXfrm>
        <a:off x="0" y="2072500"/>
        <a:ext cx="304800" cy="442800"/>
      </dsp:txXfrm>
    </dsp:sp>
    <dsp:sp modelId="{198265EF-3B7C-4AF9-B5A4-DA8F02899120}">
      <dsp:nvSpPr>
        <dsp:cNvPr id="15" name="Rectangles 14" hidden="1"/>
        <dsp:cNvSpPr/>
      </dsp:nvSpPr>
      <dsp:spPr>
        <a:xfrm>
          <a:off x="0" y="2752900"/>
          <a:ext cx="304800" cy="442800"/>
        </a:xfrm>
        <a:prstGeom prst="rect">
          <a:avLst/>
        </a:prstGeom>
      </dsp:spPr>
      <dsp:txXfrm>
        <a:off x="0" y="2752900"/>
        <a:ext cx="304800" cy="442800"/>
      </dsp:txXfrm>
    </dsp:sp>
    <dsp:sp modelId="{2724FD09-145C-45AD-A195-08B213678D2C}">
      <dsp:nvSpPr>
        <dsp:cNvPr id="18" name="Rectangles 17" hidden="1"/>
        <dsp:cNvSpPr/>
      </dsp:nvSpPr>
      <dsp:spPr>
        <a:xfrm>
          <a:off x="0" y="3433300"/>
          <a:ext cx="304800" cy="442800"/>
        </a:xfrm>
        <a:prstGeom prst="rect">
          <a:avLst/>
        </a:prstGeom>
      </dsp:spPr>
      <dsp:txXfrm>
        <a:off x="0" y="3433300"/>
        <a:ext cx="304800" cy="44280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80AC00-E909-428A-8C80-4E5C2F2F33A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33BE1-3A4C-486D-8720-5EFC08C85BF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
        <p:nvSpPr>
          <p:cNvPr id="5" name="Footer Placeholder 4"/>
          <p:cNvSpPr>
            <a:spLocks noGrp="1"/>
          </p:cNvSpPr>
          <p:nvPr>
            <p:ph type="ftr" sz="quarter" idx="11"/>
          </p:nvPr>
        </p:nvSpPr>
        <p:spPr/>
        <p:txBody>
          <a:bodyPr/>
          <a:lstStyle/>
          <a:p>
            <a:r>
              <a:rPr lang="en-US"/>
              <a:t>Dr. Pratibha Pandey RBT 502 Fermentation Biotechnology</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
        <p:nvSpPr>
          <p:cNvPr id="5" name="Footer Placeholder 4"/>
          <p:cNvSpPr>
            <a:spLocks noGrp="1"/>
          </p:cNvSpPr>
          <p:nvPr>
            <p:ph type="ftr" sz="quarter" idx="11"/>
          </p:nvPr>
        </p:nvSpPr>
        <p:spPr/>
        <p:txBody>
          <a:bodyPr/>
          <a:lstStyle/>
          <a:p>
            <a:r>
              <a:rPr lang="en-US"/>
              <a:t>Dr. Pratibha Pandey RBT 502 Fermentation Biotechnology</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
        <p:nvSpPr>
          <p:cNvPr id="5" name="Footer Placeholder 4"/>
          <p:cNvSpPr>
            <a:spLocks noGrp="1"/>
          </p:cNvSpPr>
          <p:nvPr>
            <p:ph type="ftr" sz="quarter" idx="11"/>
          </p:nvPr>
        </p:nvSpPr>
        <p:spPr/>
        <p:txBody>
          <a:bodyPr/>
          <a:lstStyle/>
          <a:p>
            <a:r>
              <a:rPr lang="en-US"/>
              <a:t>Dr. Pratibha Pandey RBT 502 Fermentation Biotechnology</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
        <p:nvSpPr>
          <p:cNvPr id="5" name="Footer Placeholder 4"/>
          <p:cNvSpPr>
            <a:spLocks noGrp="1"/>
          </p:cNvSpPr>
          <p:nvPr>
            <p:ph type="ftr" sz="quarter" idx="11"/>
          </p:nvPr>
        </p:nvSpPr>
        <p:spPr/>
        <p:txBody>
          <a:bodyPr/>
          <a:lstStyle/>
          <a:p>
            <a:r>
              <a:rPr lang="en-US"/>
              <a:t>Dr. Pratibha Pandey RBT 502 Fermentation Biotechnology</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33BE1-3A4C-486D-8720-5EFC08C85BF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
        <p:nvSpPr>
          <p:cNvPr id="5" name="Footer Placeholder 4"/>
          <p:cNvSpPr>
            <a:spLocks noGrp="1"/>
          </p:cNvSpPr>
          <p:nvPr>
            <p:ph type="ftr" sz="quarter" idx="11"/>
          </p:nvPr>
        </p:nvSpPr>
        <p:spPr/>
        <p:txBody>
          <a:bodyPr/>
          <a:lstStyle/>
          <a:p>
            <a:r>
              <a:rPr lang="en-US"/>
              <a:t>Dr. Pratibha Pandey RBT 502 Fermentation Biotechnology</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
        <p:nvSpPr>
          <p:cNvPr id="5" name="Footer Placeholder 4"/>
          <p:cNvSpPr>
            <a:spLocks noGrp="1"/>
          </p:cNvSpPr>
          <p:nvPr>
            <p:ph type="ftr" sz="quarter" idx="11"/>
          </p:nvPr>
        </p:nvSpPr>
        <p:spPr/>
        <p:txBody>
          <a:bodyPr/>
          <a:lstStyle/>
          <a:p>
            <a:r>
              <a:rPr lang="en-US"/>
              <a:t>Dr. Pratibha Pandey RBT 502 Fermentation Biotechnology</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2CE5451-FF72-4525-BA30-7DDB48170ED0}" type="datetime1">
              <a:rPr lang="en-US" smtClean="0"/>
            </a:fld>
            <a:endParaRPr lang="en-US"/>
          </a:p>
        </p:txBody>
      </p:sp>
      <p:sp>
        <p:nvSpPr>
          <p:cNvPr id="5" name="Footer Placeholder 4"/>
          <p:cNvSpPr>
            <a:spLocks noGrp="1"/>
          </p:cNvSpPr>
          <p:nvPr>
            <p:ph type="ftr" sz="quarter" idx="11"/>
          </p:nvPr>
        </p:nvSpPr>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p:txBody>
          <a:bodyPr/>
          <a:lstStyle/>
          <a:p>
            <a:fld id="{985EDC03-82DE-407C-A9E5-94B400BA5855}" type="slidenum">
              <a:rPr lang="en-US" smtClean="0"/>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B198CAC-2DDF-4D1B-93B0-9A61357CF425}" type="datetime1">
              <a:rPr lang="en-US" smtClean="0"/>
            </a:fld>
            <a:endParaRPr lang="en-US"/>
          </a:p>
        </p:txBody>
      </p:sp>
      <p:sp>
        <p:nvSpPr>
          <p:cNvPr id="5" name="Footer Placeholder 4"/>
          <p:cNvSpPr>
            <a:spLocks noGrp="1"/>
          </p:cNvSpPr>
          <p:nvPr>
            <p:ph type="ftr" sz="quarter" idx="11"/>
          </p:nvPr>
        </p:nvSpPr>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p:txBody>
          <a:bodyPr/>
          <a:lstStyle/>
          <a:p>
            <a:fld id="{985EDC03-82DE-407C-A9E5-94B400BA5855}" type="slidenum">
              <a:rPr lang="en-US" smtClean="0"/>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BA61BBD-FD86-4650-BCC9-2C020FFA4987}" type="datetime1">
              <a:rPr lang="en-US" smtClean="0"/>
            </a:fld>
            <a:endParaRPr lang="en-US"/>
          </a:p>
        </p:txBody>
      </p:sp>
      <p:sp>
        <p:nvSpPr>
          <p:cNvPr id="5" name="Footer Placeholder 4"/>
          <p:cNvSpPr>
            <a:spLocks noGrp="1"/>
          </p:cNvSpPr>
          <p:nvPr>
            <p:ph type="ftr" sz="quarter" idx="11"/>
          </p:nvPr>
        </p:nvSpPr>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p:txBody>
          <a:bodyPr/>
          <a:lstStyle/>
          <a:p>
            <a:fld id="{985EDC03-82DE-407C-A9E5-94B400BA5855}" type="slidenum">
              <a:rPr lang="en-US" smtClean="0"/>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402E29A-F48D-4790-9173-19AF215860D5}" type="datetime1">
              <a:rPr lang="en-US" smtClean="0"/>
            </a:fld>
            <a:endParaRPr lang="en-US"/>
          </a:p>
        </p:txBody>
      </p:sp>
      <p:sp>
        <p:nvSpPr>
          <p:cNvPr id="5" name="Footer Placeholder 4"/>
          <p:cNvSpPr>
            <a:spLocks noGrp="1"/>
          </p:cNvSpPr>
          <p:nvPr>
            <p:ph type="ftr" sz="quarter" idx="11"/>
          </p:nvPr>
        </p:nvSpPr>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p:txBody>
          <a:bodyPr/>
          <a:lstStyle/>
          <a:p>
            <a:fld id="{985EDC03-82DE-407C-A9E5-94B400BA5855}" type="slidenum">
              <a:rPr lang="en-US" smtClean="0"/>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729126E-26F8-4217-B596-50BFFC55C87A}" type="datetime1">
              <a:rPr lang="en-US" smtClean="0"/>
            </a:fld>
            <a:endParaRPr lang="en-US"/>
          </a:p>
        </p:txBody>
      </p:sp>
      <p:sp>
        <p:nvSpPr>
          <p:cNvPr id="5" name="Footer Placeholder 4"/>
          <p:cNvSpPr>
            <a:spLocks noGrp="1"/>
          </p:cNvSpPr>
          <p:nvPr>
            <p:ph type="ftr" sz="quarter" idx="11"/>
          </p:nvPr>
        </p:nvSpPr>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p:txBody>
          <a:bodyPr/>
          <a:lstStyle/>
          <a:p>
            <a:fld id="{985EDC03-82DE-407C-A9E5-94B400BA5855}" type="slidenum">
              <a:rPr lang="en-US" smtClean="0"/>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FC7A120-F564-42B2-BD84-8AB8E9620DC4}" type="datetime1">
              <a:rPr lang="en-US" smtClean="0"/>
            </a:fld>
            <a:endParaRPr lang="en-US"/>
          </a:p>
        </p:txBody>
      </p:sp>
      <p:sp>
        <p:nvSpPr>
          <p:cNvPr id="6" name="Footer Placeholder 5"/>
          <p:cNvSpPr>
            <a:spLocks noGrp="1"/>
          </p:cNvSpPr>
          <p:nvPr>
            <p:ph type="ftr" sz="quarter" idx="11"/>
          </p:nvPr>
        </p:nvSpPr>
        <p:spPr/>
        <p:txBody>
          <a:bodyPr/>
          <a:lstStyle/>
          <a:p>
            <a:r>
              <a:rPr lang="en-US"/>
              <a:t>Dr. Manisha Pundir       AOE0667                 Digital Marketing                 Unit 1</a:t>
            </a:r>
            <a:endParaRPr lang="en-US"/>
          </a:p>
        </p:txBody>
      </p:sp>
      <p:sp>
        <p:nvSpPr>
          <p:cNvPr id="7" name="Slide Number Placeholder 6"/>
          <p:cNvSpPr>
            <a:spLocks noGrp="1"/>
          </p:cNvSpPr>
          <p:nvPr>
            <p:ph type="sldNum" sz="quarter" idx="12"/>
          </p:nvPr>
        </p:nvSpPr>
        <p:spPr/>
        <p:txBody>
          <a:bodyPr/>
          <a:lstStyle/>
          <a:p>
            <a:fld id="{985EDC03-82DE-407C-A9E5-94B400BA5855}" type="slidenum">
              <a:rPr lang="en-US" smtClean="0"/>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BABE428-A169-4E04-A118-552201964385}" type="datetime1">
              <a:rPr lang="en-US" smtClean="0"/>
            </a:fld>
            <a:endParaRPr lang="en-US"/>
          </a:p>
        </p:txBody>
      </p:sp>
      <p:sp>
        <p:nvSpPr>
          <p:cNvPr id="8" name="Footer Placeholder 7"/>
          <p:cNvSpPr>
            <a:spLocks noGrp="1"/>
          </p:cNvSpPr>
          <p:nvPr>
            <p:ph type="ftr" sz="quarter" idx="11"/>
          </p:nvPr>
        </p:nvSpPr>
        <p:spPr/>
        <p:txBody>
          <a:bodyPr/>
          <a:lstStyle/>
          <a:p>
            <a:r>
              <a:rPr lang="en-US"/>
              <a:t>Dr. Manisha Pundir       AOE0667                 Digital Marketing                 Unit 1</a:t>
            </a:r>
            <a:endParaRPr lang="en-US"/>
          </a:p>
        </p:txBody>
      </p:sp>
      <p:sp>
        <p:nvSpPr>
          <p:cNvPr id="9" name="Slide Number Placeholder 8"/>
          <p:cNvSpPr>
            <a:spLocks noGrp="1"/>
          </p:cNvSpPr>
          <p:nvPr>
            <p:ph type="sldNum" sz="quarter" idx="12"/>
          </p:nvPr>
        </p:nvSpPr>
        <p:spPr/>
        <p:txBody>
          <a:bodyPr/>
          <a:lstStyle/>
          <a:p>
            <a:fld id="{985EDC03-82DE-407C-A9E5-94B400BA5855}" type="slidenum">
              <a:rPr lang="en-US" smtClean="0"/>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8D2ECE4-510B-4D83-A73A-6F22FBA2ACF8}" type="datetime1">
              <a:rPr lang="en-US" smtClean="0"/>
            </a:fld>
            <a:endParaRPr lang="en-US"/>
          </a:p>
        </p:txBody>
      </p:sp>
      <p:sp>
        <p:nvSpPr>
          <p:cNvPr id="4" name="Footer Placeholder 3"/>
          <p:cNvSpPr>
            <a:spLocks noGrp="1"/>
          </p:cNvSpPr>
          <p:nvPr>
            <p:ph type="ftr" sz="quarter" idx="11"/>
          </p:nvPr>
        </p:nvSpPr>
        <p:spPr/>
        <p:txBody>
          <a:bodyPr/>
          <a:lstStyle/>
          <a:p>
            <a:r>
              <a:rPr lang="en-US"/>
              <a:t>Dr. Manisha Pundir       AOE0667                 Digital Marketing                 Unit 1</a:t>
            </a:r>
            <a:endParaRPr lang="en-US"/>
          </a:p>
        </p:txBody>
      </p:sp>
      <p:sp>
        <p:nvSpPr>
          <p:cNvPr id="5" name="Slide Number Placeholder 4"/>
          <p:cNvSpPr>
            <a:spLocks noGrp="1"/>
          </p:cNvSpPr>
          <p:nvPr>
            <p:ph type="sldNum" sz="quarter" idx="12"/>
          </p:nvPr>
        </p:nvSpPr>
        <p:spPr/>
        <p:txBody>
          <a:bodyPr/>
          <a:lstStyle/>
          <a:p>
            <a:fld id="{985EDC03-82DE-407C-A9E5-94B400BA5855}" type="slidenum">
              <a:rPr lang="en-US" smtClean="0"/>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DDB6F-4A7D-4768-86AA-0920EDE7EB7F}" type="datetime1">
              <a:rPr lang="en-US" smtClean="0"/>
            </a:fld>
            <a:endParaRPr lang="en-US"/>
          </a:p>
        </p:txBody>
      </p:sp>
      <p:sp>
        <p:nvSpPr>
          <p:cNvPr id="3" name="Footer Placeholder 2"/>
          <p:cNvSpPr>
            <a:spLocks noGrp="1"/>
          </p:cNvSpPr>
          <p:nvPr>
            <p:ph type="ftr" sz="quarter" idx="11"/>
          </p:nvPr>
        </p:nvSpPr>
        <p:spPr/>
        <p:txBody>
          <a:bodyPr/>
          <a:lstStyle/>
          <a:p>
            <a:r>
              <a:rPr lang="en-US"/>
              <a:t>Dr. Manisha Pundir       AOE0667                 Digital Marketing                 Unit 1</a:t>
            </a:r>
            <a:endParaRPr lang="en-US"/>
          </a:p>
        </p:txBody>
      </p:sp>
      <p:sp>
        <p:nvSpPr>
          <p:cNvPr id="4" name="Slide Number Placeholder 3"/>
          <p:cNvSpPr>
            <a:spLocks noGrp="1"/>
          </p:cNvSpPr>
          <p:nvPr>
            <p:ph type="sldNum" sz="quarter" idx="12"/>
          </p:nvPr>
        </p:nvSpPr>
        <p:spPr/>
        <p:txBody>
          <a:bodyPr/>
          <a:lstStyle/>
          <a:p>
            <a:fld id="{985EDC03-82DE-407C-A9E5-94B400BA5855}" type="slidenum">
              <a:rPr lang="en-US" smtClean="0"/>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1779BEB-AF14-4851-9FD2-68BD929ED3DC}" type="datetime1">
              <a:rPr lang="en-US" smtClean="0"/>
            </a:fld>
            <a:endParaRPr lang="en-US"/>
          </a:p>
        </p:txBody>
      </p:sp>
      <p:sp>
        <p:nvSpPr>
          <p:cNvPr id="6" name="Footer Placeholder 5"/>
          <p:cNvSpPr>
            <a:spLocks noGrp="1"/>
          </p:cNvSpPr>
          <p:nvPr>
            <p:ph type="ftr" sz="quarter" idx="11"/>
          </p:nvPr>
        </p:nvSpPr>
        <p:spPr/>
        <p:txBody>
          <a:bodyPr/>
          <a:lstStyle/>
          <a:p>
            <a:r>
              <a:rPr lang="en-US"/>
              <a:t>Dr. Manisha Pundir       AOE0667                 Digital Marketing                 Unit 1</a:t>
            </a:r>
            <a:endParaRPr lang="en-US"/>
          </a:p>
        </p:txBody>
      </p:sp>
      <p:sp>
        <p:nvSpPr>
          <p:cNvPr id="7" name="Slide Number Placeholder 6"/>
          <p:cNvSpPr>
            <a:spLocks noGrp="1"/>
          </p:cNvSpPr>
          <p:nvPr>
            <p:ph type="sldNum" sz="quarter" idx="12"/>
          </p:nvPr>
        </p:nvSpPr>
        <p:spPr/>
        <p:txBody>
          <a:bodyPr/>
          <a:lstStyle/>
          <a:p>
            <a:fld id="{985EDC03-82DE-407C-A9E5-94B400BA5855}" type="slidenum">
              <a:rPr lang="en-US" smtClean="0"/>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761A469-0289-4F9A-B596-0D19787A9AFF}" type="datetime1">
              <a:rPr lang="en-US" smtClean="0"/>
            </a:fld>
            <a:endParaRPr lang="en-US"/>
          </a:p>
        </p:txBody>
      </p:sp>
      <p:sp>
        <p:nvSpPr>
          <p:cNvPr id="6" name="Footer Placeholder 5"/>
          <p:cNvSpPr>
            <a:spLocks noGrp="1"/>
          </p:cNvSpPr>
          <p:nvPr>
            <p:ph type="ftr" sz="quarter" idx="11"/>
          </p:nvPr>
        </p:nvSpPr>
        <p:spPr/>
        <p:txBody>
          <a:bodyPr/>
          <a:lstStyle/>
          <a:p>
            <a:r>
              <a:rPr lang="en-US"/>
              <a:t>Dr. Manisha Pundir       AOE0667                 Digital Marketing                 Unit 1</a:t>
            </a:r>
            <a:endParaRPr lang="en-US"/>
          </a:p>
        </p:txBody>
      </p:sp>
      <p:sp>
        <p:nvSpPr>
          <p:cNvPr id="7" name="Slide Number Placeholder 6"/>
          <p:cNvSpPr>
            <a:spLocks noGrp="1"/>
          </p:cNvSpPr>
          <p:nvPr>
            <p:ph type="sldNum" sz="quarter" idx="12"/>
          </p:nvPr>
        </p:nvSpPr>
        <p:spPr/>
        <p:txBody>
          <a:bodyPr/>
          <a:lstStyle/>
          <a:p>
            <a:fld id="{985EDC03-82DE-407C-A9E5-94B400BA5855}" type="slidenum">
              <a:rPr lang="en-US" smtClean="0"/>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EADEE-AE5E-41FC-B521-92FCB7CE78D0}"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Manisha Pundir       AOE0667                 Digital Marketing                 Unit 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EDC03-82DE-407C-A9E5-94B400BA585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https://youtu.be/FXYjur6abww"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https://www.thinkful.com/blog/learn-ux-design/"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7.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iide.co/dmlc/?utm_source=Google_LP&amp;utm_medium=Online_Digital_Marketing&amp;utm_campaign=LP_Webinar&amp;gclid=EAIaIQobChMIicviodvE9AIV-5JmAh0IIwYEEAAYAyAAEgL-zfD_BwE" TargetMode="External"/><Relationship Id="rId4" Type="http://schemas.openxmlformats.org/officeDocument/2006/relationships/hyperlink" Target="https://academy.hubspot.com/courses/digital-marketing" TargetMode="External"/><Relationship Id="rId3" Type="http://schemas.openxmlformats.org/officeDocument/2006/relationships/hyperlink" Target="https://www.youtube.com/watch?v=lEF8yxSDejk" TargetMode="External"/><Relationship Id="rId2" Type="http://schemas.openxmlformats.org/officeDocument/2006/relationships/hyperlink" Target="https://www.youtube.com/watch?v=KlTTWj4wTqE" TargetMode="External"/><Relationship Id="rId1" Type="http://schemas.openxmlformats.org/officeDocument/2006/relationships/hyperlink" Target="https://www.youtube.com/watch?v=aC-DwwgqG6A" TargetMode="External"/></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onlineinterviewquestions.com/digital-marketing-mcq/#collapseUnfiled5" TargetMode="External"/><Relationship Id="rId3" Type="http://schemas.openxmlformats.org/officeDocument/2006/relationships/hyperlink" Target="https://www.onlineinterviewquestions.com/digital-marketing-mcq/#collapseUnfiled4" TargetMode="External"/><Relationship Id="rId2" Type="http://schemas.openxmlformats.org/officeDocument/2006/relationships/hyperlink" Target="https://www.onlineinterviewquestions.com/digital-marketing-mcq/#collapseUnfiled3" TargetMode="External"/><Relationship Id="rId1" Type="http://schemas.openxmlformats.org/officeDocument/2006/relationships/hyperlink" Target="https://www.onlineinterviewquestions.com/digital-marketing-mcq/#collapseUnfiled1"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327150"/>
            <a:ext cx="7010400" cy="654050"/>
          </a:xfrm>
        </p:spPr>
        <p:style>
          <a:lnRef idx="2">
            <a:schemeClr val="accent5"/>
          </a:lnRef>
          <a:fillRef idx="1">
            <a:schemeClr val="lt1"/>
          </a:fillRef>
          <a:effectRef idx="0">
            <a:schemeClr val="accent5"/>
          </a:effectRef>
          <a:fontRef idx="minor">
            <a:schemeClr val="dk1"/>
          </a:fontRef>
        </p:style>
        <p:txBody>
          <a:bodyPr>
            <a:normAutofit/>
          </a:bodyPr>
          <a:lstStyle/>
          <a:p>
            <a:r>
              <a:rPr lang="en-US" sz="2800" b="1">
                <a:solidFill>
                  <a:schemeClr val="tx1"/>
                </a:solidFill>
                <a:latin typeface="Times New Roman" panose="02020603050405020304" pitchFamily="18" charset="0"/>
                <a:cs typeface="Times New Roman" panose="02020603050405020304" pitchFamily="18" charset="0"/>
              </a:rPr>
              <a:t>Introduction to Digital Marketing</a:t>
            </a:r>
            <a:endParaRPr lang="en-US" sz="2500" b="1">
              <a:solidFill>
                <a:schemeClr val="tx1"/>
              </a:solidFill>
              <a:latin typeface="Times New Roman" panose="02020603050405020304" pitchFamily="18" charset="0"/>
              <a:cs typeface="Times New Roman" panose="02020603050405020304" pitchFamily="18" charset="0"/>
            </a:endParaRPr>
          </a:p>
        </p:txBody>
      </p:sp>
      <p:sp>
        <p:nvSpPr>
          <p:cNvPr id="6" name="Subtitle 2"/>
          <p:cNvSpPr txBox="1"/>
          <p:nvPr/>
        </p:nvSpPr>
        <p:spPr>
          <a:xfrm>
            <a:off x="5328920" y="3962400"/>
            <a:ext cx="3510280" cy="1905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IN" altLang="en-US" sz="2800" b="1" dirty="0" smtClean="0">
                <a:solidFill>
                  <a:schemeClr val="tx1"/>
                </a:solidFill>
                <a:sym typeface="+mn-ea"/>
              </a:rPr>
              <a:t>Manisha Pundir Sajwan</a:t>
            </a:r>
            <a:r>
              <a:rPr lang="en-US" sz="2800" b="1" dirty="0" smtClean="0">
                <a:solidFill>
                  <a:schemeClr val="tx1"/>
                </a:solidFill>
                <a:sym typeface="+mn-ea"/>
              </a:rPr>
              <a:t> </a:t>
            </a:r>
            <a:endParaRPr lang="en-US" sz="2800" b="1" dirty="0">
              <a:solidFill>
                <a:schemeClr val="tx1"/>
              </a:solidFill>
            </a:endParaRPr>
          </a:p>
          <a:p>
            <a:pPr algn="ctr">
              <a:spcBef>
                <a:spcPct val="20000"/>
              </a:spcBef>
              <a:defRPr/>
            </a:pPr>
            <a:r>
              <a:rPr lang="en-US" sz="2800" b="1" dirty="0">
                <a:solidFill>
                  <a:schemeClr val="tx1"/>
                </a:solidFill>
                <a:sym typeface="+mn-ea"/>
              </a:rPr>
              <a:t>(Asst. Professor)</a:t>
            </a:r>
            <a:endParaRPr lang="en-US" sz="2800" b="1" dirty="0">
              <a:solidFill>
                <a:schemeClr val="tx1"/>
              </a:solidFill>
            </a:endParaRPr>
          </a:p>
          <a:p>
            <a:pPr algn="ctr">
              <a:spcBef>
                <a:spcPct val="20000"/>
              </a:spcBef>
              <a:defRPr/>
            </a:pPr>
            <a:r>
              <a:rPr lang="en-US" sz="2800" b="1" dirty="0" smtClean="0">
                <a:solidFill>
                  <a:schemeClr val="tx1"/>
                </a:solidFill>
                <a:sym typeface="+mn-ea"/>
              </a:rPr>
              <a:t>CSE</a:t>
            </a:r>
            <a:r>
              <a:rPr lang="en-IN" altLang="en-US" sz="2800" b="1" dirty="0" smtClean="0">
                <a:solidFill>
                  <a:schemeClr val="tx1"/>
                </a:solidFill>
                <a:sym typeface="+mn-ea"/>
              </a:rPr>
              <a:t> DS</a:t>
            </a:r>
            <a:r>
              <a:rPr lang="en-US" sz="2800" b="1" dirty="0" smtClean="0">
                <a:solidFill>
                  <a:schemeClr val="tx1"/>
                </a:solidFill>
                <a:sym typeface="+mn-ea"/>
              </a:rPr>
              <a:t> </a:t>
            </a:r>
            <a:r>
              <a:rPr lang="en-US" sz="2800" b="1" dirty="0">
                <a:solidFill>
                  <a:schemeClr val="tx1"/>
                </a:solidFill>
                <a:sym typeface="+mn-ea"/>
              </a:rPr>
              <a:t>Department</a:t>
            </a:r>
            <a:endParaRPr kumimoji="0" lang="en-IN" altLang="en-US" sz="2800" b="1"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1027" name="Picture 3" descr="C:\Users\Manks\Downloads\128_calendar-schedule-credit-mortgage-date-512.png"/>
          <p:cNvPicPr>
            <a:picLocks noChangeAspect="1" noChangeArrowheads="1"/>
          </p:cNvPicPr>
          <p:nvPr/>
        </p:nvPicPr>
        <p:blipFill>
          <a:blip r:embed="rId1" cstate="print"/>
          <a:srcRect/>
          <a:stretch>
            <a:fillRect/>
          </a:stretch>
        </p:blipFill>
        <p:spPr bwMode="auto">
          <a:xfrm flipH="1">
            <a:off x="381000" y="5943600"/>
            <a:ext cx="533400" cy="533400"/>
          </a:xfrm>
          <a:prstGeom prst="rect">
            <a:avLst/>
          </a:prstGeom>
          <a:noFill/>
        </p:spPr>
      </p:pic>
      <p:sp>
        <p:nvSpPr>
          <p:cNvPr id="10" name="Slide Number Placeholder 9"/>
          <p:cNvSpPr>
            <a:spLocks noGrp="1"/>
          </p:cNvSpPr>
          <p:nvPr>
            <p:ph type="sldNum" sz="quarter" idx="12"/>
          </p:nvPr>
        </p:nvSpPr>
        <p:spPr/>
        <p:txBody>
          <a:bodyPr/>
          <a:lstStyle/>
          <a:p>
            <a:fld id="{B6F15528-21DE-4FAA-801E-634DDDAF4B2B}" type="slidenum">
              <a:rPr lang="en-US" smtClean="0"/>
            </a:fld>
            <a:endParaRPr lang="en-US"/>
          </a:p>
        </p:txBody>
      </p:sp>
      <p:sp>
        <p:nvSpPr>
          <p:cNvPr id="12" name="Subtitle 2"/>
          <p:cNvSpPr txBox="1"/>
          <p:nvPr/>
        </p:nvSpPr>
        <p:spPr>
          <a:xfrm>
            <a:off x="152400" y="26670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5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Unit:</a:t>
            </a:r>
            <a:r>
              <a:rPr kumimoji="0" lang="en-US" sz="2500" b="1" i="0" u="none" strike="noStrike" kern="1200" cap="none" spc="0" normalizeH="0" noProof="0">
                <a:ln>
                  <a:noFill/>
                </a:ln>
                <a:solidFill>
                  <a:schemeClr val="tx1"/>
                </a:solidFill>
                <a:effectLst/>
                <a:uLnTx/>
                <a:uFillTx/>
                <a:latin typeface="Times New Roman" panose="02020603050405020304" pitchFamily="18" charset="0"/>
                <a:cs typeface="Times New Roman" panose="02020603050405020304" pitchFamily="18" charset="0"/>
              </a:rPr>
              <a:t> 1</a:t>
            </a:r>
            <a:endParaRPr kumimoji="0" lang="en-US" sz="25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1524000" y="6248400"/>
            <a:ext cx="6400800" cy="381000"/>
          </a:xfrm>
        </p:spPr>
        <p:txBody>
          <a:bodyPr/>
          <a:lstStyle/>
          <a:p>
            <a:r>
              <a:rPr lang="en-US"/>
              <a:t>Dr. Manisha Pundir       AOE0667                 Digital Marketing                 Unit 1</a:t>
            </a:r>
            <a:endParaRPr lang="en-US"/>
          </a:p>
        </p:txBody>
      </p:sp>
      <p:sp>
        <p:nvSpPr>
          <p:cNvPr id="14" name="Subtitle 2"/>
          <p:cNvSpPr txBox="1"/>
          <p:nvPr/>
        </p:nvSpPr>
        <p:spPr>
          <a:xfrm>
            <a:off x="152400" y="3429000"/>
            <a:ext cx="4191000" cy="1219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Subject: Digital Marketing</a:t>
            </a:r>
            <a:endParaRPr kumimoji="0" lang="en-US" sz="2400" b="1" i="0" u="none" strike="noStrike" kern="1200" cap="none" spc="0" normalizeH="0" noProof="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spcBef>
                <a:spcPct val="20000"/>
              </a:spcBef>
              <a:defRPr/>
            </a:pPr>
            <a:r>
              <a:rPr lang="en-US" sz="2400" b="1">
                <a:solidFill>
                  <a:schemeClr val="tx1"/>
                </a:solidFill>
                <a:latin typeface="Times New Roman" panose="02020603050405020304" pitchFamily="18" charset="0"/>
                <a:cs typeface="Times New Roman" panose="02020603050405020304" pitchFamily="18" charset="0"/>
              </a:rPr>
              <a:t>AOE0667</a:t>
            </a:r>
            <a:endParaRPr kumimoji="0" lang="en-US" sz="24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5" name="Subtitle 2"/>
          <p:cNvSpPr txBox="1"/>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Course</a:t>
            </a:r>
            <a:r>
              <a:rPr kumimoji="0" lang="en-US" sz="2400" b="1" i="0" u="none" strike="noStrike" kern="1200" cap="none" spc="0" normalizeH="0" noProof="0">
                <a:ln>
                  <a:noFill/>
                </a:ln>
                <a:solidFill>
                  <a:schemeClr val="tx1"/>
                </a:solidFill>
                <a:effectLst/>
                <a:uLnTx/>
                <a:uFillTx/>
                <a:latin typeface="Times New Roman" panose="02020603050405020304" pitchFamily="18" charset="0"/>
                <a:cs typeface="Times New Roman" panose="02020603050405020304" pitchFamily="18" charset="0"/>
              </a:rPr>
              <a:t> Details</a:t>
            </a:r>
            <a:br>
              <a:rPr kumimoji="0" lang="en-US" sz="2400" b="1" i="0" u="none" strike="noStrike" kern="1200" cap="none" spc="0" normalizeH="0" noProof="0">
                <a:ln>
                  <a:noFill/>
                </a:ln>
                <a:solidFill>
                  <a:schemeClr val="tx1"/>
                </a:solidFill>
                <a:effectLst/>
                <a:uLnTx/>
                <a:uFillTx/>
                <a:latin typeface="Times New Roman" panose="02020603050405020304" pitchFamily="18" charset="0"/>
                <a:cs typeface="Times New Roman" panose="02020603050405020304" pitchFamily="18" charset="0"/>
              </a:rPr>
            </a:br>
            <a:r>
              <a:rPr kumimoji="0" lang="en-US" sz="2400" b="1" i="0" u="none" strike="noStrike" kern="1200" cap="none" spc="0" normalizeH="0" noProof="0">
                <a:ln>
                  <a:noFill/>
                </a:ln>
                <a:solidFill>
                  <a:schemeClr val="tx1"/>
                </a:solidFill>
                <a:effectLst/>
                <a:uLnTx/>
                <a:uFillTx/>
                <a:latin typeface="Times New Roman" panose="02020603050405020304" pitchFamily="18" charset="0"/>
                <a:cs typeface="Times New Roman" panose="02020603050405020304" pitchFamily="18" charset="0"/>
              </a:rPr>
              <a:t> B Tech 6</a:t>
            </a:r>
            <a:r>
              <a:rPr lang="en-US" sz="2400" b="1" baseline="30000" err="1">
                <a:solidFill>
                  <a:schemeClr val="tx1"/>
                </a:solidFill>
                <a:latin typeface="Times New Roman" panose="02020603050405020304" pitchFamily="18" charset="0"/>
                <a:cs typeface="Times New Roman" panose="02020603050405020304" pitchFamily="18" charset="0"/>
              </a:rPr>
              <a:t>th</a:t>
            </a:r>
            <a:r>
              <a:rPr kumimoji="0" lang="en-US" sz="2400" b="1" i="0" u="none" strike="noStrike" kern="1200" cap="none" spc="0" normalizeH="0" noProof="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1" i="0" u="none" strike="noStrike" kern="1200" cap="none" spc="0" normalizeH="0" noProof="0" err="1">
                <a:ln>
                  <a:noFill/>
                </a:ln>
                <a:solidFill>
                  <a:schemeClr val="tx1"/>
                </a:solidFill>
                <a:effectLst/>
                <a:uLnTx/>
                <a:uFillTx/>
                <a:latin typeface="Times New Roman" panose="02020603050405020304" pitchFamily="18" charset="0"/>
                <a:cs typeface="Times New Roman" panose="02020603050405020304" pitchFamily="18" charset="0"/>
              </a:rPr>
              <a:t>Sem</a:t>
            </a:r>
            <a:endParaRPr kumimoji="0" lang="en-US" sz="24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6" name="Date Placeholder 15"/>
          <p:cNvSpPr>
            <a:spLocks noGrp="1"/>
          </p:cNvSpPr>
          <p:nvPr>
            <p:ph type="dt" sz="half" idx="10"/>
          </p:nvPr>
        </p:nvSpPr>
        <p:spPr/>
        <p:txBody>
          <a:bodyPr/>
          <a:lstStyle/>
          <a:p>
            <a:fld id="{539FF701-5020-4F46-964E-43D67FEBF86D}" type="datetime1">
              <a:rPr lang="en-US" smtClean="0"/>
            </a:fld>
            <a:endParaRPr lang="en-US"/>
          </a:p>
        </p:txBody>
      </p:sp>
      <p:pic>
        <p:nvPicPr>
          <p:cNvPr id="4" name="Picture 3" descr="niet"/>
          <p:cNvPicPr>
            <a:picLocks noChangeAspect="1"/>
          </p:cNvPicPr>
          <p:nvPr/>
        </p:nvPicPr>
        <p:blipFill>
          <a:blip r:embed="rId2"/>
          <a:stretch>
            <a:fillRect/>
          </a:stretch>
        </p:blipFill>
        <p:spPr>
          <a:xfrm>
            <a:off x="-635" y="-34290"/>
            <a:ext cx="1607185" cy="872490"/>
          </a:xfrm>
          <a:prstGeom prst="rect">
            <a:avLst/>
          </a:prstGeom>
        </p:spPr>
      </p:pic>
      <p:sp>
        <p:nvSpPr>
          <p:cNvPr id="5" name="Title 4"/>
          <p:cNvSpPr/>
          <p:nvPr>
            <p:ph type="ctrTitle"/>
          </p:nvPr>
        </p:nvSpPr>
        <p:spPr/>
        <p:txBody>
          <a:bodyPr/>
          <a:p>
            <a:endParaRPr lang="en-US"/>
          </a:p>
        </p:txBody>
      </p:sp>
      <p:sp>
        <p:nvSpPr>
          <p:cNvPr id="7" name="Title 1"/>
          <p:cNvSpPr>
            <a:spLocks noGrp="1"/>
          </p:cNvSpPr>
          <p:nvPr/>
        </p:nvSpPr>
        <p:spPr>
          <a:xfrm>
            <a:off x="1657350" y="55246"/>
            <a:ext cx="7486650" cy="70881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r>
              <a:rPr lang="en-US" sz="2100" dirty="0"/>
              <a:t>Noida Institute of Engineering and Technology, Greater Noida</a:t>
            </a:r>
            <a:endParaRPr lang="en-US" sz="2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Program Educational </a:t>
            </a:r>
            <a:r>
              <a:rPr lang="en-US" sz="2100" dirty="0">
                <a:sym typeface="+mn-ea"/>
              </a:rPr>
              <a:t>Outcomes (PEOs)</a:t>
            </a:r>
            <a:endParaRPr lang="en-US" sz="2100" dirty="0">
              <a:sym typeface="+mn-ea"/>
            </a:endParaRPr>
          </a:p>
        </p:txBody>
      </p:sp>
      <p:sp>
        <p:nvSpPr>
          <p:cNvPr id="9" name="Date Placeholder 8"/>
          <p:cNvSpPr>
            <a:spLocks noGrp="1"/>
          </p:cNvSpPr>
          <p:nvPr>
            <p:ph type="dt" sz="half" idx="10"/>
          </p:nvPr>
        </p:nvSpPr>
        <p:spPr/>
        <p:txBody>
          <a:bodyPr/>
          <a:lstStyle/>
          <a:p>
            <a:fld id="{57E88938-50E5-49F1-B12B-504D07230C3B}" type="datetime1">
              <a:rPr lang="en-US" smtClean="0"/>
            </a:fld>
            <a:endParaRPr lang="en-US"/>
          </a:p>
        </p:txBody>
      </p:sp>
      <p:sp>
        <p:nvSpPr>
          <p:cNvPr id="2" name="Rectangle 1"/>
          <p:cNvSpPr>
            <a:spLocks noChangeArrowheads="1"/>
          </p:cNvSpPr>
          <p:nvPr/>
        </p:nvSpPr>
        <p:spPr bwMode="auto">
          <a:xfrm>
            <a:off x="552364" y="1003042"/>
            <a:ext cx="8134436" cy="501675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200000"/>
              </a:lnSpc>
            </a:pPr>
            <a:r>
              <a:rPr lang="en-US" sz="2000" b="1">
                <a:solidFill>
                  <a:srgbClr val="222222"/>
                </a:solidFill>
                <a:latin typeface="Times New Roman" panose="02020603050405020304" pitchFamily="18" charset="0"/>
                <a:cs typeface="Times New Roman" panose="02020603050405020304" pitchFamily="18" charset="0"/>
              </a:rPr>
              <a:t>PEO1: Students will acquire knowledge and skills in the frontier areas of biotechnology and will be able to solve societal problems individually and in teams.</a:t>
            </a:r>
            <a:endParaRPr lang="en-US" sz="2000" b="1">
              <a:solidFill>
                <a:srgbClr val="222222"/>
              </a:solidFill>
              <a:latin typeface="Times New Roman" panose="02020603050405020304" pitchFamily="18" charset="0"/>
              <a:cs typeface="Times New Roman" panose="02020603050405020304" pitchFamily="18" charset="0"/>
            </a:endParaRPr>
          </a:p>
          <a:p>
            <a:pPr lvl="0" algn="just">
              <a:lnSpc>
                <a:spcPct val="200000"/>
              </a:lnSpc>
            </a:pPr>
            <a:r>
              <a:rPr lang="en-US" sz="2000" b="1">
                <a:solidFill>
                  <a:srgbClr val="222222"/>
                </a:solidFill>
                <a:latin typeface="Times New Roman" panose="02020603050405020304" pitchFamily="18" charset="0"/>
                <a:cs typeface="Times New Roman" panose="02020603050405020304" pitchFamily="18" charset="0"/>
              </a:rPr>
              <a:t>PEO2: Students will be able to think creatively and ethically about the use of biotechnology to address local and global problems.</a:t>
            </a:r>
            <a:endParaRPr lang="en-US" sz="2000" b="1">
              <a:solidFill>
                <a:srgbClr val="222222"/>
              </a:solidFill>
              <a:latin typeface="Times New Roman" panose="02020603050405020304" pitchFamily="18" charset="0"/>
              <a:cs typeface="Times New Roman" panose="02020603050405020304" pitchFamily="18" charset="0"/>
            </a:endParaRPr>
          </a:p>
          <a:p>
            <a:pPr lvl="0" algn="just">
              <a:lnSpc>
                <a:spcPct val="200000"/>
              </a:lnSpc>
            </a:pPr>
            <a:r>
              <a:rPr lang="en-US" sz="2000" b="1">
                <a:solidFill>
                  <a:srgbClr val="222222"/>
                </a:solidFill>
                <a:latin typeface="Times New Roman" panose="02020603050405020304" pitchFamily="18" charset="0"/>
                <a:cs typeface="Times New Roman" panose="02020603050405020304" pitchFamily="18" charset="0"/>
              </a:rPr>
              <a:t>PEO3: Students will be able to implement the engineering principles to biological systems for development of industrial applications, as well as entrepreneurship skills to start biotech industry.</a:t>
            </a:r>
            <a:endParaRPr lang="en-US" sz="2000" b="1">
              <a:solidFill>
                <a:srgbClr val="222222"/>
              </a:solidFill>
              <a:latin typeface="Times New Roman" panose="02020603050405020304" pitchFamily="18" charset="0"/>
              <a:cs typeface="Times New Roman" panose="02020603050405020304" pitchFamily="18" charset="0"/>
            </a:endParaRPr>
          </a:p>
        </p:txBody>
      </p:sp>
      <p:sp>
        <p:nvSpPr>
          <p:cNvPr id="3" name="AutoShape 2" descr="image.gif"/>
          <p:cNvSpPr>
            <a:spLocks noChangeAspect="1" noChangeArrowheads="1"/>
          </p:cNvSpPr>
          <p:nvPr/>
        </p:nvSpPr>
        <p:spPr bwMode="auto">
          <a:xfrm flipV="1">
            <a:off x="440140" y="1067118"/>
            <a:ext cx="9525"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4" name="Picture 3" descr="niet"/>
          <p:cNvPicPr>
            <a:picLocks noChangeAspect="1"/>
          </p:cNvPicPr>
          <p:nvPr/>
        </p:nvPicPr>
        <p:blipFill>
          <a:blip r:embed="rId1"/>
          <a:stretch>
            <a:fillRect/>
          </a:stretch>
        </p:blipFill>
        <p:spPr>
          <a:xfrm>
            <a:off x="-635" y="-24130"/>
            <a:ext cx="1522095" cy="7880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6</a:t>
            </a:r>
            <a:endParaRPr lang="en-US"/>
          </a:p>
        </p:txBody>
      </p:sp>
      <p:sp>
        <p:nvSpPr>
          <p:cNvPr id="7" name="Title 1"/>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Brief Introduction about the subject with videos</a:t>
            </a:r>
            <a:endParaRPr lang="en-US" sz="2100" dirty="0">
              <a:sym typeface="+mn-ea"/>
            </a:endParaRPr>
          </a:p>
        </p:txBody>
      </p:sp>
      <p:sp>
        <p:nvSpPr>
          <p:cNvPr id="13" name="Footer Placeholder 12"/>
          <p:cNvSpPr>
            <a:spLocks noGrp="1"/>
          </p:cNvSpPr>
          <p:nvPr>
            <p:ph type="ftr" sz="quarter" idx="11"/>
          </p:nvPr>
        </p:nvSpPr>
        <p:spPr>
          <a:xfrm>
            <a:off x="2057400" y="6248400"/>
            <a:ext cx="5867400" cy="365125"/>
          </a:xfrm>
        </p:spPr>
        <p:txBody>
          <a:bodyPr/>
          <a:lstStyle/>
          <a:p>
            <a:r>
              <a:rPr lang="en-US"/>
              <a:t>Dr. Manisha Pundir       AOE0667                 Digital Marketing                 Unit 1</a:t>
            </a:r>
            <a:endParaRPr lang="en-US"/>
          </a:p>
        </p:txBody>
      </p:sp>
      <p:sp>
        <p:nvSpPr>
          <p:cNvPr id="9" name="Date Placeholder 8"/>
          <p:cNvSpPr>
            <a:spLocks noGrp="1"/>
          </p:cNvSpPr>
          <p:nvPr>
            <p:ph type="dt" sz="half" idx="10"/>
          </p:nvPr>
        </p:nvSpPr>
        <p:spPr/>
        <p:txBody>
          <a:bodyPr/>
          <a:lstStyle/>
          <a:p>
            <a:fld id="{9784EDF5-21EB-4E76-A41D-E33396E13A06}" type="datetime1">
              <a:rPr lang="en-US" smtClean="0"/>
            </a:fld>
            <a:endParaRPr lang="en-US"/>
          </a:p>
        </p:txBody>
      </p:sp>
      <p:sp>
        <p:nvSpPr>
          <p:cNvPr id="5" name="Rectangle 4"/>
          <p:cNvSpPr/>
          <p:nvPr/>
        </p:nvSpPr>
        <p:spPr>
          <a:xfrm>
            <a:off x="304800" y="1143000"/>
            <a:ext cx="8610600" cy="4993931"/>
          </a:xfrm>
          <a:prstGeom prst="rect">
            <a:avLst/>
          </a:prstGeom>
        </p:spPr>
        <p:txBody>
          <a:bodyPr wrap="square">
            <a:spAutoFit/>
          </a:bodyPr>
          <a:lstStyle/>
          <a:p>
            <a:pPr algn="just">
              <a:lnSpc>
                <a:spcPct val="200000"/>
              </a:lnSpc>
            </a:pPr>
            <a:r>
              <a:rPr lang="en-US">
                <a:latin typeface="Times New Roman" panose="02020603050405020304" pitchFamily="18" charset="0"/>
                <a:cs typeface="Times New Roman" panose="02020603050405020304" pitchFamily="18" charset="0"/>
              </a:rPr>
              <a:t>Digital marketing is rapidly growing force in the present marketing domain and is set be the future of marketing. It has resulted in numerous opportunities and avenues for advertising and marketing both in domestic and international business environment. Therefore, there is a need to understand the fundamentals of Digital Marketing and to inculcate the skills of digital marketing among students. In this background, a course on Digital Marketing has been designed which aims to build conceptual foundation of digital marketing and to develop the students’ skills to plan, implement and monitor digital marketing campaigns in globalized environment. </a:t>
            </a:r>
            <a:endParaRPr lang="en-US">
              <a:latin typeface="Times New Roman" panose="02020603050405020304" pitchFamily="18" charset="0"/>
              <a:cs typeface="Times New Roman" panose="02020603050405020304" pitchFamily="18" charset="0"/>
            </a:endParaRPr>
          </a:p>
          <a:p>
            <a:pPr algn="just">
              <a:lnSpc>
                <a:spcPct val="200000"/>
              </a:lnSpc>
            </a:pPr>
            <a:r>
              <a:rPr lang="en-US" b="1">
                <a:latin typeface="Times New Roman" panose="02020603050405020304" pitchFamily="18" charset="0"/>
                <a:cs typeface="Times New Roman" panose="02020603050405020304" pitchFamily="18" charset="0"/>
                <a:hlinkClick r:id="rId1"/>
              </a:rPr>
              <a:t>https://youtu.be/FXYjur6abww</a:t>
            </a:r>
            <a:r>
              <a:rPr lang="en-US" b="1">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2"/>
          <a:stretch>
            <a:fillRect/>
          </a:stretch>
        </p:blipFill>
        <p:spPr>
          <a:xfrm>
            <a:off x="-635" y="-34290"/>
            <a:ext cx="1522095" cy="7880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pPr algn="just"/>
            <a:r>
              <a:rPr lang="en-US" sz="2400">
                <a:latin typeface="Times New Roman" panose="02020603050405020304" pitchFamily="18" charset="0"/>
                <a:cs typeface="Times New Roman" panose="02020603050405020304" pitchFamily="18" charset="0"/>
              </a:rPr>
              <a:t>Introduction to Digital Marketing</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Concept of Marketing</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New digital world - trends that are driving shifts from traditional marketing practices to digital marketing practices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The modern digital consumer and new consumer’s digital journey</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Marketing strategies for the digital world-latest practices. </a:t>
            </a:r>
            <a:endParaRPr lang="en-US" sz="240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Unit Content</a:t>
            </a:r>
            <a:endParaRPr lang="en-US" sz="2100" dirty="0">
              <a:sym typeface="+mn-ea"/>
            </a:endParaRPr>
          </a:p>
        </p:txBody>
      </p:sp>
      <p:sp>
        <p:nvSpPr>
          <p:cNvPr id="11" name="Footer Placeholder 12"/>
          <p:cNvSpPr>
            <a:spLocks noGrp="1"/>
          </p:cNvSpPr>
          <p:nvPr>
            <p:ph type="ftr" sz="quarter" idx="11"/>
          </p:nvPr>
        </p:nvSpPr>
        <p:spPr>
          <a:xfrm>
            <a:off x="2057400" y="6248400"/>
            <a:ext cx="5867400" cy="365125"/>
          </a:xfrm>
        </p:spPr>
        <p:txBody>
          <a:bodyPr/>
          <a:lstStyle/>
          <a:p>
            <a:r>
              <a:rPr lang="en-US"/>
              <a:t>Dr. Manisha Pundir       AOE0667                 Digital Marketing                 Unit 1</a:t>
            </a:r>
            <a:endParaRPr lang="en-US"/>
          </a:p>
        </p:txBody>
      </p:sp>
      <p:sp>
        <p:nvSpPr>
          <p:cNvPr id="10" name="Date Placeholder 9"/>
          <p:cNvSpPr>
            <a:spLocks noGrp="1"/>
          </p:cNvSpPr>
          <p:nvPr>
            <p:ph type="dt" sz="half" idx="10"/>
          </p:nvPr>
        </p:nvSpPr>
        <p:spPr/>
        <p:txBody>
          <a:bodyPr/>
          <a:lstStyle/>
          <a:p>
            <a:fld id="{78E20701-B5E8-4CCD-A995-ECC591A958F2}" type="datetime1">
              <a:rPr lang="en-US" smtClean="0"/>
            </a:fld>
            <a:endParaRPr lang="en-US"/>
          </a:p>
        </p:txBody>
      </p:sp>
      <p:pic>
        <p:nvPicPr>
          <p:cNvPr id="4" name="Picture 3" descr="niet"/>
          <p:cNvPicPr>
            <a:picLocks noChangeAspect="1"/>
          </p:cNvPicPr>
          <p:nvPr/>
        </p:nvPicPr>
        <p:blipFill>
          <a:blip r:embed="rId1"/>
          <a:stretch>
            <a:fillRect/>
          </a:stretch>
        </p:blipFill>
        <p:spPr>
          <a:xfrm>
            <a:off x="-635" y="-34290"/>
            <a:ext cx="1522095" cy="7880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6</a:t>
            </a:r>
            <a:endParaRPr lang="en-US"/>
          </a:p>
        </p:txBody>
      </p:sp>
      <p:sp>
        <p:nvSpPr>
          <p:cNvPr id="7" name="Title 1"/>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Unit Objective</a:t>
            </a:r>
            <a:endParaRPr lang="en-US" sz="2100" dirty="0">
              <a:sym typeface="+mn-ea"/>
            </a:endParaRPr>
          </a:p>
        </p:txBody>
      </p:sp>
      <p:sp>
        <p:nvSpPr>
          <p:cNvPr id="13" name="Footer Placeholder 12"/>
          <p:cNvSpPr>
            <a:spLocks noGrp="1"/>
          </p:cNvSpPr>
          <p:nvPr>
            <p:ph type="ftr" sz="quarter" idx="11"/>
          </p:nvPr>
        </p:nvSpPr>
        <p:spPr>
          <a:xfrm>
            <a:off x="2057400" y="6248400"/>
            <a:ext cx="5867400" cy="365125"/>
          </a:xfrm>
        </p:spPr>
        <p:txBody>
          <a:bodyPr/>
          <a:lstStyle/>
          <a:p>
            <a:r>
              <a:rPr lang="en-US"/>
              <a:t>Dr. Manisha Pundir       AOE0667                 Digital Marketing                 Unit 1</a:t>
            </a:r>
            <a:endParaRPr lang="en-US"/>
          </a:p>
        </p:txBody>
      </p:sp>
      <p:sp>
        <p:nvSpPr>
          <p:cNvPr id="9" name="Date Placeholder 8"/>
          <p:cNvSpPr>
            <a:spLocks noGrp="1"/>
          </p:cNvSpPr>
          <p:nvPr>
            <p:ph type="dt" sz="half" idx="10"/>
          </p:nvPr>
        </p:nvSpPr>
        <p:spPr/>
        <p:txBody>
          <a:bodyPr/>
          <a:lstStyle/>
          <a:p>
            <a:fld id="{85309081-4789-4F98-8A49-EF603E52EEC6}" type="datetime1">
              <a:rPr lang="en-US" smtClean="0"/>
            </a:fld>
            <a:endParaRPr lang="en-US"/>
          </a:p>
        </p:txBody>
      </p:sp>
      <p:sp>
        <p:nvSpPr>
          <p:cNvPr id="10" name="TextBox 9"/>
          <p:cNvSpPr txBox="1"/>
          <p:nvPr/>
        </p:nvSpPr>
        <p:spPr>
          <a:xfrm>
            <a:off x="685800" y="1600200"/>
            <a:ext cx="7924800" cy="1384995"/>
          </a:xfrm>
          <a:prstGeom prst="rect">
            <a:avLst/>
          </a:prstGeom>
          <a:noFill/>
        </p:spPr>
        <p:txBody>
          <a:bodyPr wrap="square" rtlCol="0">
            <a:spAutoFit/>
          </a:bodyPr>
          <a:lstStyle/>
          <a:p>
            <a:pPr algn="just">
              <a:lnSpc>
                <a:spcPct val="150000"/>
              </a:lnSpc>
            </a:pPr>
            <a:r>
              <a:rPr lang="en-US" sz="2800" b="1">
                <a:latin typeface="Times New Roman" panose="02020603050405020304" pitchFamily="18" charset="0"/>
                <a:cs typeface="Times New Roman" panose="02020603050405020304" pitchFamily="18" charset="0"/>
              </a:rPr>
              <a:t>To get detailed understanding of digital and social media marketing practices</a:t>
            </a:r>
            <a:endParaRPr lang="en-US" sz="2800" b="1">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522095" cy="7880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fld>
            <a:endParaRPr lang="en-US"/>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Topic Objective</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93D5935B-1C5E-43C2-86B7-D6D500C13BC8}" type="datetime1">
              <a:rPr lang="en-US" smtClean="0"/>
            </a:fld>
            <a:endParaRPr lang="en-US"/>
          </a:p>
        </p:txBody>
      </p:sp>
      <p:graphicFrame>
        <p:nvGraphicFramePr>
          <p:cNvPr id="11" name="Table 10"/>
          <p:cNvGraphicFramePr>
            <a:graphicFrameLocks noGrp="1"/>
          </p:cNvGraphicFramePr>
          <p:nvPr/>
        </p:nvGraphicFramePr>
        <p:xfrm>
          <a:off x="609600" y="990600"/>
          <a:ext cx="8077200" cy="4419600"/>
        </p:xfrm>
        <a:graphic>
          <a:graphicData uri="http://schemas.openxmlformats.org/drawingml/2006/table">
            <a:tbl>
              <a:tblPr firstRow="1" bandRow="1">
                <a:tableStyleId>{5940675A-B579-460E-94D1-54222C63F5DA}</a:tableStyleId>
              </a:tblPr>
              <a:tblGrid>
                <a:gridCol w="3581400"/>
                <a:gridCol w="4495800"/>
              </a:tblGrid>
              <a:tr h="370840">
                <a:tc>
                  <a:txBody>
                    <a:bodyPr/>
                    <a:lstStyle/>
                    <a:p>
                      <a:pPr algn="ctr"/>
                      <a:r>
                        <a:rPr lang="en-US" sz="2000" b="1" dirty="0">
                          <a:latin typeface="Times New Roman" panose="02020603050405020304" pitchFamily="18" charset="0"/>
                          <a:cs typeface="Times New Roman" panose="02020603050405020304" pitchFamily="18" charset="0"/>
                        </a:rPr>
                        <a:t>Topic</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Objective</a:t>
                      </a:r>
                      <a:endParaRPr lang="en-US" sz="2000" b="1" dirty="0">
                        <a:latin typeface="Times New Roman" panose="02020603050405020304" pitchFamily="18" charset="0"/>
                        <a:cs typeface="Times New Roman" panose="02020603050405020304" pitchFamily="18" charset="0"/>
                      </a:endParaRP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Introduction to Digital Marketing: Concept of Marketing</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To understand the significance of digital marketing</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New digital world - trends that are driving shifts from traditional marketing practices to digital marketing practices</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To understand the difference between traditional marketing practices to digital marketing practices</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The modern digital consumer and new consumer’s digital journey</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To understand the transition between consumer to modern digital consumer</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Marketing strategies for the digital world-latest practices</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To understand marketing strategies</a:t>
                      </a:r>
                      <a:endParaRPr lang="en-US" sz="2000" dirty="0">
                        <a:latin typeface="Times New Roman" panose="02020603050405020304" pitchFamily="18" charset="0"/>
                        <a:cs typeface="Times New Roman" panose="02020603050405020304" pitchFamily="18" charset="0"/>
                      </a:endParaRPr>
                    </a:p>
                  </a:txBody>
                  <a:tcPr/>
                </a:tc>
              </a:tr>
            </a:tbl>
          </a:graphicData>
        </a:graphic>
      </p:graphicFrame>
      <p:pic>
        <p:nvPicPr>
          <p:cNvPr id="4" name="Picture 3" descr="niet"/>
          <p:cNvPicPr>
            <a:picLocks noChangeAspect="1"/>
          </p:cNvPicPr>
          <p:nvPr/>
        </p:nvPicPr>
        <p:blipFill>
          <a:blip r:embed="rId1"/>
          <a:stretch>
            <a:fillRect/>
          </a:stretch>
        </p:blipFill>
        <p:spPr>
          <a:xfrm>
            <a:off x="-635" y="-34290"/>
            <a:ext cx="1522095" cy="7880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fld>
            <a:endParaRPr lang="en-US"/>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Traditional Marketing Vs Digital Marketing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23DCD014-8E21-4E01-BF78-913FFA775FFB}" type="datetime1">
              <a:rPr lang="en-US" smtClean="0"/>
            </a:fld>
            <a:endParaRPr lang="en-US"/>
          </a:p>
        </p:txBody>
      </p:sp>
      <p:sp>
        <p:nvSpPr>
          <p:cNvPr id="9" name="Text Placeholder 5"/>
          <p:cNvSpPr txBox="1"/>
          <p:nvPr/>
        </p:nvSpPr>
        <p:spPr>
          <a:xfrm>
            <a:off x="533400" y="1200150"/>
            <a:ext cx="4040188" cy="6397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b="1">
                <a:latin typeface="Times New Roman" panose="02020603050405020304" pitchFamily="18" charset="0"/>
                <a:cs typeface="Times New Roman" panose="02020603050405020304" pitchFamily="18" charset="0"/>
              </a:rPr>
              <a:t>Traditional Marketing</a:t>
            </a:r>
            <a:endParaRPr lang="en-US" sz="2400" b="1">
              <a:latin typeface="Times New Roman" panose="02020603050405020304" pitchFamily="18" charset="0"/>
              <a:cs typeface="Times New Roman" panose="02020603050405020304" pitchFamily="18" charset="0"/>
            </a:endParaRPr>
          </a:p>
        </p:txBody>
      </p:sp>
      <p:sp>
        <p:nvSpPr>
          <p:cNvPr id="12" name="Content Placeholder 6"/>
          <p:cNvSpPr>
            <a:spLocks noGrp="1"/>
          </p:cNvSpPr>
          <p:nvPr>
            <p:ph sz="half" idx="4294967295"/>
          </p:nvPr>
        </p:nvSpPr>
        <p:spPr>
          <a:xfrm>
            <a:off x="533400" y="1839912"/>
            <a:ext cx="4040188" cy="3951288"/>
          </a:xfrm>
          <a:prstGeom prst="rect">
            <a:avLst/>
          </a:prstGeom>
        </p:spPr>
        <p:txBody>
          <a:bodyPr>
            <a:normAutofit lnSpcReduction="10000"/>
          </a:bodyPr>
          <a:lstStyle/>
          <a:p>
            <a:r>
              <a:rPr lang="en-US" sz="2400">
                <a:latin typeface="Times New Roman" panose="02020603050405020304" pitchFamily="18" charset="0"/>
                <a:cs typeface="Times New Roman" panose="02020603050405020304" pitchFamily="18" charset="0"/>
              </a:rPr>
              <a:t>Offline, door to door</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Reach is limited</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More cost involved in traditional marketing</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Needs physical infrastructure</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Slow response to consumer</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Less convenient for customer</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Analytics not available</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
        <p:nvSpPr>
          <p:cNvPr id="13" name="Text Placeholder 7"/>
          <p:cNvSpPr txBox="1"/>
          <p:nvPr/>
        </p:nvSpPr>
        <p:spPr>
          <a:xfrm>
            <a:off x="4721225" y="1200150"/>
            <a:ext cx="4041775" cy="6397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Digital Marketing</a:t>
            </a:r>
            <a:endParaRPr lang="en-US" sz="2400" b="1">
              <a:latin typeface="Times New Roman" panose="02020603050405020304" pitchFamily="18" charset="0"/>
              <a:cs typeface="Times New Roman" panose="02020603050405020304" pitchFamily="18" charset="0"/>
            </a:endParaRPr>
          </a:p>
        </p:txBody>
      </p:sp>
      <p:sp>
        <p:nvSpPr>
          <p:cNvPr id="14" name="Content Placeholder 8"/>
          <p:cNvSpPr>
            <a:spLocks noGrp="1"/>
          </p:cNvSpPr>
          <p:nvPr>
            <p:ph sz="quarter" idx="4294967295"/>
          </p:nvPr>
        </p:nvSpPr>
        <p:spPr>
          <a:xfrm>
            <a:off x="4721225" y="1839912"/>
            <a:ext cx="4041775" cy="3951288"/>
          </a:xfrm>
          <a:prstGeom prst="rect">
            <a:avLst/>
          </a:prstGeom>
        </p:spPr>
        <p:txBody>
          <a:bodyPr>
            <a:normAutofit lnSpcReduction="10000"/>
          </a:bodyPr>
          <a:lstStyle/>
          <a:p>
            <a:r>
              <a:rPr lang="en-US" sz="2400">
                <a:latin typeface="Times New Roman" panose="02020603050405020304" pitchFamily="18" charset="0"/>
                <a:cs typeface="Times New Roman" panose="02020603050405020304" pitchFamily="18" charset="0"/>
              </a:rPr>
              <a:t>Online, over the internet</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Wider reach than digital marketing</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Less costly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Does not need physical infrastructure</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Fast response to consumer</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More convenient to the customer</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Analytics is available</a:t>
            </a:r>
            <a:endParaRPr lang="en-US" sz="24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522095" cy="7880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Introduction to Digital Marketing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8E722457-C5D5-4BD4-A369-B7E920502FCF}"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344805" y="789940"/>
            <a:ext cx="8418195" cy="6983730"/>
          </a:xfrm>
          <a:prstGeom prst="rect">
            <a:avLst/>
          </a:prstGeom>
        </p:spPr>
        <p:txBody>
          <a:bodyPr wrap="square">
            <a:noAutofit/>
          </a:bodyPr>
          <a:lstStyle/>
          <a:p>
            <a:pPr marL="285750" indent="-285750" algn="just">
              <a:lnSpc>
                <a:spcPct val="150000"/>
              </a:lnSpc>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Digital marketing refers to the use of online channels, digital technologies, and electronic devices to promote and advertise products or services. Unlike traditional marketing, which relies on physical media like newspapers, television, and billboards, digital marketing leverages the internet and social media platforms to reach a targeted audience efficiently.</a:t>
            </a:r>
            <a:endParaRPr lang="en-US" altLang="en-US" sz="20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Key Components of Digital Marketing</a:t>
            </a:r>
            <a:endParaRPr lang="en-US" altLang="en-US" sz="20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Search Engine Optimization (SEO) – Optimizing websites to rank higher in search engine results.</a:t>
            </a:r>
            <a:endParaRPr lang="en-US" altLang="en-US" sz="20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Content Marketing – Creating and distributing valuable content to attract and engage customers.</a:t>
            </a:r>
            <a:endParaRPr lang="en-US" altLang="en-US" sz="20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Social Media Marketing (SMM) – Using platforms like Facebook, Instagram, LinkedIn, and Twitter for brand awareness and customer engagement.</a:t>
            </a:r>
            <a:endParaRPr lang="en-US" altLang="en-US" sz="20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522095" cy="7880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Continue..</a:t>
            </a:r>
            <a:r>
              <a:rPr lang="en-US" sz="2100" dirty="0">
                <a:sym typeface="+mn-ea"/>
              </a:rPr>
              <a:t>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A07622C5-01C1-4BE8-954F-9F060CF33B3D}"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533400" y="990600"/>
            <a:ext cx="8229600" cy="5334000"/>
          </a:xfrm>
        </p:spPr>
        <p:txBody>
          <a:bodyPr>
            <a:normAutofit lnSpcReduction="20000"/>
          </a:bodyPr>
          <a:lstStyle/>
          <a:p>
            <a:pPr algn="just">
              <a:buFont typeface="Arial" panose="020B0604020202020204" pitchFamily="34" charset="0"/>
              <a:buChar char="•"/>
            </a:pPr>
            <a:r>
              <a:rPr lang="en-US" altLang="en-US" sz="2000"/>
              <a:t>Pay-Per-Click Advertising (PPC) – Running paid ads on search engines and social media.</a:t>
            </a:r>
            <a:endParaRPr lang="en-US" altLang="en-US" sz="2000"/>
          </a:p>
          <a:p>
            <a:pPr algn="just">
              <a:buFont typeface="Arial" panose="020B0604020202020204" pitchFamily="34" charset="0"/>
              <a:buChar char="•"/>
            </a:pPr>
            <a:r>
              <a:rPr lang="en-US" altLang="en-US" sz="2000"/>
              <a:t>Email Marketing – Sending promotional emails to potential and existing customers.</a:t>
            </a:r>
            <a:endParaRPr lang="en-US" altLang="en-US" sz="2000"/>
          </a:p>
          <a:p>
            <a:pPr algn="just">
              <a:buFont typeface="Arial" panose="020B0604020202020204" pitchFamily="34" charset="0"/>
              <a:buChar char="•"/>
            </a:pPr>
            <a:r>
              <a:rPr lang="en-US" altLang="en-US" sz="2000"/>
              <a:t>Affiliate Marketing – Earning commissions by promoting other companies' products.</a:t>
            </a:r>
            <a:endParaRPr lang="en-US" altLang="en-US" sz="2000"/>
          </a:p>
          <a:p>
            <a:pPr algn="just">
              <a:buFont typeface="Arial" panose="020B0604020202020204" pitchFamily="34" charset="0"/>
              <a:buChar char="•"/>
            </a:pPr>
            <a:r>
              <a:rPr lang="en-US" altLang="en-US" sz="2000"/>
              <a:t>Influencer Marketing – Partnering with influencers to promote products.</a:t>
            </a:r>
            <a:endParaRPr lang="en-US" altLang="en-US" sz="2000"/>
          </a:p>
          <a:p>
            <a:pPr algn="just">
              <a:buFont typeface="Arial" panose="020B0604020202020204" pitchFamily="34" charset="0"/>
              <a:buChar char="•"/>
            </a:pPr>
            <a:r>
              <a:rPr lang="en-US" altLang="en-US" sz="2000"/>
              <a:t>Web Analytics &amp; Performance Tracking – Measuring marketing efforts using tools like Google Analytics.</a:t>
            </a:r>
            <a:endParaRPr lang="en-US" altLang="en-US" sz="2000"/>
          </a:p>
          <a:p>
            <a:pPr algn="just">
              <a:buNone/>
            </a:pPr>
            <a:r>
              <a:rPr lang="en-US" altLang="en-US" sz="2000" b="1"/>
              <a:t>Importance of Digital Marketing</a:t>
            </a:r>
            <a:endParaRPr lang="en-US" altLang="en-US" sz="2000" b="1"/>
          </a:p>
          <a:p>
            <a:pPr algn="just"/>
            <a:r>
              <a:rPr lang="en-US" altLang="en-US" sz="2000"/>
              <a:t>Wider Reach: Connects businesses with a global audience.</a:t>
            </a:r>
            <a:endParaRPr lang="en-US" altLang="en-US" sz="2000"/>
          </a:p>
          <a:p>
            <a:pPr algn="just"/>
            <a:r>
              <a:rPr lang="en-US" altLang="en-US" sz="2000"/>
              <a:t>Cost-Effective: Often more affordable than traditional advertising.</a:t>
            </a:r>
            <a:endParaRPr lang="en-US" altLang="en-US" sz="2000"/>
          </a:p>
          <a:p>
            <a:pPr algn="just"/>
            <a:r>
              <a:rPr lang="en-US" altLang="en-US" sz="2000"/>
              <a:t>Targeted Marketing: Enables precise audience targeting based on demographics and interests.</a:t>
            </a:r>
            <a:endParaRPr lang="en-US" altLang="en-US" sz="2000"/>
          </a:p>
          <a:p>
            <a:pPr algn="just"/>
            <a:r>
              <a:rPr lang="en-US" altLang="en-US" sz="2000"/>
              <a:t>Measurable Results: Provides data-driven insights into campaign performance.</a:t>
            </a:r>
            <a:endParaRPr lang="en-US" altLang="en-US" sz="2000"/>
          </a:p>
          <a:p>
            <a:pPr algn="just"/>
            <a:r>
              <a:rPr lang="en-US" altLang="en-US" sz="2000"/>
              <a:t>Higher Engagement: Encourages direct interaction with customers.</a:t>
            </a:r>
            <a:endParaRPr lang="en-US" altLang="en-US" sz="2000"/>
          </a:p>
        </p:txBody>
      </p:sp>
      <p:pic>
        <p:nvPicPr>
          <p:cNvPr id="4" name="Picture 3" descr="niet"/>
          <p:cNvPicPr>
            <a:picLocks noChangeAspect="1"/>
          </p:cNvPicPr>
          <p:nvPr/>
        </p:nvPicPr>
        <p:blipFill>
          <a:blip r:embed="rId1"/>
          <a:stretch>
            <a:fillRect/>
          </a:stretch>
        </p:blipFill>
        <p:spPr>
          <a:xfrm>
            <a:off x="-635" y="-34290"/>
            <a:ext cx="1522095" cy="7880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9905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Digital marketing/e-marketing/online marketing/internet marketing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17BD1F9C-E4E8-4AE0-BC7D-04154E368673}"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762000" y="1219200"/>
            <a:ext cx="8001000" cy="3170099"/>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E-marketing is the use of information technology in the process of creating, communicating and delivering value to the customers.</a:t>
            </a:r>
            <a:endParaRPr lang="en-US" sz="200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E-marketing is also used for managing relationships with the customers in ways that benefit the organization and its stakeholders</a:t>
            </a:r>
            <a:endParaRPr lang="en-US" sz="200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E-marketing = traditional marketing + information technology</a:t>
            </a:r>
            <a:endParaRPr lang="en-US" sz="200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rotWithShape="1">
          <a:blip r:embed="rId1"/>
          <a:srcRect t="21116" b="12228"/>
          <a:stretch>
            <a:fillRect/>
          </a:stretch>
        </p:blipFill>
        <p:spPr>
          <a:xfrm>
            <a:off x="571500" y="4301499"/>
            <a:ext cx="7848600" cy="2286000"/>
          </a:xfrm>
          <a:prstGeom prst="rect">
            <a:avLst/>
          </a:prstGeom>
        </p:spPr>
      </p:pic>
      <p:pic>
        <p:nvPicPr>
          <p:cNvPr id="4" name="Picture 3" descr="niet"/>
          <p:cNvPicPr>
            <a:picLocks noChangeAspect="1"/>
          </p:cNvPicPr>
          <p:nvPr/>
        </p:nvPicPr>
        <p:blipFill>
          <a:blip r:embed="rId2"/>
          <a:stretch>
            <a:fillRect/>
          </a:stretch>
        </p:blipFill>
        <p:spPr>
          <a:xfrm>
            <a:off x="-635" y="-34290"/>
            <a:ext cx="1522095" cy="7880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Marketing Practices For The Digital World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7DEA50F4-F076-4BD6-8395-4360CCB51972}"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3" name="Rectangle 2"/>
          <p:cNvSpPr/>
          <p:nvPr/>
        </p:nvSpPr>
        <p:spPr>
          <a:xfrm>
            <a:off x="381000" y="1114485"/>
            <a:ext cx="8534400" cy="4524315"/>
          </a:xfrm>
          <a:prstGeom prst="rect">
            <a:avLst/>
          </a:prstGeom>
        </p:spPr>
        <p:txBody>
          <a:bodyPr wrap="square">
            <a:spAutoFit/>
          </a:bodyPr>
          <a:lstStyle/>
          <a:p>
            <a:pPr algn="just" fontAlgn="base"/>
            <a:r>
              <a:rPr lang="en-US" b="1">
                <a:solidFill>
                  <a:srgbClr val="000000"/>
                </a:solidFill>
                <a:latin typeface="Times New Roman" panose="02020603050405020304" pitchFamily="18" charset="0"/>
                <a:cs typeface="Times New Roman" panose="02020603050405020304" pitchFamily="18" charset="0"/>
              </a:rPr>
              <a:t>1) Identify the Target Audience</a:t>
            </a:r>
            <a:endParaRPr lang="en-US" b="1">
              <a:solidFill>
                <a:srgbClr val="000000"/>
              </a:solidFill>
              <a:latin typeface="Times New Roman" panose="02020603050405020304" pitchFamily="18" charset="0"/>
              <a:cs typeface="Times New Roman" panose="02020603050405020304" pitchFamily="18" charset="0"/>
            </a:endParaRPr>
          </a:p>
          <a:p>
            <a:pPr algn="just" fontAlgn="base"/>
            <a:r>
              <a:rPr lang="en-US">
                <a:solidFill>
                  <a:srgbClr val="000000"/>
                </a:solidFill>
                <a:latin typeface="Times New Roman" panose="02020603050405020304" pitchFamily="18" charset="0"/>
                <a:cs typeface="Times New Roman" panose="02020603050405020304" pitchFamily="18" charset="0"/>
              </a:rPr>
              <a:t>Before you even start thinking about the right digital marketing campaign your product, the first step is to define who your target audience is. Identify the goal of your campaign. Does it aim to acquire new customers, win back former ones, or retain the current customers?</a:t>
            </a:r>
            <a:endParaRPr lang="en-US">
              <a:solidFill>
                <a:srgbClr val="000000"/>
              </a:solidFill>
              <a:latin typeface="Times New Roman" panose="02020603050405020304" pitchFamily="18" charset="0"/>
              <a:cs typeface="Times New Roman" panose="02020603050405020304" pitchFamily="18" charset="0"/>
            </a:endParaRPr>
          </a:p>
          <a:p>
            <a:pPr algn="just" fontAlgn="base"/>
            <a:r>
              <a:rPr lang="en-US">
                <a:solidFill>
                  <a:srgbClr val="000000"/>
                </a:solidFill>
                <a:latin typeface="Times New Roman" panose="02020603050405020304" pitchFamily="18" charset="0"/>
                <a:cs typeface="Times New Roman" panose="02020603050405020304" pitchFamily="18" charset="0"/>
              </a:rPr>
              <a:t>The message of your campaign and the business offer has to change according to your target audience. Categorizing the audience correctly will make your message more relevant and specific.</a:t>
            </a:r>
            <a:endParaRPr lang="en-US">
              <a:solidFill>
                <a:srgbClr val="000000"/>
              </a:solidFill>
              <a:latin typeface="Times New Roman" panose="02020603050405020304" pitchFamily="18" charset="0"/>
              <a:cs typeface="Times New Roman" panose="02020603050405020304" pitchFamily="18" charset="0"/>
            </a:endParaRPr>
          </a:p>
          <a:p>
            <a:pPr algn="just" fontAlgn="base"/>
            <a:r>
              <a:rPr lang="en-US" b="1">
                <a:solidFill>
                  <a:srgbClr val="000000"/>
                </a:solidFill>
                <a:latin typeface="Times New Roman" panose="02020603050405020304" pitchFamily="18" charset="0"/>
                <a:cs typeface="Times New Roman" panose="02020603050405020304" pitchFamily="18" charset="0"/>
              </a:rPr>
              <a:t>2) Develop a Content Marketing Strategy</a:t>
            </a:r>
            <a:endParaRPr lang="en-US" b="1">
              <a:solidFill>
                <a:srgbClr val="000000"/>
              </a:solidFill>
              <a:latin typeface="Times New Roman" panose="02020603050405020304" pitchFamily="18" charset="0"/>
              <a:cs typeface="Times New Roman" panose="02020603050405020304" pitchFamily="18" charset="0"/>
            </a:endParaRPr>
          </a:p>
          <a:p>
            <a:pPr algn="just" fontAlgn="base"/>
            <a:r>
              <a:rPr lang="en-US">
                <a:solidFill>
                  <a:srgbClr val="000000"/>
                </a:solidFill>
                <a:latin typeface="Times New Roman" panose="02020603050405020304" pitchFamily="18" charset="0"/>
                <a:cs typeface="Times New Roman" panose="02020603050405020304" pitchFamily="18" charset="0"/>
              </a:rPr>
              <a:t>Marketing your content in the right way can attract more prospects. It can also move them through a marketing funnel to boost your sales and business. That’s why content creation has become such an essential aspect of digital marketing.</a:t>
            </a:r>
            <a:endParaRPr lang="en-US">
              <a:solidFill>
                <a:srgbClr val="000000"/>
              </a:solidFill>
              <a:latin typeface="Times New Roman" panose="02020603050405020304" pitchFamily="18" charset="0"/>
              <a:cs typeface="Times New Roman" panose="02020603050405020304" pitchFamily="18" charset="0"/>
            </a:endParaRPr>
          </a:p>
          <a:p>
            <a:pPr algn="just" fontAlgn="base"/>
            <a:r>
              <a:rPr lang="en-US">
                <a:solidFill>
                  <a:srgbClr val="000000"/>
                </a:solidFill>
                <a:latin typeface="Times New Roman" panose="02020603050405020304" pitchFamily="18" charset="0"/>
                <a:cs typeface="Times New Roman" panose="02020603050405020304" pitchFamily="18" charset="0"/>
              </a:rPr>
              <a:t>To do that, you will need to take your content outside of a blog or article. Although blogging is a useful marketing tool, it is not the complete picture of content marketing. Content marketing is a full-funnel technique that requires you to deliver quality content to the customer, throughout their journey with you.</a:t>
            </a:r>
            <a:endParaRPr lang="en-US" b="0" i="0">
              <a:solidFill>
                <a:srgbClr val="000000"/>
              </a:solidFill>
              <a:effectLst/>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522095" cy="7880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pic>
        <p:nvPicPr>
          <p:cNvPr id="9"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Footer Placeholder 12"/>
          <p:cNvSpPr>
            <a:spLocks noGrp="1"/>
          </p:cNvSpPr>
          <p:nvPr>
            <p:ph type="ftr" sz="quarter" idx="11"/>
          </p:nvPr>
        </p:nvSpPr>
        <p:spPr>
          <a:xfrm>
            <a:off x="2057400" y="6248400"/>
            <a:ext cx="5867400" cy="365125"/>
          </a:xfrm>
        </p:spPr>
        <p:txBody>
          <a:bodyPr/>
          <a:lstStyle/>
          <a:p>
            <a:r>
              <a:rPr lang="en-US"/>
              <a:t>Dr. Manisha Pundir       AOE0667                 Digital Marketing                 Unit 1</a:t>
            </a:r>
            <a:endParaRPr lang="en-US"/>
          </a:p>
        </p:txBody>
      </p:sp>
      <p:sp>
        <p:nvSpPr>
          <p:cNvPr id="10" name="Date Placeholder 9"/>
          <p:cNvSpPr>
            <a:spLocks noGrp="1"/>
          </p:cNvSpPr>
          <p:nvPr>
            <p:ph type="dt" sz="half" idx="10"/>
          </p:nvPr>
        </p:nvSpPr>
        <p:spPr/>
        <p:txBody>
          <a:bodyPr/>
          <a:lstStyle/>
          <a:p>
            <a:fld id="{73D37DBB-C206-46D4-9A51-8519C36E4F6A}" type="datetime1">
              <a:rPr lang="en-US" smtClean="0"/>
            </a:fld>
            <a:endParaRPr lang="en-US"/>
          </a:p>
        </p:txBody>
      </p:sp>
      <p:pic>
        <p:nvPicPr>
          <p:cNvPr id="2" name="Picture 1"/>
          <p:cNvPicPr>
            <a:picLocks noChangeAspect="1"/>
          </p:cNvPicPr>
          <p:nvPr/>
        </p:nvPicPr>
        <p:blipFill>
          <a:blip r:embed="rId2"/>
          <a:stretch>
            <a:fillRect/>
          </a:stretch>
        </p:blipFill>
        <p:spPr>
          <a:xfrm>
            <a:off x="457200" y="880745"/>
            <a:ext cx="8229600" cy="5187315"/>
          </a:xfrm>
          <a:prstGeom prst="rect">
            <a:avLst/>
          </a:prstGeom>
        </p:spPr>
      </p:pic>
      <p:pic>
        <p:nvPicPr>
          <p:cNvPr id="4" name="Picture 3" descr="niet"/>
          <p:cNvPicPr>
            <a:picLocks noChangeAspect="1"/>
          </p:cNvPicPr>
          <p:nvPr/>
        </p:nvPicPr>
        <p:blipFill>
          <a:blip r:embed="rId3"/>
          <a:stretch>
            <a:fillRect/>
          </a:stretch>
        </p:blipFill>
        <p:spPr>
          <a:xfrm>
            <a:off x="-635" y="-34290"/>
            <a:ext cx="1607185" cy="872490"/>
          </a:xfrm>
          <a:prstGeom prst="rect">
            <a:avLst/>
          </a:prstGeom>
        </p:spPr>
      </p:pic>
      <p:sp>
        <p:nvSpPr>
          <p:cNvPr id="5" name="Title 4"/>
          <p:cNvSpPr>
            <a:spLocks noGrp="1"/>
          </p:cNvSpPr>
          <p:nvPr>
            <p:ph type="ctrTitle"/>
          </p:nvPr>
        </p:nvSpPr>
        <p:spPr>
          <a:xfrm>
            <a:off x="1657350" y="95886"/>
            <a:ext cx="7486650" cy="708817"/>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100" dirty="0">
                <a:sym typeface="+mn-ea"/>
              </a:rPr>
              <a:t>Evaluation Scheme</a:t>
            </a:r>
            <a:endParaRPr lang="en-US" sz="2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Marketing Practices For The Digital World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E8413A7F-7137-4962-988F-61BB38D623D4}"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381000" y="1127879"/>
            <a:ext cx="8686800" cy="4197559"/>
          </a:xfrm>
          <a:prstGeom prst="rect">
            <a:avLst/>
          </a:prstGeom>
        </p:spPr>
        <p:txBody>
          <a:bodyPr wrap="square">
            <a:spAutoFit/>
          </a:bodyPr>
          <a:lstStyle/>
          <a:p>
            <a:pPr algn="just" fontAlgn="base">
              <a:lnSpc>
                <a:spcPct val="150000"/>
              </a:lnSpc>
            </a:pPr>
            <a:r>
              <a:rPr lang="en-US" b="1">
                <a:solidFill>
                  <a:srgbClr val="000000"/>
                </a:solidFill>
                <a:latin typeface="Times New Roman" panose="02020603050405020304" pitchFamily="18" charset="0"/>
                <a:cs typeface="Times New Roman" panose="02020603050405020304" pitchFamily="18" charset="0"/>
              </a:rPr>
              <a:t>3) Build Relevant Content</a:t>
            </a:r>
            <a:endParaRPr lang="en-US" b="1">
              <a:solidFill>
                <a:srgbClr val="000000"/>
              </a:solidFill>
              <a:latin typeface="Times New Roman" panose="02020603050405020304" pitchFamily="18" charset="0"/>
              <a:cs typeface="Times New Roman" panose="02020603050405020304" pitchFamily="18" charset="0"/>
            </a:endParaRPr>
          </a:p>
          <a:p>
            <a:pPr algn="just" fontAlgn="base">
              <a:lnSpc>
                <a:spcPct val="150000"/>
              </a:lnSpc>
            </a:pPr>
            <a:r>
              <a:rPr lang="en-US">
                <a:solidFill>
                  <a:srgbClr val="000000"/>
                </a:solidFill>
                <a:latin typeface="Times New Roman" panose="02020603050405020304" pitchFamily="18" charset="0"/>
                <a:cs typeface="Times New Roman" panose="02020603050405020304" pitchFamily="18" charset="0"/>
              </a:rPr>
              <a:t>Most </a:t>
            </a:r>
            <a:r>
              <a:rPr lang="en-US">
                <a:solidFill>
                  <a:srgbClr val="2A32C5"/>
                </a:solidFill>
                <a:latin typeface="Times New Roman" panose="02020603050405020304" pitchFamily="18" charset="0"/>
                <a:cs typeface="Times New Roman" panose="02020603050405020304" pitchFamily="18" charset="0"/>
              </a:rPr>
              <a:t>digital marketers</a:t>
            </a:r>
            <a:r>
              <a:rPr lang="en-US">
                <a:solidFill>
                  <a:srgbClr val="000000"/>
                </a:solidFill>
                <a:latin typeface="Times New Roman" panose="02020603050405020304" pitchFamily="18" charset="0"/>
                <a:cs typeface="Times New Roman" panose="02020603050405020304" pitchFamily="18" charset="0"/>
              </a:rPr>
              <a:t> have realized that the content you create for various audiences should be created with a solution in mind. In fact, creating relevant content is considered the most effective SEO tactic by nearly </a:t>
            </a:r>
            <a:r>
              <a:rPr lang="en-US">
                <a:solidFill>
                  <a:srgbClr val="2A32C5"/>
                </a:solidFill>
                <a:latin typeface="Times New Roman" panose="02020603050405020304" pitchFamily="18" charset="0"/>
                <a:cs typeface="Times New Roman" panose="02020603050405020304" pitchFamily="18" charset="0"/>
              </a:rPr>
              <a:t>72</a:t>
            </a:r>
            <a:r>
              <a:rPr lang="en-US">
                <a:solidFill>
                  <a:srgbClr val="000000"/>
                </a:solidFill>
                <a:latin typeface="Times New Roman" panose="02020603050405020304" pitchFamily="18" charset="0"/>
                <a:cs typeface="Times New Roman" panose="02020603050405020304" pitchFamily="18" charset="0"/>
              </a:rPr>
              <a:t>% of digital marketers.</a:t>
            </a:r>
            <a:endParaRPr lang="en-US">
              <a:solidFill>
                <a:srgbClr val="000000"/>
              </a:solidFill>
              <a:latin typeface="Times New Roman" panose="02020603050405020304" pitchFamily="18" charset="0"/>
              <a:cs typeface="Times New Roman" panose="02020603050405020304" pitchFamily="18" charset="0"/>
            </a:endParaRPr>
          </a:p>
          <a:p>
            <a:pPr algn="just" fontAlgn="base">
              <a:lnSpc>
                <a:spcPct val="150000"/>
              </a:lnSpc>
            </a:pPr>
            <a:r>
              <a:rPr lang="en-US">
                <a:solidFill>
                  <a:srgbClr val="000000"/>
                </a:solidFill>
                <a:latin typeface="Times New Roman" panose="02020603050405020304" pitchFamily="18" charset="0"/>
                <a:cs typeface="Times New Roman" panose="02020603050405020304" pitchFamily="18" charset="0"/>
              </a:rPr>
              <a:t>Relevant content helps customers connect with the real benefits of important trends, products, or services. This content can be in the form of blog posts, articles, whitepapers, or webinars. This practice holds true particularly for the Business-to-Business or B2B service. B2B customers don’t just go looking around online for the latest machinery and gadgets. In fact, they require solutions to help them achieve their business targets, and informative content helps them find that.</a:t>
            </a:r>
            <a:endParaRPr lang="en-US">
              <a:solidFill>
                <a:srgbClr val="000000"/>
              </a:solidFill>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522095" cy="7880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Marketing Practices For The Digital World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9EA4A68F-4208-4BFD-B7C6-01BFB73FC905}"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457200" y="914400"/>
            <a:ext cx="8458200" cy="5028556"/>
          </a:xfrm>
          <a:prstGeom prst="rect">
            <a:avLst/>
          </a:prstGeom>
        </p:spPr>
        <p:txBody>
          <a:bodyPr wrap="square">
            <a:spAutoFit/>
          </a:bodyPr>
          <a:lstStyle/>
          <a:p>
            <a:pPr algn="just" fontAlgn="base">
              <a:lnSpc>
                <a:spcPct val="150000"/>
              </a:lnSpc>
            </a:pPr>
            <a:r>
              <a:rPr lang="en-US" b="1">
                <a:solidFill>
                  <a:srgbClr val="000000"/>
                </a:solidFill>
                <a:latin typeface="Times New Roman" panose="02020603050405020304" pitchFamily="18" charset="0"/>
                <a:cs typeface="Times New Roman" panose="02020603050405020304" pitchFamily="18" charset="0"/>
              </a:rPr>
              <a:t>4) Incorporate SEO Tactics</a:t>
            </a:r>
            <a:endParaRPr lang="en-US" b="1">
              <a:solidFill>
                <a:srgbClr val="000000"/>
              </a:solidFill>
              <a:latin typeface="Times New Roman" panose="02020603050405020304" pitchFamily="18" charset="0"/>
              <a:cs typeface="Times New Roman" panose="02020603050405020304" pitchFamily="18" charset="0"/>
            </a:endParaRPr>
          </a:p>
          <a:p>
            <a:pPr algn="just" fontAlgn="base">
              <a:lnSpc>
                <a:spcPct val="150000"/>
              </a:lnSpc>
            </a:pPr>
            <a:r>
              <a:rPr lang="en-US">
                <a:solidFill>
                  <a:srgbClr val="000000"/>
                </a:solidFill>
                <a:latin typeface="Times New Roman" panose="02020603050405020304" pitchFamily="18" charset="0"/>
                <a:cs typeface="Times New Roman" panose="02020603050405020304" pitchFamily="18" charset="0"/>
              </a:rPr>
              <a:t>Online search results are the number one driver of traffic to many websites. In fact, search beats social media by more than a whopping 300%. And you thought Instagram was powerful!</a:t>
            </a:r>
            <a:endParaRPr lang="en-US">
              <a:solidFill>
                <a:srgbClr val="000000"/>
              </a:solidFill>
              <a:latin typeface="Times New Roman" panose="02020603050405020304" pitchFamily="18" charset="0"/>
              <a:cs typeface="Times New Roman" panose="02020603050405020304" pitchFamily="18" charset="0"/>
            </a:endParaRPr>
          </a:p>
          <a:p>
            <a:pPr algn="just" fontAlgn="base">
              <a:lnSpc>
                <a:spcPct val="150000"/>
              </a:lnSpc>
            </a:pPr>
            <a:r>
              <a:rPr lang="en-US">
                <a:solidFill>
                  <a:srgbClr val="000000"/>
                </a:solidFill>
                <a:latin typeface="Times New Roman" panose="02020603050405020304" pitchFamily="18" charset="0"/>
                <a:cs typeface="Times New Roman" panose="02020603050405020304" pitchFamily="18" charset="0"/>
              </a:rPr>
              <a:t>As more and more people rely on Google and Bing to answer all their questions, search engine optimization (SEO) has become one of the most profitable areas of digital marketing. But improving your site’s search rankings isn’t always easy.</a:t>
            </a:r>
            <a:endParaRPr lang="en-US">
              <a:solidFill>
                <a:srgbClr val="000000"/>
              </a:solidFill>
              <a:latin typeface="Times New Roman" panose="02020603050405020304" pitchFamily="18" charset="0"/>
              <a:cs typeface="Times New Roman" panose="02020603050405020304" pitchFamily="18" charset="0"/>
            </a:endParaRPr>
          </a:p>
          <a:p>
            <a:pPr algn="just" fontAlgn="base">
              <a:lnSpc>
                <a:spcPct val="150000"/>
              </a:lnSpc>
            </a:pPr>
            <a:r>
              <a:rPr lang="en-US">
                <a:solidFill>
                  <a:srgbClr val="000000"/>
                </a:solidFill>
                <a:latin typeface="Times New Roman" panose="02020603050405020304" pitchFamily="18" charset="0"/>
                <a:cs typeface="Times New Roman" panose="02020603050405020304" pitchFamily="18" charset="0"/>
              </a:rPr>
              <a:t>Building an SEO/SEM action plan requires enlisting the services of trained SEO experts. But once you have ensured that your team is sufficiently trained, you will see them generate the best ROIs. Implementing SEO/SEM involves deep analytics for optimizing your search reach, understanding the nuances of search algorithms, and knowing the best content placement strategies.</a:t>
            </a:r>
            <a:endParaRPr lang="en-US">
              <a:solidFill>
                <a:srgbClr val="000000"/>
              </a:solidFill>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522095" cy="7880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Marketing Practices For The Digital World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71428221-EAD0-4D10-8412-F2121C69AC9F}"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533400" y="1204079"/>
            <a:ext cx="8229600" cy="4613058"/>
          </a:xfrm>
          <a:prstGeom prst="rect">
            <a:avLst/>
          </a:prstGeom>
        </p:spPr>
        <p:txBody>
          <a:bodyPr wrap="square">
            <a:spAutoFit/>
          </a:bodyPr>
          <a:lstStyle/>
          <a:p>
            <a:pPr algn="just" fontAlgn="base">
              <a:lnSpc>
                <a:spcPct val="150000"/>
              </a:lnSpc>
            </a:pPr>
            <a:r>
              <a:rPr lang="en-US" b="1">
                <a:solidFill>
                  <a:srgbClr val="000000"/>
                </a:solidFill>
                <a:latin typeface="Times New Roman" panose="02020603050405020304" pitchFamily="18" charset="0"/>
                <a:cs typeface="Times New Roman" panose="02020603050405020304" pitchFamily="18" charset="0"/>
              </a:rPr>
              <a:t>6) Use Accurate Data</a:t>
            </a:r>
            <a:endParaRPr lang="en-US" b="1">
              <a:solidFill>
                <a:srgbClr val="000000"/>
              </a:solidFill>
              <a:latin typeface="Times New Roman" panose="02020603050405020304" pitchFamily="18" charset="0"/>
              <a:cs typeface="Times New Roman" panose="02020603050405020304" pitchFamily="18" charset="0"/>
            </a:endParaRPr>
          </a:p>
          <a:p>
            <a:pPr algn="just" fontAlgn="base">
              <a:lnSpc>
                <a:spcPct val="150000"/>
              </a:lnSpc>
            </a:pPr>
            <a:r>
              <a:rPr lang="en-US">
                <a:solidFill>
                  <a:srgbClr val="000000"/>
                </a:solidFill>
                <a:latin typeface="Times New Roman" panose="02020603050405020304" pitchFamily="18" charset="0"/>
                <a:cs typeface="Times New Roman" panose="02020603050405020304" pitchFamily="18" charset="0"/>
              </a:rPr>
              <a:t>Did you know that in just one year, around 20 to 30%of email addresses have become obsolete? An effective data-driven campaign is highly dependent on the accuracy of the data itself. Data cleansing requires removing inaccurate information, typographical errors, syntax errors, and more. Adding relevant information to your existing data is equally important. Successful digital marketing campaigns rely heavily on your data-cleansing techniques.</a:t>
            </a:r>
            <a:endParaRPr lang="en-US">
              <a:solidFill>
                <a:srgbClr val="000000"/>
              </a:solidFill>
              <a:latin typeface="Times New Roman" panose="02020603050405020304" pitchFamily="18" charset="0"/>
              <a:cs typeface="Times New Roman" panose="02020603050405020304" pitchFamily="18" charset="0"/>
            </a:endParaRPr>
          </a:p>
          <a:p>
            <a:pPr algn="just" fontAlgn="base">
              <a:lnSpc>
                <a:spcPct val="150000"/>
              </a:lnSpc>
            </a:pPr>
            <a:r>
              <a:rPr lang="en-US">
                <a:solidFill>
                  <a:srgbClr val="000000"/>
                </a:solidFill>
                <a:latin typeface="Times New Roman" panose="02020603050405020304" pitchFamily="18" charset="0"/>
                <a:cs typeface="Times New Roman" panose="02020603050405020304" pitchFamily="18" charset="0"/>
              </a:rPr>
              <a:t>User details like physical addresses, contact numbers, social handles, and more can make your data precisely targeted and responsive. Nowadays, there are several specialized companies that can perform regular email hygiene and email appends to ensure the accuracy and integrity of your data.</a:t>
            </a:r>
            <a:endParaRPr lang="en-US" b="0" i="0">
              <a:solidFill>
                <a:srgbClr val="000000"/>
              </a:solidFill>
              <a:effectLst/>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522095" cy="7880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Marketing Practices For The Digital World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06B07243-ACC6-4688-8CA4-56246DFA877F}"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228600" y="983188"/>
            <a:ext cx="8686800" cy="5493812"/>
          </a:xfrm>
          <a:prstGeom prst="rect">
            <a:avLst/>
          </a:prstGeom>
        </p:spPr>
        <p:txBody>
          <a:bodyPr wrap="square">
            <a:spAutoFit/>
          </a:bodyPr>
          <a:lstStyle/>
          <a:p>
            <a:pPr algn="just" fontAlgn="base">
              <a:lnSpc>
                <a:spcPct val="150000"/>
              </a:lnSpc>
            </a:pPr>
            <a:r>
              <a:rPr lang="en-US" b="1">
                <a:solidFill>
                  <a:srgbClr val="000000"/>
                </a:solidFill>
                <a:latin typeface="Times New Roman" panose="02020603050405020304" pitchFamily="18" charset="0"/>
                <a:cs typeface="Times New Roman" panose="02020603050405020304" pitchFamily="18" charset="0"/>
              </a:rPr>
              <a:t>7) Employ Email Campaigns</a:t>
            </a:r>
            <a:endParaRPr lang="en-US" b="1">
              <a:solidFill>
                <a:srgbClr val="000000"/>
              </a:solidFill>
              <a:latin typeface="Times New Roman" panose="02020603050405020304" pitchFamily="18" charset="0"/>
              <a:cs typeface="Times New Roman" panose="02020603050405020304" pitchFamily="18" charset="0"/>
            </a:endParaRPr>
          </a:p>
          <a:p>
            <a:pPr algn="just" fontAlgn="base">
              <a:lnSpc>
                <a:spcPct val="150000"/>
              </a:lnSpc>
            </a:pPr>
            <a:r>
              <a:rPr lang="en-US">
                <a:solidFill>
                  <a:srgbClr val="000000"/>
                </a:solidFill>
                <a:latin typeface="Times New Roman" panose="02020603050405020304" pitchFamily="18" charset="0"/>
                <a:cs typeface="Times New Roman" panose="02020603050405020304" pitchFamily="18" charset="0"/>
              </a:rPr>
              <a:t>If you thought email marketing was a little old-school, think again. Email is alive and well, and it’s an essential part of your digital marketing strategy. All you need to do is use it effectively and it will provide your business with huge results.</a:t>
            </a:r>
            <a:endParaRPr lang="en-US">
              <a:solidFill>
                <a:srgbClr val="000000"/>
              </a:solidFill>
              <a:latin typeface="Times New Roman" panose="02020603050405020304" pitchFamily="18" charset="0"/>
              <a:cs typeface="Times New Roman" panose="02020603050405020304" pitchFamily="18" charset="0"/>
            </a:endParaRPr>
          </a:p>
          <a:p>
            <a:pPr algn="just" fontAlgn="base">
              <a:lnSpc>
                <a:spcPct val="150000"/>
              </a:lnSpc>
            </a:pPr>
            <a:r>
              <a:rPr lang="en-US">
                <a:solidFill>
                  <a:srgbClr val="000000"/>
                </a:solidFill>
                <a:latin typeface="Times New Roman" panose="02020603050405020304" pitchFamily="18" charset="0"/>
                <a:cs typeface="Times New Roman" panose="02020603050405020304" pitchFamily="18" charset="0"/>
              </a:rPr>
              <a:t>According to a study by DMA and Demand Metric, e-mail was found to have a median Return on Investment (ROI) of a massive 3,800%-4,400%. In fact, that figure is four times higher than the ROI of any other marketing channel. Of course, to achieve those results you would need to master the basics, such as:</a:t>
            </a:r>
            <a:endParaRPr lang="en-US">
              <a:solidFill>
                <a:srgbClr val="000000"/>
              </a:solidFill>
              <a:latin typeface="Times New Roman" panose="02020603050405020304" pitchFamily="18" charset="0"/>
              <a:cs typeface="Times New Roman" panose="02020603050405020304" pitchFamily="18" charset="0"/>
            </a:endParaRPr>
          </a:p>
          <a:p>
            <a:pPr algn="just" fontAlgn="base">
              <a:lnSpc>
                <a:spcPct val="150000"/>
              </a:lnSpc>
              <a:buFont typeface="Arial" panose="020B0604020202020204" pitchFamily="34" charset="0"/>
              <a:buChar char="•"/>
            </a:pPr>
            <a:r>
              <a:rPr lang="en-US">
                <a:solidFill>
                  <a:srgbClr val="000000"/>
                </a:solidFill>
                <a:latin typeface="Times New Roman" panose="02020603050405020304" pitchFamily="18" charset="0"/>
                <a:cs typeface="Times New Roman" panose="02020603050405020304" pitchFamily="18" charset="0"/>
              </a:rPr>
              <a:t>Ensure that your emails actually get delivered to your prospect's inbox and don’t go to the spam folder.</a:t>
            </a:r>
            <a:endParaRPr lang="en-US">
              <a:solidFill>
                <a:srgbClr val="000000"/>
              </a:solidFill>
              <a:latin typeface="Times New Roman" panose="02020603050405020304" pitchFamily="18" charset="0"/>
              <a:cs typeface="Times New Roman" panose="02020603050405020304" pitchFamily="18" charset="0"/>
            </a:endParaRPr>
          </a:p>
          <a:p>
            <a:pPr algn="just" fontAlgn="base">
              <a:lnSpc>
                <a:spcPct val="150000"/>
              </a:lnSpc>
              <a:buFont typeface="Arial" panose="020B0604020202020204" pitchFamily="34" charset="0"/>
              <a:buChar char="•"/>
            </a:pPr>
            <a:r>
              <a:rPr lang="en-US">
                <a:solidFill>
                  <a:srgbClr val="000000"/>
                </a:solidFill>
                <a:latin typeface="Times New Roman" panose="02020603050405020304" pitchFamily="18" charset="0"/>
                <a:cs typeface="Times New Roman" panose="02020603050405020304" pitchFamily="18" charset="0"/>
              </a:rPr>
              <a:t>Write a strong and personalized subject line to get your email opened.</a:t>
            </a:r>
            <a:endParaRPr lang="en-US">
              <a:solidFill>
                <a:srgbClr val="000000"/>
              </a:solidFill>
              <a:latin typeface="Times New Roman" panose="02020603050405020304" pitchFamily="18" charset="0"/>
              <a:cs typeface="Times New Roman" panose="02020603050405020304" pitchFamily="18" charset="0"/>
            </a:endParaRPr>
          </a:p>
          <a:p>
            <a:pPr algn="just" fontAlgn="base">
              <a:lnSpc>
                <a:spcPct val="150000"/>
              </a:lnSpc>
              <a:buFont typeface="Arial" panose="020B0604020202020204" pitchFamily="34" charset="0"/>
              <a:buChar char="•"/>
            </a:pPr>
            <a:r>
              <a:rPr lang="en-US">
                <a:solidFill>
                  <a:srgbClr val="000000"/>
                </a:solidFill>
                <a:latin typeface="Times New Roman" panose="02020603050405020304" pitchFamily="18" charset="0"/>
                <a:cs typeface="Times New Roman" panose="02020603050405020304" pitchFamily="18" charset="0"/>
              </a:rPr>
              <a:t>Generate interactions in the email so that the recipient can take the actions that you want them to. Automate the entire process and increase your efficiency.</a:t>
            </a:r>
            <a:endParaRPr lang="en-US" b="0" i="0">
              <a:solidFill>
                <a:srgbClr val="000000"/>
              </a:solidFill>
              <a:effectLst/>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Marketing Practices For The Digital World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8D6E7D02-C572-4B3D-B878-6C6D6FA9AB5E}"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3" name="Rectangle 2"/>
          <p:cNvSpPr/>
          <p:nvPr/>
        </p:nvSpPr>
        <p:spPr>
          <a:xfrm>
            <a:off x="228600" y="1066800"/>
            <a:ext cx="8534400" cy="5444054"/>
          </a:xfrm>
          <a:prstGeom prst="rect">
            <a:avLst/>
          </a:prstGeom>
        </p:spPr>
        <p:txBody>
          <a:bodyPr wrap="square">
            <a:spAutoFit/>
          </a:bodyPr>
          <a:lstStyle/>
          <a:p>
            <a:pPr algn="just" fontAlgn="base">
              <a:lnSpc>
                <a:spcPct val="150000"/>
              </a:lnSpc>
            </a:pPr>
            <a:r>
              <a:rPr lang="en-US" b="1">
                <a:solidFill>
                  <a:srgbClr val="000000"/>
                </a:solidFill>
                <a:latin typeface="Times New Roman" panose="02020603050405020304" pitchFamily="18" charset="0"/>
                <a:cs typeface="Times New Roman" panose="02020603050405020304" pitchFamily="18" charset="0"/>
              </a:rPr>
              <a:t>8) Utilize </a:t>
            </a:r>
            <a:r>
              <a:rPr lang="en-US" b="1" err="1">
                <a:solidFill>
                  <a:srgbClr val="000000"/>
                </a:solidFill>
                <a:latin typeface="Times New Roman" panose="02020603050405020304" pitchFamily="18" charset="0"/>
                <a:cs typeface="Times New Roman" panose="02020603050405020304" pitchFamily="18" charset="0"/>
              </a:rPr>
              <a:t>Chatbots</a:t>
            </a:r>
            <a:endParaRPr lang="en-US" b="1">
              <a:solidFill>
                <a:srgbClr val="000000"/>
              </a:solidFill>
              <a:latin typeface="Times New Roman" panose="02020603050405020304" pitchFamily="18" charset="0"/>
              <a:cs typeface="Times New Roman" panose="02020603050405020304" pitchFamily="18" charset="0"/>
            </a:endParaRPr>
          </a:p>
          <a:p>
            <a:pPr algn="just" fontAlgn="base">
              <a:lnSpc>
                <a:spcPct val="150000"/>
              </a:lnSpc>
            </a:pPr>
            <a:r>
              <a:rPr lang="en-US" err="1">
                <a:solidFill>
                  <a:srgbClr val="000000"/>
                </a:solidFill>
                <a:latin typeface="Times New Roman" panose="02020603050405020304" pitchFamily="18" charset="0"/>
                <a:cs typeface="Times New Roman" panose="02020603050405020304" pitchFamily="18" charset="0"/>
              </a:rPr>
              <a:t>Chatbots</a:t>
            </a:r>
            <a:r>
              <a:rPr lang="en-US">
                <a:solidFill>
                  <a:srgbClr val="000000"/>
                </a:solidFill>
                <a:latin typeface="Times New Roman" panose="02020603050405020304" pitchFamily="18" charset="0"/>
                <a:cs typeface="Times New Roman" panose="02020603050405020304" pitchFamily="18" charset="0"/>
              </a:rPr>
              <a:t> are the most convenient way for new leads to interact with your business. They’re the direct line between the consumer's problem and the solution that your business can provide. </a:t>
            </a:r>
            <a:r>
              <a:rPr lang="en-US" err="1">
                <a:solidFill>
                  <a:srgbClr val="000000"/>
                </a:solidFill>
                <a:latin typeface="Times New Roman" panose="02020603050405020304" pitchFamily="18" charset="0"/>
                <a:cs typeface="Times New Roman" panose="02020603050405020304" pitchFamily="18" charset="0"/>
              </a:rPr>
              <a:t>Chatbots</a:t>
            </a:r>
            <a:r>
              <a:rPr lang="en-US">
                <a:solidFill>
                  <a:srgbClr val="000000"/>
                </a:solidFill>
                <a:latin typeface="Times New Roman" panose="02020603050405020304" pitchFamily="18" charset="0"/>
                <a:cs typeface="Times New Roman" panose="02020603050405020304" pitchFamily="18" charset="0"/>
              </a:rPr>
              <a:t> have extensive customizable features and easy to use automation actions. Because of this, </a:t>
            </a:r>
            <a:r>
              <a:rPr lang="en-US" err="1">
                <a:solidFill>
                  <a:srgbClr val="000000"/>
                </a:solidFill>
                <a:latin typeface="Times New Roman" panose="02020603050405020304" pitchFamily="18" charset="0"/>
                <a:cs typeface="Times New Roman" panose="02020603050405020304" pitchFamily="18" charset="0"/>
              </a:rPr>
              <a:t>chatbots</a:t>
            </a:r>
            <a:r>
              <a:rPr lang="en-US">
                <a:solidFill>
                  <a:srgbClr val="000000"/>
                </a:solidFill>
                <a:latin typeface="Times New Roman" panose="02020603050405020304" pitchFamily="18" charset="0"/>
                <a:cs typeface="Times New Roman" panose="02020603050405020304" pitchFamily="18" charset="0"/>
              </a:rPr>
              <a:t> can simulate an in-person conversation between your prospects and your salespeople. They improve the </a:t>
            </a:r>
            <a:r>
              <a:rPr lang="en-US">
                <a:solidFill>
                  <a:srgbClr val="2A32C5"/>
                </a:solidFill>
                <a:latin typeface="Times New Roman" panose="02020603050405020304" pitchFamily="18" charset="0"/>
                <a:cs typeface="Times New Roman" panose="02020603050405020304" pitchFamily="18" charset="0"/>
                <a:hlinkClick r:id="rId1"/>
              </a:rPr>
              <a:t>user experience</a:t>
            </a:r>
            <a:r>
              <a:rPr lang="en-US">
                <a:solidFill>
                  <a:srgbClr val="000000"/>
                </a:solidFill>
                <a:latin typeface="Times New Roman" panose="02020603050405020304" pitchFamily="18" charset="0"/>
                <a:cs typeface="Times New Roman" panose="02020603050405020304" pitchFamily="18" charset="0"/>
              </a:rPr>
              <a:t> and streamline your sales process.</a:t>
            </a:r>
            <a:endParaRPr lang="en-US">
              <a:solidFill>
                <a:srgbClr val="000000"/>
              </a:solidFill>
              <a:latin typeface="Times New Roman" panose="02020603050405020304" pitchFamily="18" charset="0"/>
              <a:cs typeface="Times New Roman" panose="02020603050405020304" pitchFamily="18" charset="0"/>
            </a:endParaRPr>
          </a:p>
          <a:p>
            <a:pPr algn="just" fontAlgn="base">
              <a:lnSpc>
                <a:spcPct val="150000"/>
              </a:lnSpc>
            </a:pPr>
            <a:r>
              <a:rPr lang="en-US">
                <a:solidFill>
                  <a:srgbClr val="000000"/>
                </a:solidFill>
                <a:latin typeface="Times New Roman" panose="02020603050405020304" pitchFamily="18" charset="0"/>
                <a:cs typeface="Times New Roman" panose="02020603050405020304" pitchFamily="18" charset="0"/>
              </a:rPr>
              <a:t>However, simulating and automating conversations using technology comes with its own unique challenges. For instance, if </a:t>
            </a:r>
            <a:r>
              <a:rPr lang="en-US" err="1">
                <a:solidFill>
                  <a:srgbClr val="000000"/>
                </a:solidFill>
                <a:latin typeface="Times New Roman" panose="02020603050405020304" pitchFamily="18" charset="0"/>
                <a:cs typeface="Times New Roman" panose="02020603050405020304" pitchFamily="18" charset="0"/>
              </a:rPr>
              <a:t>chatbots</a:t>
            </a:r>
            <a:r>
              <a:rPr lang="en-US">
                <a:solidFill>
                  <a:srgbClr val="000000"/>
                </a:solidFill>
                <a:latin typeface="Times New Roman" panose="02020603050405020304" pitchFamily="18" charset="0"/>
                <a:cs typeface="Times New Roman" panose="02020603050405020304" pitchFamily="18" charset="0"/>
              </a:rPr>
              <a:t> aren’t employed correctly i.e. scripted logically, they will fail to deliver seamless, consistent, and efficient user experiences.</a:t>
            </a:r>
            <a:endParaRPr lang="en-US">
              <a:solidFill>
                <a:srgbClr val="000000"/>
              </a:solidFill>
              <a:latin typeface="Times New Roman" panose="02020603050405020304" pitchFamily="18" charset="0"/>
              <a:cs typeface="Times New Roman" panose="02020603050405020304" pitchFamily="18" charset="0"/>
            </a:endParaRPr>
          </a:p>
          <a:p>
            <a:pPr algn="just" fontAlgn="base">
              <a:lnSpc>
                <a:spcPct val="150000"/>
              </a:lnSpc>
            </a:pPr>
            <a:r>
              <a:rPr lang="en-US" err="1">
                <a:solidFill>
                  <a:srgbClr val="000000"/>
                </a:solidFill>
                <a:latin typeface="Times New Roman" panose="02020603050405020304" pitchFamily="18" charset="0"/>
                <a:cs typeface="Times New Roman" panose="02020603050405020304" pitchFamily="18" charset="0"/>
              </a:rPr>
              <a:t>Chatbots</a:t>
            </a:r>
            <a:r>
              <a:rPr lang="en-US">
                <a:solidFill>
                  <a:srgbClr val="000000"/>
                </a:solidFill>
                <a:latin typeface="Times New Roman" panose="02020603050405020304" pitchFamily="18" charset="0"/>
                <a:cs typeface="Times New Roman" panose="02020603050405020304" pitchFamily="18" charset="0"/>
              </a:rPr>
              <a:t> help automate your business and lighten your workload. They inevitably allow your business to flourish. </a:t>
            </a:r>
            <a:r>
              <a:rPr lang="en-US" err="1">
                <a:solidFill>
                  <a:srgbClr val="000000"/>
                </a:solidFill>
                <a:latin typeface="Times New Roman" panose="02020603050405020304" pitchFamily="18" charset="0"/>
                <a:cs typeface="Times New Roman" panose="02020603050405020304" pitchFamily="18" charset="0"/>
              </a:rPr>
              <a:t>Chatbots</a:t>
            </a:r>
            <a:r>
              <a:rPr lang="en-US">
                <a:solidFill>
                  <a:srgbClr val="000000"/>
                </a:solidFill>
                <a:latin typeface="Times New Roman" panose="02020603050405020304" pitchFamily="18" charset="0"/>
                <a:cs typeface="Times New Roman" panose="02020603050405020304" pitchFamily="18" charset="0"/>
              </a:rPr>
              <a:t> ensure that by the time your prospect interacts with your sales team, they have had most of their queries resolved.</a:t>
            </a:r>
            <a:endParaRPr lang="en-US" b="0" i="0">
              <a:solidFill>
                <a:srgbClr val="000000"/>
              </a:solidFill>
              <a:effectLst/>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2"/>
          <a:stretch>
            <a:fillRect/>
          </a:stretch>
        </p:blipFill>
        <p:spPr>
          <a:xfrm>
            <a:off x="-635" y="-34290"/>
            <a:ext cx="1372235" cy="78803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Benefits of Digital Marketing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1CD41AA0-77C3-4F55-914A-E44430F21E25}"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609600" y="1219200"/>
            <a:ext cx="8305800" cy="4524315"/>
          </a:xfrm>
          <a:prstGeom prst="rect">
            <a:avLst/>
          </a:prstGeom>
        </p:spPr>
        <p:txBody>
          <a:bodyPr wrap="square">
            <a:spAutoFit/>
          </a:bodyPr>
          <a:lstStyle/>
          <a:p>
            <a:pPr algn="just" fontAlgn="base">
              <a:lnSpc>
                <a:spcPct val="200000"/>
              </a:lnSpc>
            </a:pPr>
            <a:r>
              <a:rPr lang="en-US" b="1">
                <a:solidFill>
                  <a:srgbClr val="000000"/>
                </a:solidFill>
                <a:latin typeface="Times New Roman" panose="02020603050405020304" pitchFamily="18" charset="0"/>
                <a:cs typeface="Times New Roman" panose="02020603050405020304" pitchFamily="18" charset="0"/>
              </a:rPr>
              <a:t>What are the Benefits of Digital Marketing?</a:t>
            </a:r>
            <a:endParaRPr lang="en-US" b="1">
              <a:solidFill>
                <a:srgbClr val="000000"/>
              </a:solidFill>
              <a:latin typeface="Times New Roman" panose="02020603050405020304" pitchFamily="18" charset="0"/>
              <a:cs typeface="Times New Roman" panose="02020603050405020304" pitchFamily="18" charset="0"/>
            </a:endParaRPr>
          </a:p>
          <a:p>
            <a:pPr algn="just" fontAlgn="base">
              <a:lnSpc>
                <a:spcPct val="200000"/>
              </a:lnSpc>
            </a:pPr>
            <a:r>
              <a:rPr lang="en-US">
                <a:solidFill>
                  <a:srgbClr val="000000"/>
                </a:solidFill>
                <a:latin typeface="Times New Roman" panose="02020603050405020304" pitchFamily="18" charset="0"/>
                <a:cs typeface="Times New Roman" panose="02020603050405020304" pitchFamily="18" charset="0"/>
              </a:rPr>
              <a:t>A powerful digital presence can help your business in multiple ways:</a:t>
            </a:r>
            <a:endParaRPr lang="en-US">
              <a:solidFill>
                <a:srgbClr val="000000"/>
              </a:solidFill>
              <a:latin typeface="Times New Roman" panose="02020603050405020304" pitchFamily="18" charset="0"/>
              <a:cs typeface="Times New Roman" panose="02020603050405020304" pitchFamily="18" charset="0"/>
            </a:endParaRPr>
          </a:p>
          <a:p>
            <a:pPr algn="just" fontAlgn="base">
              <a:lnSpc>
                <a:spcPct val="200000"/>
              </a:lnSpc>
              <a:buFont typeface="Arial" panose="020B0604020202020204" pitchFamily="34" charset="0"/>
              <a:buChar char="•"/>
            </a:pPr>
            <a:r>
              <a:rPr lang="en-US">
                <a:solidFill>
                  <a:srgbClr val="000000"/>
                </a:solidFill>
                <a:latin typeface="Times New Roman" panose="02020603050405020304" pitchFamily="18" charset="0"/>
                <a:cs typeface="Times New Roman" panose="02020603050405020304" pitchFamily="18" charset="0"/>
              </a:rPr>
              <a:t>It will make it easier to create awareness and engagement before and after the sale. It will help you convert new buyers into loyal customers.</a:t>
            </a:r>
            <a:endParaRPr lang="en-US">
              <a:solidFill>
                <a:srgbClr val="000000"/>
              </a:solidFill>
              <a:latin typeface="Times New Roman" panose="02020603050405020304" pitchFamily="18" charset="0"/>
              <a:cs typeface="Times New Roman" panose="02020603050405020304" pitchFamily="18" charset="0"/>
            </a:endParaRPr>
          </a:p>
          <a:p>
            <a:pPr algn="just" fontAlgn="base">
              <a:lnSpc>
                <a:spcPct val="200000"/>
              </a:lnSpc>
              <a:buFont typeface="Arial" panose="020B0604020202020204" pitchFamily="34" charset="0"/>
              <a:buChar char="•"/>
            </a:pPr>
            <a:r>
              <a:rPr lang="en-US">
                <a:solidFill>
                  <a:srgbClr val="000000"/>
                </a:solidFill>
                <a:latin typeface="Times New Roman" panose="02020603050405020304" pitchFamily="18" charset="0"/>
                <a:cs typeface="Times New Roman" panose="02020603050405020304" pitchFamily="18" charset="0"/>
              </a:rPr>
              <a:t>It will </a:t>
            </a:r>
            <a:r>
              <a:rPr lang="en-US" err="1">
                <a:solidFill>
                  <a:srgbClr val="000000"/>
                </a:solidFill>
                <a:latin typeface="Times New Roman" panose="02020603050405020304" pitchFamily="18" charset="0"/>
                <a:cs typeface="Times New Roman" panose="02020603050405020304" pitchFamily="18" charset="0"/>
              </a:rPr>
              <a:t>kickstart</a:t>
            </a:r>
            <a:r>
              <a:rPr lang="en-US">
                <a:solidFill>
                  <a:srgbClr val="000000"/>
                </a:solidFill>
                <a:latin typeface="Times New Roman" panose="02020603050405020304" pitchFamily="18" charset="0"/>
                <a:cs typeface="Times New Roman" panose="02020603050405020304" pitchFamily="18" charset="0"/>
              </a:rPr>
              <a:t> word-of-mouth advertisement and social sharing to help expand your presence even further.</a:t>
            </a:r>
            <a:endParaRPr lang="en-US">
              <a:solidFill>
                <a:srgbClr val="000000"/>
              </a:solidFill>
              <a:latin typeface="Times New Roman" panose="02020603050405020304" pitchFamily="18" charset="0"/>
              <a:cs typeface="Times New Roman" panose="02020603050405020304" pitchFamily="18" charset="0"/>
            </a:endParaRPr>
          </a:p>
          <a:p>
            <a:pPr algn="just" fontAlgn="base">
              <a:lnSpc>
                <a:spcPct val="200000"/>
              </a:lnSpc>
              <a:buFont typeface="Arial" panose="020B0604020202020204" pitchFamily="34" charset="0"/>
              <a:buChar char="•"/>
            </a:pPr>
            <a:r>
              <a:rPr lang="en-US">
                <a:solidFill>
                  <a:srgbClr val="000000"/>
                </a:solidFill>
                <a:latin typeface="Times New Roman" panose="02020603050405020304" pitchFamily="18" charset="0"/>
                <a:cs typeface="Times New Roman" panose="02020603050405020304" pitchFamily="18" charset="0"/>
              </a:rPr>
              <a:t>Lastly, it will shorten the buyer's journey by presenting the right offers at the right time, in the right place.</a:t>
            </a:r>
            <a:endParaRPr lang="en-US" b="0" i="0">
              <a:solidFill>
                <a:srgbClr val="000000"/>
              </a:solidFill>
              <a:effectLst/>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27295"/>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Types of digital marketing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71101606-3C40-441A-B106-688EDBF1BDF7}"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990600" y="1066800"/>
            <a:ext cx="7619999" cy="3784600"/>
          </a:xfrm>
          <a:prstGeom prst="rect">
            <a:avLst/>
          </a:prstGeom>
        </p:spPr>
        <p:txBody>
          <a:bodyPr wrap="square">
            <a:spAutoFit/>
          </a:bodyPr>
          <a:lstStyle/>
          <a:p>
            <a:pPr fontAlgn="base">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Search engine optimization (SEO)</a:t>
            </a:r>
            <a:endParaRPr lang="en-US" sz="2000">
              <a:latin typeface="Times New Roman" panose="02020603050405020304" pitchFamily="18" charset="0"/>
              <a:cs typeface="Times New Roman" panose="02020603050405020304" pitchFamily="18" charset="0"/>
            </a:endParaRPr>
          </a:p>
          <a:p>
            <a:pPr fontAlgn="base">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Pay-per-click advertising</a:t>
            </a:r>
            <a:endParaRPr lang="en-US" sz="2000">
              <a:latin typeface="Times New Roman" panose="02020603050405020304" pitchFamily="18" charset="0"/>
              <a:cs typeface="Times New Roman" panose="02020603050405020304" pitchFamily="18" charset="0"/>
            </a:endParaRPr>
          </a:p>
          <a:p>
            <a:pPr fontAlgn="base">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Email marketing</a:t>
            </a:r>
            <a:endParaRPr lang="en-US" sz="2000">
              <a:latin typeface="Times New Roman" panose="02020603050405020304" pitchFamily="18" charset="0"/>
              <a:cs typeface="Times New Roman" panose="02020603050405020304" pitchFamily="18" charset="0"/>
            </a:endParaRPr>
          </a:p>
          <a:p>
            <a:pPr fontAlgn="base">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Content marketing</a:t>
            </a:r>
            <a:endParaRPr lang="en-US" sz="2000">
              <a:latin typeface="Times New Roman" panose="02020603050405020304" pitchFamily="18" charset="0"/>
              <a:cs typeface="Times New Roman" panose="02020603050405020304" pitchFamily="18" charset="0"/>
            </a:endParaRPr>
          </a:p>
          <a:p>
            <a:pPr fontAlgn="base">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Social media marketing</a:t>
            </a:r>
            <a:endParaRPr lang="en-US" sz="2000">
              <a:latin typeface="Times New Roman" panose="02020603050405020304" pitchFamily="18" charset="0"/>
              <a:cs typeface="Times New Roman" panose="02020603050405020304" pitchFamily="18" charset="0"/>
            </a:endParaRPr>
          </a:p>
          <a:p>
            <a:pPr fontAlgn="base">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Affiliate marketing</a:t>
            </a:r>
            <a:endParaRPr lang="en-US" sz="2000">
              <a:latin typeface="Times New Roman" panose="02020603050405020304" pitchFamily="18" charset="0"/>
              <a:cs typeface="Times New Roman" panose="02020603050405020304" pitchFamily="18" charset="0"/>
            </a:endParaRPr>
          </a:p>
          <a:p>
            <a:pPr indent="0" fontAlgn="base">
              <a:lnSpc>
                <a:spcPct val="150000"/>
              </a:lnSpc>
              <a:buFont typeface="Arial" panose="020B0604020202020204" pitchFamily="34" charset="0"/>
              <a:buNone/>
            </a:pPr>
            <a:r>
              <a:rPr lang="en-US" sz="2000">
                <a:latin typeface="Times New Roman" panose="02020603050405020304" pitchFamily="18" charset="0"/>
                <a:cs typeface="Times New Roman" panose="02020603050405020304" pitchFamily="18" charset="0"/>
              </a:rPr>
              <a:t>Influencer marketing</a:t>
            </a:r>
            <a:endParaRPr lang="en-US" sz="2000">
              <a:latin typeface="Times New Roman" panose="02020603050405020304" pitchFamily="18" charset="0"/>
              <a:cs typeface="Times New Roman" panose="02020603050405020304" pitchFamily="18" charset="0"/>
            </a:endParaRPr>
          </a:p>
          <a:p>
            <a:pPr indent="0" fontAlgn="base">
              <a:lnSpc>
                <a:spcPct val="150000"/>
              </a:lnSpc>
              <a:buFont typeface="Arial" panose="020B0604020202020204" pitchFamily="34" charset="0"/>
              <a:buNone/>
            </a:pPr>
            <a:endParaRPr lang="en-US" sz="2000" i="0">
              <a:effectLst/>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27295"/>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altLang="en-US" sz="2100" b="1" dirty="0">
                <a:sym typeface="+mn-ea"/>
              </a:rPr>
              <a:t>5d's digital marketing</a:t>
            </a:r>
            <a:r>
              <a:rPr lang="en-US" sz="2100" b="1" dirty="0">
                <a:sym typeface="+mn-ea"/>
              </a:rPr>
              <a:t>(CO1)</a:t>
            </a:r>
            <a:endParaRPr lang="en-US" sz="2100" b="1"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71101606-3C40-441A-B106-688EDBF1BDF7}"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
        <p:nvSpPr>
          <p:cNvPr id="3" name="Text Box 2"/>
          <p:cNvSpPr txBox="1"/>
          <p:nvPr/>
        </p:nvSpPr>
        <p:spPr>
          <a:xfrm>
            <a:off x="577850" y="861060"/>
            <a:ext cx="8091170" cy="5784850"/>
          </a:xfrm>
          <a:prstGeom prst="rect">
            <a:avLst/>
          </a:prstGeom>
        </p:spPr>
        <p:txBody>
          <a:bodyPr wrap="square">
            <a:noAutofit/>
          </a:bodyPr>
          <a:p>
            <a:r>
              <a:rPr sz="2000"/>
              <a:t>The "5 Ds of Digital Marketing" provide a framework for understanding and implementing effective digital strategies. Here's a breakdown based on the information I found:</a:t>
            </a:r>
            <a:endParaRPr sz="2000"/>
          </a:p>
          <a:p>
            <a:pPr>
              <a:buFont typeface="Arial" panose="020B0604020202020204"/>
              <a:buChar char="•"/>
            </a:pPr>
            <a:r>
              <a:rPr sz="2000" b="1"/>
              <a:t>Digital Devices:</a:t>
            </a:r>
            <a:endParaRPr sz="2000" b="1"/>
          </a:p>
          <a:p>
            <a:pPr lvl="1">
              <a:buFont typeface="Arial" panose="020B0604020202020204"/>
              <a:buChar char="◦"/>
            </a:pPr>
            <a:r>
              <a:rPr sz="2000"/>
              <a:t>These are the hardware through which users access digital content. Examples include smartphones, tablets, laptops, and smart TVs.</a:t>
            </a:r>
            <a:endParaRPr sz="2000"/>
          </a:p>
          <a:p>
            <a:pPr lvl="1">
              <a:buFont typeface="Arial" panose="020B0604020202020204"/>
              <a:buChar char="◦"/>
            </a:pPr>
            <a:r>
              <a:rPr sz="2000"/>
              <a:t>Understanding which devices your target audience uses is crucial for optimizing your marketing efforts.</a:t>
            </a:r>
            <a:endParaRPr sz="2000"/>
          </a:p>
          <a:p>
            <a:pPr>
              <a:buFont typeface="Arial" panose="020B0604020202020204"/>
              <a:buChar char="•"/>
            </a:pPr>
            <a:r>
              <a:rPr sz="2000" b="1"/>
              <a:t>Digital Platforms:</a:t>
            </a:r>
            <a:endParaRPr sz="2000" b="1"/>
          </a:p>
          <a:p>
            <a:pPr lvl="1">
              <a:buFont typeface="Arial" panose="020B0604020202020204"/>
              <a:buChar char="◦"/>
            </a:pPr>
            <a:r>
              <a:rPr sz="2000"/>
              <a:t>These are the online environments where users interact, such as social media platforms (Facebook, Instagram, etc.), search engines (Google), and websites.</a:t>
            </a:r>
            <a:endParaRPr sz="2000"/>
          </a:p>
          <a:p>
            <a:pPr lvl="1">
              <a:buFont typeface="Arial" panose="020B0604020202020204"/>
              <a:buChar char="◦"/>
            </a:pPr>
            <a:r>
              <a:rPr sz="2000"/>
              <a:t>Choosing the right platforms to reach your audience is essential.</a:t>
            </a:r>
            <a:endParaRPr sz="2000"/>
          </a:p>
          <a:p>
            <a:pPr>
              <a:buFont typeface="Arial" panose="020B0604020202020204"/>
              <a:buChar char="•"/>
            </a:pPr>
            <a:r>
              <a:rPr sz="2000" b="1"/>
              <a:t>Digital Media:</a:t>
            </a:r>
            <a:endParaRPr sz="2000" b="1"/>
          </a:p>
          <a:p>
            <a:pPr lvl="1">
              <a:buFont typeface="Arial" panose="020B0604020202020204"/>
              <a:buChar char="◦"/>
            </a:pPr>
            <a:r>
              <a:rPr sz="2000"/>
              <a:t>This refers to the various forms of content used for marketing, including online advertising, social media posts, email marketing, and video content.</a:t>
            </a:r>
            <a:endParaRPr sz="2000"/>
          </a:p>
          <a:p>
            <a:pPr lvl="1">
              <a:buFont typeface="Arial" panose="020B0604020202020204"/>
              <a:buChar char="◦"/>
            </a:pPr>
            <a:r>
              <a:rPr sz="2000"/>
              <a:t>Creating engaging and relevant media is key to attracting and retaining customers.</a:t>
            </a:r>
            <a:endParaRPr sz="2000"/>
          </a:p>
          <a:p>
            <a:pPr>
              <a:buFont typeface="Arial" panose="020B0604020202020204"/>
              <a:buChar char="•"/>
            </a:pP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27295"/>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altLang="en-US" sz="2100" b="1" dirty="0">
                <a:sym typeface="+mn-ea"/>
              </a:rPr>
              <a:t>5d's digital marketing</a:t>
            </a:r>
            <a:r>
              <a:rPr lang="en-US" sz="2100" b="1" dirty="0">
                <a:sym typeface="+mn-ea"/>
              </a:rPr>
              <a:t>(CO1)</a:t>
            </a:r>
            <a:endParaRPr lang="en-US" sz="2100" b="1"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71101606-3C40-441A-B106-688EDBF1BDF7}"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
        <p:nvSpPr>
          <p:cNvPr id="3" name="Text Box 2"/>
          <p:cNvSpPr txBox="1"/>
          <p:nvPr/>
        </p:nvSpPr>
        <p:spPr>
          <a:xfrm>
            <a:off x="589280" y="1043305"/>
            <a:ext cx="8079740" cy="4032250"/>
          </a:xfrm>
          <a:prstGeom prst="rect">
            <a:avLst/>
          </a:prstGeom>
        </p:spPr>
        <p:txBody>
          <a:bodyPr wrap="square">
            <a:noAutofit/>
          </a:bodyPr>
          <a:p>
            <a:endParaRPr sz="1600"/>
          </a:p>
          <a:p>
            <a:pPr>
              <a:buFont typeface="Arial" panose="020B0604020202020204"/>
              <a:buChar char="•"/>
            </a:pPr>
            <a:r>
              <a:rPr sz="2000" b="1"/>
              <a:t>Digital Data:</a:t>
            </a:r>
            <a:endParaRPr sz="2000" b="1"/>
          </a:p>
          <a:p>
            <a:pPr lvl="1">
              <a:buFont typeface="Arial" panose="020B0604020202020204"/>
              <a:buChar char="◦"/>
            </a:pPr>
            <a:r>
              <a:rPr sz="2000"/>
              <a:t>This encompasses the information collected about user behavior and preferences, which is vital for targeted marketing.</a:t>
            </a:r>
            <a:endParaRPr sz="2000"/>
          </a:p>
          <a:p>
            <a:pPr lvl="1">
              <a:buFont typeface="Arial" panose="020B0604020202020204"/>
              <a:buChar char="◦"/>
            </a:pPr>
            <a:r>
              <a:rPr sz="2000"/>
              <a:t>Analyzing data allows marketers to understand their audience and optimize their campaigns.</a:t>
            </a:r>
            <a:endParaRPr sz="2000"/>
          </a:p>
          <a:p>
            <a:pPr>
              <a:buFont typeface="Arial" panose="020B0604020202020204"/>
              <a:buChar char="•"/>
            </a:pPr>
            <a:r>
              <a:rPr sz="2000" b="1"/>
              <a:t>Digital Technology:</a:t>
            </a:r>
            <a:endParaRPr sz="2000" b="1"/>
          </a:p>
          <a:p>
            <a:pPr lvl="1">
              <a:buFont typeface="Arial" panose="020B0604020202020204"/>
              <a:buChar char="◦"/>
            </a:pPr>
            <a:r>
              <a:rPr sz="2000"/>
              <a:t>This involves the tools and software used to implement digital marketing strategies, such as marketing automation platforms, analytics tools, and AI-powered solutions.</a:t>
            </a:r>
            <a:endParaRPr sz="2000"/>
          </a:p>
          <a:p>
            <a:pPr lvl="1">
              <a:buFont typeface="Arial" panose="020B0604020202020204"/>
              <a:buChar char="◦"/>
            </a:pPr>
            <a:r>
              <a:rPr sz="2000"/>
              <a:t>This also includes things such as Augmented reality, and virtual reality.</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27295"/>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What is Marketing Concept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B573E535-F0A1-4A85-A34E-19343F073F0B}"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3" name="Rectangle 2"/>
          <p:cNvSpPr/>
          <p:nvPr/>
        </p:nvSpPr>
        <p:spPr>
          <a:xfrm>
            <a:off x="304800" y="990600"/>
            <a:ext cx="8616287" cy="507831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a:solidFill>
                  <a:srgbClr val="333333"/>
                </a:solidFill>
                <a:latin typeface="Times New Roman" panose="02020603050405020304" pitchFamily="18" charset="0"/>
                <a:cs typeface="Times New Roman" panose="02020603050405020304" pitchFamily="18" charset="0"/>
              </a:rPr>
              <a:t>Marketing concept is a set of strategies that the firms adopt where they analyze the needs of their customers and implement strategies to fulfil those needs which will result in an increase in sales, profit maximization and also beat the existing competition.</a:t>
            </a:r>
            <a:endParaRPr lang="en-US">
              <a:solidFill>
                <a:srgbClr val="333333"/>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solidFill>
                  <a:srgbClr val="333333"/>
                </a:solidFill>
                <a:latin typeface="Times New Roman" panose="02020603050405020304" pitchFamily="18" charset="0"/>
                <a:cs typeface="Times New Roman" panose="02020603050405020304" pitchFamily="18" charset="0"/>
              </a:rPr>
              <a:t>The marketing concept has been widely used by companies all over the world in the present age. As per this concept, it is said that for an organization to satisfy the objectives of the organization, the needs and wants of the customer should be satisfied. This theory was first mentioned in Adam Smith’s book “The Wealth of Nations” in 1776 but came into widespread use only 200 years later.</a:t>
            </a:r>
            <a:endParaRPr lang="en-US">
              <a:solidFill>
                <a:srgbClr val="333333"/>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solidFill>
                  <a:srgbClr val="333333"/>
                </a:solidFill>
                <a:latin typeface="Times New Roman" panose="02020603050405020304" pitchFamily="18" charset="0"/>
                <a:cs typeface="Times New Roman" panose="02020603050405020304" pitchFamily="18" charset="0"/>
              </a:rPr>
              <a:t>Therefore, marketing can be said as a process of acquiring customers and maintaining relations with them and at the same time matching needs and wants with the services or product offered by the organization, which ensures that the organization will become profitable.</a:t>
            </a:r>
            <a:endParaRPr lang="en-US" b="0" i="0">
              <a:solidFill>
                <a:srgbClr val="333333"/>
              </a:solidFill>
              <a:effectLst/>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Syllabus</a:t>
            </a:r>
            <a:endParaRPr lang="en-US" sz="2100" dirty="0">
              <a:sym typeface="+mn-ea"/>
            </a:endParaRPr>
          </a:p>
        </p:txBody>
      </p:sp>
      <p:sp>
        <p:nvSpPr>
          <p:cNvPr id="11" name="Footer Placeholder 12"/>
          <p:cNvSpPr>
            <a:spLocks noGrp="1"/>
          </p:cNvSpPr>
          <p:nvPr>
            <p:ph type="ftr" sz="quarter" idx="11"/>
          </p:nvPr>
        </p:nvSpPr>
        <p:spPr>
          <a:xfrm>
            <a:off x="2057400" y="6248400"/>
            <a:ext cx="5867400" cy="365125"/>
          </a:xfrm>
        </p:spPr>
        <p:txBody>
          <a:bodyPr/>
          <a:lstStyle/>
          <a:p>
            <a:r>
              <a:rPr lang="en-US"/>
              <a:t>Dr. Manisha Pundir       AOE0667                 Digital Marketing                 Unit 1</a:t>
            </a:r>
            <a:endParaRPr lang="en-US"/>
          </a:p>
        </p:txBody>
      </p:sp>
      <p:sp>
        <p:nvSpPr>
          <p:cNvPr id="10" name="Date Placeholder 9"/>
          <p:cNvSpPr>
            <a:spLocks noGrp="1"/>
          </p:cNvSpPr>
          <p:nvPr>
            <p:ph type="dt" sz="half" idx="10"/>
          </p:nvPr>
        </p:nvSpPr>
        <p:spPr/>
        <p:txBody>
          <a:bodyPr/>
          <a:lstStyle/>
          <a:p>
            <a:fld id="{73AD5B7D-B562-4F3C-993E-869DA212545D}" type="datetime1">
              <a:rPr lang="en-US" smtClean="0"/>
            </a:fld>
            <a:endParaRPr lang="en-US"/>
          </a:p>
        </p:txBody>
      </p:sp>
      <p:pic>
        <p:nvPicPr>
          <p:cNvPr id="3" name="Picture 2"/>
          <p:cNvPicPr>
            <a:picLocks noChangeAspect="1"/>
          </p:cNvPicPr>
          <p:nvPr/>
        </p:nvPicPr>
        <p:blipFill rotWithShape="1">
          <a:blip r:embed="rId1"/>
          <a:srcRect l="17790" t="19792" r="24230" b="6250"/>
          <a:stretch>
            <a:fillRect/>
          </a:stretch>
        </p:blipFill>
        <p:spPr>
          <a:xfrm>
            <a:off x="990600" y="880519"/>
            <a:ext cx="7543800" cy="5410200"/>
          </a:xfrm>
          <a:prstGeom prst="rect">
            <a:avLst/>
          </a:prstGeom>
        </p:spPr>
      </p:pic>
      <p:pic>
        <p:nvPicPr>
          <p:cNvPr id="4" name="Picture 3" descr="niet"/>
          <p:cNvPicPr>
            <a:picLocks noChangeAspect="1"/>
          </p:cNvPicPr>
          <p:nvPr/>
        </p:nvPicPr>
        <p:blipFill>
          <a:blip r:embed="rId2"/>
          <a:stretch>
            <a:fillRect/>
          </a:stretch>
        </p:blipFill>
        <p:spPr>
          <a:xfrm>
            <a:off x="-635" y="-34290"/>
            <a:ext cx="1607185" cy="87249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What are Needs, Wants and Demand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CF26006E-8A82-4D71-89CC-2A02155D9D66}"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533400" y="1010483"/>
            <a:ext cx="8382000" cy="5078313"/>
          </a:xfrm>
          <a:prstGeom prst="rect">
            <a:avLst/>
          </a:prstGeom>
        </p:spPr>
        <p:txBody>
          <a:bodyPr wrap="square">
            <a:spAutoFit/>
          </a:bodyPr>
          <a:lstStyle/>
          <a:p>
            <a:pPr algn="just">
              <a:lnSpc>
                <a:spcPct val="150000"/>
              </a:lnSpc>
            </a:pPr>
            <a:r>
              <a:rPr lang="en-US">
                <a:solidFill>
                  <a:srgbClr val="333333"/>
                </a:solidFill>
                <a:latin typeface="Times New Roman" panose="02020603050405020304" pitchFamily="18" charset="0"/>
                <a:cs typeface="Times New Roman" panose="02020603050405020304" pitchFamily="18" charset="0"/>
              </a:rPr>
              <a:t>Marketing concept focuses on the needs, wants and demands of customers. Let us understand them in brief.</a:t>
            </a:r>
            <a:endParaRPr lang="en-US">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b="1">
                <a:solidFill>
                  <a:srgbClr val="333333"/>
                </a:solidFill>
                <a:latin typeface="Times New Roman" panose="02020603050405020304" pitchFamily="18" charset="0"/>
                <a:cs typeface="Times New Roman" panose="02020603050405020304" pitchFamily="18" charset="0"/>
              </a:rPr>
              <a:t>1. Needs:</a:t>
            </a:r>
            <a:endParaRPr lang="en-US">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a:solidFill>
                  <a:srgbClr val="333333"/>
                </a:solidFill>
                <a:latin typeface="Times New Roman" panose="02020603050405020304" pitchFamily="18" charset="0"/>
                <a:cs typeface="Times New Roman" panose="02020603050405020304" pitchFamily="18" charset="0"/>
              </a:rPr>
              <a:t>Needs are basic requirements that enable a healthy and active life. If needs are not fulfilled, it will result in the dysfunction of the system, which can result in disability or death. It can be objective as well as physical as in need of food, water and shelter.</a:t>
            </a:r>
            <a:endParaRPr lang="en-US">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b="1">
                <a:solidFill>
                  <a:srgbClr val="333333"/>
                </a:solidFill>
                <a:latin typeface="Times New Roman" panose="02020603050405020304" pitchFamily="18" charset="0"/>
                <a:cs typeface="Times New Roman" panose="02020603050405020304" pitchFamily="18" charset="0"/>
              </a:rPr>
              <a:t>2. Wants:</a:t>
            </a:r>
            <a:endParaRPr lang="en-US">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a:solidFill>
                  <a:srgbClr val="333333"/>
                </a:solidFill>
                <a:latin typeface="Times New Roman" panose="02020603050405020304" pitchFamily="18" charset="0"/>
                <a:cs typeface="Times New Roman" panose="02020603050405020304" pitchFamily="18" charset="0"/>
              </a:rPr>
              <a:t>Wants are something that is desired by the person. These are not required for day to day functioning. Wants are not necessary for basic survival and are mostly </a:t>
            </a:r>
            <a:r>
              <a:rPr lang="en-US" err="1">
                <a:solidFill>
                  <a:srgbClr val="333333"/>
                </a:solidFill>
                <a:latin typeface="Times New Roman" panose="02020603050405020304" pitchFamily="18" charset="0"/>
                <a:cs typeface="Times New Roman" panose="02020603050405020304" pitchFamily="18" charset="0"/>
              </a:rPr>
              <a:t>moulded</a:t>
            </a:r>
            <a:r>
              <a:rPr lang="en-US">
                <a:solidFill>
                  <a:srgbClr val="333333"/>
                </a:solidFill>
                <a:latin typeface="Times New Roman" panose="02020603050405020304" pitchFamily="18" charset="0"/>
                <a:cs typeface="Times New Roman" panose="02020603050405020304" pitchFamily="18" charset="0"/>
              </a:rPr>
              <a:t> by cultural influence.</a:t>
            </a:r>
            <a:endParaRPr lang="en-US">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b="1">
                <a:solidFill>
                  <a:srgbClr val="333333"/>
                </a:solidFill>
                <a:latin typeface="Times New Roman" panose="02020603050405020304" pitchFamily="18" charset="0"/>
                <a:cs typeface="Times New Roman" panose="02020603050405020304" pitchFamily="18" charset="0"/>
              </a:rPr>
              <a:t>3. Demands:</a:t>
            </a:r>
            <a:endParaRPr lang="en-US">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a:solidFill>
                  <a:srgbClr val="333333"/>
                </a:solidFill>
                <a:latin typeface="Times New Roman" panose="02020603050405020304" pitchFamily="18" charset="0"/>
                <a:cs typeface="Times New Roman" panose="02020603050405020304" pitchFamily="18" charset="0"/>
              </a:rPr>
              <a:t>When the needs and wants are supported by an ability to pay, it becomes a demand.</a:t>
            </a:r>
            <a:endParaRPr lang="en-US" b="0" i="0">
              <a:solidFill>
                <a:srgbClr val="333333"/>
              </a:solidFill>
              <a:effectLst/>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Types of Marketing Concept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A456D11F-CBC9-49C6-8FCD-8323BCAC0AD7}"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609600" y="838200"/>
            <a:ext cx="7696200" cy="2585323"/>
          </a:xfrm>
          <a:prstGeom prst="rect">
            <a:avLst/>
          </a:prstGeom>
        </p:spPr>
        <p:txBody>
          <a:bodyPr wrap="square">
            <a:spAutoFit/>
          </a:bodyPr>
          <a:lstStyle/>
          <a:p>
            <a:pPr>
              <a:lnSpc>
                <a:spcPct val="150000"/>
              </a:lnSpc>
            </a:pPr>
            <a:r>
              <a:rPr lang="en-US">
                <a:solidFill>
                  <a:srgbClr val="333333"/>
                </a:solidFill>
                <a:latin typeface="Times New Roman" panose="02020603050405020304" pitchFamily="18" charset="0"/>
                <a:cs typeface="Times New Roman" panose="02020603050405020304" pitchFamily="18" charset="0"/>
              </a:rPr>
              <a:t>Five types of marketing concepts are as follows:</a:t>
            </a:r>
            <a:endParaRPr lang="en-US">
              <a:solidFill>
                <a:srgbClr val="333333"/>
              </a:solidFill>
              <a:latin typeface="Times New Roman" panose="02020603050405020304" pitchFamily="18" charset="0"/>
              <a:cs typeface="Times New Roman" panose="02020603050405020304" pitchFamily="18" charset="0"/>
            </a:endParaRPr>
          </a:p>
          <a:p>
            <a:pPr>
              <a:lnSpc>
                <a:spcPct val="150000"/>
              </a:lnSpc>
            </a:pPr>
            <a:r>
              <a:rPr lang="en-US">
                <a:solidFill>
                  <a:srgbClr val="333333"/>
                </a:solidFill>
                <a:latin typeface="Times New Roman" panose="02020603050405020304" pitchFamily="18" charset="0"/>
                <a:cs typeface="Times New Roman" panose="02020603050405020304" pitchFamily="18" charset="0"/>
              </a:rPr>
              <a:t>1. Production Concept</a:t>
            </a:r>
            <a:endParaRPr lang="en-US">
              <a:solidFill>
                <a:srgbClr val="333333"/>
              </a:solidFill>
              <a:latin typeface="Times New Roman" panose="02020603050405020304" pitchFamily="18" charset="0"/>
              <a:cs typeface="Times New Roman" panose="02020603050405020304" pitchFamily="18" charset="0"/>
            </a:endParaRPr>
          </a:p>
          <a:p>
            <a:pPr>
              <a:lnSpc>
                <a:spcPct val="150000"/>
              </a:lnSpc>
            </a:pPr>
            <a:r>
              <a:rPr lang="en-US">
                <a:solidFill>
                  <a:srgbClr val="333333"/>
                </a:solidFill>
                <a:latin typeface="Times New Roman" panose="02020603050405020304" pitchFamily="18" charset="0"/>
                <a:cs typeface="Times New Roman" panose="02020603050405020304" pitchFamily="18" charset="0"/>
              </a:rPr>
              <a:t>2. Product Concept</a:t>
            </a:r>
            <a:endParaRPr lang="en-US">
              <a:solidFill>
                <a:srgbClr val="333333"/>
              </a:solidFill>
              <a:latin typeface="Times New Roman" panose="02020603050405020304" pitchFamily="18" charset="0"/>
              <a:cs typeface="Times New Roman" panose="02020603050405020304" pitchFamily="18" charset="0"/>
            </a:endParaRPr>
          </a:p>
          <a:p>
            <a:pPr>
              <a:lnSpc>
                <a:spcPct val="150000"/>
              </a:lnSpc>
            </a:pPr>
            <a:r>
              <a:rPr lang="en-US">
                <a:solidFill>
                  <a:srgbClr val="333333"/>
                </a:solidFill>
                <a:latin typeface="Times New Roman" panose="02020603050405020304" pitchFamily="18" charset="0"/>
                <a:cs typeface="Times New Roman" panose="02020603050405020304" pitchFamily="18" charset="0"/>
              </a:rPr>
              <a:t>3. Selling concept</a:t>
            </a:r>
            <a:endParaRPr lang="en-US">
              <a:solidFill>
                <a:srgbClr val="333333"/>
              </a:solidFill>
              <a:latin typeface="Times New Roman" panose="02020603050405020304" pitchFamily="18" charset="0"/>
              <a:cs typeface="Times New Roman" panose="02020603050405020304" pitchFamily="18" charset="0"/>
            </a:endParaRPr>
          </a:p>
          <a:p>
            <a:pPr>
              <a:lnSpc>
                <a:spcPct val="150000"/>
              </a:lnSpc>
            </a:pPr>
            <a:r>
              <a:rPr lang="en-US">
                <a:solidFill>
                  <a:srgbClr val="333333"/>
                </a:solidFill>
                <a:latin typeface="Times New Roman" panose="02020603050405020304" pitchFamily="18" charset="0"/>
                <a:cs typeface="Times New Roman" panose="02020603050405020304" pitchFamily="18" charset="0"/>
              </a:rPr>
              <a:t>4. Marketing concept</a:t>
            </a:r>
            <a:endParaRPr lang="en-US">
              <a:solidFill>
                <a:srgbClr val="333333"/>
              </a:solidFill>
              <a:latin typeface="Times New Roman" panose="02020603050405020304" pitchFamily="18" charset="0"/>
              <a:cs typeface="Times New Roman" panose="02020603050405020304" pitchFamily="18" charset="0"/>
            </a:endParaRPr>
          </a:p>
          <a:p>
            <a:pPr>
              <a:lnSpc>
                <a:spcPct val="150000"/>
              </a:lnSpc>
            </a:pPr>
            <a:r>
              <a:rPr lang="en-US">
                <a:solidFill>
                  <a:srgbClr val="333333"/>
                </a:solidFill>
                <a:latin typeface="Times New Roman" panose="02020603050405020304" pitchFamily="18" charset="0"/>
                <a:cs typeface="Times New Roman" panose="02020603050405020304" pitchFamily="18" charset="0"/>
              </a:rPr>
              <a:t>5. Societal marketing concept</a:t>
            </a:r>
            <a:endParaRPr lang="en-US" b="0" i="0">
              <a:solidFill>
                <a:srgbClr val="333333"/>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609600" y="3505200"/>
            <a:ext cx="8077200" cy="2535566"/>
          </a:xfrm>
          <a:prstGeom prst="rect">
            <a:avLst/>
          </a:prstGeom>
        </p:spPr>
        <p:txBody>
          <a:bodyPr wrap="square">
            <a:spAutoFit/>
          </a:bodyPr>
          <a:lstStyle/>
          <a:p>
            <a:pPr algn="just">
              <a:lnSpc>
                <a:spcPct val="150000"/>
              </a:lnSpc>
            </a:pPr>
            <a:r>
              <a:rPr lang="en-US">
                <a:solidFill>
                  <a:srgbClr val="813588"/>
                </a:solidFill>
                <a:latin typeface="Times New Roman" panose="02020603050405020304" pitchFamily="18" charset="0"/>
                <a:cs typeface="Times New Roman" panose="02020603050405020304" pitchFamily="18" charset="0"/>
              </a:rPr>
              <a:t>Production Concept</a:t>
            </a:r>
            <a:endParaRPr lang="en-US">
              <a:solidFill>
                <a:srgbClr val="813588"/>
              </a:solidFill>
              <a:latin typeface="Times New Roman" panose="02020603050405020304" pitchFamily="18" charset="0"/>
              <a:cs typeface="Times New Roman" panose="02020603050405020304" pitchFamily="18" charset="0"/>
            </a:endParaRPr>
          </a:p>
          <a:p>
            <a:pPr algn="just">
              <a:lnSpc>
                <a:spcPct val="150000"/>
              </a:lnSpc>
            </a:pPr>
            <a:r>
              <a:rPr lang="en-US">
                <a:solidFill>
                  <a:srgbClr val="333333"/>
                </a:solidFill>
                <a:latin typeface="Times New Roman" panose="02020603050405020304" pitchFamily="18" charset="0"/>
                <a:cs typeface="Times New Roman" panose="02020603050405020304" pitchFamily="18" charset="0"/>
              </a:rPr>
              <a:t>This concept was based on the assumption that customers are primarily interested in products which are accessible and affordable. This concept was introduced at a time when business was focused mainly on production. It says that a business will be able to lower costs by producing more quantity or mass production of goods. Solely focusing on producing goods may lead to the firm deviating from its objective.</a:t>
            </a:r>
            <a:endParaRPr lang="en-US">
              <a:solidFill>
                <a:srgbClr val="333333"/>
              </a:solidFill>
              <a:latin typeface="Times New Roman" panose="02020603050405020304" pitchFamily="18" charset="0"/>
              <a:cs typeface="Times New Roman" panose="02020603050405020304" pitchFamily="18" charset="0"/>
            </a:endParaRPr>
          </a:p>
        </p:txBody>
      </p:sp>
      <p:pic>
        <p:nvPicPr>
          <p:cNvPr id="3" name="Picture 2"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27294"/>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What is Marketing Concept?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9621D1DA-F559-418F-B9E5-DB2FC69F84E7}"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457200" y="1010483"/>
            <a:ext cx="8458200" cy="5493812"/>
          </a:xfrm>
          <a:prstGeom prst="rect">
            <a:avLst/>
          </a:prstGeom>
        </p:spPr>
        <p:txBody>
          <a:bodyPr wrap="square">
            <a:spAutoFit/>
          </a:bodyPr>
          <a:lstStyle/>
          <a:p>
            <a:pPr algn="just">
              <a:lnSpc>
                <a:spcPct val="150000"/>
              </a:lnSpc>
            </a:pPr>
            <a:r>
              <a:rPr lang="en-US" b="1">
                <a:solidFill>
                  <a:srgbClr val="813588"/>
                </a:solidFill>
                <a:latin typeface="Times New Roman" panose="02020603050405020304" pitchFamily="18" charset="0"/>
                <a:cs typeface="Times New Roman" panose="02020603050405020304" pitchFamily="18" charset="0"/>
              </a:rPr>
              <a:t>Product Concept</a:t>
            </a:r>
            <a:endParaRPr lang="en-US" b="1">
              <a:solidFill>
                <a:srgbClr val="813588"/>
              </a:solidFill>
              <a:latin typeface="Times New Roman" panose="02020603050405020304" pitchFamily="18" charset="0"/>
              <a:cs typeface="Times New Roman" panose="02020603050405020304" pitchFamily="18" charset="0"/>
            </a:endParaRPr>
          </a:p>
          <a:p>
            <a:pPr algn="just">
              <a:lnSpc>
                <a:spcPct val="150000"/>
              </a:lnSpc>
            </a:pPr>
            <a:r>
              <a:rPr lang="en-US">
                <a:solidFill>
                  <a:srgbClr val="333333"/>
                </a:solidFill>
                <a:latin typeface="Times New Roman" panose="02020603050405020304" pitchFamily="18" charset="0"/>
                <a:cs typeface="Times New Roman" panose="02020603050405020304" pitchFamily="18" charset="0"/>
              </a:rPr>
              <a:t>The product concept is based on the assumption that customers will be more inclined towards products that are offering more quality, innovative features and top-level performance.</a:t>
            </a:r>
            <a:endParaRPr lang="en-US">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a:solidFill>
                  <a:srgbClr val="333333"/>
                </a:solidFill>
                <a:latin typeface="Times New Roman" panose="02020603050405020304" pitchFamily="18" charset="0"/>
                <a:cs typeface="Times New Roman" panose="02020603050405020304" pitchFamily="18" charset="0"/>
              </a:rPr>
              <a:t>In this type of marketing concept, a business focuses on creating high-quality products and refining it every time in order to develop a better and improved product.</a:t>
            </a:r>
            <a:endParaRPr lang="en-US">
              <a:solidFill>
                <a:srgbClr val="333333"/>
              </a:solidFill>
              <a:latin typeface="Times New Roman" panose="02020603050405020304" pitchFamily="18" charset="0"/>
              <a:cs typeface="Times New Roman" panose="02020603050405020304" pitchFamily="18" charset="0"/>
            </a:endParaRPr>
          </a:p>
          <a:p>
            <a:pPr algn="just">
              <a:lnSpc>
                <a:spcPct val="150000"/>
              </a:lnSpc>
            </a:pPr>
            <a:endParaRPr lang="en-US">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b="1">
                <a:solidFill>
                  <a:srgbClr val="333333"/>
                </a:solidFill>
                <a:latin typeface="Times New Roman" panose="02020603050405020304" pitchFamily="18" charset="0"/>
                <a:cs typeface="Times New Roman" panose="02020603050405020304" pitchFamily="18" charset="0"/>
              </a:rPr>
              <a:t>Selling Concept</a:t>
            </a:r>
            <a:endParaRPr lang="en-US" b="1">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a:solidFill>
                  <a:srgbClr val="333333"/>
                </a:solidFill>
                <a:latin typeface="Times New Roman" panose="02020603050405020304" pitchFamily="18" charset="0"/>
                <a:cs typeface="Times New Roman" panose="02020603050405020304" pitchFamily="18" charset="0"/>
              </a:rPr>
              <a:t>While the previous two concepts focused on production, the selling concept is focused on selling. It believes that customers will be buying products only when the product is aggressively marketed by the company. It does not focus on building relationships with customers, and ensuring customer satisfaction is also not deemed necessary.</a:t>
            </a:r>
            <a:endParaRPr lang="en-US">
              <a:solidFill>
                <a:srgbClr val="333333"/>
              </a:solidFill>
              <a:latin typeface="Times New Roman" panose="02020603050405020304" pitchFamily="18" charset="0"/>
              <a:cs typeface="Times New Roman" panose="02020603050405020304" pitchFamily="18" charset="0"/>
            </a:endParaRPr>
          </a:p>
          <a:p>
            <a:pPr algn="just">
              <a:lnSpc>
                <a:spcPct val="150000"/>
              </a:lnSpc>
            </a:pPr>
            <a:endParaRPr lang="en-US">
              <a:solidFill>
                <a:srgbClr val="333333"/>
              </a:solidFill>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What is Marketing Concept?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080541D1-5DAF-43FF-BDEF-B5AF5680E6B4}"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457200" y="685800"/>
            <a:ext cx="8458200" cy="5077460"/>
          </a:xfrm>
          <a:prstGeom prst="rect">
            <a:avLst/>
          </a:prstGeom>
        </p:spPr>
        <p:txBody>
          <a:bodyPr wrap="square">
            <a:spAutoFit/>
          </a:bodyPr>
          <a:lstStyle/>
          <a:p>
            <a:pPr algn="just">
              <a:lnSpc>
                <a:spcPct val="150000"/>
              </a:lnSpc>
            </a:pPr>
            <a:r>
              <a:rPr lang="en-US" b="1">
                <a:solidFill>
                  <a:srgbClr val="333333"/>
                </a:solidFill>
                <a:latin typeface="Times New Roman" panose="02020603050405020304" pitchFamily="18" charset="0"/>
                <a:cs typeface="Times New Roman" panose="02020603050405020304" pitchFamily="18" charset="0"/>
              </a:rPr>
              <a:t>Marketing Concept</a:t>
            </a:r>
            <a:endParaRPr lang="en-US" b="1">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a:solidFill>
                  <a:srgbClr val="333333"/>
                </a:solidFill>
                <a:latin typeface="Times New Roman" panose="02020603050405020304" pitchFamily="18" charset="0"/>
                <a:cs typeface="Times New Roman" panose="02020603050405020304" pitchFamily="18" charset="0"/>
              </a:rPr>
              <a:t>A marketing concept places the </a:t>
            </a:r>
            <a:r>
              <a:rPr lang="en-US" err="1">
                <a:solidFill>
                  <a:srgbClr val="333333"/>
                </a:solidFill>
                <a:latin typeface="Times New Roman" panose="02020603050405020304" pitchFamily="18" charset="0"/>
                <a:cs typeface="Times New Roman" panose="02020603050405020304" pitchFamily="18" charset="0"/>
              </a:rPr>
              <a:t>centre</a:t>
            </a:r>
            <a:r>
              <a:rPr lang="en-US">
                <a:solidFill>
                  <a:srgbClr val="333333"/>
                </a:solidFill>
                <a:latin typeface="Times New Roman" panose="02020603050405020304" pitchFamily="18" charset="0"/>
                <a:cs typeface="Times New Roman" panose="02020603050405020304" pitchFamily="18" charset="0"/>
              </a:rPr>
              <a:t> of focus on the customer. All the activities that are undertaken by an </a:t>
            </a:r>
            <a:r>
              <a:rPr lang="en-US" err="1">
                <a:solidFill>
                  <a:srgbClr val="333333"/>
                </a:solidFill>
                <a:latin typeface="Times New Roman" panose="02020603050405020304" pitchFamily="18" charset="0"/>
                <a:cs typeface="Times New Roman" panose="02020603050405020304" pitchFamily="18" charset="0"/>
              </a:rPr>
              <a:t>organisation</a:t>
            </a:r>
            <a:r>
              <a:rPr lang="en-US">
                <a:solidFill>
                  <a:srgbClr val="333333"/>
                </a:solidFill>
                <a:latin typeface="Times New Roman" panose="02020603050405020304" pitchFamily="18" charset="0"/>
                <a:cs typeface="Times New Roman" panose="02020603050405020304" pitchFamily="18" charset="0"/>
              </a:rPr>
              <a:t> are done keeping the customer in mind. The </a:t>
            </a:r>
            <a:r>
              <a:rPr lang="en-US" err="1">
                <a:solidFill>
                  <a:srgbClr val="333333"/>
                </a:solidFill>
                <a:latin typeface="Times New Roman" panose="02020603050405020304" pitchFamily="18" charset="0"/>
                <a:cs typeface="Times New Roman" panose="02020603050405020304" pitchFamily="18" charset="0"/>
              </a:rPr>
              <a:t>organisations</a:t>
            </a:r>
            <a:r>
              <a:rPr lang="en-US">
                <a:solidFill>
                  <a:srgbClr val="333333"/>
                </a:solidFill>
                <a:latin typeface="Times New Roman" panose="02020603050405020304" pitchFamily="18" charset="0"/>
                <a:cs typeface="Times New Roman" panose="02020603050405020304" pitchFamily="18" charset="0"/>
              </a:rPr>
              <a:t> are more concerned about creating value propositions for the customers, which will differentiate them from the competition.</a:t>
            </a:r>
            <a:endParaRPr lang="en-US">
              <a:solidFill>
                <a:srgbClr val="333333"/>
              </a:solidFill>
              <a:latin typeface="Times New Roman" panose="02020603050405020304" pitchFamily="18" charset="0"/>
              <a:cs typeface="Times New Roman" panose="02020603050405020304" pitchFamily="18" charset="0"/>
            </a:endParaRPr>
          </a:p>
          <a:p>
            <a:pPr algn="just">
              <a:lnSpc>
                <a:spcPct val="150000"/>
              </a:lnSpc>
            </a:pPr>
            <a:endParaRPr lang="en-US">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b="1">
                <a:solidFill>
                  <a:srgbClr val="333333"/>
                </a:solidFill>
                <a:latin typeface="Times New Roman" panose="02020603050405020304" pitchFamily="18" charset="0"/>
                <a:cs typeface="Times New Roman" panose="02020603050405020304" pitchFamily="18" charset="0"/>
              </a:rPr>
              <a:t>Societal Marketing Concept</a:t>
            </a:r>
            <a:endParaRPr lang="en-US" b="1">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a:solidFill>
                  <a:srgbClr val="333333"/>
                </a:solidFill>
                <a:latin typeface="Times New Roman" panose="02020603050405020304" pitchFamily="18" charset="0"/>
                <a:cs typeface="Times New Roman" panose="02020603050405020304" pitchFamily="18" charset="0"/>
              </a:rPr>
              <a:t>This is the fifth and most advanced form of the marketing concept. Here the focus is on needs and wants of the customer as well as ensuring the safety of the customer and society first. It believes in giving back to society and making the world a better place for all human beings.</a:t>
            </a:r>
            <a:endParaRPr lang="en-US">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a:solidFill>
                  <a:srgbClr val="333333"/>
                </a:solidFill>
                <a:latin typeface="Times New Roman" panose="02020603050405020304" pitchFamily="18" charset="0"/>
                <a:cs typeface="Times New Roman" panose="02020603050405020304" pitchFamily="18" charset="0"/>
              </a:rPr>
              <a:t>This was all about the different marketing concepts.</a:t>
            </a:r>
            <a:endParaRPr lang="en-US" b="0" i="0">
              <a:solidFill>
                <a:srgbClr val="333333"/>
              </a:solidFill>
              <a:effectLst/>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THE VIRTUAL WORLD – IMPORTANCE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EF643E9B-7464-4016-A773-BFF252865907}"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457200" y="1275067"/>
            <a:ext cx="8458200" cy="4439933"/>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The internet, a vast web of computer network, provides a platform for the worldwide users to connect and share data and thus acts as a huge information repository. </a:t>
            </a:r>
            <a:endParaRPr lang="en-US">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The internet has provided the following to the consumers – speed (of search), convenience (of place and time), information and service. </a:t>
            </a:r>
            <a:endParaRPr lang="en-US">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Internet can be accessed through mobile internet devices now. </a:t>
            </a:r>
            <a:endParaRPr lang="en-US">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Simultaneously, companies have gone global, reaching out to consumers located far away. </a:t>
            </a:r>
            <a:endParaRPr lang="en-US">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Internet provides and excellent low cost solutions for better connectivity. </a:t>
            </a:r>
            <a:endParaRPr lang="en-US">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9143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Shift from traditional marketing to digital marketing practices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3305C016-6DDB-4980-921A-31B84695DC25}"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graphicFrame>
        <p:nvGraphicFramePr>
          <p:cNvPr id="9" name="Content Placeholder 4"/>
          <p:cNvGraphicFramePr>
            <a:graphicFrameLocks noGrp="1"/>
          </p:cNvGraphicFramePr>
          <p:nvPr>
            <p:ph idx="1"/>
          </p:nvPr>
        </p:nvGraphicFramePr>
        <p:xfrm>
          <a:off x="228600" y="1143000"/>
          <a:ext cx="8686800" cy="518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Picture 3" descr="niet"/>
          <p:cNvPicPr>
            <a:picLocks noChangeAspect="1"/>
          </p:cNvPicPr>
          <p:nvPr/>
        </p:nvPicPr>
        <p:blipFill>
          <a:blip r:embed="rId6"/>
          <a:stretch>
            <a:fillRect/>
          </a:stretch>
        </p:blipFill>
        <p:spPr>
          <a:xfrm>
            <a:off x="-635" y="-34290"/>
            <a:ext cx="1372235" cy="788035"/>
          </a:xfrm>
          <a:prstGeom prst="rect">
            <a:avLst/>
          </a:prstGeom>
        </p:spPr>
      </p:pic>
      <p:sp>
        <p:nvSpPr>
          <p:cNvPr id="2" name="Text Box 1"/>
          <p:cNvSpPr txBox="1"/>
          <p:nvPr/>
        </p:nvSpPr>
        <p:spPr>
          <a:xfrm>
            <a:off x="495300" y="1142365"/>
            <a:ext cx="8267065" cy="5146040"/>
          </a:xfrm>
          <a:prstGeom prst="rect">
            <a:avLst/>
          </a:prstGeom>
        </p:spPr>
        <p:txBody>
          <a:bodyPr>
            <a:noAutofit/>
          </a:bodyPr>
          <a:p>
            <a:r>
              <a:rPr sz="2000"/>
              <a:t>The shift from traditional marketing to digital marketing has been driven by technological advancements, changes in consumer behavior, and the increasing importance of data-driven decision-making. Here’s an overview of the key aspects of this transition:</a:t>
            </a:r>
            <a:endParaRPr sz="2000"/>
          </a:p>
          <a:p>
            <a:endParaRPr sz="2000" b="1"/>
          </a:p>
          <a:p>
            <a:r>
              <a:rPr lang="en-US" altLang="en-US" sz="2000" b="1"/>
              <a:t>1. Factors Driving the Shift</a:t>
            </a:r>
            <a:endParaRPr lang="en-US" altLang="en-US" sz="2000" b="1"/>
          </a:p>
          <a:p>
            <a:r>
              <a:rPr lang="en-US" altLang="en-US" sz="2000" b="1"/>
              <a:t>Rise of the Internet &amp; Mobile Usage:</a:t>
            </a:r>
            <a:r>
              <a:rPr lang="en-US" altLang="en-US" sz="2000"/>
              <a:t> More people consume content online through smartphones, social media, and search engines.</a:t>
            </a:r>
            <a:endParaRPr lang="en-US" altLang="en-US" sz="2000"/>
          </a:p>
          <a:p>
            <a:r>
              <a:rPr lang="en-US" altLang="en-US" sz="2000" b="1"/>
              <a:t>Cost-Effectiveness:</a:t>
            </a:r>
            <a:r>
              <a:rPr lang="en-US" altLang="en-US" sz="2000"/>
              <a:t> Digital marketing is often more affordable than traditional methods like TV, radio, and print ads.</a:t>
            </a:r>
            <a:endParaRPr lang="en-US" altLang="en-US" sz="2000"/>
          </a:p>
          <a:p>
            <a:r>
              <a:rPr lang="en-US" altLang="en-US" sz="2000" b="1"/>
              <a:t>Data &amp; Analytics:</a:t>
            </a:r>
            <a:r>
              <a:rPr lang="en-US" altLang="en-US" sz="2000"/>
              <a:t> Online platforms provide real-time data, allowing businesses to measure and optimize campaigns.</a:t>
            </a:r>
            <a:endParaRPr lang="en-US" altLang="en-US" sz="2000"/>
          </a:p>
          <a:p>
            <a:r>
              <a:rPr lang="en-US" altLang="en-US" sz="2000" b="1"/>
              <a:t>Personalization &amp; Targeting:</a:t>
            </a:r>
            <a:r>
              <a:rPr lang="en-US" altLang="en-US" sz="2000"/>
              <a:t> Digital marketing allows for precise audience targeting using AI, cookies, and user behavior data.</a:t>
            </a:r>
            <a:endParaRPr lang="en-US" altLang="en-US" sz="2000"/>
          </a:p>
          <a:p>
            <a:r>
              <a:rPr lang="en-US" altLang="en-US" sz="2000" b="1"/>
              <a:t>Consumer Preferences:</a:t>
            </a:r>
            <a:r>
              <a:rPr lang="en-US" altLang="en-US" sz="2000"/>
              <a:t> Consumers prefer online interactions, shopping, and personalized content over traditional ads.</a:t>
            </a:r>
            <a:endParaRPr lang="en-US" alt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244600"/>
            <a:ext cx="8229600" cy="4881880"/>
          </a:xfrm>
        </p:spPr>
        <p:txBody>
          <a:bodyPr>
            <a:noAutofit/>
          </a:bodyPr>
          <a:p>
            <a:r>
              <a:rPr lang="en-IN" altLang="en-US" sz="2000" b="1"/>
              <a:t>2.</a:t>
            </a:r>
            <a:r>
              <a:rPr lang="en-US" altLang="en-US" sz="2000" b="1"/>
              <a:t>Popular Digital Marketing Channels</a:t>
            </a:r>
            <a:endParaRPr lang="en-US" altLang="en-US" sz="2000" b="1"/>
          </a:p>
          <a:p>
            <a:r>
              <a:rPr lang="en-US" altLang="en-US" sz="2000"/>
              <a:t>Search Engine Optimization (SEO) – Improves visibility in search engines.</a:t>
            </a:r>
            <a:endParaRPr lang="en-US" altLang="en-US" sz="2000"/>
          </a:p>
          <a:p>
            <a:r>
              <a:rPr lang="en-US" altLang="en-US" sz="2000"/>
              <a:t>Pay-Per-Click Advertising (PPC) – Google Ads, Facebook Ads, etc.</a:t>
            </a:r>
            <a:endParaRPr lang="en-US" altLang="en-US" sz="2000"/>
          </a:p>
          <a:p>
            <a:r>
              <a:rPr lang="en-US" altLang="en-US" sz="2000"/>
              <a:t>Social Media Marketing (SMM) – Instagram, LinkedIn, TikTok, etc.</a:t>
            </a:r>
            <a:endParaRPr lang="en-US" altLang="en-US" sz="2000"/>
          </a:p>
          <a:p>
            <a:r>
              <a:rPr lang="en-US" altLang="en-US" sz="2000"/>
              <a:t>Content Marketing – Blogs, videos, infographics, and ebooks.</a:t>
            </a:r>
            <a:endParaRPr lang="en-US" altLang="en-US" sz="2000"/>
          </a:p>
          <a:p>
            <a:r>
              <a:rPr lang="en-US" altLang="en-US" sz="2000"/>
              <a:t>Email Marketing – Personalized and automated email campaigns.</a:t>
            </a:r>
            <a:endParaRPr lang="en-US" altLang="en-US" sz="2000"/>
          </a:p>
          <a:p>
            <a:r>
              <a:rPr lang="en-US" altLang="en-US" sz="2000"/>
              <a:t>Affiliate &amp; Influencer Marketing – Leveraging third-party promotions.</a:t>
            </a:r>
            <a:endParaRPr lang="en-US" altLang="en-US" sz="2000"/>
          </a:p>
          <a:p>
            <a:r>
              <a:rPr lang="en-IN" altLang="en-US" sz="2000" b="1"/>
              <a:t>3</a:t>
            </a:r>
            <a:r>
              <a:rPr lang="en-US" altLang="en-US" sz="2000" b="1"/>
              <a:t>. Challenges in Digital Transition</a:t>
            </a:r>
            <a:endParaRPr lang="en-US" altLang="en-US" sz="2000" b="1"/>
          </a:p>
          <a:p>
            <a:r>
              <a:rPr lang="en-US" altLang="en-US" sz="2000"/>
              <a:t>Adapting to new technologies &amp; platforms.</a:t>
            </a:r>
            <a:endParaRPr lang="en-US" altLang="en-US" sz="2000"/>
          </a:p>
          <a:p>
            <a:r>
              <a:rPr lang="en-US" altLang="en-US" sz="2000"/>
              <a:t>Increased competition and digital noise.</a:t>
            </a:r>
            <a:endParaRPr lang="en-US" altLang="en-US" sz="2000"/>
          </a:p>
          <a:p>
            <a:r>
              <a:rPr lang="en-US" altLang="en-US" sz="2000"/>
              <a:t>Privacy concerns &amp; evolving regulations .</a:t>
            </a:r>
            <a:endParaRPr lang="en-US" altLang="en-US" sz="2000"/>
          </a:p>
          <a:p>
            <a:r>
              <a:rPr lang="en-US" altLang="en-US" sz="2000"/>
              <a:t>Constant need for content creation &amp; engagement.</a:t>
            </a:r>
            <a:endParaRPr lang="en-US" altLang="en-US" sz="2000"/>
          </a:p>
          <a:p>
            <a:endParaRPr lang="en-US" altLang="en-US" sz="2000"/>
          </a:p>
        </p:txBody>
      </p:sp>
      <p:sp>
        <p:nvSpPr>
          <p:cNvPr id="4" name="Date Placeholder 3"/>
          <p:cNvSpPr>
            <a:spLocks noGrp="1"/>
          </p:cNvSpPr>
          <p:nvPr>
            <p:ph type="dt" sz="half" idx="10"/>
          </p:nvPr>
        </p:nvSpPr>
        <p:spPr/>
        <p:txBody>
          <a:bodyPr/>
          <a:p>
            <a:fld id="{0402E29A-F48D-4790-9173-19AF215860D5}" type="datetime1">
              <a:rPr lang="en-US" smtClean="0"/>
            </a:fld>
            <a:endParaRPr lang="en-US"/>
          </a:p>
        </p:txBody>
      </p:sp>
      <p:sp>
        <p:nvSpPr>
          <p:cNvPr id="5" name="Footer Placeholder 4"/>
          <p:cNvSpPr>
            <a:spLocks noGrp="1"/>
          </p:cNvSpPr>
          <p:nvPr>
            <p:ph type="ftr" sz="quarter" idx="11"/>
          </p:nvPr>
        </p:nvSpPr>
        <p:spPr/>
        <p:txBody>
          <a:bodyPr/>
          <a:p>
            <a:r>
              <a:rPr lang="en-US"/>
              <a:t>Dr. Manisha Pundir       AOE0667                 Digital Marketing                 Unit 1</a:t>
            </a:r>
            <a:endParaRPr lang="en-US"/>
          </a:p>
        </p:txBody>
      </p:sp>
      <p:sp>
        <p:nvSpPr>
          <p:cNvPr id="6" name="Slide Number Placeholder 5"/>
          <p:cNvSpPr>
            <a:spLocks noGrp="1"/>
          </p:cNvSpPr>
          <p:nvPr>
            <p:ph type="sldNum" sz="quarter" idx="12"/>
          </p:nvPr>
        </p:nvSpPr>
        <p:spPr/>
        <p:txBody>
          <a:bodyPr/>
          <a:p>
            <a:fld id="{985EDC03-82DE-407C-A9E5-94B400BA5855}" type="slidenum">
              <a:rPr lang="en-US" smtClean="0"/>
            </a:fld>
            <a:endParaRPr lang="en-US"/>
          </a:p>
        </p:txBody>
      </p:sp>
      <p:sp>
        <p:nvSpPr>
          <p:cNvPr id="7" name="Title 1"/>
          <p:cNvSpPr/>
          <p:nvPr/>
        </p:nvSpPr>
        <p:spPr>
          <a:xfrm>
            <a:off x="1371600" y="1"/>
            <a:ext cx="7772400" cy="9143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Shift from traditional marketing to digital marketing practices (CO1)</a:t>
            </a:r>
            <a:endParaRPr lang="en-US" sz="2100" dirty="0">
              <a:sym typeface="+mn-ea"/>
            </a:endParaRPr>
          </a:p>
        </p:txBody>
      </p:sp>
      <p:pic>
        <p:nvPicPr>
          <p:cNvPr id="8" name="Picture 7"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244600"/>
            <a:ext cx="8229600" cy="4881880"/>
          </a:xfrm>
        </p:spPr>
        <p:txBody>
          <a:bodyPr>
            <a:noAutofit/>
          </a:bodyPr>
          <a:p>
            <a:r>
              <a:rPr lang="en-IN" altLang="en-US" sz="2000" b="1">
                <a:sym typeface="+mn-ea"/>
              </a:rPr>
              <a:t>4</a:t>
            </a:r>
            <a:r>
              <a:rPr lang="en-US" altLang="en-US" sz="2000" b="1">
                <a:sym typeface="+mn-ea"/>
              </a:rPr>
              <a:t>. Future Trends</a:t>
            </a:r>
            <a:endParaRPr lang="en-US" altLang="en-US" sz="2000" b="1"/>
          </a:p>
          <a:p>
            <a:r>
              <a:rPr lang="en-US" altLang="en-US" sz="2000">
                <a:sym typeface="+mn-ea"/>
              </a:rPr>
              <a:t>AI-driven marketing automation.</a:t>
            </a:r>
            <a:endParaRPr lang="en-US" altLang="en-US" sz="2000"/>
          </a:p>
          <a:p>
            <a:r>
              <a:rPr lang="en-US" altLang="en-US" sz="2000">
                <a:sym typeface="+mn-ea"/>
              </a:rPr>
              <a:t>Voice search &amp; conversational marketing.</a:t>
            </a:r>
            <a:endParaRPr lang="en-US" altLang="en-US" sz="2000"/>
          </a:p>
          <a:p>
            <a:endParaRPr lang="en-US" altLang="en-US" sz="2000"/>
          </a:p>
        </p:txBody>
      </p:sp>
      <p:sp>
        <p:nvSpPr>
          <p:cNvPr id="4" name="Date Placeholder 3"/>
          <p:cNvSpPr>
            <a:spLocks noGrp="1"/>
          </p:cNvSpPr>
          <p:nvPr>
            <p:ph type="dt" sz="half" idx="10"/>
          </p:nvPr>
        </p:nvSpPr>
        <p:spPr/>
        <p:txBody>
          <a:bodyPr/>
          <a:p>
            <a:fld id="{0402E29A-F48D-4790-9173-19AF215860D5}" type="datetime1">
              <a:rPr lang="en-US" smtClean="0"/>
            </a:fld>
            <a:endParaRPr lang="en-US"/>
          </a:p>
        </p:txBody>
      </p:sp>
      <p:sp>
        <p:nvSpPr>
          <p:cNvPr id="5" name="Footer Placeholder 4"/>
          <p:cNvSpPr>
            <a:spLocks noGrp="1"/>
          </p:cNvSpPr>
          <p:nvPr>
            <p:ph type="ftr" sz="quarter" idx="11"/>
          </p:nvPr>
        </p:nvSpPr>
        <p:spPr/>
        <p:txBody>
          <a:bodyPr/>
          <a:p>
            <a:r>
              <a:rPr lang="en-US"/>
              <a:t>Dr. Manisha Pundir       AOE0667                 Digital Marketing                 Unit 1</a:t>
            </a:r>
            <a:endParaRPr lang="en-US"/>
          </a:p>
        </p:txBody>
      </p:sp>
      <p:sp>
        <p:nvSpPr>
          <p:cNvPr id="6" name="Slide Number Placeholder 5"/>
          <p:cNvSpPr>
            <a:spLocks noGrp="1"/>
          </p:cNvSpPr>
          <p:nvPr>
            <p:ph type="sldNum" sz="quarter" idx="12"/>
          </p:nvPr>
        </p:nvSpPr>
        <p:spPr/>
        <p:txBody>
          <a:bodyPr/>
          <a:p>
            <a:fld id="{985EDC03-82DE-407C-A9E5-94B400BA5855}" type="slidenum">
              <a:rPr lang="en-US" smtClean="0"/>
            </a:fld>
            <a:endParaRPr lang="en-US"/>
          </a:p>
        </p:txBody>
      </p:sp>
      <p:sp>
        <p:nvSpPr>
          <p:cNvPr id="7" name="Title 1"/>
          <p:cNvSpPr/>
          <p:nvPr/>
        </p:nvSpPr>
        <p:spPr>
          <a:xfrm>
            <a:off x="1371600" y="1"/>
            <a:ext cx="7772400" cy="9143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Shift from traditional marketing to digital marketing practices (CO1)</a:t>
            </a:r>
            <a:endParaRPr lang="en-US" sz="2100" dirty="0">
              <a:sym typeface="+mn-ea"/>
            </a:endParaRPr>
          </a:p>
        </p:txBody>
      </p:sp>
      <p:pic>
        <p:nvPicPr>
          <p:cNvPr id="8" name="Picture 7"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9143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Shift from traditional marketing to digital marketing practices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8EC5BF12-A180-489A-A3D3-F281A7B27511}"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graphicFrame>
        <p:nvGraphicFramePr>
          <p:cNvPr id="14" name="Diagram 13"/>
          <p:cNvGraphicFramePr/>
          <p:nvPr/>
        </p:nvGraphicFramePr>
        <p:xfrm>
          <a:off x="1676400" y="19558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Rectangle 2"/>
          <p:cNvSpPr/>
          <p:nvPr/>
        </p:nvSpPr>
        <p:spPr>
          <a:xfrm>
            <a:off x="1923549" y="1219200"/>
            <a:ext cx="5631671" cy="523220"/>
          </a:xfrm>
          <a:prstGeom prst="rect">
            <a:avLst/>
          </a:prstGeom>
        </p:spPr>
        <p:txBody>
          <a:bodyPr wrap="none">
            <a:spAutoFit/>
          </a:bodyPr>
          <a:lstStyle/>
          <a:p>
            <a:pPr algn="ctr"/>
            <a:r>
              <a:rPr lang="en-US" sz="2800" b="1">
                <a:latin typeface="Times New Roman" panose="02020603050405020304" pitchFamily="18" charset="0"/>
                <a:cs typeface="Times New Roman" panose="02020603050405020304" pitchFamily="18" charset="0"/>
              </a:rPr>
              <a:t>Engaging the customers on internet</a:t>
            </a:r>
            <a:endParaRPr lang="en-US" sz="2800" b="1">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6"/>
          <a:stretch>
            <a:fillRect/>
          </a:stretch>
        </p:blipFill>
        <p:spPr>
          <a:xfrm>
            <a:off x="-635" y="-34290"/>
            <a:ext cx="1372235" cy="78803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Case – </a:t>
            </a:r>
            <a:r>
              <a:rPr lang="en-IN" altLang="en-US" sz="2100" dirty="0">
                <a:sym typeface="+mn-ea"/>
              </a:rPr>
              <a:t>N</a:t>
            </a:r>
            <a:r>
              <a:rPr lang="en-IN" altLang="en-US" sz="2100" dirty="0">
                <a:sym typeface="+mn-ea"/>
              </a:rPr>
              <a:t>ike Company</a:t>
            </a:r>
            <a:r>
              <a:rPr lang="en-US" sz="2100" dirty="0">
                <a:sym typeface="+mn-ea"/>
              </a:rPr>
              <a:t>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13846C92-7C10-44B7-BE8A-909D86CD1355}"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533400" y="876300"/>
            <a:ext cx="8229600" cy="4792980"/>
          </a:xfrm>
        </p:spPr>
        <p:txBody>
          <a:bodyPr>
            <a:noAutofit/>
          </a:bodyPr>
          <a:lstStyle/>
          <a:p>
            <a:pPr algn="just">
              <a:lnSpc>
                <a:spcPct val="150000"/>
              </a:lnSpc>
            </a:pPr>
            <a:r>
              <a:rPr lang="en-US" altLang="en-US" sz="2000" b="1">
                <a:latin typeface="Times New Roman" panose="02020603050405020304" pitchFamily="18" charset="0"/>
                <a:cs typeface="Times New Roman" panose="02020603050405020304" pitchFamily="18" charset="0"/>
              </a:rPr>
              <a:t>Company Overview</a:t>
            </a:r>
            <a:endParaRPr lang="en-US" altLang="en-US" sz="2000" b="1">
              <a:latin typeface="Times New Roman" panose="02020603050405020304" pitchFamily="18" charset="0"/>
              <a:cs typeface="Times New Roman" panose="02020603050405020304" pitchFamily="18" charset="0"/>
            </a:endParaRPr>
          </a:p>
          <a:p>
            <a:pPr algn="just">
              <a:lnSpc>
                <a:spcPct val="150000"/>
              </a:lnSpc>
            </a:pPr>
            <a:r>
              <a:rPr lang="en-US" altLang="en-US" sz="2000">
                <a:latin typeface="Times New Roman" panose="02020603050405020304" pitchFamily="18" charset="0"/>
                <a:cs typeface="Times New Roman" panose="02020603050405020304" pitchFamily="18" charset="0"/>
              </a:rPr>
              <a:t>Nike, a global leader in sports apparel and footwear, has traditionally relied on high-profile sponsorships, TV commercials, and print ads. However, with the rise of digital platforms and changing consumer behavior, Nike shifted its marketing strategy to focus on digital marketing, data analytics, and direct-to-consumer (DTC) engagement.</a:t>
            </a:r>
            <a:endParaRPr lang="en-US" altLang="en-US" sz="2000">
              <a:latin typeface="Times New Roman" panose="02020603050405020304" pitchFamily="18" charset="0"/>
              <a:cs typeface="Times New Roman" panose="02020603050405020304" pitchFamily="18" charset="0"/>
            </a:endParaRPr>
          </a:p>
          <a:p>
            <a:pPr algn="just">
              <a:lnSpc>
                <a:spcPct val="150000"/>
              </a:lnSpc>
            </a:pPr>
            <a:r>
              <a:rPr lang="en-US" altLang="en-US" sz="2000" b="1">
                <a:latin typeface="Times New Roman" panose="02020603050405020304" pitchFamily="18" charset="0"/>
                <a:cs typeface="Times New Roman" panose="02020603050405020304" pitchFamily="18" charset="0"/>
              </a:rPr>
              <a:t>1. Challenges Nike Faced in Traditional Marketing</a:t>
            </a:r>
            <a:endParaRPr lang="en-US" altLang="en-US" sz="2000" b="1">
              <a:latin typeface="Times New Roman" panose="02020603050405020304" pitchFamily="18" charset="0"/>
              <a:cs typeface="Times New Roman" panose="02020603050405020304" pitchFamily="18" charset="0"/>
            </a:endParaRPr>
          </a:p>
          <a:p>
            <a:pPr algn="just">
              <a:lnSpc>
                <a:spcPct val="150000"/>
              </a:lnSpc>
            </a:pPr>
            <a:r>
              <a:rPr lang="en-US" altLang="en-US" sz="2000">
                <a:latin typeface="Times New Roman" panose="02020603050405020304" pitchFamily="18" charset="0"/>
                <a:cs typeface="Times New Roman" panose="02020603050405020304" pitchFamily="18" charset="0"/>
              </a:rPr>
              <a:t>High Advertising Costs: TV, billboards, and celebrity endorsements were expensive and lacked precise targeting.</a:t>
            </a:r>
            <a:endParaRPr lang="en-US" altLang="en-US" sz="2000">
              <a:latin typeface="Times New Roman" panose="02020603050405020304" pitchFamily="18" charset="0"/>
              <a:cs typeface="Times New Roman" panose="02020603050405020304" pitchFamily="18" charset="0"/>
            </a:endParaRPr>
          </a:p>
          <a:p>
            <a:pPr algn="just">
              <a:lnSpc>
                <a:spcPct val="150000"/>
              </a:lnSpc>
            </a:pPr>
            <a:endParaRPr lang="en-US" altLang="en-US" sz="20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Branch wise application</a:t>
            </a:r>
            <a:endParaRPr lang="en-US" sz="2100" dirty="0">
              <a:sym typeface="+mn-ea"/>
            </a:endParaRPr>
          </a:p>
        </p:txBody>
      </p:sp>
      <p:sp>
        <p:nvSpPr>
          <p:cNvPr id="11" name="Footer Placeholder 12"/>
          <p:cNvSpPr>
            <a:spLocks noGrp="1"/>
          </p:cNvSpPr>
          <p:nvPr>
            <p:ph type="ftr" sz="quarter" idx="11"/>
          </p:nvPr>
        </p:nvSpPr>
        <p:spPr>
          <a:xfrm>
            <a:off x="2057400" y="6248400"/>
            <a:ext cx="5867400" cy="365125"/>
          </a:xfrm>
        </p:spPr>
        <p:txBody>
          <a:bodyPr/>
          <a:lstStyle/>
          <a:p>
            <a:r>
              <a:rPr lang="en-US"/>
              <a:t>Dr. Manisha Pundir       AOE0667                 Digital Marketing                 Unit 1</a:t>
            </a:r>
            <a:endParaRPr lang="en-US"/>
          </a:p>
        </p:txBody>
      </p:sp>
      <p:sp>
        <p:nvSpPr>
          <p:cNvPr id="10" name="Date Placeholder 9"/>
          <p:cNvSpPr>
            <a:spLocks noGrp="1"/>
          </p:cNvSpPr>
          <p:nvPr>
            <p:ph type="dt" sz="half" idx="10"/>
          </p:nvPr>
        </p:nvSpPr>
        <p:spPr/>
        <p:txBody>
          <a:bodyPr/>
          <a:lstStyle/>
          <a:p>
            <a:fld id="{AFD0DF32-5E78-467C-80A2-F032220C7BC3}" type="datetime1">
              <a:rPr lang="en-US" smtClean="0"/>
            </a:fld>
            <a:endParaRPr lang="en-US"/>
          </a:p>
        </p:txBody>
      </p:sp>
      <p:sp>
        <p:nvSpPr>
          <p:cNvPr id="13" name="Content Placeholder 1"/>
          <p:cNvSpPr>
            <a:spLocks noGrp="1"/>
          </p:cNvSpPr>
          <p:nvPr>
            <p:ph idx="1"/>
          </p:nvPr>
        </p:nvSpPr>
        <p:spPr>
          <a:xfrm>
            <a:off x="457200" y="1143000"/>
            <a:ext cx="8229600" cy="4525963"/>
          </a:xfrm>
        </p:spPr>
        <p:txBody>
          <a:bodyPr>
            <a:normAutofit fontScale="92500"/>
          </a:bodyPr>
          <a:lstStyle/>
          <a:p>
            <a:pPr algn="just"/>
            <a:r>
              <a:rPr lang="en-US" sz="2400">
                <a:latin typeface="Times New Roman" panose="02020603050405020304" pitchFamily="18" charset="0"/>
                <a:cs typeface="Times New Roman" panose="02020603050405020304" pitchFamily="18" charset="0"/>
              </a:rPr>
              <a:t>With the advent of new technologies, the field of Marketing has seen a paradigm shift over the years. </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Though it is still in use, businesses across the world have switched from traditional modes of marketing to digital marketing. </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This, in turn, has created many new opportunities for companies to expand their business and has created tremendous employment opportunities across sectors. </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From Content </a:t>
            </a:r>
            <a:r>
              <a:rPr lang="en-US" sz="2400" err="1">
                <a:latin typeface="Times New Roman" panose="02020603050405020304" pitchFamily="18" charset="0"/>
                <a:cs typeface="Times New Roman" panose="02020603050405020304" pitchFamily="18" charset="0"/>
              </a:rPr>
              <a:t>Curation</a:t>
            </a:r>
            <a:r>
              <a:rPr lang="en-US" sz="2400">
                <a:latin typeface="Times New Roman" panose="02020603050405020304" pitchFamily="18" charset="0"/>
                <a:cs typeface="Times New Roman" panose="02020603050405020304" pitchFamily="18" charset="0"/>
              </a:rPr>
              <a:t> and Management to Social Media Marketing and Brand Management, a career in Digital Marketing can take you in several directions. </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Top Job Profiles</a:t>
            </a:r>
            <a:r>
              <a:rPr lang="en-US" sz="2400">
                <a:latin typeface="Times New Roman" panose="02020603050405020304" pitchFamily="18" charset="0"/>
                <a:cs typeface="Times New Roman" panose="02020603050405020304" pitchFamily="18" charset="0"/>
              </a:rPr>
              <a:t>: Digital Marketing Manager, Social Media Manager, Content Writer</a:t>
            </a:r>
            <a:endParaRPr lang="en-US" sz="24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607185" cy="87249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Case – </a:t>
            </a:r>
            <a:r>
              <a:rPr lang="en-IN" altLang="en-US" sz="2100" dirty="0">
                <a:sym typeface="+mn-ea"/>
              </a:rPr>
              <a:t>Nike Company</a:t>
            </a:r>
            <a:r>
              <a:rPr lang="en-US" sz="2100" dirty="0">
                <a:sym typeface="+mn-ea"/>
              </a:rPr>
              <a:t>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13846C92-7C10-44B7-BE8A-909D86CD1355}"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533400" y="1143000"/>
            <a:ext cx="8229600" cy="5226050"/>
          </a:xfrm>
        </p:spPr>
        <p:txBody>
          <a:bodyPr>
            <a:noAutofit/>
          </a:bodyPr>
          <a:lstStyle/>
          <a:p>
            <a:pPr marL="0" indent="0" algn="just">
              <a:lnSpc>
                <a:spcPct val="150000"/>
              </a:lnSpc>
              <a:buNone/>
            </a:pPr>
            <a:endParaRPr lang="en-US" altLang="en-US" sz="1200">
              <a:latin typeface="Times New Roman" panose="02020603050405020304" pitchFamily="18" charset="0"/>
              <a:cs typeface="Times New Roman" panose="02020603050405020304" pitchFamily="18" charset="0"/>
            </a:endParaRPr>
          </a:p>
          <a:p>
            <a:pPr algn="just">
              <a:lnSpc>
                <a:spcPct val="150000"/>
              </a:lnSpc>
            </a:pPr>
            <a:r>
              <a:rPr lang="en-US" altLang="en-US" sz="2000" b="1">
                <a:latin typeface="Times New Roman" panose="02020603050405020304" pitchFamily="18" charset="0"/>
                <a:cs typeface="Times New Roman" panose="02020603050405020304" pitchFamily="18" charset="0"/>
                <a:sym typeface="+mn-ea"/>
              </a:rPr>
              <a:t>Limited Customer Interaction: </a:t>
            </a:r>
            <a:r>
              <a:rPr lang="en-US" altLang="en-US" sz="2000">
                <a:latin typeface="Times New Roman" panose="02020603050405020304" pitchFamily="18" charset="0"/>
                <a:cs typeface="Times New Roman" panose="02020603050405020304" pitchFamily="18" charset="0"/>
                <a:sym typeface="+mn-ea"/>
              </a:rPr>
              <a:t>Traditional ads provided little room for two-way engagement with consumers.</a:t>
            </a:r>
            <a:endParaRPr lang="en-US" altLang="en-US" sz="2000">
              <a:latin typeface="Times New Roman" panose="02020603050405020304" pitchFamily="18" charset="0"/>
              <a:cs typeface="Times New Roman" panose="02020603050405020304" pitchFamily="18" charset="0"/>
            </a:endParaRPr>
          </a:p>
          <a:p>
            <a:pPr algn="just">
              <a:lnSpc>
                <a:spcPct val="150000"/>
              </a:lnSpc>
            </a:pPr>
            <a:r>
              <a:rPr lang="en-US" altLang="en-US" sz="2000">
                <a:latin typeface="Times New Roman" panose="02020603050405020304" pitchFamily="18" charset="0"/>
                <a:cs typeface="Times New Roman" panose="02020603050405020304" pitchFamily="18" charset="0"/>
                <a:sym typeface="+mn-ea"/>
              </a:rPr>
              <a:t>Changing Consumer Behavior: Millennials and Gen Z audiences were shifting towards digital platforms, online shopping, and social media.</a:t>
            </a:r>
            <a:endParaRPr lang="en-US" altLang="en-US" sz="2000">
              <a:latin typeface="Times New Roman" panose="02020603050405020304" pitchFamily="18" charset="0"/>
              <a:cs typeface="Times New Roman" panose="02020603050405020304" pitchFamily="18" charset="0"/>
            </a:endParaRPr>
          </a:p>
          <a:p>
            <a:pPr algn="just">
              <a:lnSpc>
                <a:spcPct val="150000"/>
              </a:lnSpc>
            </a:pPr>
            <a:r>
              <a:rPr lang="en-US" altLang="en-US" sz="2000">
                <a:latin typeface="Times New Roman" panose="02020603050405020304" pitchFamily="18" charset="0"/>
                <a:cs typeface="Times New Roman" panose="02020603050405020304" pitchFamily="18" charset="0"/>
                <a:sym typeface="+mn-ea"/>
              </a:rPr>
              <a:t>Dependency on Retailers: Nike relied heavily on third-party retailers for sales, limiting direct engagement with customers.</a:t>
            </a:r>
            <a:endParaRPr lang="en-US" altLang="en-US" sz="2000">
              <a:latin typeface="Times New Roman" panose="02020603050405020304" pitchFamily="18" charset="0"/>
              <a:cs typeface="Times New Roman" panose="02020603050405020304" pitchFamily="18" charset="0"/>
              <a:sym typeface="+mn-ea"/>
            </a:endParaRPr>
          </a:p>
          <a:p>
            <a:pPr algn="just">
              <a:lnSpc>
                <a:spcPct val="150000"/>
              </a:lnSpc>
            </a:pPr>
            <a:r>
              <a:rPr lang="en-US" altLang="en-US" sz="2000" b="1">
                <a:latin typeface="Times New Roman" panose="02020603050405020304" pitchFamily="18" charset="0"/>
                <a:cs typeface="Times New Roman" panose="02020603050405020304" pitchFamily="18" charset="0"/>
              </a:rPr>
              <a:t>2. Transition to Digital Marketing</a:t>
            </a:r>
            <a:endParaRPr lang="en-US" altLang="en-US" sz="2000" b="1">
              <a:latin typeface="Times New Roman" panose="02020603050405020304" pitchFamily="18" charset="0"/>
              <a:cs typeface="Times New Roman" panose="02020603050405020304" pitchFamily="18" charset="0"/>
            </a:endParaRPr>
          </a:p>
          <a:p>
            <a:pPr algn="just">
              <a:lnSpc>
                <a:spcPct val="150000"/>
              </a:lnSpc>
            </a:pPr>
            <a:r>
              <a:rPr lang="en-US" altLang="en-US" sz="2000">
                <a:latin typeface="Times New Roman" panose="02020603050405020304" pitchFamily="18" charset="0"/>
                <a:cs typeface="Times New Roman" panose="02020603050405020304" pitchFamily="18" charset="0"/>
              </a:rPr>
              <a:t>Nike adopted an integrated digital marketing strategy to enhance customer experience, build direct relationships, and increase sales through digital channels.</a:t>
            </a:r>
            <a:endParaRPr lang="en-US" altLang="en-US" sz="2000">
              <a:latin typeface="Times New Roman" panose="02020603050405020304" pitchFamily="18" charset="0"/>
              <a:cs typeface="Times New Roman" panose="02020603050405020304" pitchFamily="18" charset="0"/>
            </a:endParaRPr>
          </a:p>
          <a:p>
            <a:pPr algn="just">
              <a:lnSpc>
                <a:spcPct val="150000"/>
              </a:lnSpc>
            </a:pPr>
            <a:endParaRPr lang="en-US" altLang="en-US" sz="20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Case – </a:t>
            </a:r>
            <a:r>
              <a:rPr lang="en-IN" altLang="en-US" sz="2100" dirty="0">
                <a:sym typeface="+mn-ea"/>
              </a:rPr>
              <a:t>Nike Company</a:t>
            </a:r>
            <a:r>
              <a:rPr lang="en-US" sz="2100" dirty="0">
                <a:sym typeface="+mn-ea"/>
              </a:rPr>
              <a:t>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13846C92-7C10-44B7-BE8A-909D86CD1355}"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533400" y="1016000"/>
            <a:ext cx="8229600" cy="5353050"/>
          </a:xfrm>
        </p:spPr>
        <p:txBody>
          <a:bodyPr>
            <a:noAutofit/>
          </a:bodyPr>
          <a:lstStyle/>
          <a:p>
            <a:pPr algn="just">
              <a:lnSpc>
                <a:spcPct val="150000"/>
              </a:lnSpc>
            </a:pPr>
            <a:r>
              <a:rPr lang="en-US" altLang="en-US" sz="2000">
                <a:latin typeface="Times New Roman" panose="02020603050405020304" pitchFamily="18" charset="0"/>
                <a:cs typeface="Times New Roman" panose="02020603050405020304" pitchFamily="18" charset="0"/>
                <a:sym typeface="+mn-ea"/>
              </a:rPr>
              <a:t>A. Social Media &amp; Influencer Marketing</a:t>
            </a:r>
            <a:endParaRPr lang="en-US" altLang="en-US" sz="2000">
              <a:latin typeface="Times New Roman" panose="02020603050405020304" pitchFamily="18" charset="0"/>
              <a:cs typeface="Times New Roman" panose="02020603050405020304" pitchFamily="18" charset="0"/>
            </a:endParaRPr>
          </a:p>
          <a:p>
            <a:pPr algn="just">
              <a:lnSpc>
                <a:spcPct val="150000"/>
              </a:lnSpc>
            </a:pPr>
            <a:r>
              <a:rPr lang="en-US" altLang="en-US" sz="2000">
                <a:latin typeface="Times New Roman" panose="02020603050405020304" pitchFamily="18" charset="0"/>
                <a:cs typeface="Times New Roman" panose="02020603050405020304" pitchFamily="18" charset="0"/>
                <a:sym typeface="+mn-ea"/>
              </a:rPr>
              <a:t>Leveraged Instagram, Twitter, Facebook, and TikTok for brand storytelling and engagement.</a:t>
            </a:r>
            <a:endParaRPr lang="en-US" altLang="en-US" sz="2000">
              <a:latin typeface="Times New Roman" panose="02020603050405020304" pitchFamily="18" charset="0"/>
              <a:cs typeface="Times New Roman" panose="02020603050405020304" pitchFamily="18" charset="0"/>
            </a:endParaRPr>
          </a:p>
          <a:p>
            <a:pPr algn="just">
              <a:lnSpc>
                <a:spcPct val="150000"/>
              </a:lnSpc>
            </a:pPr>
            <a:r>
              <a:rPr lang="en-US" altLang="en-US" sz="2000">
                <a:latin typeface="Times New Roman" panose="02020603050405020304" pitchFamily="18" charset="0"/>
                <a:cs typeface="Times New Roman" panose="02020603050405020304" pitchFamily="18" charset="0"/>
              </a:rPr>
              <a:t>Partnered with influencers and micro-influencers to reach niche audiences.</a:t>
            </a:r>
            <a:endParaRPr lang="en-US" altLang="en-US" sz="2000">
              <a:latin typeface="Times New Roman" panose="02020603050405020304" pitchFamily="18" charset="0"/>
              <a:cs typeface="Times New Roman" panose="02020603050405020304" pitchFamily="18" charset="0"/>
            </a:endParaRPr>
          </a:p>
          <a:p>
            <a:pPr algn="just">
              <a:lnSpc>
                <a:spcPct val="150000"/>
              </a:lnSpc>
            </a:pPr>
            <a:r>
              <a:rPr lang="en-US" altLang="en-US" sz="2000">
                <a:latin typeface="Times New Roman" panose="02020603050405020304" pitchFamily="18" charset="0"/>
                <a:cs typeface="Times New Roman" panose="02020603050405020304" pitchFamily="18" charset="0"/>
              </a:rPr>
              <a:t>Created viral campaigns like "You Can't Stop Us" (2020), which gained millions of views and engagement.</a:t>
            </a:r>
            <a:endParaRPr lang="en-US" altLang="en-US" sz="2000">
              <a:latin typeface="Times New Roman" panose="02020603050405020304" pitchFamily="18" charset="0"/>
              <a:cs typeface="Times New Roman" panose="02020603050405020304" pitchFamily="18" charset="0"/>
            </a:endParaRPr>
          </a:p>
          <a:p>
            <a:pPr algn="just">
              <a:lnSpc>
                <a:spcPct val="150000"/>
              </a:lnSpc>
            </a:pPr>
            <a:r>
              <a:rPr lang="en-US" altLang="en-US" sz="2000">
                <a:latin typeface="Times New Roman" panose="02020603050405020304" pitchFamily="18" charset="0"/>
                <a:cs typeface="Times New Roman" panose="02020603050405020304" pitchFamily="18" charset="0"/>
              </a:rPr>
              <a:t>B. Data-Driven Digital Advertising</a:t>
            </a:r>
            <a:endParaRPr lang="en-US" altLang="en-US" sz="2000">
              <a:latin typeface="Times New Roman" panose="02020603050405020304" pitchFamily="18" charset="0"/>
              <a:cs typeface="Times New Roman" panose="02020603050405020304" pitchFamily="18" charset="0"/>
            </a:endParaRPr>
          </a:p>
          <a:p>
            <a:pPr algn="just">
              <a:lnSpc>
                <a:spcPct val="150000"/>
              </a:lnSpc>
            </a:pPr>
            <a:r>
              <a:rPr lang="en-US" altLang="en-US" sz="2000">
                <a:latin typeface="Times New Roman" panose="02020603050405020304" pitchFamily="18" charset="0"/>
                <a:cs typeface="Times New Roman" panose="02020603050405020304" pitchFamily="18" charset="0"/>
              </a:rPr>
              <a:t>Shifted budget from TV commercials to online ads (Google Ads, Facebook Ads, and programmatic advertising).</a:t>
            </a:r>
            <a:endParaRPr lang="en-US" altLang="en-US" sz="2000">
              <a:latin typeface="Times New Roman" panose="02020603050405020304" pitchFamily="18" charset="0"/>
              <a:cs typeface="Times New Roman" panose="02020603050405020304" pitchFamily="18" charset="0"/>
            </a:endParaRPr>
          </a:p>
          <a:p>
            <a:pPr algn="just">
              <a:lnSpc>
                <a:spcPct val="150000"/>
              </a:lnSpc>
            </a:pPr>
            <a:endParaRPr lang="en-US" altLang="en-US" sz="20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Case – </a:t>
            </a:r>
            <a:r>
              <a:rPr lang="en-IN" altLang="en-US" sz="2100" dirty="0">
                <a:sym typeface="+mn-ea"/>
              </a:rPr>
              <a:t>Nike Company</a:t>
            </a:r>
            <a:r>
              <a:rPr lang="en-US" sz="2100" dirty="0">
                <a:sym typeface="+mn-ea"/>
              </a:rPr>
              <a:t>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13846C92-7C10-44B7-BE8A-909D86CD1355}"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533400" y="1016000"/>
            <a:ext cx="8229600" cy="5353050"/>
          </a:xfrm>
        </p:spPr>
        <p:txBody>
          <a:bodyPr>
            <a:noAutofit/>
          </a:bodyPr>
          <a:lstStyle/>
          <a:p>
            <a:pPr algn="just">
              <a:lnSpc>
                <a:spcPct val="150000"/>
              </a:lnSpc>
            </a:pPr>
            <a:r>
              <a:rPr lang="en-US" altLang="en-US" sz="2000">
                <a:latin typeface="Times New Roman" panose="02020603050405020304" pitchFamily="18" charset="0"/>
                <a:cs typeface="Times New Roman" panose="02020603050405020304" pitchFamily="18" charset="0"/>
                <a:sym typeface="+mn-ea"/>
              </a:rPr>
              <a:t>Used AI and big data to create personalized marketing campaigns based on user behavior.</a:t>
            </a:r>
            <a:endParaRPr lang="en-US" altLang="en-US" sz="2000">
              <a:latin typeface="Times New Roman" panose="02020603050405020304" pitchFamily="18" charset="0"/>
              <a:cs typeface="Times New Roman" panose="02020603050405020304" pitchFamily="18" charset="0"/>
            </a:endParaRPr>
          </a:p>
          <a:p>
            <a:pPr algn="just">
              <a:lnSpc>
                <a:spcPct val="150000"/>
              </a:lnSpc>
            </a:pPr>
            <a:r>
              <a:rPr lang="en-US" altLang="en-US" sz="2000">
                <a:latin typeface="Times New Roman" panose="02020603050405020304" pitchFamily="18" charset="0"/>
                <a:cs typeface="Times New Roman" panose="02020603050405020304" pitchFamily="18" charset="0"/>
                <a:sym typeface="+mn-ea"/>
              </a:rPr>
              <a:t>Focused on retargeting campaigns to bring back potential customers who visited their website but didn’t purchase.</a:t>
            </a:r>
            <a:endParaRPr lang="en-US" altLang="en-US" sz="1200">
              <a:latin typeface="Times New Roman" panose="02020603050405020304" pitchFamily="18" charset="0"/>
              <a:cs typeface="Times New Roman" panose="02020603050405020304" pitchFamily="18" charset="0"/>
            </a:endParaRPr>
          </a:p>
          <a:p>
            <a:pPr algn="just">
              <a:lnSpc>
                <a:spcPct val="150000"/>
              </a:lnSpc>
            </a:pPr>
            <a:r>
              <a:rPr lang="en-US" altLang="en-US" sz="2000">
                <a:latin typeface="Times New Roman" panose="02020603050405020304" pitchFamily="18" charset="0"/>
                <a:cs typeface="Times New Roman" panose="02020603050405020304" pitchFamily="18" charset="0"/>
              </a:rPr>
              <a:t>C. E-Commerce &amp; Direct-to-Consumer (DTC) Strategy</a:t>
            </a:r>
            <a:endParaRPr lang="en-US" altLang="en-US" sz="2000">
              <a:latin typeface="Times New Roman" panose="02020603050405020304" pitchFamily="18" charset="0"/>
              <a:cs typeface="Times New Roman" panose="02020603050405020304" pitchFamily="18" charset="0"/>
            </a:endParaRPr>
          </a:p>
          <a:p>
            <a:pPr algn="just">
              <a:lnSpc>
                <a:spcPct val="150000"/>
              </a:lnSpc>
            </a:pPr>
            <a:r>
              <a:rPr lang="en-US" altLang="en-US" sz="2000">
                <a:latin typeface="Times New Roman" panose="02020603050405020304" pitchFamily="18" charset="0"/>
                <a:cs typeface="Times New Roman" panose="02020603050405020304" pitchFamily="18" charset="0"/>
              </a:rPr>
              <a:t>Enhanced Nike’s website and mobile app for seamless shopping experiences.</a:t>
            </a:r>
            <a:endParaRPr lang="en-US" altLang="en-US" sz="2000">
              <a:latin typeface="Times New Roman" panose="02020603050405020304" pitchFamily="18" charset="0"/>
              <a:cs typeface="Times New Roman" panose="02020603050405020304" pitchFamily="18" charset="0"/>
            </a:endParaRPr>
          </a:p>
          <a:p>
            <a:pPr algn="just">
              <a:lnSpc>
                <a:spcPct val="150000"/>
              </a:lnSpc>
            </a:pPr>
            <a:r>
              <a:rPr lang="en-US" altLang="en-US" sz="2000">
                <a:latin typeface="Times New Roman" panose="02020603050405020304" pitchFamily="18" charset="0"/>
                <a:cs typeface="Times New Roman" panose="02020603050405020304" pitchFamily="18" charset="0"/>
              </a:rPr>
              <a:t>Launched the Nike Membership Program, offering exclusive content, discounts, and early access to products.</a:t>
            </a:r>
            <a:endParaRPr lang="en-US" altLang="en-US" sz="20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Features of the new internet (Web 2.0)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EEE134D2-D5E5-473B-8FF8-2069CFCA0186}"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457200" y="1371600"/>
            <a:ext cx="8229600" cy="4754563"/>
          </a:xfrm>
        </p:spPr>
        <p:txBody>
          <a:bodyPr>
            <a:normAutofit/>
          </a:bodyPr>
          <a:lstStyle/>
          <a:p>
            <a:r>
              <a:rPr lang="en-US" sz="2800">
                <a:latin typeface="Times New Roman" panose="02020603050405020304" pitchFamily="18" charset="0"/>
                <a:cs typeface="Times New Roman" panose="02020603050405020304" pitchFamily="18" charset="0"/>
              </a:rPr>
              <a:t>Content sharing [through emails, direct messaging, FTP etc]</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Discussion forums</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Social networking</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Tagging</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Folksonomies [using Hash tag]</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Collaboration</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blogging</a:t>
            </a:r>
            <a:endParaRPr lang="en-US" sz="2800">
              <a:latin typeface="Times New Roman" panose="02020603050405020304" pitchFamily="18" charset="0"/>
              <a:cs typeface="Times New Roman" panose="02020603050405020304" pitchFamily="18" charset="0"/>
            </a:endParaRPr>
          </a:p>
          <a:p>
            <a:pPr>
              <a:buNone/>
            </a:pPr>
            <a:endParaRPr lang="en-US" sz="28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Modern Digital Consumer &amp; the digital journey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FF504E61-872C-4682-92F9-0B155C73D4AA}"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457200" y="1066800"/>
            <a:ext cx="8229600" cy="5257800"/>
          </a:xfrm>
        </p:spPr>
        <p:txBody>
          <a:bodyPr>
            <a:normAutofit/>
          </a:bodyPr>
          <a:lstStyle/>
          <a:p>
            <a:pPr>
              <a:lnSpc>
                <a:spcPct val="200000"/>
              </a:lnSpc>
            </a:pPr>
            <a:r>
              <a:rPr lang="en-US" sz="1800" b="1">
                <a:latin typeface="Times New Roman" panose="02020603050405020304" pitchFamily="18" charset="0"/>
                <a:cs typeface="Times New Roman" panose="02020603050405020304" pitchFamily="18" charset="0"/>
              </a:rPr>
              <a:t>Why the consumer of today cannot avoid being digital?</a:t>
            </a:r>
            <a:endParaRPr lang="en-US" sz="1800" b="1">
              <a:latin typeface="Times New Roman" panose="02020603050405020304" pitchFamily="18" charset="0"/>
              <a:cs typeface="Times New Roman" panose="02020603050405020304" pitchFamily="18" charset="0"/>
            </a:endParaRPr>
          </a:p>
          <a:p>
            <a:pPr>
              <a:lnSpc>
                <a:spcPct val="200000"/>
              </a:lnSpc>
            </a:pPr>
            <a:r>
              <a:rPr lang="en-US" sz="1800" b="1">
                <a:latin typeface="Times New Roman" panose="02020603050405020304" pitchFamily="18" charset="0"/>
                <a:cs typeface="Times New Roman" panose="02020603050405020304" pitchFamily="18" charset="0"/>
              </a:rPr>
              <a:t>Digitalization helps the consumers with:</a:t>
            </a:r>
            <a:endParaRPr lang="en-US" sz="1800" b="1">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Communication with the company</a:t>
            </a:r>
            <a:endParaRPr lang="en-US" sz="180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Delivering and getting a message from the companies</a:t>
            </a:r>
            <a:endParaRPr lang="en-US" sz="180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To engage in e-commerce</a:t>
            </a:r>
            <a:endParaRPr lang="en-US" sz="180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To get information in less time and cost</a:t>
            </a:r>
            <a:endParaRPr lang="en-US" sz="180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To make informed purchase decisions</a:t>
            </a:r>
            <a:endParaRPr lang="en-US" sz="180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Financial transactions through internet</a:t>
            </a:r>
            <a:endParaRPr lang="en-US" sz="1800">
              <a:latin typeface="Times New Roman" panose="02020603050405020304" pitchFamily="18" charset="0"/>
              <a:cs typeface="Times New Roman" panose="02020603050405020304" pitchFamily="18" charset="0"/>
            </a:endParaRPr>
          </a:p>
          <a:p>
            <a:pPr>
              <a:lnSpc>
                <a:spcPct val="200000"/>
              </a:lnSpc>
            </a:pPr>
            <a:endParaRPr lang="en-US" sz="1800">
              <a:latin typeface="Times New Roman" panose="02020603050405020304" pitchFamily="18" charset="0"/>
              <a:cs typeface="Times New Roman" panose="02020603050405020304" pitchFamily="18" charset="0"/>
            </a:endParaRPr>
          </a:p>
          <a:p>
            <a:pPr>
              <a:lnSpc>
                <a:spcPct val="200000"/>
              </a:lnSpc>
            </a:pPr>
            <a:endParaRPr lang="en-US" sz="18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Modern Digital Consumer &amp; the digital journey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138DA1AF-0F15-4B13-91E9-45EA44ECC0B5}"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12" name="Content Placeholder 2"/>
          <p:cNvSpPr>
            <a:spLocks noGrp="1"/>
          </p:cNvSpPr>
          <p:nvPr>
            <p:ph idx="1"/>
          </p:nvPr>
        </p:nvSpPr>
        <p:spPr>
          <a:xfrm>
            <a:off x="457200" y="1378390"/>
            <a:ext cx="8229600" cy="4525963"/>
          </a:xfrm>
        </p:spPr>
        <p:txBody>
          <a:bodyPr>
            <a:normAutofit/>
          </a:bodyPr>
          <a:lstStyle/>
          <a:p>
            <a:pPr>
              <a:lnSpc>
                <a:spcPct val="150000"/>
              </a:lnSpc>
            </a:pPr>
            <a:r>
              <a:rPr lang="en-US" altLang="en-US" sz="2000">
                <a:latin typeface="Times New Roman" panose="02020603050405020304" pitchFamily="18" charset="0"/>
                <a:cs typeface="Times New Roman" panose="02020603050405020304" pitchFamily="18" charset="0"/>
              </a:rPr>
              <a:t>The modern digital consumer is a tech-savvy, informed, and empowered individual who navigates the world of products and services with a blend of online and offline interactions. Their digital journey is a dynamic and personalized experience, shaped by their needs, preferences, and the ever-evolving digital landscape. </a:t>
            </a:r>
            <a:r>
              <a:rPr lang="en-US"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Characteristics of the Modern Digital Consumer:</a:t>
            </a:r>
            <a:endParaRPr lang="en-US" altLang="en-US" sz="2000" b="1">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Informed and Empowered: </a:t>
            </a:r>
            <a:r>
              <a:rPr lang="en-US" altLang="en-US" sz="2000">
                <a:latin typeface="Times New Roman" panose="02020603050405020304" pitchFamily="18" charset="0"/>
                <a:cs typeface="Times New Roman" panose="02020603050405020304" pitchFamily="18" charset="0"/>
              </a:rPr>
              <a:t>They have access to a wealth of information at their fingertips, enabling them to research products, compare prices, and read reviews before making a purchase. </a:t>
            </a:r>
            <a:r>
              <a:rPr lang="en-US"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endParaRPr>
          </a:p>
          <a:p>
            <a:pPr>
              <a:lnSpc>
                <a:spcPct val="150000"/>
              </a:lnSpc>
            </a:pPr>
            <a:endParaRPr lang="en-US" altLang="en-US" sz="2000">
              <a:latin typeface="Times New Roman" panose="02020603050405020304" pitchFamily="18" charset="0"/>
              <a:cs typeface="Times New Roman" panose="02020603050405020304" pitchFamily="18" charset="0"/>
            </a:endParaRPr>
          </a:p>
          <a:p>
            <a:pPr>
              <a:lnSpc>
                <a:spcPct val="150000"/>
              </a:lnSpc>
            </a:pPr>
            <a:endParaRPr lang="en-US" sz="20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Modern Digital Consumer &amp; the digital journey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138DA1AF-0F15-4B13-91E9-45EA44ECC0B5}"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12" name="Content Placeholder 2"/>
          <p:cNvSpPr>
            <a:spLocks noGrp="1"/>
          </p:cNvSpPr>
          <p:nvPr>
            <p:ph idx="1"/>
          </p:nvPr>
        </p:nvSpPr>
        <p:spPr>
          <a:xfrm>
            <a:off x="457200" y="1378390"/>
            <a:ext cx="8229600" cy="4525963"/>
          </a:xfrm>
        </p:spPr>
        <p:txBody>
          <a:bodyPr>
            <a:normAutofit fontScale="90000" lnSpcReduction="10000"/>
          </a:bodyPr>
          <a:lstStyle/>
          <a:p>
            <a:pPr>
              <a:lnSpc>
                <a:spcPct val="150000"/>
              </a:lnSpc>
            </a:pPr>
            <a:r>
              <a:rPr lang="en-US" altLang="en-US" sz="2000" b="1">
                <a:latin typeface="Times New Roman" panose="02020603050405020304" pitchFamily="18" charset="0"/>
                <a:cs typeface="Times New Roman" panose="02020603050405020304" pitchFamily="18" charset="0"/>
              </a:rPr>
              <a:t>Connected and Mobile: </a:t>
            </a:r>
            <a:r>
              <a:rPr lang="en-US" altLang="en-US" sz="2000">
                <a:latin typeface="Times New Roman" panose="02020603050405020304" pitchFamily="18" charset="0"/>
                <a:cs typeface="Times New Roman" panose="02020603050405020304" pitchFamily="18" charset="0"/>
              </a:rPr>
              <a:t>They are constantly connected through their smartphones and other devices, allowing them to browse, shop, and interact with brands anytime, anywhere. </a:t>
            </a:r>
            <a:r>
              <a:rPr lang="en-US"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Demanding and Personalized: </a:t>
            </a:r>
            <a:r>
              <a:rPr lang="en-US" altLang="en-US" sz="2000">
                <a:latin typeface="Times New Roman" panose="02020603050405020304" pitchFamily="18" charset="0"/>
                <a:cs typeface="Times New Roman" panose="02020603050405020304" pitchFamily="18" charset="0"/>
              </a:rPr>
              <a:t>They expect personalized experiences tailored to their individual needs and preferences, and they are not afraid to switch brands if their expectations are not met. </a:t>
            </a:r>
            <a:r>
              <a:rPr lang="en-US"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Social and Influenced: </a:t>
            </a:r>
            <a:r>
              <a:rPr lang="en-US" altLang="en-US" sz="2000">
                <a:latin typeface="Times New Roman" panose="02020603050405020304" pitchFamily="18" charset="0"/>
                <a:cs typeface="Times New Roman" panose="02020603050405020304" pitchFamily="18" charset="0"/>
              </a:rPr>
              <a:t>They are active on social media platforms, where they seek recommendations from friends, family, and influencers, and they are influenced by online reviews and ratings. </a:t>
            </a:r>
            <a:r>
              <a:rPr lang="en-US"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Value-Driven:</a:t>
            </a:r>
            <a:r>
              <a:rPr lang="en-US" altLang="en-US" sz="2000">
                <a:latin typeface="Times New Roman" panose="02020603050405020304" pitchFamily="18" charset="0"/>
                <a:cs typeface="Times New Roman" panose="02020603050405020304" pitchFamily="18" charset="0"/>
              </a:rPr>
              <a:t> They are conscious of their spending and seek value for their money, looking for the best deals and discounts. </a:t>
            </a:r>
            <a:r>
              <a:rPr lang="en-US" altLang="en-US" sz="2000">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endParaRPr>
          </a:p>
          <a:p>
            <a:pPr>
              <a:lnSpc>
                <a:spcPct val="150000"/>
              </a:lnSpc>
            </a:pPr>
            <a:endParaRPr lang="en-US" altLang="en-US" sz="2000">
              <a:latin typeface="Times New Roman" panose="02020603050405020304" pitchFamily="18" charset="0"/>
              <a:cs typeface="Times New Roman" panose="02020603050405020304" pitchFamily="18" charset="0"/>
            </a:endParaRPr>
          </a:p>
          <a:p>
            <a:pPr>
              <a:lnSpc>
                <a:spcPct val="150000"/>
              </a:lnSpc>
            </a:pPr>
            <a:endParaRPr lang="en-US" sz="20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Modern Digital Consumer &amp; the digital journey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138DA1AF-0F15-4B13-91E9-45EA44ECC0B5}"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12" name="Content Placeholder 2"/>
          <p:cNvSpPr>
            <a:spLocks noGrp="1"/>
          </p:cNvSpPr>
          <p:nvPr>
            <p:ph idx="1"/>
          </p:nvPr>
        </p:nvSpPr>
        <p:spPr>
          <a:xfrm>
            <a:off x="457200" y="1378390"/>
            <a:ext cx="8229600" cy="4525963"/>
          </a:xfrm>
        </p:spPr>
        <p:txBody>
          <a:bodyPr>
            <a:normAutofit fontScale="90000"/>
          </a:bodyPr>
          <a:lstStyle/>
          <a:p>
            <a:pPr>
              <a:lnSpc>
                <a:spcPct val="150000"/>
              </a:lnSpc>
            </a:pPr>
            <a:r>
              <a:rPr lang="en-US" altLang="en-US" sz="2000" b="1">
                <a:latin typeface="Times New Roman" panose="02020603050405020304" pitchFamily="18" charset="0"/>
                <a:cs typeface="Times New Roman" panose="02020603050405020304" pitchFamily="18" charset="0"/>
              </a:rPr>
              <a:t>The New Consumer's Digital Journey:</a:t>
            </a:r>
            <a:endParaRPr lang="en-US" altLang="en-US" sz="2000" b="1">
              <a:latin typeface="Times New Roman" panose="02020603050405020304" pitchFamily="18" charset="0"/>
              <a:cs typeface="Times New Roman" panose="02020603050405020304" pitchFamily="18" charset="0"/>
            </a:endParaRPr>
          </a:p>
          <a:p>
            <a:pPr>
              <a:lnSpc>
                <a:spcPct val="150000"/>
              </a:lnSpc>
            </a:pPr>
            <a:r>
              <a:rPr lang="en-US" altLang="en-US" sz="2000">
                <a:latin typeface="Times New Roman" panose="02020603050405020304" pitchFamily="18" charset="0"/>
                <a:cs typeface="Times New Roman" panose="02020603050405020304" pitchFamily="18" charset="0"/>
              </a:rPr>
              <a:t>The digital journey of a modern consumer is a non-linear and multi-touchpoint process, which can be broadly divided into the following stages:</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Awareness:</a:t>
            </a:r>
            <a:r>
              <a:rPr lang="en-US" altLang="en-US" sz="2000">
                <a:latin typeface="Times New Roman" panose="02020603050405020304" pitchFamily="18" charset="0"/>
                <a:cs typeface="Times New Roman" panose="02020603050405020304" pitchFamily="18" charset="0"/>
              </a:rPr>
              <a:t> The consumer becomes aware of a need or a product/service through various channels, such as social media, online ads, or word-of-mouth. </a:t>
            </a:r>
            <a:r>
              <a:rPr lang="en-US"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Consideration:</a:t>
            </a:r>
            <a:r>
              <a:rPr lang="en-US" altLang="en-US" sz="2000">
                <a:latin typeface="Times New Roman" panose="02020603050405020304" pitchFamily="18" charset="0"/>
                <a:cs typeface="Times New Roman" panose="02020603050405020304" pitchFamily="18" charset="0"/>
              </a:rPr>
              <a:t> The consumer researches the product/service, compares options, and reads reviews to make an informed decision. </a:t>
            </a:r>
            <a:r>
              <a:rPr lang="en-US"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Purchase: </a:t>
            </a:r>
            <a:r>
              <a:rPr lang="en-US" altLang="en-US" sz="2000">
                <a:latin typeface="Times New Roman" panose="02020603050405020304" pitchFamily="18" charset="0"/>
                <a:cs typeface="Times New Roman" panose="02020603050405020304" pitchFamily="18" charset="0"/>
              </a:rPr>
              <a:t>The consumer makes the purchase through an online or offline channel, depending on their preference and convenience.</a:t>
            </a:r>
            <a:endParaRPr lang="en-US" altLang="en-US" sz="2000">
              <a:latin typeface="Times New Roman" panose="02020603050405020304" pitchFamily="18" charset="0"/>
              <a:cs typeface="Times New Roman" panose="02020603050405020304" pitchFamily="18" charset="0"/>
            </a:endParaRPr>
          </a:p>
          <a:p>
            <a:pPr>
              <a:lnSpc>
                <a:spcPct val="150000"/>
              </a:lnSpc>
            </a:pPr>
            <a:endParaRPr lang="en-US" sz="20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Modern Digital Consumer &amp; the digital journey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138DA1AF-0F15-4B13-91E9-45EA44ECC0B5}"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12" name="Content Placeholder 2"/>
          <p:cNvSpPr>
            <a:spLocks noGrp="1"/>
          </p:cNvSpPr>
          <p:nvPr>
            <p:ph idx="1"/>
          </p:nvPr>
        </p:nvSpPr>
        <p:spPr>
          <a:xfrm>
            <a:off x="457200" y="1378390"/>
            <a:ext cx="8229600" cy="4525963"/>
          </a:xfrm>
        </p:spPr>
        <p:txBody>
          <a:bodyPr>
            <a:normAutofit/>
          </a:bodyPr>
          <a:lstStyle/>
          <a:p>
            <a:pPr>
              <a:lnSpc>
                <a:spcPct val="150000"/>
              </a:lnSpc>
            </a:pPr>
            <a:r>
              <a:rPr lang="en-US" altLang="en-US" sz="2000" b="1">
                <a:latin typeface="Times New Roman" panose="02020603050405020304" pitchFamily="18" charset="0"/>
                <a:cs typeface="Times New Roman" panose="02020603050405020304" pitchFamily="18" charset="0"/>
              </a:rPr>
              <a:t>Post-Purchase:</a:t>
            </a:r>
            <a:r>
              <a:rPr lang="en-US" altLang="en-US" sz="2000">
                <a:latin typeface="Times New Roman" panose="02020603050405020304" pitchFamily="18" charset="0"/>
                <a:cs typeface="Times New Roman" panose="02020603050405020304" pitchFamily="18" charset="0"/>
              </a:rPr>
              <a:t> The consumer may leave a review, share their experience on social media, or contact customer service for any queries or concerns. </a:t>
            </a:r>
            <a:r>
              <a:rPr lang="en-US"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Loyalty:</a:t>
            </a:r>
            <a:r>
              <a:rPr lang="en-US" altLang="en-US" sz="2000">
                <a:latin typeface="Times New Roman" panose="02020603050405020304" pitchFamily="18" charset="0"/>
                <a:cs typeface="Times New Roman" panose="02020603050405020304" pitchFamily="18" charset="0"/>
              </a:rPr>
              <a:t> If the consumer is satisfied with the product/service and the overall experience, they may become a loyal customer and make repeat purchases.</a:t>
            </a:r>
            <a:endParaRPr lang="en-US" altLang="en-US" sz="20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Modern Digital Consumer &amp; the digital journey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138DA1AF-0F15-4B13-91E9-45EA44ECC0B5}"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12" name="Content Placeholder 2"/>
          <p:cNvSpPr>
            <a:spLocks noGrp="1"/>
          </p:cNvSpPr>
          <p:nvPr>
            <p:ph idx="1"/>
          </p:nvPr>
        </p:nvSpPr>
        <p:spPr>
          <a:xfrm>
            <a:off x="457200" y="1378390"/>
            <a:ext cx="8229600" cy="4525963"/>
          </a:xfrm>
        </p:spPr>
        <p:txBody>
          <a:bodyPr>
            <a:normAutofit/>
          </a:bodyPr>
          <a:lstStyle/>
          <a:p>
            <a:pPr>
              <a:lnSpc>
                <a:spcPct val="150000"/>
              </a:lnSpc>
            </a:pPr>
            <a:r>
              <a:rPr lang="en-US" altLang="en-US" sz="2000">
                <a:latin typeface="Times New Roman" panose="02020603050405020304" pitchFamily="18" charset="0"/>
                <a:cs typeface="Times New Roman" panose="02020603050405020304" pitchFamily="18" charset="0"/>
              </a:rPr>
              <a:t>Let's explore a hypothetical case study of a modern digital consumer and their journey, focusing on the purchase of a new laptop.</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Case Study: Anya's Laptop Purchase</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a:latin typeface="Times New Roman" panose="02020603050405020304" pitchFamily="18" charset="0"/>
                <a:cs typeface="Times New Roman" panose="02020603050405020304" pitchFamily="18" charset="0"/>
              </a:rPr>
              <a:t>Anya, a 28-year-old marketing professional, needs a new laptop for both work and personal use. Her current laptop is outdated and struggling to keep up with her demands. Anya is a modern digital consumer: tech-savvy, informed, and actively uses various online platforms.</a:t>
            </a:r>
            <a:endParaRPr lang="en-US" altLang="en-US" sz="2000">
              <a:latin typeface="Times New Roman" panose="02020603050405020304" pitchFamily="18" charset="0"/>
              <a:cs typeface="Times New Roman" panose="02020603050405020304" pitchFamily="18" charset="0"/>
            </a:endParaRPr>
          </a:p>
          <a:p>
            <a:pPr>
              <a:lnSpc>
                <a:spcPct val="150000"/>
              </a:lnSpc>
            </a:pPr>
            <a:endParaRPr lang="en-US" altLang="en-US" sz="2000">
              <a:latin typeface="Times New Roman" panose="02020603050405020304" pitchFamily="18" charset="0"/>
              <a:cs typeface="Times New Roman" panose="02020603050405020304" pitchFamily="18" charset="0"/>
            </a:endParaRPr>
          </a:p>
          <a:p>
            <a:pPr>
              <a:lnSpc>
                <a:spcPct val="150000"/>
              </a:lnSpc>
            </a:pPr>
            <a:endParaRPr lang="en-US" altLang="en-US" sz="20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algn="ctr">
              <a:buNone/>
            </a:pPr>
            <a:endParaRPr lang="en-US" sz="2000">
              <a:latin typeface="Times New Roman" panose="02020603050405020304" pitchFamily="18" charset="0"/>
              <a:cs typeface="Times New Roman" panose="02020603050405020304" pitchFamily="18" charset="0"/>
            </a:endParaRPr>
          </a:p>
          <a:p>
            <a:pPr algn="just">
              <a:buNone/>
            </a:pPr>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pPr algn="just">
              <a:buNone/>
            </a:pPr>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248400"/>
            <a:ext cx="57150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Course</a:t>
            </a:r>
            <a:r>
              <a:rPr lang="en-US" sz="2100" dirty="0">
                <a:sym typeface="+mn-ea"/>
              </a:rPr>
              <a:t> Objective</a:t>
            </a:r>
            <a:endParaRPr lang="en-US" sz="2100" dirty="0">
              <a:sym typeface="+mn-ea"/>
            </a:endParaRPr>
          </a:p>
        </p:txBody>
      </p:sp>
      <p:sp>
        <p:nvSpPr>
          <p:cNvPr id="9" name="Date Placeholder 8"/>
          <p:cNvSpPr>
            <a:spLocks noGrp="1"/>
          </p:cNvSpPr>
          <p:nvPr>
            <p:ph type="dt" sz="half" idx="10"/>
          </p:nvPr>
        </p:nvSpPr>
        <p:spPr/>
        <p:txBody>
          <a:bodyPr/>
          <a:lstStyle/>
          <a:p>
            <a:fld id="{46DCF3C6-8815-4799-B3EC-C6083258F0F1}" type="datetime1">
              <a:rPr lang="en-US" smtClean="0"/>
            </a:fld>
            <a:endParaRPr lang="en-US"/>
          </a:p>
        </p:txBody>
      </p:sp>
      <p:sp>
        <p:nvSpPr>
          <p:cNvPr id="11" name="Rectangle 10"/>
          <p:cNvSpPr/>
          <p:nvPr/>
        </p:nvSpPr>
        <p:spPr>
          <a:xfrm>
            <a:off x="1143000" y="1371600"/>
            <a:ext cx="7315200"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457200" indent="-457200" algn="just">
              <a:buFont typeface="+mj-lt"/>
              <a:buAutoNum type="arabicPeriod"/>
            </a:pPr>
            <a:r>
              <a:rPr lang="en-US" sz="2400">
                <a:latin typeface="Times New Roman" panose="02020603050405020304" pitchFamily="18" charset="0"/>
                <a:cs typeface="Times New Roman" panose="02020603050405020304" pitchFamily="18" charset="0"/>
              </a:rPr>
              <a:t>Provide understanding of digital and social media marketing practices	</a:t>
            </a:r>
            <a:endParaRPr lang="en-US" sz="240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a:latin typeface="Times New Roman" panose="02020603050405020304" pitchFamily="18" charset="0"/>
                <a:cs typeface="Times New Roman" panose="02020603050405020304" pitchFamily="18" charset="0"/>
              </a:rPr>
              <a:t>Provide understanding of different social media platforms	</a:t>
            </a:r>
            <a:endParaRPr lang="en-US" sz="240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a:latin typeface="Times New Roman" panose="02020603050405020304" pitchFamily="18" charset="0"/>
                <a:cs typeface="Times New Roman" panose="02020603050405020304" pitchFamily="18" charset="0"/>
              </a:rPr>
              <a:t>Impart learning on various digital channels and how to acquire and engage consumers online	</a:t>
            </a:r>
            <a:endParaRPr lang="en-US" sz="240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a:latin typeface="Times New Roman" panose="02020603050405020304" pitchFamily="18" charset="0"/>
                <a:cs typeface="Times New Roman" panose="02020603050405020304" pitchFamily="18" charset="0"/>
              </a:rPr>
              <a:t>Provide insights on building organizational competency by way of digital marketing practices and cost considerations	</a:t>
            </a:r>
            <a:endParaRPr lang="en-US" sz="240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a:latin typeface="Times New Roman" panose="02020603050405020304" pitchFamily="18" charset="0"/>
                <a:cs typeface="Times New Roman" panose="02020603050405020304" pitchFamily="18" charset="0"/>
              </a:rPr>
              <a:t>Develop understanding of the latest digital practices for marketing and promotion</a:t>
            </a:r>
            <a:endParaRPr lang="en-US" sz="24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512570" cy="72009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Modern Digital Consumer &amp; the digital journey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138DA1AF-0F15-4B13-91E9-45EA44ECC0B5}"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12" name="Content Placeholder 2"/>
          <p:cNvSpPr>
            <a:spLocks noGrp="1"/>
          </p:cNvSpPr>
          <p:nvPr>
            <p:ph idx="1"/>
          </p:nvPr>
        </p:nvSpPr>
        <p:spPr>
          <a:xfrm>
            <a:off x="457200" y="1378390"/>
            <a:ext cx="8229600" cy="4525963"/>
          </a:xfrm>
        </p:spPr>
        <p:txBody>
          <a:bodyPr>
            <a:noAutofit/>
          </a:bodyPr>
          <a:lstStyle/>
          <a:p>
            <a:pPr>
              <a:lnSpc>
                <a:spcPct val="150000"/>
              </a:lnSpc>
            </a:pPr>
            <a:endParaRPr lang="en-US" altLang="en-US" sz="9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Anya's Digital Journey:</a:t>
            </a:r>
            <a:endParaRPr lang="en-US" altLang="en-US" sz="2000" b="1">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Awareness (Problem Recognition):</a:t>
            </a:r>
            <a:r>
              <a:rPr lang="en-US" altLang="en-US" sz="2000">
                <a:latin typeface="Times New Roman" panose="02020603050405020304" pitchFamily="18" charset="0"/>
                <a:cs typeface="Times New Roman" panose="02020603050405020304" pitchFamily="18" charset="0"/>
              </a:rPr>
              <a:t> Anya recognizes the need for a new laptop. Her old laptop is slow, has poor battery life, and can't handle the software she uses for work. She starts noticing ads for laptops on websites she visits.</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Consideration (Information Search &amp; Evaluation):</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Online Research:</a:t>
            </a:r>
            <a:r>
              <a:rPr lang="en-US" altLang="en-US" sz="2000">
                <a:latin typeface="Times New Roman" panose="02020603050405020304" pitchFamily="18" charset="0"/>
                <a:cs typeface="Times New Roman" panose="02020603050405020304" pitchFamily="18" charset="0"/>
              </a:rPr>
              <a:t> Anya begins her research online. She visits tech review websites (e.g., CNET, TechRadar), reads articles comparing different laptop models, and checks specifications.</a:t>
            </a:r>
            <a:endParaRPr lang="en-US" altLang="en-US" sz="2000">
              <a:latin typeface="Times New Roman" panose="02020603050405020304" pitchFamily="18" charset="0"/>
              <a:cs typeface="Times New Roman" panose="02020603050405020304" pitchFamily="18" charset="0"/>
            </a:endParaRPr>
          </a:p>
          <a:p>
            <a:pPr>
              <a:lnSpc>
                <a:spcPct val="150000"/>
              </a:lnSpc>
            </a:pPr>
            <a:endParaRPr lang="en-US" altLang="en-US" sz="9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Modern Digital Consumer &amp; the digital journey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138DA1AF-0F15-4B13-91E9-45EA44ECC0B5}"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12" name="Content Placeholder 2"/>
          <p:cNvSpPr>
            <a:spLocks noGrp="1"/>
          </p:cNvSpPr>
          <p:nvPr>
            <p:ph idx="1"/>
          </p:nvPr>
        </p:nvSpPr>
        <p:spPr>
          <a:xfrm>
            <a:off x="457200" y="1378585"/>
            <a:ext cx="8229600" cy="4866005"/>
          </a:xfrm>
        </p:spPr>
        <p:txBody>
          <a:bodyPr>
            <a:noAutofit/>
          </a:bodyPr>
          <a:lstStyle/>
          <a:p>
            <a:pPr marL="0" indent="0">
              <a:lnSpc>
                <a:spcPct val="150000"/>
              </a:lnSpc>
              <a:buNone/>
            </a:pPr>
            <a:r>
              <a:rPr lang="en-IN"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Social Media: </a:t>
            </a:r>
            <a:r>
              <a:rPr lang="en-US" altLang="en-US" sz="2000">
                <a:latin typeface="Times New Roman" panose="02020603050405020304" pitchFamily="18" charset="0"/>
                <a:cs typeface="Times New Roman" panose="02020603050405020304" pitchFamily="18" charset="0"/>
              </a:rPr>
              <a:t>Anya joins online communities related to technology and asks for recommendations from friends and colleagues on social media platforms like Twitter and LinkedIn.</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YouTube Reviews: </a:t>
            </a:r>
            <a:r>
              <a:rPr lang="en-US" altLang="en-US" sz="2000">
                <a:latin typeface="Times New Roman" panose="02020603050405020304" pitchFamily="18" charset="0"/>
                <a:cs typeface="Times New Roman" panose="02020603050405020304" pitchFamily="18" charset="0"/>
              </a:rPr>
              <a:t>She watches video reviews on YouTube to see laptops in action and get a better understanding of their features and performance.</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Brand Websites: </a:t>
            </a:r>
            <a:r>
              <a:rPr lang="en-US" altLang="en-US" sz="2000">
                <a:latin typeface="Times New Roman" panose="02020603050405020304" pitchFamily="18" charset="0"/>
                <a:cs typeface="Times New Roman" panose="02020603050405020304" pitchFamily="18" charset="0"/>
              </a:rPr>
              <a:t>Anya visits the websites of major laptop brands (e.g., Dell, HP, Apple) to explore their latest offerings and compare models.</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Purchase (Decision &amp; Action):</a:t>
            </a:r>
            <a:endParaRPr lang="en-US" altLang="en-US" sz="2000" b="1">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Omnichannel Experience: </a:t>
            </a:r>
            <a:r>
              <a:rPr lang="en-US" altLang="en-US" sz="2000">
                <a:latin typeface="Times New Roman" panose="02020603050405020304" pitchFamily="18" charset="0"/>
                <a:cs typeface="Times New Roman" panose="02020603050405020304" pitchFamily="18" charset="0"/>
              </a:rPr>
              <a:t>Anya decides on a specific model after researching extensively. She checks for availability and pricing on both online retailers (e.g., Amazon, Flipkart) and the brand's official website.</a:t>
            </a:r>
            <a:endParaRPr lang="en-US" altLang="en-US" sz="2000">
              <a:latin typeface="Times New Roman" panose="02020603050405020304" pitchFamily="18" charset="0"/>
              <a:cs typeface="Times New Roman" panose="02020603050405020304" pitchFamily="18" charset="0"/>
            </a:endParaRPr>
          </a:p>
          <a:p>
            <a:pPr>
              <a:lnSpc>
                <a:spcPct val="150000"/>
              </a:lnSpc>
            </a:pPr>
            <a:endParaRPr lang="en-US" altLang="en-US" sz="20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Modern Digital Consumer &amp; the digital journey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138DA1AF-0F15-4B13-91E9-45EA44ECC0B5}"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12" name="Content Placeholder 2"/>
          <p:cNvSpPr>
            <a:spLocks noGrp="1"/>
          </p:cNvSpPr>
          <p:nvPr>
            <p:ph idx="1"/>
          </p:nvPr>
        </p:nvSpPr>
        <p:spPr>
          <a:xfrm>
            <a:off x="457200" y="1378390"/>
            <a:ext cx="8229600" cy="4525963"/>
          </a:xfrm>
        </p:spPr>
        <p:txBody>
          <a:bodyPr>
            <a:noAutofit/>
          </a:bodyPr>
          <a:lstStyle/>
          <a:p>
            <a:pPr>
              <a:lnSpc>
                <a:spcPct val="150000"/>
              </a:lnSpc>
            </a:pPr>
            <a:r>
              <a:rPr lang="en-US" altLang="en-US" sz="2000" b="1">
                <a:latin typeface="Times New Roman" panose="02020603050405020304" pitchFamily="18" charset="0"/>
                <a:cs typeface="Times New Roman" panose="02020603050405020304" pitchFamily="18" charset="0"/>
              </a:rPr>
              <a:t>Online Purchase:</a:t>
            </a:r>
            <a:r>
              <a:rPr lang="en-US" altLang="en-US" sz="2000">
                <a:latin typeface="Times New Roman" panose="02020603050405020304" pitchFamily="18" charset="0"/>
                <a:cs typeface="Times New Roman" panose="02020603050405020304" pitchFamily="18" charset="0"/>
              </a:rPr>
              <a:t> She ultimately decides to purchase the laptop from an e-commerce website that offers a good deal and fast shipping. She uses her mobile phone to complete the purchase.</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Post-Purchase (Experience &amp; Feedback):</a:t>
            </a:r>
            <a:endParaRPr lang="en-US" altLang="en-US" sz="2000" b="1">
              <a:latin typeface="Times New Roman" panose="02020603050405020304" pitchFamily="18" charset="0"/>
              <a:cs typeface="Times New Roman" panose="02020603050405020304" pitchFamily="18" charset="0"/>
            </a:endParaRPr>
          </a:p>
          <a:p>
            <a:pPr>
              <a:lnSpc>
                <a:spcPct val="150000"/>
              </a:lnSpc>
            </a:pPr>
            <a:r>
              <a:rPr lang="en-US" altLang="en-US" sz="2000">
                <a:latin typeface="Times New Roman" panose="02020603050405020304" pitchFamily="18" charset="0"/>
                <a:cs typeface="Times New Roman" panose="02020603050405020304" pitchFamily="18" charset="0"/>
              </a:rPr>
              <a:t>Social Sharing: After receiving her new laptop, Anya is thrilled with its performance. She shares her positive experience on social media and leaves a review on the e-commerce website where she bought it.</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a:latin typeface="Times New Roman" panose="02020603050405020304" pitchFamily="18" charset="0"/>
                <a:cs typeface="Times New Roman" panose="02020603050405020304" pitchFamily="18" charset="0"/>
              </a:rPr>
              <a:t>Brand Interaction: She follows the laptop brand on social media and subscribes to their newsletter to stay updated on new products and offers.</a:t>
            </a:r>
            <a:endParaRPr lang="en-US" altLang="en-US" sz="2000">
              <a:latin typeface="Times New Roman" panose="02020603050405020304" pitchFamily="18" charset="0"/>
              <a:cs typeface="Times New Roman" panose="02020603050405020304" pitchFamily="18" charset="0"/>
            </a:endParaRPr>
          </a:p>
          <a:p>
            <a:pPr>
              <a:lnSpc>
                <a:spcPct val="150000"/>
              </a:lnSpc>
            </a:pPr>
            <a:r>
              <a:rPr lang="en-US" altLang="en-US" sz="2000" b="1">
                <a:latin typeface="Times New Roman" panose="02020603050405020304" pitchFamily="18" charset="0"/>
                <a:cs typeface="Times New Roman" panose="02020603050405020304" pitchFamily="18" charset="0"/>
              </a:rPr>
              <a:t>Loyalty :</a:t>
            </a:r>
            <a:endParaRPr lang="en-US" altLang="en-US" sz="2000" b="1">
              <a:latin typeface="Times New Roman" panose="02020603050405020304" pitchFamily="18" charset="0"/>
              <a:cs typeface="Times New Roman" panose="02020603050405020304" pitchFamily="18" charset="0"/>
            </a:endParaRPr>
          </a:p>
          <a:p>
            <a:pPr>
              <a:lnSpc>
                <a:spcPct val="150000"/>
              </a:lnSpc>
            </a:pPr>
            <a:endParaRPr lang="en-US" altLang="en-US" sz="2000" b="1">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27295"/>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Marketing strategies for the digital world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6EEDB5C4-6B4B-4BEA-9081-2C11CE106DDF}"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533400" y="1164871"/>
            <a:ext cx="8229600" cy="4397729"/>
          </a:xfrm>
        </p:spPr>
        <p:txBody>
          <a:bodyPr>
            <a:normAutofit fontScale="85000"/>
          </a:bodyPr>
          <a:lstStyle/>
          <a:p>
            <a:pPr>
              <a:lnSpc>
                <a:spcPct val="200000"/>
              </a:lnSpc>
            </a:pPr>
            <a:r>
              <a:rPr lang="en-US" sz="2000">
                <a:latin typeface="Times New Roman" panose="02020603050405020304" pitchFamily="18" charset="0"/>
                <a:cs typeface="Times New Roman" panose="02020603050405020304" pitchFamily="18" charset="0"/>
              </a:rPr>
              <a:t>Email </a:t>
            </a:r>
            <a:r>
              <a:rPr lang="en-US" sz="2000" b="1">
                <a:latin typeface="Times New Roman" panose="02020603050405020304" pitchFamily="18" charset="0"/>
                <a:cs typeface="Times New Roman" panose="02020603050405020304" pitchFamily="18" charset="0"/>
              </a:rPr>
              <a:t>Marketing</a:t>
            </a:r>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a:lnSpc>
                <a:spcPct val="200000"/>
              </a:lnSpc>
            </a:pPr>
            <a:r>
              <a:rPr lang="en-US" sz="2000">
                <a:latin typeface="Times New Roman" panose="02020603050405020304" pitchFamily="18" charset="0"/>
                <a:cs typeface="Times New Roman" panose="02020603050405020304" pitchFamily="18" charset="0"/>
              </a:rPr>
              <a:t>Social Media </a:t>
            </a:r>
            <a:r>
              <a:rPr lang="en-US" sz="2000" b="1">
                <a:latin typeface="Times New Roman" panose="02020603050405020304" pitchFamily="18" charset="0"/>
                <a:cs typeface="Times New Roman" panose="02020603050405020304" pitchFamily="18" charset="0"/>
              </a:rPr>
              <a:t>Marketing</a:t>
            </a:r>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a:lnSpc>
                <a:spcPct val="200000"/>
              </a:lnSpc>
            </a:pPr>
            <a:r>
              <a:rPr lang="en-US" sz="2000">
                <a:latin typeface="Times New Roman" panose="02020603050405020304" pitchFamily="18" charset="0"/>
                <a:cs typeface="Times New Roman" panose="02020603050405020304" pitchFamily="18" charset="0"/>
              </a:rPr>
              <a:t>Pay-Per-Click </a:t>
            </a:r>
            <a:r>
              <a:rPr lang="en-US" sz="2000" b="1">
                <a:latin typeface="Times New Roman" panose="02020603050405020304" pitchFamily="18" charset="0"/>
                <a:cs typeface="Times New Roman" panose="02020603050405020304" pitchFamily="18" charset="0"/>
              </a:rPr>
              <a:t>Marketing</a:t>
            </a:r>
            <a:r>
              <a:rPr lang="en-US" sz="2000">
                <a:latin typeface="Times New Roman" panose="02020603050405020304" pitchFamily="18" charset="0"/>
                <a:cs typeface="Times New Roman" panose="02020603050405020304" pitchFamily="18" charset="0"/>
              </a:rPr>
              <a:t> (Google Ads)</a:t>
            </a:r>
            <a:endParaRPr lang="en-US" sz="2000">
              <a:latin typeface="Times New Roman" panose="02020603050405020304" pitchFamily="18" charset="0"/>
              <a:cs typeface="Times New Roman" panose="02020603050405020304" pitchFamily="18" charset="0"/>
            </a:endParaRPr>
          </a:p>
          <a:p>
            <a:pPr>
              <a:lnSpc>
                <a:spcPct val="200000"/>
              </a:lnSpc>
            </a:pPr>
            <a:r>
              <a:rPr lang="en-US" sz="2000">
                <a:latin typeface="Times New Roman" panose="02020603050405020304" pitchFamily="18" charset="0"/>
                <a:cs typeface="Times New Roman" panose="02020603050405020304" pitchFamily="18" charset="0"/>
              </a:rPr>
              <a:t>Search Engine Optimization. [SEO]</a:t>
            </a:r>
            <a:endParaRPr lang="en-US" sz="2000">
              <a:latin typeface="Times New Roman" panose="02020603050405020304" pitchFamily="18" charset="0"/>
              <a:cs typeface="Times New Roman" panose="02020603050405020304" pitchFamily="18" charset="0"/>
            </a:endParaRPr>
          </a:p>
          <a:p>
            <a:pPr>
              <a:lnSpc>
                <a:spcPct val="200000"/>
              </a:lnSpc>
            </a:pPr>
            <a:r>
              <a:rPr lang="en-US" sz="2000">
                <a:latin typeface="Times New Roman" panose="02020603050405020304" pitchFamily="18" charset="0"/>
                <a:cs typeface="Times New Roman" panose="02020603050405020304" pitchFamily="18" charset="0"/>
              </a:rPr>
              <a:t>Influencer </a:t>
            </a:r>
            <a:r>
              <a:rPr lang="en-US" sz="2000" b="1">
                <a:latin typeface="Times New Roman" panose="02020603050405020304" pitchFamily="18" charset="0"/>
                <a:cs typeface="Times New Roman" panose="02020603050405020304" pitchFamily="18" charset="0"/>
              </a:rPr>
              <a:t>Marketing</a:t>
            </a:r>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a:lnSpc>
                <a:spcPct val="200000"/>
              </a:lnSpc>
            </a:pPr>
            <a:r>
              <a:rPr lang="en-US" sz="2000">
                <a:latin typeface="Times New Roman" panose="02020603050405020304" pitchFamily="18" charset="0"/>
                <a:cs typeface="Times New Roman" panose="02020603050405020304" pitchFamily="18" charset="0"/>
              </a:rPr>
              <a:t>Content </a:t>
            </a:r>
            <a:r>
              <a:rPr lang="en-US" sz="2000" b="1">
                <a:latin typeface="Times New Roman" panose="02020603050405020304" pitchFamily="18" charset="0"/>
                <a:cs typeface="Times New Roman" panose="02020603050405020304" pitchFamily="18" charset="0"/>
              </a:rPr>
              <a:t>Marketing</a:t>
            </a:r>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a:lnSpc>
                <a:spcPct val="200000"/>
              </a:lnSpc>
            </a:pPr>
            <a:r>
              <a:rPr lang="en-US" sz="2000">
                <a:latin typeface="Times New Roman" panose="02020603050405020304" pitchFamily="18" charset="0"/>
                <a:cs typeface="Times New Roman" panose="02020603050405020304" pitchFamily="18" charset="0"/>
              </a:rPr>
              <a:t>Viral </a:t>
            </a:r>
            <a:r>
              <a:rPr lang="en-US" sz="2000" b="1">
                <a:latin typeface="Times New Roman" panose="02020603050405020304" pitchFamily="18" charset="0"/>
                <a:cs typeface="Times New Roman" panose="02020603050405020304" pitchFamily="18" charset="0"/>
              </a:rPr>
              <a:t>Marketing</a:t>
            </a:r>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Types of Digital Consumers (CO1)</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216EAE2B-AE6B-4176-AFE0-4F40EC966B93}"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3" name="Rectangle 2"/>
          <p:cNvSpPr/>
          <p:nvPr/>
        </p:nvSpPr>
        <p:spPr>
          <a:xfrm>
            <a:off x="304800" y="914400"/>
            <a:ext cx="8610600" cy="5078313"/>
          </a:xfrm>
          <a:prstGeom prst="rect">
            <a:avLst/>
          </a:prstGeom>
        </p:spPr>
        <p:txBody>
          <a:bodyPr wrap="square">
            <a:spAutoFit/>
          </a:bodyPr>
          <a:lstStyle/>
          <a:p>
            <a:pPr algn="just">
              <a:lnSpc>
                <a:spcPct val="150000"/>
              </a:lnSpc>
            </a:pPr>
            <a:r>
              <a:rPr lang="en-US" b="1">
                <a:solidFill>
                  <a:srgbClr val="222222"/>
                </a:solidFill>
                <a:latin typeface="Times New Roman" panose="02020603050405020304" pitchFamily="18" charset="0"/>
                <a:cs typeface="Times New Roman" panose="02020603050405020304" pitchFamily="18" charset="0"/>
              </a:rPr>
              <a:t>The Six Types of Digital Consumers </a:t>
            </a:r>
            <a:r>
              <a:rPr lang="en-US">
                <a:solidFill>
                  <a:srgbClr val="222222"/>
                </a:solidFill>
                <a:latin typeface="Times New Roman" panose="02020603050405020304" pitchFamily="18" charset="0"/>
                <a:cs typeface="Times New Roman" panose="02020603050405020304" pitchFamily="18" charset="0"/>
              </a:rPr>
              <a:t>from </a:t>
            </a:r>
            <a:r>
              <a:rPr lang="en-US" b="1">
                <a:solidFill>
                  <a:srgbClr val="222222"/>
                </a:solidFill>
                <a:latin typeface="Times New Roman" panose="02020603050405020304" pitchFamily="18" charset="0"/>
                <a:cs typeface="Times New Roman" panose="02020603050405020304" pitchFamily="18" charset="0"/>
              </a:rPr>
              <a:t>Scott Valentine</a:t>
            </a:r>
            <a:endParaRPr lang="en-US">
              <a:solidFill>
                <a:srgbClr val="222222"/>
              </a:solidFill>
              <a:latin typeface="Times New Roman" panose="02020603050405020304" pitchFamily="18" charset="0"/>
              <a:cs typeface="Times New Roman" panose="02020603050405020304" pitchFamily="18" charset="0"/>
            </a:endParaRPr>
          </a:p>
          <a:p>
            <a:pPr algn="just">
              <a:lnSpc>
                <a:spcPct val="150000"/>
              </a:lnSpc>
            </a:pPr>
            <a:r>
              <a:rPr lang="en-US">
                <a:solidFill>
                  <a:srgbClr val="222222"/>
                </a:solidFill>
                <a:latin typeface="Times New Roman" panose="02020603050405020304" pitchFamily="18" charset="0"/>
                <a:cs typeface="Times New Roman" panose="02020603050405020304" pitchFamily="18" charset="0"/>
              </a:rPr>
              <a:t>The motivation for the insights were to understand how consumers continue to incorporate digital media into their purchase process, exploring which sites and </a:t>
            </a:r>
            <a:r>
              <a:rPr lang="en-US">
                <a:solidFill>
                  <a:srgbClr val="57007F"/>
                </a:solidFill>
                <a:latin typeface="Times New Roman" panose="02020603050405020304" pitchFamily="18" charset="0"/>
                <a:cs typeface="Times New Roman" panose="02020603050405020304" pitchFamily="18" charset="0"/>
              </a:rPr>
              <a:t>technology</a:t>
            </a:r>
            <a:r>
              <a:rPr lang="en-US">
                <a:solidFill>
                  <a:srgbClr val="222222"/>
                </a:solidFill>
                <a:latin typeface="Times New Roman" panose="02020603050405020304" pitchFamily="18" charset="0"/>
                <a:cs typeface="Times New Roman" panose="02020603050405020304" pitchFamily="18" charset="0"/>
              </a:rPr>
              <a:t> consumers use in the process of making both online and in-store purchases  and why. Of all the consumers who utilized digital at least once in their purchase pathway, six distinct segments emerged. The segments, as identified by </a:t>
            </a:r>
            <a:r>
              <a:rPr lang="en-US" err="1">
                <a:solidFill>
                  <a:srgbClr val="222222"/>
                </a:solidFill>
                <a:latin typeface="Times New Roman" panose="02020603050405020304" pitchFamily="18" charset="0"/>
                <a:cs typeface="Times New Roman" panose="02020603050405020304" pitchFamily="18" charset="0"/>
              </a:rPr>
              <a:t>GroupM</a:t>
            </a:r>
            <a:r>
              <a:rPr lang="en-US">
                <a:solidFill>
                  <a:srgbClr val="222222"/>
                </a:solidFill>
                <a:latin typeface="Times New Roman" panose="02020603050405020304" pitchFamily="18" charset="0"/>
                <a:cs typeface="Times New Roman" panose="02020603050405020304" pitchFamily="18" charset="0"/>
              </a:rPr>
              <a:t> Next, are said to be:</a:t>
            </a:r>
            <a:endParaRPr lang="en-US">
              <a:solidFill>
                <a:srgbClr val="222222"/>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a:solidFill>
                  <a:srgbClr val="222222"/>
                </a:solidFill>
                <a:latin typeface="Times New Roman" panose="02020603050405020304" pitchFamily="18" charset="0"/>
                <a:cs typeface="Times New Roman" panose="02020603050405020304" pitchFamily="18" charset="0"/>
              </a:rPr>
              <a:t>Digitally Driven Segment</a:t>
            </a:r>
            <a:endParaRPr lang="en-US">
              <a:solidFill>
                <a:srgbClr val="222222"/>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a:solidFill>
                  <a:srgbClr val="222222"/>
                </a:solidFill>
                <a:latin typeface="Times New Roman" panose="02020603050405020304" pitchFamily="18" charset="0"/>
                <a:cs typeface="Times New Roman" panose="02020603050405020304" pitchFamily="18" charset="0"/>
              </a:rPr>
              <a:t>Calculated Shoppers</a:t>
            </a:r>
            <a:endParaRPr lang="en-US">
              <a:solidFill>
                <a:srgbClr val="222222"/>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a:solidFill>
                  <a:srgbClr val="222222"/>
                </a:solidFill>
                <a:latin typeface="Times New Roman" panose="02020603050405020304" pitchFamily="18" charset="0"/>
                <a:cs typeface="Times New Roman" panose="02020603050405020304" pitchFamily="18" charset="0"/>
              </a:rPr>
              <a:t>Basic Digital Consumers</a:t>
            </a:r>
            <a:endParaRPr lang="en-US">
              <a:solidFill>
                <a:srgbClr val="222222"/>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a:solidFill>
                  <a:srgbClr val="222222"/>
                </a:solidFill>
                <a:latin typeface="Times New Roman" panose="02020603050405020304" pitchFamily="18" charset="0"/>
                <a:cs typeface="Times New Roman" panose="02020603050405020304" pitchFamily="18" charset="0"/>
              </a:rPr>
              <a:t>Retail Scouts</a:t>
            </a:r>
            <a:endParaRPr lang="en-US">
              <a:solidFill>
                <a:srgbClr val="222222"/>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a:solidFill>
                  <a:srgbClr val="222222"/>
                </a:solidFill>
                <a:latin typeface="Times New Roman" panose="02020603050405020304" pitchFamily="18" charset="0"/>
                <a:cs typeface="Times New Roman" panose="02020603050405020304" pitchFamily="18" charset="0"/>
              </a:rPr>
              <a:t>Brand Scouts</a:t>
            </a:r>
            <a:endParaRPr lang="en-US">
              <a:solidFill>
                <a:srgbClr val="222222"/>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a:solidFill>
                  <a:srgbClr val="222222"/>
                </a:solidFill>
                <a:latin typeface="Times New Roman" panose="02020603050405020304" pitchFamily="18" charset="0"/>
                <a:cs typeface="Times New Roman" panose="02020603050405020304" pitchFamily="18" charset="0"/>
              </a:rPr>
              <a:t>Eternal Shoppers</a:t>
            </a:r>
            <a:endParaRPr lang="en-US" b="0" i="0">
              <a:solidFill>
                <a:srgbClr val="222222"/>
              </a:solidFill>
              <a:effectLst/>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492875"/>
            <a:ext cx="55626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781800" y="6492875"/>
            <a:ext cx="21336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78986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Types of Digital marketing (CO1) </a:t>
            </a:r>
            <a:endParaRPr lang="en-US" sz="2100" dirty="0">
              <a:sym typeface="+mn-ea"/>
            </a:endParaRPr>
          </a:p>
        </p:txBody>
      </p:sp>
      <p:sp>
        <p:nvSpPr>
          <p:cNvPr id="10" name="Date Placeholder 9"/>
          <p:cNvSpPr>
            <a:spLocks noGrp="1"/>
          </p:cNvSpPr>
          <p:nvPr>
            <p:ph type="dt" sz="half" idx="10"/>
          </p:nvPr>
        </p:nvSpPr>
        <p:spPr>
          <a:xfrm>
            <a:off x="76200" y="6492875"/>
            <a:ext cx="2133600" cy="365125"/>
          </a:xfrm>
        </p:spPr>
        <p:txBody>
          <a:bodyPr/>
          <a:lstStyle/>
          <a:p>
            <a:fld id="{5E244380-D92F-4FF5-B7F0-BEA2F660ADA0}" type="datetime1">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1"/>
          <a:stretch>
            <a:fillRect/>
          </a:stretch>
        </p:blipFill>
        <p:spPr>
          <a:xfrm>
            <a:off x="761854" y="844459"/>
            <a:ext cx="8153545" cy="5309000"/>
          </a:xfrm>
          <a:prstGeom prst="rect">
            <a:avLst/>
          </a:prstGeom>
        </p:spPr>
      </p:pic>
      <p:pic>
        <p:nvPicPr>
          <p:cNvPr id="4" name="Picture 3" descr="niet"/>
          <p:cNvPicPr>
            <a:picLocks noChangeAspect="1"/>
          </p:cNvPicPr>
          <p:nvPr/>
        </p:nvPicPr>
        <p:blipFill>
          <a:blip r:embed="rId2"/>
          <a:stretch>
            <a:fillRect/>
          </a:stretch>
        </p:blipFill>
        <p:spPr>
          <a:xfrm>
            <a:off x="-635" y="-34290"/>
            <a:ext cx="1372235" cy="78803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24600"/>
            <a:ext cx="4876800" cy="365125"/>
          </a:xfrm>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a:ln>
                  <a:noFill/>
                </a:ln>
                <a:solidFill>
                  <a:schemeClr val="dk1"/>
                </a:solidFill>
                <a:effectLst/>
                <a:uLnTx/>
                <a:uFillTx/>
                <a:latin typeface="Times New Roman" panose="02020603050405020304" pitchFamily="18" charset="0"/>
                <a:cs typeface="Times New Roman" panose="02020603050405020304" pitchFamily="18" charset="0"/>
              </a:rPr>
              <a:t>Daily Quiz</a:t>
            </a:r>
            <a:endParaRPr kumimoji="0" lang="en-US" sz="2800" b="1" i="0" u="none" strike="noStrike" kern="1200" cap="none" spc="0" normalizeH="0" baseline="0" noProof="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30261C8C-0BF1-4D9A-BCD7-C60D6EED5FC3}" type="datetime1">
              <a:rPr lang="en-US" smtClean="0"/>
            </a:fld>
            <a:endParaRPr lang="en-US"/>
          </a:p>
        </p:txBody>
      </p:sp>
      <p:sp>
        <p:nvSpPr>
          <p:cNvPr id="4" name="Rectangle 3"/>
          <p:cNvSpPr/>
          <p:nvPr/>
        </p:nvSpPr>
        <p:spPr>
          <a:xfrm>
            <a:off x="1219200" y="990600"/>
            <a:ext cx="7162800" cy="5078313"/>
          </a:xfrm>
          <a:prstGeom prst="rect">
            <a:avLst/>
          </a:prstGeom>
        </p:spPr>
        <p:txBody>
          <a:bodyPr wrap="square">
            <a:spAutoFit/>
          </a:bodyPr>
          <a:lstStyle/>
          <a:p>
            <a:r>
              <a:rPr lang="en-US" b="1">
                <a:solidFill>
                  <a:srgbClr val="000000"/>
                </a:solidFill>
                <a:latin typeface="Times New Roman" panose="02020603050405020304" pitchFamily="18" charset="0"/>
                <a:cs typeface="Times New Roman" panose="02020603050405020304" pitchFamily="18" charset="0"/>
              </a:rPr>
              <a:t>Question: </a:t>
            </a:r>
            <a:r>
              <a:rPr lang="en-US">
                <a:solidFill>
                  <a:srgbClr val="000000"/>
                </a:solidFill>
                <a:latin typeface="Times New Roman" panose="02020603050405020304" pitchFamily="18" charset="0"/>
                <a:cs typeface="Times New Roman" panose="02020603050405020304" pitchFamily="18" charset="0"/>
              </a:rPr>
              <a:t>SEM means __</a:t>
            </a:r>
            <a:br>
              <a:rPr lang="en-US">
                <a:latin typeface="Times New Roman" panose="02020603050405020304" pitchFamily="18" charset="0"/>
                <a:cs typeface="Times New Roman" panose="02020603050405020304" pitchFamily="18" charset="0"/>
              </a:rPr>
            </a:br>
            <a:r>
              <a:rPr lang="en-US">
                <a:solidFill>
                  <a:srgbClr val="000000"/>
                </a:solidFill>
                <a:latin typeface="Times New Roman" panose="02020603050405020304" pitchFamily="18" charset="0"/>
                <a:cs typeface="Times New Roman" panose="02020603050405020304" pitchFamily="18" charset="0"/>
              </a:rPr>
              <a:t>(a) </a:t>
            </a:r>
            <a:r>
              <a:rPr lang="en-US" b="1">
                <a:solidFill>
                  <a:srgbClr val="000000"/>
                </a:solidFill>
                <a:latin typeface="Times New Roman" panose="02020603050405020304" pitchFamily="18" charset="0"/>
                <a:cs typeface="Times New Roman" panose="02020603050405020304" pitchFamily="18" charset="0"/>
              </a:rPr>
              <a:t>Search engine marketing</a:t>
            </a:r>
            <a:br>
              <a:rPr lang="en-US" b="1">
                <a:latin typeface="Times New Roman" panose="02020603050405020304" pitchFamily="18" charset="0"/>
                <a:cs typeface="Times New Roman" panose="02020603050405020304" pitchFamily="18" charset="0"/>
              </a:rPr>
            </a:br>
            <a:r>
              <a:rPr lang="en-US">
                <a:solidFill>
                  <a:srgbClr val="000000"/>
                </a:solidFill>
                <a:latin typeface="Times New Roman" panose="02020603050405020304" pitchFamily="18" charset="0"/>
                <a:cs typeface="Times New Roman" panose="02020603050405020304" pitchFamily="18" charset="0"/>
              </a:rPr>
              <a:t>(b) Social engine marketing</a:t>
            </a:r>
            <a:br>
              <a:rPr lang="en-US">
                <a:latin typeface="Times New Roman" panose="02020603050405020304" pitchFamily="18" charset="0"/>
                <a:cs typeface="Times New Roman" panose="02020603050405020304" pitchFamily="18" charset="0"/>
              </a:rPr>
            </a:br>
            <a:r>
              <a:rPr lang="en-US">
                <a:solidFill>
                  <a:srgbClr val="000000"/>
                </a:solidFill>
                <a:latin typeface="Times New Roman" panose="02020603050405020304" pitchFamily="18" charset="0"/>
                <a:cs typeface="Times New Roman" panose="02020603050405020304" pitchFamily="18" charset="0"/>
              </a:rPr>
              <a:t>(c) Super e-marketing</a:t>
            </a:r>
            <a:br>
              <a:rPr lang="en-US">
                <a:latin typeface="Times New Roman" panose="02020603050405020304" pitchFamily="18" charset="0"/>
                <a:cs typeface="Times New Roman" panose="02020603050405020304" pitchFamily="18" charset="0"/>
              </a:rPr>
            </a:br>
            <a:r>
              <a:rPr lang="en-US">
                <a:solidFill>
                  <a:srgbClr val="000000"/>
                </a:solidFill>
                <a:latin typeface="Times New Roman" panose="02020603050405020304" pitchFamily="18" charset="0"/>
                <a:cs typeface="Times New Roman" panose="02020603050405020304" pitchFamily="18" charset="0"/>
              </a:rPr>
              <a:t>(d) strategic email marketing</a:t>
            </a:r>
            <a:endParaRPr lang="en-US">
              <a:solidFill>
                <a:srgbClr val="000000"/>
              </a:solidFill>
              <a:latin typeface="Times New Roman" panose="02020603050405020304" pitchFamily="18" charset="0"/>
              <a:cs typeface="Times New Roman" panose="02020603050405020304" pitchFamily="18" charset="0"/>
            </a:endParaRPr>
          </a:p>
          <a:p>
            <a:endParaRPr lang="en-US">
              <a:solidFill>
                <a:srgbClr val="000000"/>
              </a:solidFill>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Question: </a:t>
            </a:r>
            <a:r>
              <a:rPr lang="en-US">
                <a:latin typeface="Times New Roman" panose="02020603050405020304" pitchFamily="18" charset="0"/>
                <a:cs typeface="Times New Roman" panose="02020603050405020304" pitchFamily="18" charset="0"/>
              </a:rPr>
              <a:t>__ marketing refers to achieving marketing objectives through applying digital technologies such as web sites</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(a) Internet</a:t>
            </a:r>
            <a:br>
              <a:rPr lang="en-US">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(b) digital</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(c) email</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 viral</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Question: </a:t>
            </a:r>
            <a:r>
              <a:rPr lang="en-US">
                <a:latin typeface="Times New Roman" panose="02020603050405020304" pitchFamily="18" charset="0"/>
                <a:cs typeface="Times New Roman" panose="02020603050405020304" pitchFamily="18" charset="0"/>
              </a:rPr>
              <a:t>A lead is useful for</a:t>
            </a:r>
            <a:br>
              <a:rPr lang="en-US">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(a) A marketing staff</a:t>
            </a:r>
            <a:br>
              <a:rPr lang="en-US" b="1">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(b) A team leader</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(c) Company Chairman</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 An industry making lead products</a:t>
            </a:r>
            <a:endParaRPr lang="en-US">
              <a:latin typeface="Times New Roman" panose="02020603050405020304" pitchFamily="18" charset="0"/>
              <a:cs typeface="Times New Roman" panose="02020603050405020304" pitchFamily="18" charset="0"/>
            </a:endParaRPr>
          </a:p>
        </p:txBody>
      </p:sp>
      <p:sp>
        <p:nvSpPr>
          <p:cNvPr id="10" name="Title 1"/>
          <p:cNvSpPr/>
          <p:nvPr/>
        </p:nvSpPr>
        <p:spPr>
          <a:xfrm>
            <a:off x="1371600" y="-27294"/>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Daily Quiz</a:t>
            </a:r>
            <a:endParaRPr lang="en-US" sz="2100" dirty="0">
              <a:sym typeface="+mn-ea"/>
            </a:endParaRPr>
          </a:p>
        </p:txBody>
      </p:sp>
      <p:pic>
        <p:nvPicPr>
          <p:cNvPr id="2" name="Picture 1"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24600"/>
            <a:ext cx="4876800" cy="365125"/>
          </a:xfrm>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Weekly Assignments</a:t>
            </a:r>
            <a:endParaRPr lang="en-US" sz="2100" dirty="0">
              <a:sym typeface="+mn-ea"/>
            </a:endParaRPr>
          </a:p>
        </p:txBody>
      </p:sp>
      <p:sp>
        <p:nvSpPr>
          <p:cNvPr id="10" name="Date Placeholder 9"/>
          <p:cNvSpPr>
            <a:spLocks noGrp="1"/>
          </p:cNvSpPr>
          <p:nvPr>
            <p:ph type="dt" sz="half" idx="10"/>
          </p:nvPr>
        </p:nvSpPr>
        <p:spPr/>
        <p:txBody>
          <a:bodyPr/>
          <a:lstStyle/>
          <a:p>
            <a:fld id="{7C2E18BE-359C-4A7C-AEEA-FF94A95D7546}" type="datetime1">
              <a:rPr lang="en-US" smtClean="0"/>
            </a:fld>
            <a:endParaRPr lang="en-US"/>
          </a:p>
        </p:txBody>
      </p:sp>
      <p:sp>
        <p:nvSpPr>
          <p:cNvPr id="2" name="Rectangle 1"/>
          <p:cNvSpPr/>
          <p:nvPr/>
        </p:nvSpPr>
        <p:spPr>
          <a:xfrm>
            <a:off x="723900" y="1219200"/>
            <a:ext cx="8039100" cy="5078313"/>
          </a:xfrm>
          <a:prstGeom prst="rect">
            <a:avLst/>
          </a:prstGeom>
        </p:spPr>
        <p:txBody>
          <a:bodyPr wrap="square">
            <a:spAutoFit/>
          </a:bodyPr>
          <a:lstStyle/>
          <a:p>
            <a:pPr marL="342900" indent="-342900" algn="just">
              <a:lnSpc>
                <a:spcPct val="150000"/>
              </a:lnSpc>
              <a:buAutoNum type="arabicParenR"/>
            </a:pPr>
            <a:r>
              <a:rPr lang="en-US">
                <a:latin typeface="Times New Roman" panose="02020603050405020304" pitchFamily="18" charset="0"/>
                <a:cs typeface="Times New Roman" panose="02020603050405020304" pitchFamily="18" charset="0"/>
              </a:rPr>
              <a:t>What do you mean by SEO?</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Tx/>
              <a:buAutoNum type="arabicParenR"/>
            </a:pPr>
            <a:r>
              <a:rPr lang="en-US">
                <a:latin typeface="Times New Roman" panose="02020603050405020304" pitchFamily="18" charset="0"/>
                <a:cs typeface="Times New Roman" panose="02020603050405020304" pitchFamily="18" charset="0"/>
              </a:rPr>
              <a:t>What are the various fields in Digital Marketing?</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Tx/>
              <a:buAutoNum type="arabicParenR"/>
            </a:pPr>
            <a:r>
              <a:rPr lang="en-US">
                <a:latin typeface="Times New Roman" panose="02020603050405020304" pitchFamily="18" charset="0"/>
                <a:cs typeface="Times New Roman" panose="02020603050405020304" pitchFamily="18" charset="0"/>
              </a:rPr>
              <a:t>Why will you prefer Digital Marketing over Traditional Marketing?</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Tx/>
              <a:buAutoNum type="arabicParenR"/>
            </a:pPr>
            <a:r>
              <a:rPr lang="en-US">
                <a:latin typeface="Times New Roman" panose="02020603050405020304" pitchFamily="18" charset="0"/>
                <a:cs typeface="Times New Roman" panose="02020603050405020304" pitchFamily="18" charset="0"/>
              </a:rPr>
              <a:t>What is SEM?</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Tx/>
              <a:buAutoNum type="arabicParenR"/>
            </a:pPr>
            <a:r>
              <a:rPr lang="en-US">
                <a:latin typeface="Times New Roman" panose="02020603050405020304" pitchFamily="18" charset="0"/>
                <a:cs typeface="Times New Roman" panose="02020603050405020304" pitchFamily="18" charset="0"/>
              </a:rPr>
              <a:t>Explain Digital marketing?</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Tx/>
              <a:buAutoNum type="arabicParenR"/>
            </a:pPr>
            <a:r>
              <a:rPr lang="en-US">
                <a:latin typeface="Times New Roman" panose="02020603050405020304" pitchFamily="18" charset="0"/>
                <a:cs typeface="Times New Roman" panose="02020603050405020304" pitchFamily="18" charset="0"/>
              </a:rPr>
              <a:t>What are the different types of Digital Marketing?</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Tx/>
              <a:buAutoNum type="arabicParenR"/>
            </a:pPr>
            <a:r>
              <a:rPr lang="en-US">
                <a:latin typeface="Times New Roman" panose="02020603050405020304" pitchFamily="18" charset="0"/>
                <a:cs typeface="Times New Roman" panose="02020603050405020304" pitchFamily="18" charset="0"/>
              </a:rPr>
              <a:t>What do you know about Viral Marketing?</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Tx/>
              <a:buAutoNum type="arabicParenR"/>
            </a:pPr>
            <a:r>
              <a:rPr lang="en-US">
                <a:latin typeface="Times New Roman" panose="02020603050405020304" pitchFamily="18" charset="0"/>
                <a:cs typeface="Times New Roman" panose="02020603050405020304" pitchFamily="18" charset="0"/>
              </a:rPr>
              <a:t>Do you find anything wrong with the Digital Marketing tactics that we are adhering to right now? If yes, how would you like to change it?</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Tx/>
              <a:buAutoNum type="arabicParenR"/>
            </a:pPr>
            <a:r>
              <a:rPr lang="en-US">
                <a:latin typeface="Times New Roman" panose="02020603050405020304" pitchFamily="18" charset="0"/>
                <a:cs typeface="Times New Roman" panose="02020603050405020304" pitchFamily="18" charset="0"/>
              </a:rPr>
              <a:t>What are the skills needed for Digital Marketing?</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Tx/>
              <a:buAutoNum type="arabicParenR"/>
            </a:pPr>
            <a:r>
              <a:rPr lang="en-US">
                <a:latin typeface="Times New Roman" panose="02020603050405020304" pitchFamily="18" charset="0"/>
                <a:cs typeface="Times New Roman" panose="02020603050405020304" pitchFamily="18" charset="0"/>
              </a:rPr>
              <a:t>What attracted you to the Digital Marketing industry?</a:t>
            </a:r>
            <a:endParaRPr lang="en-US">
              <a:latin typeface="Times New Roman" panose="02020603050405020304" pitchFamily="18" charset="0"/>
              <a:cs typeface="Times New Roman" panose="02020603050405020304" pitchFamily="18" charset="0"/>
            </a:endParaRPr>
          </a:p>
          <a:p>
            <a:pPr marL="342900" indent="-342900" algn="just">
              <a:lnSpc>
                <a:spcPct val="150000"/>
              </a:lnSpc>
              <a:buAutoNum type="arabicParenR"/>
            </a:pPr>
            <a:endParaRPr lang="en-US">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15C8C5-B9C7-472D-8900-C258AFE99933}"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p:nvPr/>
        </p:nvSpPr>
        <p:spPr>
          <a:xfrm>
            <a:off x="1371600" y="0"/>
            <a:ext cx="7772400" cy="9144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Topic </a:t>
            </a:r>
            <a:r>
              <a:rPr lang="en-US" sz="2100" dirty="0">
                <a:sym typeface="+mn-ea"/>
              </a:rPr>
              <a:t>Links</a:t>
            </a:r>
            <a:endParaRPr lang="en-US" sz="2100" dirty="0">
              <a:sym typeface="+mn-ea"/>
            </a:endParaRPr>
          </a:p>
        </p:txBody>
      </p:sp>
      <p:sp>
        <p:nvSpPr>
          <p:cNvPr id="9" name="Rectangle 8"/>
          <p:cNvSpPr/>
          <p:nvPr/>
        </p:nvSpPr>
        <p:spPr>
          <a:xfrm>
            <a:off x="609600" y="1371600"/>
            <a:ext cx="7696200" cy="3323987"/>
          </a:xfrm>
          <a:prstGeom prst="rect">
            <a:avLst/>
          </a:prstGeom>
        </p:spPr>
        <p:txBody>
          <a:bodyPr wrap="square">
            <a:spAutoFit/>
          </a:bodyPr>
          <a:lstStyle/>
          <a:p>
            <a:pPr>
              <a:lnSpc>
                <a:spcPct val="150000"/>
              </a:lnSpc>
              <a:buFont typeface="Arial" panose="020B0604020202020204" pitchFamily="34" charset="0"/>
              <a:buChar char="•"/>
              <a:defRPr/>
            </a:pPr>
            <a:r>
              <a:rPr lang="en-US" sz="2000">
                <a:latin typeface="Times New Roman" panose="02020603050405020304" pitchFamily="18" charset="0"/>
                <a:cs typeface="Times New Roman" panose="02020603050405020304" pitchFamily="18" charset="0"/>
                <a:hlinkClick r:id="rId1"/>
              </a:rPr>
              <a:t>https://www.youtube.com/watch?v=aC-DwwgqG6A</a:t>
            </a:r>
            <a:endParaRPr lang="en-US" sz="20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defRPr/>
            </a:pPr>
            <a:r>
              <a:rPr 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hlinkClick r:id="rId2"/>
              </a:rPr>
              <a:t>https://www.youtube.com/watch?v=KlTTWj4wTqE</a:t>
            </a:r>
            <a:endParaRPr lang="en-US" sz="20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defRPr/>
            </a:pPr>
            <a:r>
              <a:rPr lang="en-US" sz="2000">
                <a:latin typeface="Times New Roman" panose="02020603050405020304" pitchFamily="18" charset="0"/>
                <a:cs typeface="Times New Roman" panose="02020603050405020304" pitchFamily="18" charset="0"/>
                <a:hlinkClick r:id="rId3"/>
              </a:rPr>
              <a:t>https://www.youtube.com/watch?v=lEF8yxSDejk</a:t>
            </a:r>
            <a:endParaRPr lang="en-US" sz="20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defRPr/>
            </a:pPr>
            <a:r>
              <a:rPr lang="en-US" sz="2000">
                <a:latin typeface="Times New Roman" panose="02020603050405020304" pitchFamily="18" charset="0"/>
                <a:cs typeface="Times New Roman" panose="02020603050405020304" pitchFamily="18" charset="0"/>
                <a:hlinkClick r:id="rId4"/>
              </a:rPr>
              <a:t>https://academy.hubspot.com/courses/digital-marketing</a:t>
            </a:r>
            <a:endParaRPr lang="en-US" sz="20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defRPr/>
            </a:pPr>
            <a:r>
              <a:rPr lang="en-US" sz="2000">
                <a:latin typeface="Times New Roman" panose="02020603050405020304" pitchFamily="18" charset="0"/>
                <a:cs typeface="Times New Roman" panose="02020603050405020304" pitchFamily="18" charset="0"/>
                <a:hlinkClick r:id="rId5"/>
              </a:rPr>
              <a:t>https://iide.co/dmlc/?utm_source=Google_LP&amp;utm_medium=Online_Digital_Marketing&amp;utm_campaign=LP_Webinar&amp;gclid=EAIaIQobChMIicviodvE9AIV-5JmAh0IIwYEEAAYAyAAEgL-zfD_BwE</a:t>
            </a:r>
            <a:endParaRPr lang="en-US" sz="2000">
              <a:latin typeface="Times New Roman" panose="02020603050405020304" pitchFamily="18" charset="0"/>
              <a:cs typeface="Times New Roman" panose="02020603050405020304" pitchFamily="18" charset="0"/>
            </a:endParaRPr>
          </a:p>
        </p:txBody>
      </p:sp>
      <p:pic>
        <p:nvPicPr>
          <p:cNvPr id="2" name="Picture 1" descr="niet"/>
          <p:cNvPicPr>
            <a:picLocks noChangeAspect="1"/>
          </p:cNvPicPr>
          <p:nvPr/>
        </p:nvPicPr>
        <p:blipFill>
          <a:blip r:embed="rId6"/>
          <a:stretch>
            <a:fillRect/>
          </a:stretch>
        </p:blipFill>
        <p:spPr>
          <a:xfrm>
            <a:off x="-635" y="-34290"/>
            <a:ext cx="1372235" cy="78803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24600"/>
            <a:ext cx="4876800" cy="365125"/>
          </a:xfrm>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MCQ</a:t>
            </a:r>
            <a:endParaRPr lang="en-US" sz="2100" dirty="0">
              <a:sym typeface="+mn-ea"/>
            </a:endParaRPr>
          </a:p>
        </p:txBody>
      </p:sp>
      <p:sp>
        <p:nvSpPr>
          <p:cNvPr id="9" name="Date Placeholder 8"/>
          <p:cNvSpPr>
            <a:spLocks noGrp="1"/>
          </p:cNvSpPr>
          <p:nvPr>
            <p:ph type="dt" sz="half" idx="10"/>
          </p:nvPr>
        </p:nvSpPr>
        <p:spPr/>
        <p:txBody>
          <a:bodyPr/>
          <a:lstStyle/>
          <a:p>
            <a:fld id="{16C825F0-9EA7-4A73-A8F5-ADCBF0564658}" type="datetime1">
              <a:rPr lang="en-US" smtClean="0"/>
            </a:fld>
            <a:endParaRPr lang="en-US"/>
          </a:p>
        </p:txBody>
      </p:sp>
      <p:sp>
        <p:nvSpPr>
          <p:cNvPr id="11" name="Rectangle 10"/>
          <p:cNvSpPr/>
          <p:nvPr/>
        </p:nvSpPr>
        <p:spPr>
          <a:xfrm>
            <a:off x="1028700" y="882449"/>
            <a:ext cx="7848600" cy="5539978"/>
          </a:xfrm>
          <a:prstGeom prst="rect">
            <a:avLst/>
          </a:prstGeom>
        </p:spPr>
        <p:txBody>
          <a:bodyPr wrap="square">
            <a:spAutoFit/>
          </a:bodyPr>
          <a:lstStyle/>
          <a:p>
            <a:r>
              <a:rPr lang="en-US">
                <a:solidFill>
                  <a:srgbClr val="000000"/>
                </a:solidFill>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1. </a:t>
            </a:r>
            <a:r>
              <a:rPr lang="en-US" sz="1600">
                <a:latin typeface="Times New Roman" panose="02020603050405020304" pitchFamily="18" charset="0"/>
                <a:cs typeface="Times New Roman" panose="02020603050405020304" pitchFamily="18" charset="0"/>
              </a:rPr>
              <a:t>What are some examples of digital marketing?</a:t>
            </a:r>
            <a:endParaRPr lang="en-US" sz="1600">
              <a:latin typeface="Times New Roman" panose="02020603050405020304" pitchFamily="18" charset="0"/>
              <a:cs typeface="Times New Roman" panose="02020603050405020304" pitchFamily="18" charset="0"/>
              <a:hlinkClick r:id="rId1"/>
            </a:endParaRPr>
          </a:p>
          <a:p>
            <a:pPr marL="342900" indent="-342900">
              <a:buFont typeface="+mj-lt"/>
              <a:buAutoNum type="alphaUcPeriod"/>
            </a:pPr>
            <a:r>
              <a:rPr lang="en-US" sz="1600">
                <a:solidFill>
                  <a:srgbClr val="212529"/>
                </a:solidFill>
                <a:latin typeface="Times New Roman" panose="02020603050405020304" pitchFamily="18" charset="0"/>
                <a:cs typeface="Times New Roman" panose="02020603050405020304" pitchFamily="18" charset="0"/>
              </a:rPr>
              <a:t> Social Media Marketing</a:t>
            </a:r>
            <a:endParaRPr lang="en-US" sz="1600">
              <a:solidFill>
                <a:srgbClr val="212529"/>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600">
                <a:solidFill>
                  <a:srgbClr val="212529"/>
                </a:solidFill>
                <a:latin typeface="Times New Roman" panose="02020603050405020304" pitchFamily="18" charset="0"/>
                <a:cs typeface="Times New Roman" panose="02020603050405020304" pitchFamily="18" charset="0"/>
              </a:rPr>
              <a:t> Search Engine Marketing</a:t>
            </a:r>
            <a:endParaRPr lang="en-US" sz="1600">
              <a:solidFill>
                <a:srgbClr val="212529"/>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600">
                <a:solidFill>
                  <a:srgbClr val="212529"/>
                </a:solidFill>
                <a:latin typeface="Times New Roman" panose="02020603050405020304" pitchFamily="18" charset="0"/>
                <a:cs typeface="Times New Roman" panose="02020603050405020304" pitchFamily="18" charset="0"/>
              </a:rPr>
              <a:t> Search Engine </a:t>
            </a:r>
            <a:r>
              <a:rPr lang="en-US" sz="1600" err="1">
                <a:solidFill>
                  <a:srgbClr val="212529"/>
                </a:solidFill>
                <a:latin typeface="Times New Roman" panose="02020603050405020304" pitchFamily="18" charset="0"/>
                <a:cs typeface="Times New Roman" panose="02020603050405020304" pitchFamily="18" charset="0"/>
              </a:rPr>
              <a:t>Optimisation</a:t>
            </a:r>
            <a:endParaRPr lang="en-US" sz="1600">
              <a:solidFill>
                <a:srgbClr val="212529"/>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600">
                <a:solidFill>
                  <a:srgbClr val="212529"/>
                </a:solidFill>
                <a:latin typeface="Times New Roman" panose="02020603050405020304" pitchFamily="18" charset="0"/>
                <a:cs typeface="Times New Roman" panose="02020603050405020304" pitchFamily="18" charset="0"/>
              </a:rPr>
              <a:t> </a:t>
            </a:r>
            <a:r>
              <a:rPr lang="en-US" sz="1600" b="1">
                <a:solidFill>
                  <a:srgbClr val="212529"/>
                </a:solidFill>
                <a:latin typeface="Times New Roman" panose="02020603050405020304" pitchFamily="18" charset="0"/>
                <a:cs typeface="Times New Roman" panose="02020603050405020304" pitchFamily="18" charset="0"/>
              </a:rPr>
              <a:t>All of the above</a:t>
            </a:r>
            <a:endParaRPr lang="en-US" sz="1600" b="1">
              <a:solidFill>
                <a:srgbClr val="212529"/>
              </a:solidFill>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2. The term Digital Marketing was first used in the .............</a:t>
            </a:r>
            <a:endParaRPr lang="en-US" sz="1600">
              <a:latin typeface="Times New Roman" panose="02020603050405020304" pitchFamily="18" charset="0"/>
              <a:cs typeface="Times New Roman" panose="02020603050405020304" pitchFamily="18" charset="0"/>
              <a:hlinkClick r:id="rId2"/>
            </a:endParaRPr>
          </a:p>
          <a:p>
            <a:pPr marL="342900" indent="-342900">
              <a:buFont typeface="+mj-lt"/>
              <a:buAutoNum type="alphaUcPeriod"/>
            </a:pPr>
            <a:r>
              <a:rPr lang="en-US" sz="1600">
                <a:latin typeface="Times New Roman" panose="02020603050405020304" pitchFamily="18" charset="0"/>
                <a:cs typeface="Times New Roman" panose="02020603050405020304" pitchFamily="18" charset="0"/>
              </a:rPr>
              <a:t> 1999s.</a:t>
            </a:r>
            <a:endParaRPr lang="en-US" sz="1600">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600">
                <a:latin typeface="Times New Roman" panose="02020603050405020304" pitchFamily="18" charset="0"/>
                <a:cs typeface="Times New Roman" panose="02020603050405020304" pitchFamily="18" charset="0"/>
              </a:rPr>
              <a:t> 1990s</a:t>
            </a:r>
            <a:endParaRPr lang="en-US" sz="1600">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600">
                <a:latin typeface="Times New Roman" panose="02020603050405020304" pitchFamily="18" charset="0"/>
                <a:cs typeface="Times New Roman" panose="02020603050405020304" pitchFamily="18" charset="0"/>
              </a:rPr>
              <a:t> 1980s.</a:t>
            </a:r>
            <a:endParaRPr lang="en-US" sz="1600">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600">
                <a:latin typeface="Times New Roman" panose="02020603050405020304" pitchFamily="18" charset="0"/>
                <a:cs typeface="Times New Roman" panose="02020603050405020304" pitchFamily="18" charset="0"/>
              </a:rPr>
              <a:t> 1989s.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3. What is the best way to promote a business with social media?</a:t>
            </a:r>
            <a:endParaRPr lang="en-US" sz="1600">
              <a:latin typeface="Times New Roman" panose="02020603050405020304" pitchFamily="18" charset="0"/>
              <a:cs typeface="Times New Roman" panose="02020603050405020304" pitchFamily="18" charset="0"/>
              <a:hlinkClick r:id="rId3"/>
            </a:endParaRPr>
          </a:p>
          <a:p>
            <a:pPr marL="342900" indent="-342900">
              <a:buFont typeface="+mj-lt"/>
              <a:buAutoNum type="alphaUcPeriod"/>
            </a:pPr>
            <a:r>
              <a:rPr lang="en-US" sz="1600">
                <a:latin typeface="Times New Roman" panose="02020603050405020304" pitchFamily="18" charset="0"/>
                <a:cs typeface="Times New Roman" panose="02020603050405020304" pitchFamily="18" charset="0"/>
              </a:rPr>
              <a:t> Choose the Right Platforms</a:t>
            </a:r>
            <a:endParaRPr lang="en-US" sz="1600">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600">
                <a:latin typeface="Times New Roman" panose="02020603050405020304" pitchFamily="18" charset="0"/>
                <a:cs typeface="Times New Roman" panose="02020603050405020304" pitchFamily="18" charset="0"/>
              </a:rPr>
              <a:t> Encourage Engagement</a:t>
            </a:r>
            <a:endParaRPr lang="en-US" sz="1600">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600">
                <a:latin typeface="Times New Roman" panose="02020603050405020304" pitchFamily="18" charset="0"/>
                <a:cs typeface="Times New Roman" panose="02020603050405020304" pitchFamily="18" charset="0"/>
              </a:rPr>
              <a:t> Provide Value &amp; Don’t Over-Promote</a:t>
            </a:r>
            <a:endParaRPr lang="en-US" sz="1600">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600">
                <a:latin typeface="Times New Roman" panose="02020603050405020304" pitchFamily="18" charset="0"/>
                <a:cs typeface="Times New Roman" panose="02020603050405020304" pitchFamily="18" charset="0"/>
              </a:rPr>
              <a:t> All of the above</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4. What do you mean by Digital marketing?</a:t>
            </a:r>
            <a:endParaRPr lang="en-US" sz="1600">
              <a:latin typeface="Times New Roman" panose="02020603050405020304" pitchFamily="18" charset="0"/>
              <a:cs typeface="Times New Roman" panose="02020603050405020304" pitchFamily="18" charset="0"/>
              <a:hlinkClick r:id="rId4"/>
            </a:endParaRPr>
          </a:p>
          <a:p>
            <a:pPr marL="342900" indent="-342900">
              <a:buFont typeface="+mj-lt"/>
              <a:buAutoNum type="alphaUcPeriod"/>
            </a:pPr>
            <a:r>
              <a:rPr lang="en-US" sz="1600">
                <a:latin typeface="Times New Roman" panose="02020603050405020304" pitchFamily="18" charset="0"/>
                <a:cs typeface="Times New Roman" panose="02020603050405020304" pitchFamily="18" charset="0"/>
              </a:rPr>
              <a:t> Digital marketing is referred to as online marketing, web marketing, and internet marketing.</a:t>
            </a:r>
            <a:endParaRPr lang="en-US" sz="1600">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600">
                <a:latin typeface="Times New Roman" panose="02020603050405020304" pitchFamily="18" charset="0"/>
                <a:cs typeface="Times New Roman" panose="02020603050405020304" pitchFamily="18" charset="0"/>
              </a:rPr>
              <a:t> Analog Marketing</a:t>
            </a:r>
            <a:endParaRPr lang="en-US" sz="1600">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600">
                <a:latin typeface="Times New Roman" panose="02020603050405020304" pitchFamily="18" charset="0"/>
                <a:cs typeface="Times New Roman" panose="02020603050405020304" pitchFamily="18" charset="0"/>
              </a:rPr>
              <a:t> Shop</a:t>
            </a:r>
            <a:endParaRPr lang="en-US" sz="1600">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600">
                <a:latin typeface="Times New Roman" panose="02020603050405020304" pitchFamily="18" charset="0"/>
                <a:cs typeface="Times New Roman" panose="02020603050405020304" pitchFamily="18" charset="0"/>
              </a:rPr>
              <a:t> None of the above</a:t>
            </a:r>
            <a:endParaRPr lang="en-US" sz="16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b="0" i="0">
              <a:solidFill>
                <a:srgbClr val="212529"/>
              </a:solidFill>
              <a:effectLst/>
              <a:latin typeface="Roboto"/>
            </a:endParaRPr>
          </a:p>
        </p:txBody>
      </p:sp>
      <p:pic>
        <p:nvPicPr>
          <p:cNvPr id="4" name="Picture 3" descr="niet"/>
          <p:cNvPicPr>
            <a:picLocks noChangeAspect="1"/>
          </p:cNvPicPr>
          <p:nvPr/>
        </p:nvPicPr>
        <p:blipFill>
          <a:blip r:embed="rId5"/>
          <a:stretch>
            <a:fillRect/>
          </a:stretch>
        </p:blipFill>
        <p:spPr>
          <a:xfrm>
            <a:off x="-635" y="-34290"/>
            <a:ext cx="1372235" cy="7880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248400"/>
            <a:ext cx="50292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Course</a:t>
            </a:r>
            <a:r>
              <a:rPr lang="en-US" sz="2100" dirty="0">
                <a:sym typeface="+mn-ea"/>
              </a:rPr>
              <a:t> Outcome</a:t>
            </a:r>
            <a:endParaRPr lang="en-US" sz="2100" dirty="0">
              <a:sym typeface="+mn-ea"/>
            </a:endParaRPr>
          </a:p>
        </p:txBody>
      </p:sp>
      <p:sp>
        <p:nvSpPr>
          <p:cNvPr id="9" name="Date Placeholder 8"/>
          <p:cNvSpPr>
            <a:spLocks noGrp="1"/>
          </p:cNvSpPr>
          <p:nvPr>
            <p:ph type="dt" sz="half" idx="10"/>
          </p:nvPr>
        </p:nvSpPr>
        <p:spPr/>
        <p:txBody>
          <a:bodyPr/>
          <a:lstStyle/>
          <a:p>
            <a:fld id="{0B63A09D-4D5C-4210-9A6D-54878B235824}" type="datetime1">
              <a:rPr lang="en-US" smtClean="0"/>
            </a:fld>
            <a:endParaRPr lang="en-US"/>
          </a:p>
        </p:txBody>
      </p:sp>
      <p:sp>
        <p:nvSpPr>
          <p:cNvPr id="10" name="Rectangle 9"/>
          <p:cNvSpPr/>
          <p:nvPr/>
        </p:nvSpPr>
        <p:spPr>
          <a:xfrm>
            <a:off x="1066800" y="1243548"/>
            <a:ext cx="7315200"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2400" b="1">
                <a:latin typeface="Times New Roman" panose="02020603050405020304" pitchFamily="18" charset="0"/>
                <a:cs typeface="Times New Roman" panose="02020603050405020304" pitchFamily="18" charset="0"/>
              </a:rPr>
              <a:t>Upon completion of the course, the student will be able to:</a:t>
            </a:r>
            <a:endParaRPr lang="en-US" sz="2400" b="1">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a:latin typeface="Times New Roman" panose="02020603050405020304" pitchFamily="18" charset="0"/>
                <a:cs typeface="Times New Roman" panose="02020603050405020304" pitchFamily="18" charset="0"/>
              </a:rPr>
              <a:t>Develop an understanding of digital and social media marketing practices	</a:t>
            </a:r>
            <a:endParaRPr lang="en-US" sz="240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a:latin typeface="Times New Roman" panose="02020603050405020304" pitchFamily="18" charset="0"/>
                <a:cs typeface="Times New Roman" panose="02020603050405020304" pitchFamily="18" charset="0"/>
              </a:rPr>
              <a:t>Develop understanding of the social media platforms</a:t>
            </a:r>
            <a:endParaRPr lang="en-US" sz="240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a:latin typeface="Times New Roman" panose="02020603050405020304" pitchFamily="18" charset="0"/>
                <a:cs typeface="Times New Roman" panose="02020603050405020304" pitchFamily="18" charset="0"/>
              </a:rPr>
              <a:t>Acquire the skill to acquire and engage consumers online	</a:t>
            </a:r>
            <a:endParaRPr lang="en-US" sz="240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a:latin typeface="Times New Roman" panose="02020603050405020304" pitchFamily="18" charset="0"/>
                <a:cs typeface="Times New Roman" panose="02020603050405020304" pitchFamily="18" charset="0"/>
              </a:rPr>
              <a:t>Develop understanding of building organizational competency by way of digital marketing practices and cost considerations	</a:t>
            </a:r>
            <a:endParaRPr lang="en-US" sz="240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a:latin typeface="Times New Roman" panose="02020603050405020304" pitchFamily="18" charset="0"/>
                <a:cs typeface="Times New Roman" panose="02020603050405020304" pitchFamily="18" charset="0"/>
              </a:rPr>
              <a:t>Develop understanding of the latest digital practices for marketing and promotion</a:t>
            </a:r>
            <a:endParaRPr lang="en-US" sz="24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511300" cy="79692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24600"/>
            <a:ext cx="4876800" cy="365125"/>
          </a:xfrm>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MCQ</a:t>
            </a:r>
            <a:endParaRPr lang="en-US" sz="2100" dirty="0">
              <a:sym typeface="+mn-ea"/>
            </a:endParaRPr>
          </a:p>
        </p:txBody>
      </p:sp>
      <p:sp>
        <p:nvSpPr>
          <p:cNvPr id="9" name="Date Placeholder 8"/>
          <p:cNvSpPr>
            <a:spLocks noGrp="1"/>
          </p:cNvSpPr>
          <p:nvPr>
            <p:ph type="dt" sz="half" idx="10"/>
          </p:nvPr>
        </p:nvSpPr>
        <p:spPr/>
        <p:txBody>
          <a:bodyPr/>
          <a:lstStyle/>
          <a:p>
            <a:fld id="{FC5AEC8E-8EBB-4271-80DC-9412973EDD91}" type="datetime1">
              <a:rPr lang="en-US" smtClean="0"/>
            </a:fld>
            <a:endParaRPr lang="en-US"/>
          </a:p>
        </p:txBody>
      </p:sp>
      <p:sp>
        <p:nvSpPr>
          <p:cNvPr id="11" name="Rectangle 10"/>
          <p:cNvSpPr/>
          <p:nvPr/>
        </p:nvSpPr>
        <p:spPr>
          <a:xfrm>
            <a:off x="571500" y="838200"/>
            <a:ext cx="8496300" cy="5509200"/>
          </a:xfrm>
          <a:prstGeom prst="rect">
            <a:avLst/>
          </a:prstGeom>
        </p:spPr>
        <p:txBody>
          <a:bodyPr wrap="square">
            <a:spAutoFit/>
          </a:bodyPr>
          <a:lstStyle/>
          <a:p>
            <a:r>
              <a:rPr lang="en-US" sz="1600">
                <a:latin typeface="Times New Roman" panose="02020603050405020304" pitchFamily="18" charset="0"/>
                <a:cs typeface="Times New Roman" panose="02020603050405020304" pitchFamily="18" charset="0"/>
              </a:rPr>
              <a:t>5) Which of the following is the correct depiction of Digital Marketing?</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E-mail Marketing</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Social Media Marketing</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Web Marketing</a:t>
            </a:r>
            <a:endParaRPr lang="en-US" sz="1600">
              <a:latin typeface="Times New Roman" panose="02020603050405020304" pitchFamily="18" charset="0"/>
              <a:cs typeface="Times New Roman" panose="02020603050405020304" pitchFamily="18" charset="0"/>
            </a:endParaRPr>
          </a:p>
          <a:p>
            <a:r>
              <a:rPr lang="en-US" sz="1600" b="1">
                <a:latin typeface="Times New Roman" panose="02020603050405020304" pitchFamily="18" charset="0"/>
                <a:cs typeface="Times New Roman" panose="02020603050405020304" pitchFamily="18" charset="0"/>
              </a:rPr>
              <a:t>All of the above</a:t>
            </a:r>
            <a:endParaRPr lang="en-US" sz="1600" b="1">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6) Which of the following is incorrect about digital marketing?</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Digital marketing can only be done offline</a:t>
            </a:r>
            <a:endParaRPr lang="en-US" sz="1600">
              <a:latin typeface="Times New Roman" panose="02020603050405020304" pitchFamily="18" charset="0"/>
              <a:cs typeface="Times New Roman" panose="02020603050405020304" pitchFamily="18" charset="0"/>
            </a:endParaRPr>
          </a:p>
          <a:p>
            <a:r>
              <a:rPr lang="en-US" sz="1600" b="1">
                <a:latin typeface="Times New Roman" panose="02020603050405020304" pitchFamily="18" charset="0"/>
                <a:cs typeface="Times New Roman" panose="02020603050405020304" pitchFamily="18" charset="0"/>
              </a:rPr>
              <a:t>Digital marketing cannot be done offline.</a:t>
            </a:r>
            <a:endParaRPr lang="en-US" sz="1600" b="1">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Digital marketing requires electronic devices for promoting goods and services.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In general, digital marketing can be understood as online marketing, web marketing, and e-mail marketing.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7) What is the name of the process in which marketing is achieved by incorporating tools, techniques, electronic devices, technologies, or systems?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Internet Marketing</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Direct Marketing</a:t>
            </a:r>
            <a:endParaRPr lang="en-US" sz="1600">
              <a:latin typeface="Times New Roman" panose="02020603050405020304" pitchFamily="18" charset="0"/>
              <a:cs typeface="Times New Roman" panose="02020603050405020304" pitchFamily="18" charset="0"/>
            </a:endParaRPr>
          </a:p>
          <a:p>
            <a:r>
              <a:rPr lang="en-US" sz="1600" b="1">
                <a:latin typeface="Times New Roman" panose="02020603050405020304" pitchFamily="18" charset="0"/>
                <a:cs typeface="Times New Roman" panose="02020603050405020304" pitchFamily="18" charset="0"/>
              </a:rPr>
              <a:t>Electronic Marketing</a:t>
            </a:r>
            <a:endParaRPr lang="en-US" sz="1600" b="1">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Interactive Marketing </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8) What will happen if white space is repeatedly used around the object?</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It will reduce the readability</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It will create a border</a:t>
            </a:r>
            <a:endParaRPr lang="en-US" sz="1600">
              <a:latin typeface="Times New Roman" panose="02020603050405020304" pitchFamily="18" charset="0"/>
              <a:cs typeface="Times New Roman" panose="02020603050405020304" pitchFamily="18" charset="0"/>
            </a:endParaRPr>
          </a:p>
          <a:p>
            <a:r>
              <a:rPr lang="en-US" sz="1600" b="1">
                <a:latin typeface="Times New Roman" panose="02020603050405020304" pitchFamily="18" charset="0"/>
                <a:cs typeface="Times New Roman" panose="02020603050405020304" pitchFamily="18" charset="0"/>
              </a:rPr>
              <a:t>It will make it more appealing by augmenting the object</a:t>
            </a:r>
            <a:endParaRPr lang="en-US" sz="1600" b="1">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All of the above</a:t>
            </a:r>
            <a:endParaRPr lang="en-US" sz="1600" b="0" i="0">
              <a:solidFill>
                <a:srgbClr val="212529"/>
              </a:solidFill>
              <a:effectLst/>
              <a:latin typeface="Roboto"/>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Glossary Questions</a:t>
            </a:r>
            <a:endParaRPr lang="en-US" sz="2100" dirty="0">
              <a:sym typeface="+mn-ea"/>
            </a:endParaRPr>
          </a:p>
        </p:txBody>
      </p:sp>
      <p:sp>
        <p:nvSpPr>
          <p:cNvPr id="9" name="TextBox 8"/>
          <p:cNvSpPr txBox="1"/>
          <p:nvPr/>
        </p:nvSpPr>
        <p:spPr>
          <a:xfrm>
            <a:off x="615592" y="2127238"/>
            <a:ext cx="7995007" cy="3416320"/>
          </a:xfrm>
          <a:prstGeom prst="rect">
            <a:avLst/>
          </a:prstGeom>
          <a:noFill/>
        </p:spPr>
        <p:txBody>
          <a:bodyPr wrap="square" rtlCol="0">
            <a:spAutoFit/>
          </a:bodyPr>
          <a:lstStyle/>
          <a:p>
            <a:pPr marL="342900" indent="-342900" algn="just">
              <a:buAutoNum type="arabicPeriod"/>
            </a:pPr>
            <a:r>
              <a:rPr lang="en-US">
                <a:latin typeface="Times New Roman" panose="02020603050405020304" pitchFamily="18" charset="0"/>
                <a:cs typeface="Times New Roman" panose="02020603050405020304" pitchFamily="18" charset="0"/>
              </a:rPr>
              <a:t>_______ include smartphones, tablets, desktop computers, TVs and gaming devices.</a:t>
            </a:r>
            <a:endParaRPr lang="en-US">
              <a:latin typeface="Times New Roman" panose="02020603050405020304" pitchFamily="18" charset="0"/>
              <a:cs typeface="Times New Roman" panose="02020603050405020304" pitchFamily="18" charset="0"/>
            </a:endParaRPr>
          </a:p>
          <a:p>
            <a:pPr marL="342900" indent="-342900" algn="just">
              <a:buAutoNum type="arabicPeriod"/>
            </a:pPr>
            <a:endParaRPr lang="en-US">
              <a:latin typeface="Times New Roman" panose="02020603050405020304" pitchFamily="18" charset="0"/>
              <a:cs typeface="Times New Roman" panose="02020603050405020304" pitchFamily="18" charset="0"/>
            </a:endParaRPr>
          </a:p>
          <a:p>
            <a:pPr marL="342900" indent="-342900" algn="just">
              <a:buAutoNum type="arabicPeriod"/>
            </a:pPr>
            <a:r>
              <a:rPr lang="en-US">
                <a:solidFill>
                  <a:srgbClr val="202124"/>
                </a:solidFill>
                <a:latin typeface="Times New Roman" panose="02020603050405020304" pitchFamily="18" charset="0"/>
                <a:cs typeface="Times New Roman" panose="02020603050405020304" pitchFamily="18" charset="0"/>
              </a:rPr>
              <a:t>_______ </a:t>
            </a:r>
            <a:r>
              <a:rPr lang="en-US" i="0">
                <a:solidFill>
                  <a:srgbClr val="202124"/>
                </a:solidFill>
                <a:effectLst/>
                <a:latin typeface="Times New Roman" panose="02020603050405020304" pitchFamily="18" charset="0"/>
                <a:cs typeface="Times New Roman" panose="02020603050405020304" pitchFamily="18" charset="0"/>
              </a:rPr>
              <a:t>is the process of leveraging software to automate repetitive marketing tasks.</a:t>
            </a:r>
            <a:endParaRPr lang="en-US" i="0">
              <a:solidFill>
                <a:srgbClr val="202124"/>
              </a:solidFill>
              <a:effectLst/>
              <a:latin typeface="Times New Roman" panose="02020603050405020304" pitchFamily="18" charset="0"/>
              <a:cs typeface="Times New Roman" panose="02020603050405020304" pitchFamily="18" charset="0"/>
            </a:endParaRPr>
          </a:p>
          <a:p>
            <a:pPr marL="342900" indent="-342900" algn="just">
              <a:buAutoNum type="arabicPeriod"/>
            </a:pPr>
            <a:r>
              <a:rPr lang="en-US" i="0">
                <a:solidFill>
                  <a:srgbClr val="202124"/>
                </a:solidFill>
                <a:effectLst/>
                <a:latin typeface="Times New Roman" panose="02020603050405020304" pitchFamily="18" charset="0"/>
                <a:cs typeface="Times New Roman" panose="02020603050405020304" pitchFamily="18" charset="0"/>
              </a:rPr>
              <a:t>________ is a sales technique that involves organic or word-of-mouth information about a product or service to spread at an ever-increasing rate</a:t>
            </a:r>
            <a:endParaRPr lang="en-US" i="0">
              <a:solidFill>
                <a:srgbClr val="202124"/>
              </a:solidFill>
              <a:effectLst/>
              <a:latin typeface="Times New Roman" panose="02020603050405020304" pitchFamily="18" charset="0"/>
              <a:cs typeface="Times New Roman" panose="02020603050405020304" pitchFamily="18" charset="0"/>
            </a:endParaRPr>
          </a:p>
          <a:p>
            <a:pPr marL="342900" indent="-342900" algn="just">
              <a:buAutoNum type="arabicPeriod" startAt="4"/>
            </a:pPr>
            <a:r>
              <a:rPr lang="en-US">
                <a:solidFill>
                  <a:srgbClr val="202124"/>
                </a:solidFill>
                <a:latin typeface="Times New Roman" panose="02020603050405020304" pitchFamily="18" charset="0"/>
                <a:cs typeface="Times New Roman" panose="02020603050405020304" pitchFamily="18" charset="0"/>
              </a:rPr>
              <a:t>_________is </a:t>
            </a:r>
            <a:r>
              <a:rPr lang="en-US">
                <a:latin typeface="Times New Roman" panose="02020603050405020304" pitchFamily="18" charset="0"/>
                <a:cs typeface="Times New Roman" panose="02020603050405020304" pitchFamily="18" charset="0"/>
              </a:rPr>
              <a:t>a browser or apps from the major platforms or services, that’s Facebook (and Instagram), Google (and YouTube), Twitter and LinkedIn.</a:t>
            </a:r>
            <a:endParaRPr lang="en-US">
              <a:latin typeface="Times New Roman" panose="02020603050405020304" pitchFamily="18" charset="0"/>
              <a:cs typeface="Times New Roman" panose="02020603050405020304" pitchFamily="18" charset="0"/>
            </a:endParaRPr>
          </a:p>
          <a:p>
            <a:pPr algn="just"/>
            <a:r>
              <a:rPr lang="en-US" i="0">
                <a:solidFill>
                  <a:srgbClr val="5F6368"/>
                </a:solidFill>
                <a:effectLst/>
                <a:latin typeface="Times New Roman" panose="02020603050405020304" pitchFamily="18" charset="0"/>
                <a:cs typeface="Times New Roman" panose="02020603050405020304" pitchFamily="18" charset="0"/>
              </a:rPr>
              <a:t>5. _________ </a:t>
            </a:r>
            <a:r>
              <a:rPr lang="en-US" i="0">
                <a:solidFill>
                  <a:srgbClr val="4D5156"/>
                </a:solidFill>
                <a:effectLst/>
                <a:latin typeface="Times New Roman" panose="02020603050405020304" pitchFamily="18" charset="0"/>
                <a:cs typeface="Times New Roman" panose="02020603050405020304" pitchFamily="18" charset="0"/>
              </a:rPr>
              <a:t>is the use of paid ads that match the look, feel and function of the media format in which they appear.</a:t>
            </a:r>
            <a:endParaRPr lang="en-US">
              <a:latin typeface="Times New Roman" panose="02020603050405020304" pitchFamily="18" charset="0"/>
              <a:cs typeface="Times New Roman" panose="02020603050405020304" pitchFamily="18" charset="0"/>
            </a:endParaRPr>
          </a:p>
          <a:p>
            <a:r>
              <a:rPr lang="en-IN"/>
              <a:t> </a:t>
            </a:r>
            <a:endParaRPr lang="en-IN"/>
          </a:p>
        </p:txBody>
      </p:sp>
      <p:sp>
        <p:nvSpPr>
          <p:cNvPr id="10" name="Rectangle 9"/>
          <p:cNvSpPr/>
          <p:nvPr/>
        </p:nvSpPr>
        <p:spPr>
          <a:xfrm>
            <a:off x="609600" y="1143000"/>
            <a:ext cx="8001000" cy="6857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0">
                <a:solidFill>
                  <a:srgbClr val="202124"/>
                </a:solidFill>
                <a:effectLst/>
                <a:latin typeface="Times New Roman" panose="02020603050405020304" pitchFamily="18" charset="0"/>
                <a:cs typeface="Times New Roman" panose="02020603050405020304" pitchFamily="18" charset="0"/>
              </a:rPr>
              <a:t>Marketing automation, </a:t>
            </a:r>
            <a:r>
              <a:rPr lang="en-IN">
                <a:latin typeface="Times New Roman" panose="02020603050405020304" pitchFamily="18" charset="0"/>
                <a:cs typeface="Times New Roman" panose="02020603050405020304" pitchFamily="18" charset="0"/>
              </a:rPr>
              <a:t>Digital platform, </a:t>
            </a:r>
            <a:r>
              <a:rPr lang="en-US" i="0">
                <a:solidFill>
                  <a:srgbClr val="5F6368"/>
                </a:solidFill>
                <a:effectLst/>
                <a:latin typeface="Times New Roman" panose="02020603050405020304" pitchFamily="18" charset="0"/>
                <a:cs typeface="Times New Roman" panose="02020603050405020304" pitchFamily="18" charset="0"/>
              </a:rPr>
              <a:t>Native advertising</a:t>
            </a:r>
            <a:r>
              <a:rPr lang="en-US">
                <a:solidFill>
                  <a:srgbClr val="4D5156"/>
                </a:solidFill>
                <a:latin typeface="Times New Roman" panose="02020603050405020304" pitchFamily="18" charset="0"/>
                <a:cs typeface="Times New Roman" panose="02020603050405020304" pitchFamily="18" charset="0"/>
              </a:rPr>
              <a:t>, </a:t>
            </a:r>
            <a:r>
              <a:rPr lang="en-US" i="0">
                <a:solidFill>
                  <a:srgbClr val="202124"/>
                </a:solidFill>
                <a:effectLst/>
                <a:latin typeface="Times New Roman" panose="02020603050405020304" pitchFamily="18" charset="0"/>
                <a:cs typeface="Times New Roman" panose="02020603050405020304" pitchFamily="18" charset="0"/>
              </a:rPr>
              <a:t>Viral marketing, </a:t>
            </a:r>
            <a:r>
              <a:rPr lang="en-IN">
                <a:latin typeface="Times New Roman" panose="02020603050405020304" pitchFamily="18" charset="0"/>
                <a:cs typeface="Times New Roman" panose="02020603050405020304" pitchFamily="18" charset="0"/>
              </a:rPr>
              <a:t>Digital devices</a:t>
            </a:r>
            <a:endParaRPr lang="en-IN">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B81E28A4-6A3D-4C81-817E-AFA1BF7CC65C}" type="datetime1">
              <a:rPr lang="en-US" smtClean="0"/>
            </a:fld>
            <a:endParaRPr lang="en-US"/>
          </a:p>
        </p:txBody>
      </p:sp>
      <p:sp>
        <p:nvSpPr>
          <p:cNvPr id="3" name="Footer Placeholder 2"/>
          <p:cNvSpPr>
            <a:spLocks noGrp="1"/>
          </p:cNvSpPr>
          <p:nvPr>
            <p:ph type="ftr" sz="quarter" idx="11"/>
          </p:nvPr>
        </p:nvSpPr>
        <p:spPr/>
        <p:txBody>
          <a:bodyPr/>
          <a:lstStyle/>
          <a:p>
            <a:r>
              <a:rPr lang="en-US"/>
              <a:t>Dr. Manisha Pundir       AOE0667                 Digital Marketing                 Unit 1</a:t>
            </a:r>
            <a:endParaRPr lang="en-US"/>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24600"/>
            <a:ext cx="4876800" cy="365125"/>
          </a:xfrm>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Old</a:t>
            </a:r>
            <a:r>
              <a:rPr lang="en-US" sz="2100" dirty="0">
                <a:sym typeface="+mn-ea"/>
              </a:rPr>
              <a:t> Question Papers </a:t>
            </a:r>
            <a:endParaRPr lang="en-US" sz="2100" dirty="0">
              <a:sym typeface="+mn-ea"/>
            </a:endParaRPr>
          </a:p>
        </p:txBody>
      </p:sp>
      <p:sp>
        <p:nvSpPr>
          <p:cNvPr id="9" name="Date Placeholder 8"/>
          <p:cNvSpPr>
            <a:spLocks noGrp="1"/>
          </p:cNvSpPr>
          <p:nvPr>
            <p:ph type="dt" sz="half" idx="10"/>
          </p:nvPr>
        </p:nvSpPr>
        <p:spPr/>
        <p:txBody>
          <a:bodyPr/>
          <a:lstStyle/>
          <a:p>
            <a:fld id="{09CC8AB7-827F-4F00-9A36-3E0D82BB2101}" type="datetime1">
              <a:rPr lang="en-US" smtClean="0"/>
            </a:fld>
            <a:endParaRPr lang="en-US"/>
          </a:p>
        </p:txBody>
      </p:sp>
      <p:sp>
        <p:nvSpPr>
          <p:cNvPr id="11" name="Rectangle 10"/>
          <p:cNvSpPr/>
          <p:nvPr/>
        </p:nvSpPr>
        <p:spPr>
          <a:xfrm>
            <a:off x="1752600" y="2102798"/>
            <a:ext cx="6400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No previous question paper as the subject has been newly introduced in the autonomous</a:t>
            </a:r>
            <a:endParaRPr lang="en-US" sz="2400">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356350"/>
            <a:ext cx="5562600" cy="365125"/>
          </a:xfrm>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a:latin typeface="Times New Roman" panose="02020603050405020304" pitchFamily="18" charset="0"/>
                <a:cs typeface="Times New Roman" panose="02020603050405020304" pitchFamily="18" charset="0"/>
              </a:rPr>
              <a:t>Expected Questions for University Exam </a:t>
            </a:r>
            <a:endParaRPr kumimoji="0" lang="en-US" sz="2800" b="1" i="0" u="none" strike="noStrike" kern="1200" cap="none" spc="0" normalizeH="0" baseline="0" noProof="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Date Placeholder 9"/>
          <p:cNvSpPr>
            <a:spLocks noGrp="1"/>
          </p:cNvSpPr>
          <p:nvPr>
            <p:ph type="dt" sz="half" idx="10"/>
          </p:nvPr>
        </p:nvSpPr>
        <p:spPr/>
        <p:txBody>
          <a:bodyPr/>
          <a:lstStyle/>
          <a:p>
            <a:fld id="{30192289-3336-4DF1-81E1-26950B850761}" type="datetime1">
              <a:rPr lang="en-US" smtClean="0"/>
            </a:fld>
            <a:endParaRPr lang="en-US"/>
          </a:p>
        </p:txBody>
      </p:sp>
      <p:sp>
        <p:nvSpPr>
          <p:cNvPr id="2" name="Rectangle 1"/>
          <p:cNvSpPr/>
          <p:nvPr/>
        </p:nvSpPr>
        <p:spPr>
          <a:xfrm>
            <a:off x="304800" y="906988"/>
            <a:ext cx="8686800" cy="5493812"/>
          </a:xfrm>
          <a:prstGeom prst="rect">
            <a:avLst/>
          </a:prstGeom>
        </p:spPr>
        <p:txBody>
          <a:bodyPr wrap="square">
            <a:spAutoFit/>
          </a:bodyPr>
          <a:lstStyle/>
          <a:p>
            <a:r>
              <a:rPr lang="en-US" b="1"/>
              <a:t> </a:t>
            </a:r>
            <a:r>
              <a:rPr lang="en-US">
                <a:latin typeface="Times New Roman" panose="02020603050405020304" pitchFamily="18" charset="0"/>
                <a:cs typeface="Times New Roman" panose="02020603050405020304" pitchFamily="18" charset="0"/>
              </a:rPr>
              <a:t>Q1.Explain what do you mean by term new digital world ? What are the key trends driving shift from tradition  to digital marketing  practices ?</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Q2. Discuss the need for digital marketing in today’s digital world ?</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Q3.Explain the 7 Ps of digital marketing in detail ?</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Q4.Explain in detail the steps involved while crafting a digital marketing strategy ?</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Q5.Throw light on the various market Strategies for the digital world.</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Q6. Briefly discuss new digital paradigm changing the marketing world?</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Q7.  State the different types of Digital Marketing?</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Q8. Name some useful Digital Marketing tools?</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Q9. Explain PPC or Pay Per Click advertising?</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Q10. State the limitations of Online Marketing.</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Q11. Explain what do you know about Email Marketing.</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Q12. Give reasons why Online marketing is preferred over Offline marketing.  </a:t>
            </a:r>
            <a:endParaRPr lang="en-US">
              <a:latin typeface="Times New Roman" panose="02020603050405020304" pitchFamily="18" charset="0"/>
              <a:cs typeface="Times New Roman" panose="02020603050405020304" pitchFamily="18" charset="0"/>
            </a:endParaRPr>
          </a:p>
          <a:p>
            <a:pPr>
              <a:buNone/>
            </a:pPr>
            <a:endParaRPr lang="en-US"/>
          </a:p>
        </p:txBody>
      </p:sp>
      <p:sp>
        <p:nvSpPr>
          <p:cNvPr id="9" name="Title 1"/>
          <p:cNvSpPr/>
          <p:nvPr/>
        </p:nvSpPr>
        <p:spPr>
          <a:xfrm>
            <a:off x="1371600" y="-27295"/>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Expected Questions for University Exam </a:t>
            </a:r>
            <a:endParaRPr lang="en-US" sz="2100" dirty="0">
              <a:sym typeface="+mn-ea"/>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34000"/>
          </a:xfrm>
        </p:spPr>
        <p:txBody>
          <a:bodyPr>
            <a:normAutofit/>
          </a:bodyPr>
          <a:lstStyle/>
          <a:p>
            <a:pPr lvl="0">
              <a:buNone/>
            </a:pPr>
            <a:endParaRPr lang="en-US" sz="1800" b="1"/>
          </a:p>
          <a:p>
            <a:pPr lvl="0" algn="just">
              <a:buNone/>
            </a:pPr>
            <a:endParaRPr lang="en-US" sz="1800"/>
          </a:p>
          <a:p>
            <a:pPr algn="just">
              <a:buNone/>
            </a:pPr>
            <a:endParaRPr lang="en-US" sz="1800"/>
          </a:p>
          <a:p>
            <a:pPr>
              <a:buNone/>
            </a:pPr>
            <a:endParaRPr lang="en-US"/>
          </a:p>
        </p:txBody>
      </p:sp>
      <p:sp>
        <p:nvSpPr>
          <p:cNvPr id="4" name="Date Placeholder 3"/>
          <p:cNvSpPr>
            <a:spLocks noGrp="1"/>
          </p:cNvSpPr>
          <p:nvPr>
            <p:ph type="dt" sz="half" idx="10"/>
          </p:nvPr>
        </p:nvSpPr>
        <p:spPr/>
        <p:txBody>
          <a:bodyPr/>
          <a:lstStyle/>
          <a:p>
            <a:fld id="{A779FD95-0DCD-41EF-A19D-0283A8C8E3B5}" type="datetime1">
              <a:rPr lang="en-US" smtClean="0"/>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p:nvPr/>
        </p:nvSpPr>
        <p:spPr>
          <a:xfrm>
            <a:off x="1295400" y="1"/>
            <a:ext cx="7696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RECAP</a:t>
            </a:r>
            <a:r>
              <a:rPr lang="en-US" sz="2100" dirty="0">
                <a:sym typeface="+mn-ea"/>
              </a:rPr>
              <a:t> </a:t>
            </a:r>
            <a:endParaRPr lang="en-US" sz="2100" dirty="0">
              <a:sym typeface="+mn-ea"/>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Rectangle 8"/>
          <p:cNvSpPr/>
          <p:nvPr/>
        </p:nvSpPr>
        <p:spPr>
          <a:xfrm>
            <a:off x="457200" y="1066800"/>
            <a:ext cx="8382000" cy="3730317"/>
          </a:xfrm>
          <a:prstGeom prst="rect">
            <a:avLst/>
          </a:prstGeom>
        </p:spPr>
        <p:txBody>
          <a:bodyPr wrap="square">
            <a:spAutoFit/>
          </a:bodyPr>
          <a:lstStyle/>
          <a:p>
            <a:pPr algn="just">
              <a:lnSpc>
                <a:spcPct val="150000"/>
              </a:lnSpc>
            </a:pPr>
            <a:r>
              <a:rPr lang="en-US" sz="2000">
                <a:latin typeface="Times New Roman" panose="02020603050405020304" pitchFamily="18" charset="0"/>
                <a:cs typeface="Times New Roman" panose="02020603050405020304" pitchFamily="18" charset="0"/>
              </a:rPr>
              <a:t>Digital marketing is a subset of traditional marketing. It promotes your brand or products using digital channels such as the internet, emails and mobile phones, as opposed to more traditional media such as print, radio, TV or billboards. Finding new customers is the main aim of digital marketing. It has the advantage over traditional marketing techniques because online programs such as Google Analytics exist which enable you to analyze your marketing campaigns in real time. This is far faster than any non-digital technique.</a:t>
            </a:r>
            <a:endParaRPr lang="en-US" sz="2000">
              <a:latin typeface="Times New Roman" panose="02020603050405020304" pitchFamily="18" charset="0"/>
              <a:cs typeface="Times New Roman" panose="02020603050405020304" pitchFamily="18" charset="0"/>
            </a:endParaRPr>
          </a:p>
          <a:p>
            <a:pPr algn="just">
              <a:lnSpc>
                <a:spcPct val="150000"/>
              </a:lnSpc>
            </a:pPr>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p:txBody>
      </p:sp>
      <p:pic>
        <p:nvPicPr>
          <p:cNvPr id="2" name="Picture 1" descr="niet"/>
          <p:cNvPicPr>
            <a:picLocks noChangeAspect="1"/>
          </p:cNvPicPr>
          <p:nvPr/>
        </p:nvPicPr>
        <p:blipFill>
          <a:blip r:embed="rId2"/>
          <a:stretch>
            <a:fillRect/>
          </a:stretch>
        </p:blipFill>
        <p:spPr>
          <a:xfrm>
            <a:off x="-635" y="-34290"/>
            <a:ext cx="1372235" cy="78803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356350"/>
            <a:ext cx="5562600" cy="365125"/>
          </a:xfrm>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References</a:t>
            </a:r>
            <a:endParaRPr lang="en-US" sz="2100" dirty="0">
              <a:sym typeface="+mn-ea"/>
            </a:endParaRPr>
          </a:p>
        </p:txBody>
      </p:sp>
      <p:sp>
        <p:nvSpPr>
          <p:cNvPr id="10" name="Date Placeholder 9"/>
          <p:cNvSpPr>
            <a:spLocks noGrp="1"/>
          </p:cNvSpPr>
          <p:nvPr>
            <p:ph type="dt" sz="half" idx="10"/>
          </p:nvPr>
        </p:nvSpPr>
        <p:spPr/>
        <p:txBody>
          <a:bodyPr/>
          <a:lstStyle/>
          <a:p>
            <a:fld id="{429BA314-1FC4-42FA-A383-82F2A0277FDC}" type="datetime1">
              <a:rPr lang="en-US" smtClean="0"/>
            </a:fld>
            <a:endParaRPr lang="en-US"/>
          </a:p>
        </p:txBody>
      </p:sp>
      <p:sp>
        <p:nvSpPr>
          <p:cNvPr id="9" name="TextBox 8"/>
          <p:cNvSpPr txBox="1"/>
          <p:nvPr/>
        </p:nvSpPr>
        <p:spPr>
          <a:xfrm>
            <a:off x="838200" y="1349782"/>
            <a:ext cx="7772400" cy="4247317"/>
          </a:xfrm>
          <a:prstGeom prst="rect">
            <a:avLst/>
          </a:prstGeom>
          <a:noFill/>
        </p:spPr>
        <p:txBody>
          <a:bodyPr wrap="square" rtlCol="0">
            <a:spAutoFit/>
          </a:bodyPr>
          <a:lstStyle/>
          <a:p>
            <a:pPr marL="342900" indent="-342900" algn="just">
              <a:lnSpc>
                <a:spcPct val="150000"/>
              </a:lnSpc>
              <a:buFont typeface="+mj-lt"/>
              <a:buAutoNum type="arabicPeriod"/>
            </a:pPr>
            <a:r>
              <a:rPr lang="en-US" err="1">
                <a:latin typeface="Times New Roman" panose="02020603050405020304" pitchFamily="18" charset="0"/>
                <a:cs typeface="Times New Roman" panose="02020603050405020304" pitchFamily="18" charset="0"/>
              </a:rPr>
              <a:t>MoutsyMaiti</a:t>
            </a:r>
            <a:r>
              <a:rPr lang="en-US">
                <a:latin typeface="Times New Roman" panose="02020603050405020304" pitchFamily="18" charset="0"/>
                <a:cs typeface="Times New Roman" panose="02020603050405020304" pitchFamily="18" charset="0"/>
              </a:rPr>
              <a:t>: Internet Marketing, Oxford University Press India (June, 2017) </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err="1">
                <a:latin typeface="Times New Roman" panose="02020603050405020304" pitchFamily="18" charset="0"/>
                <a:cs typeface="Times New Roman" panose="02020603050405020304" pitchFamily="18" charset="0"/>
              </a:rPr>
              <a:t>Vandana</a:t>
            </a:r>
            <a:r>
              <a:rPr lang="en-US">
                <a:latin typeface="Times New Roman" panose="02020603050405020304" pitchFamily="18" charset="0"/>
                <a:cs typeface="Times New Roman" panose="02020603050405020304" pitchFamily="18" charset="0"/>
              </a:rPr>
              <a:t>, Ahuja; Digital Marketing, Oxford University Press India (January, 2021). </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rPr>
              <a:t>Eric Greenberg, and </a:t>
            </a:r>
            <a:r>
              <a:rPr lang="en-US" err="1">
                <a:latin typeface="Times New Roman" panose="02020603050405020304" pitchFamily="18" charset="0"/>
                <a:cs typeface="Times New Roman" panose="02020603050405020304" pitchFamily="18" charset="0"/>
              </a:rPr>
              <a:t>Kates</a:t>
            </a:r>
            <a:r>
              <a:rPr lang="en-US">
                <a:latin typeface="Times New Roman" panose="02020603050405020304" pitchFamily="18" charset="0"/>
                <a:cs typeface="Times New Roman" panose="02020603050405020304" pitchFamily="18" charset="0"/>
              </a:rPr>
              <a:t>, Alexander; Strategic Digital Marketing: Top Digital Experts Share the Formula for Tangible Returns on Your Marketing Investment; McGraw-Hill Professional (October, 2013). </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rPr>
              <a:t>Ryan, Damian; Understanding Digital Marketing: marketing strategies for engaging the digital generation; </a:t>
            </a:r>
            <a:r>
              <a:rPr lang="en-US" err="1">
                <a:latin typeface="Times New Roman" panose="02020603050405020304" pitchFamily="18" charset="0"/>
                <a:cs typeface="Times New Roman" panose="02020603050405020304" pitchFamily="18" charset="0"/>
              </a:rPr>
              <a:t>Kogan</a:t>
            </a:r>
            <a:r>
              <a:rPr lang="en-US">
                <a:latin typeface="Times New Roman" panose="02020603050405020304" pitchFamily="18" charset="0"/>
                <a:cs typeface="Times New Roman" panose="02020603050405020304" pitchFamily="18" charset="0"/>
              </a:rPr>
              <a:t> Page (3rd Edition, 2014). </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rPr>
              <a:t>Tracy L. </a:t>
            </a:r>
            <a:r>
              <a:rPr lang="en-US" err="1">
                <a:latin typeface="Times New Roman" panose="02020603050405020304" pitchFamily="18" charset="0"/>
                <a:cs typeface="Times New Roman" panose="02020603050405020304" pitchFamily="18" charset="0"/>
              </a:rPr>
              <a:t>Tuten</a:t>
            </a:r>
            <a:r>
              <a:rPr lang="en-US">
                <a:latin typeface="Times New Roman" panose="02020603050405020304" pitchFamily="18" charset="0"/>
                <a:cs typeface="Times New Roman" panose="02020603050405020304" pitchFamily="18" charset="0"/>
              </a:rPr>
              <a:t>&amp; Michael R. Solomon : Social Media Marketing (Sage Publication</a:t>
            </a:r>
            <a:endParaRPr lang="en-US">
              <a:latin typeface="Times New Roman" panose="02020603050405020304" pitchFamily="18"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356350"/>
            <a:ext cx="5562600" cy="365125"/>
          </a:xfrm>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Noida</a:t>
            </a:r>
            <a:r>
              <a:rPr lang="en-US" sz="2100" dirty="0">
                <a:sym typeface="+mn-ea"/>
              </a:rPr>
              <a:t> Institute of Engineering and Technology, Greater </a:t>
            </a:r>
            <a:r>
              <a:rPr lang="en-US" sz="2100" dirty="0">
                <a:sym typeface="+mn-ea"/>
              </a:rPr>
              <a:t>Noida</a:t>
            </a:r>
            <a:endParaRPr lang="en-US" sz="2100" dirty="0">
              <a:sym typeface="+mn-ea"/>
            </a:endParaRPr>
          </a:p>
        </p:txBody>
      </p:sp>
      <p:sp>
        <p:nvSpPr>
          <p:cNvPr id="9" name="Content Placeholder 8"/>
          <p:cNvSpPr>
            <a:spLocks noGrp="1"/>
          </p:cNvSpPr>
          <p:nvPr>
            <p:ph idx="1"/>
          </p:nvPr>
        </p:nvSpPr>
        <p:spPr>
          <a:xfrm>
            <a:off x="1676400" y="1143000"/>
            <a:ext cx="5989718" cy="3342453"/>
          </a:xfrm>
          <a:prstGeom prst="rect">
            <a:avLst/>
          </a:prstGeom>
          <a:noFill/>
        </p:spPr>
        <p:txBody>
          <a:bodyPr wrap="square" lIns="91440" tIns="45720" rIns="91440" bIns="45720">
            <a:spAutoFit/>
          </a:bodyPr>
          <a:lstStyle/>
          <a:p>
            <a:pPr algn="ctr">
              <a:buNone/>
            </a:pPr>
            <a:endParaRPr lang="en-US" sz="96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endParaRPr>
          </a:p>
          <a:p>
            <a:pPr algn="ctr">
              <a:buNone/>
            </a:pPr>
            <a:r>
              <a:rPr lang="en-US" sz="96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Thank You</a:t>
            </a:r>
            <a:endParaRPr lang="en-US" sz="96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endParaRPr>
          </a:p>
        </p:txBody>
      </p:sp>
      <p:sp>
        <p:nvSpPr>
          <p:cNvPr id="10" name="Date Placeholder 9"/>
          <p:cNvSpPr>
            <a:spLocks noGrp="1"/>
          </p:cNvSpPr>
          <p:nvPr>
            <p:ph type="dt" sz="half" idx="10"/>
          </p:nvPr>
        </p:nvSpPr>
        <p:spPr/>
        <p:txBody>
          <a:bodyPr/>
          <a:lstStyle/>
          <a:p>
            <a:fld id="{4CACB6F3-DBED-418D-8400-84F89EF8E756}" type="datetime1">
              <a:rPr lang="en-US" smtClean="0"/>
            </a:fld>
            <a:endParaRPr lang="en-US"/>
          </a:p>
        </p:txBody>
      </p:sp>
      <p:pic>
        <p:nvPicPr>
          <p:cNvPr id="4" name="Picture 3" descr="niet"/>
          <p:cNvPicPr>
            <a:picLocks noChangeAspect="1"/>
          </p:cNvPicPr>
          <p:nvPr/>
        </p:nvPicPr>
        <p:blipFill>
          <a:blip r:embed="rId1"/>
          <a:stretch>
            <a:fillRect/>
          </a:stretch>
        </p:blipFill>
        <p:spPr>
          <a:xfrm>
            <a:off x="-635" y="-34290"/>
            <a:ext cx="1372235" cy="7880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Program</a:t>
            </a:r>
            <a:r>
              <a:rPr lang="en-US" sz="2100" dirty="0">
                <a:sym typeface="+mn-ea"/>
              </a:rPr>
              <a:t> Outcomes (POs)</a:t>
            </a:r>
            <a:endParaRPr lang="en-US" sz="2100" dirty="0">
              <a:sym typeface="+mn-ea"/>
            </a:endParaRPr>
          </a:p>
        </p:txBody>
      </p:sp>
      <p:sp>
        <p:nvSpPr>
          <p:cNvPr id="9" name="Date Placeholder 8"/>
          <p:cNvSpPr>
            <a:spLocks noGrp="1"/>
          </p:cNvSpPr>
          <p:nvPr>
            <p:ph type="dt" sz="half" idx="10"/>
          </p:nvPr>
        </p:nvSpPr>
        <p:spPr/>
        <p:txBody>
          <a:bodyPr/>
          <a:lstStyle/>
          <a:p>
            <a:fld id="{DAEF0D0D-2D1B-4E2C-A5C4-FE8F67EE69F8}" type="datetime1">
              <a:rPr lang="en-US" smtClean="0"/>
            </a:fld>
            <a:endParaRPr lang="en-US"/>
          </a:p>
        </p:txBody>
      </p:sp>
      <p:sp>
        <p:nvSpPr>
          <p:cNvPr id="2" name="Rectangle 1"/>
          <p:cNvSpPr/>
          <p:nvPr/>
        </p:nvSpPr>
        <p:spPr>
          <a:xfrm>
            <a:off x="1438701" y="980215"/>
            <a:ext cx="5257800"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50000"/>
              </a:lnSpc>
            </a:pPr>
            <a:r>
              <a:rPr lang="en-US" b="1">
                <a:latin typeface="Times New Roman" panose="02020603050405020304" pitchFamily="18" charset="0"/>
                <a:ea typeface="Calibri" panose="020F0502020204030204" pitchFamily="34" charset="0"/>
                <a:cs typeface="Times New Roman" panose="02020603050405020304" pitchFamily="18" charset="0"/>
              </a:rPr>
              <a:t>PO1: Engineering knowledge</a:t>
            </a:r>
            <a:endParaRPr lang="en-US" b="1">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1">
                <a:latin typeface="Times New Roman" panose="02020603050405020304" pitchFamily="18" charset="0"/>
                <a:ea typeface="Calibri" panose="020F0502020204030204" pitchFamily="34" charset="0"/>
                <a:cs typeface="Times New Roman" panose="02020603050405020304" pitchFamily="18" charset="0"/>
              </a:rPr>
              <a:t>PO2: Problem analysis</a:t>
            </a:r>
            <a:endParaRPr lang="en-US" b="1">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1">
                <a:latin typeface="Times New Roman" panose="02020603050405020304" pitchFamily="18" charset="0"/>
                <a:ea typeface="Calibri" panose="020F0502020204030204" pitchFamily="34" charset="0"/>
                <a:cs typeface="Times New Roman" panose="02020603050405020304" pitchFamily="18" charset="0"/>
              </a:rPr>
              <a:t>PO3: Design/development of solutions</a:t>
            </a:r>
            <a:r>
              <a:rPr lang="en-US">
                <a:latin typeface="Times New Roman" panose="02020603050405020304" pitchFamily="18" charset="0"/>
                <a:ea typeface="Calibri" panose="020F0502020204030204" pitchFamily="34" charset="0"/>
                <a:cs typeface="Times New Roman" panose="02020603050405020304" pitchFamily="18" charset="0"/>
              </a:rPr>
              <a:t> </a:t>
            </a:r>
            <a:endParaRPr lang="en-US">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1">
                <a:latin typeface="Times New Roman" panose="02020603050405020304" pitchFamily="18" charset="0"/>
                <a:ea typeface="Calibri" panose="020F0502020204030204" pitchFamily="34" charset="0"/>
                <a:cs typeface="Times New Roman" panose="02020603050405020304" pitchFamily="18" charset="0"/>
              </a:rPr>
              <a:t>PO4: Conduct investigations of complex problems</a:t>
            </a:r>
            <a:r>
              <a:rPr lang="en-US">
                <a:latin typeface="Times New Roman" panose="02020603050405020304" pitchFamily="18" charset="0"/>
                <a:ea typeface="Calibri" panose="020F0502020204030204" pitchFamily="34" charset="0"/>
                <a:cs typeface="Times New Roman" panose="02020603050405020304" pitchFamily="18" charset="0"/>
              </a:rPr>
              <a:t> </a:t>
            </a:r>
            <a:endParaRPr lang="en-US">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1">
                <a:latin typeface="Times New Roman" panose="02020603050405020304" pitchFamily="18" charset="0"/>
                <a:ea typeface="Calibri" panose="020F0502020204030204" pitchFamily="34" charset="0"/>
                <a:cs typeface="Times New Roman" panose="02020603050405020304" pitchFamily="18" charset="0"/>
              </a:rPr>
              <a:t>PO5: Modern tool usage</a:t>
            </a:r>
            <a:r>
              <a:rPr lang="en-US">
                <a:latin typeface="Times New Roman" panose="02020603050405020304" pitchFamily="18" charset="0"/>
                <a:ea typeface="Calibri" panose="020F0502020204030204" pitchFamily="34" charset="0"/>
                <a:cs typeface="Times New Roman" panose="02020603050405020304" pitchFamily="18" charset="0"/>
              </a:rPr>
              <a:t> </a:t>
            </a:r>
            <a:endParaRPr lang="en-US">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1">
                <a:latin typeface="Times New Roman" panose="02020603050405020304" pitchFamily="18" charset="0"/>
                <a:ea typeface="Calibri" panose="020F0502020204030204" pitchFamily="34" charset="0"/>
                <a:cs typeface="Times New Roman" panose="02020603050405020304" pitchFamily="18" charset="0"/>
              </a:rPr>
              <a:t>PO6: The engineer and society</a:t>
            </a:r>
            <a:endParaRPr lang="en-US">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1">
                <a:latin typeface="Times New Roman" panose="02020603050405020304" pitchFamily="18" charset="0"/>
                <a:ea typeface="Calibri" panose="020F0502020204030204" pitchFamily="34" charset="0"/>
                <a:cs typeface="Times New Roman" panose="02020603050405020304" pitchFamily="18" charset="0"/>
              </a:rPr>
              <a:t>PO7: Environment and sustainability</a:t>
            </a:r>
            <a:endParaRPr lang="en-US" b="1">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1">
                <a:latin typeface="Times New Roman" panose="02020603050405020304" pitchFamily="18" charset="0"/>
                <a:ea typeface="Calibri" panose="020F0502020204030204" pitchFamily="34" charset="0"/>
                <a:cs typeface="Times New Roman" panose="02020603050405020304" pitchFamily="18" charset="0"/>
              </a:rPr>
              <a:t>PO8: Ethics</a:t>
            </a:r>
            <a:endParaRPr lang="en-US">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a:latin typeface="Times New Roman" panose="02020603050405020304" pitchFamily="18" charset="0"/>
                <a:ea typeface="Calibri" panose="020F0502020204030204" pitchFamily="34" charset="0"/>
                <a:cs typeface="Times New Roman" panose="02020603050405020304" pitchFamily="18" charset="0"/>
              </a:rPr>
              <a:t> </a:t>
            </a:r>
            <a:r>
              <a:rPr lang="en-US" b="1">
                <a:latin typeface="Times New Roman" panose="02020603050405020304" pitchFamily="18" charset="0"/>
                <a:ea typeface="Calibri" panose="020F0502020204030204" pitchFamily="34" charset="0"/>
                <a:cs typeface="Times New Roman" panose="02020603050405020304" pitchFamily="18" charset="0"/>
              </a:rPr>
              <a:t>PO9: Individual and team work</a:t>
            </a:r>
            <a:r>
              <a:rPr lang="en-US">
                <a:latin typeface="Times New Roman" panose="02020603050405020304" pitchFamily="18" charset="0"/>
                <a:ea typeface="Calibri" panose="020F0502020204030204" pitchFamily="34" charset="0"/>
                <a:cs typeface="Times New Roman" panose="02020603050405020304" pitchFamily="18" charset="0"/>
              </a:rPr>
              <a:t> </a:t>
            </a:r>
            <a:endParaRPr lang="en-US">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1">
                <a:latin typeface="Times New Roman" panose="02020603050405020304" pitchFamily="18" charset="0"/>
                <a:ea typeface="Calibri" panose="020F0502020204030204" pitchFamily="34" charset="0"/>
                <a:cs typeface="Times New Roman" panose="02020603050405020304" pitchFamily="18" charset="0"/>
              </a:rPr>
              <a:t>PO10: Communication</a:t>
            </a:r>
            <a:endParaRPr lang="en-US">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1">
                <a:latin typeface="Times New Roman" panose="02020603050405020304" pitchFamily="18" charset="0"/>
                <a:ea typeface="Calibri" panose="020F0502020204030204" pitchFamily="34" charset="0"/>
                <a:cs typeface="Times New Roman" panose="02020603050405020304" pitchFamily="18" charset="0"/>
              </a:rPr>
              <a:t>PO11: Project management and finance</a:t>
            </a:r>
            <a:endParaRPr lang="en-US" b="1">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1">
                <a:latin typeface="Times New Roman" panose="02020603050405020304" pitchFamily="18" charset="0"/>
                <a:ea typeface="Calibri" panose="020F0502020204030204" pitchFamily="34" charset="0"/>
                <a:cs typeface="Times New Roman" panose="02020603050405020304" pitchFamily="18" charset="0"/>
              </a:rPr>
              <a:t>PO12: Life-long learning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niet"/>
          <p:cNvPicPr>
            <a:picLocks noChangeAspect="1"/>
          </p:cNvPicPr>
          <p:nvPr/>
        </p:nvPicPr>
        <p:blipFill>
          <a:blip r:embed="rId1"/>
          <a:stretch>
            <a:fillRect/>
          </a:stretch>
        </p:blipFill>
        <p:spPr>
          <a:xfrm>
            <a:off x="-635" y="-34290"/>
            <a:ext cx="1439545" cy="7880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US">
                <a:latin typeface="Times New Roman" panose="02020603050405020304" pitchFamily="18" charset="0"/>
                <a:cs typeface="Times New Roman" panose="02020603050405020304" pitchFamily="18" charset="0"/>
              </a:rPr>
              <a:t>Dr. Manisha Pundir       AOE0667                 Digital Marketing                 Unit 1</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7" name="Title 1"/>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Program Specific Outcomes</a:t>
            </a:r>
            <a:r>
              <a:rPr lang="en-US" sz="2100" dirty="0">
                <a:sym typeface="+mn-ea"/>
              </a:rPr>
              <a:t>s (PSOs)</a:t>
            </a:r>
            <a:endParaRPr lang="en-US" sz="2100" dirty="0">
              <a:sym typeface="+mn-ea"/>
            </a:endParaRPr>
          </a:p>
        </p:txBody>
      </p:sp>
      <p:sp>
        <p:nvSpPr>
          <p:cNvPr id="9" name="Date Placeholder 8"/>
          <p:cNvSpPr>
            <a:spLocks noGrp="1"/>
          </p:cNvSpPr>
          <p:nvPr>
            <p:ph type="dt" sz="half" idx="10"/>
          </p:nvPr>
        </p:nvSpPr>
        <p:spPr/>
        <p:txBody>
          <a:bodyPr/>
          <a:lstStyle/>
          <a:p>
            <a:fld id="{BEB75D77-EE9E-4B31-A66F-0A7202EB2620}" type="datetime1">
              <a:rPr lang="en-US" smtClean="0"/>
            </a:fld>
            <a:endParaRPr lang="en-US"/>
          </a:p>
        </p:txBody>
      </p:sp>
      <p:sp>
        <p:nvSpPr>
          <p:cNvPr id="2" name="Rectangle 1"/>
          <p:cNvSpPr>
            <a:spLocks noChangeArrowheads="1"/>
          </p:cNvSpPr>
          <p:nvPr/>
        </p:nvSpPr>
        <p:spPr bwMode="auto">
          <a:xfrm>
            <a:off x="552364" y="1665499"/>
            <a:ext cx="8134436" cy="3691844"/>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200000"/>
              </a:lnSpc>
            </a:pPr>
            <a:r>
              <a:rPr lang="en-US" sz="2000" b="1">
                <a:solidFill>
                  <a:srgbClr val="222222"/>
                </a:solidFill>
                <a:latin typeface="Times New Roman" panose="02020603050405020304" pitchFamily="18" charset="0"/>
                <a:cs typeface="Times New Roman" panose="02020603050405020304" pitchFamily="18" charset="0"/>
              </a:rPr>
              <a:t>PSO1: To apply knowledge of basic sciences and biotechnological techniques.</a:t>
            </a:r>
            <a:endParaRPr lang="en-US" sz="2000" b="1">
              <a:solidFill>
                <a:srgbClr val="222222"/>
              </a:solidFill>
              <a:latin typeface="Times New Roman" panose="02020603050405020304" pitchFamily="18" charset="0"/>
              <a:cs typeface="Times New Roman" panose="02020603050405020304" pitchFamily="18" charset="0"/>
            </a:endParaRPr>
          </a:p>
          <a:p>
            <a:pPr lvl="0" algn="just">
              <a:lnSpc>
                <a:spcPct val="200000"/>
              </a:lnSpc>
            </a:pPr>
            <a:r>
              <a:rPr lang="en-US" sz="2000" b="1">
                <a:solidFill>
                  <a:srgbClr val="222222"/>
                </a:solidFill>
                <a:latin typeface="Times New Roman" panose="02020603050405020304" pitchFamily="18" charset="0"/>
                <a:cs typeface="Times New Roman" panose="02020603050405020304" pitchFamily="18" charset="0"/>
              </a:rPr>
              <a:t>PSO2: To Design, optimize, analyze &amp; scale up bioprocesses to develop useful products with societal consideration.</a:t>
            </a:r>
            <a:endParaRPr lang="en-US" sz="2000" b="1">
              <a:solidFill>
                <a:srgbClr val="222222"/>
              </a:solidFill>
              <a:latin typeface="Times New Roman" panose="02020603050405020304" pitchFamily="18" charset="0"/>
              <a:cs typeface="Times New Roman" panose="02020603050405020304" pitchFamily="18" charset="0"/>
            </a:endParaRPr>
          </a:p>
          <a:p>
            <a:pPr lvl="0" algn="just">
              <a:lnSpc>
                <a:spcPct val="200000"/>
              </a:lnSpc>
            </a:pPr>
            <a:r>
              <a:rPr lang="en-US" sz="2000" b="1">
                <a:solidFill>
                  <a:srgbClr val="222222"/>
                </a:solidFill>
                <a:latin typeface="Times New Roman" panose="02020603050405020304" pitchFamily="18" charset="0"/>
                <a:cs typeface="Times New Roman" panose="02020603050405020304" pitchFamily="18" charset="0"/>
              </a:rPr>
              <a:t>PSO3: To generate, analyze &amp; interpret biological data using in </a:t>
            </a:r>
            <a:r>
              <a:rPr lang="en-US" sz="2000" b="1" err="1">
                <a:solidFill>
                  <a:srgbClr val="222222"/>
                </a:solidFill>
                <a:latin typeface="Times New Roman" panose="02020603050405020304" pitchFamily="18" charset="0"/>
                <a:cs typeface="Times New Roman" panose="02020603050405020304" pitchFamily="18" charset="0"/>
              </a:rPr>
              <a:t>silico</a:t>
            </a:r>
            <a:r>
              <a:rPr lang="en-US" sz="2000" b="1">
                <a:solidFill>
                  <a:srgbClr val="222222"/>
                </a:solidFill>
                <a:latin typeface="Times New Roman" panose="02020603050405020304" pitchFamily="18" charset="0"/>
                <a:cs typeface="Times New Roman" panose="02020603050405020304" pitchFamily="18" charset="0"/>
              </a:rPr>
              <a:t> &amp; other relevant approaches.</a:t>
            </a:r>
            <a:endParaRPr lang="en-US" sz="2000" b="1">
              <a:solidFill>
                <a:srgbClr val="222222"/>
              </a:solidFill>
              <a:latin typeface="Times New Roman" panose="02020603050405020304" pitchFamily="18" charset="0"/>
              <a:cs typeface="Times New Roman" panose="02020603050405020304" pitchFamily="18" charset="0"/>
            </a:endParaRPr>
          </a:p>
        </p:txBody>
      </p:sp>
      <p:sp>
        <p:nvSpPr>
          <p:cNvPr id="3" name="AutoShape 2" descr="image.gif"/>
          <p:cNvSpPr>
            <a:spLocks noChangeAspect="1" noChangeArrowheads="1"/>
          </p:cNvSpPr>
          <p:nvPr/>
        </p:nvSpPr>
        <p:spPr bwMode="auto">
          <a:xfrm flipV="1">
            <a:off x="440140" y="1067118"/>
            <a:ext cx="9525"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4" name="Picture 3" descr="niet"/>
          <p:cNvPicPr>
            <a:picLocks noChangeAspect="1"/>
          </p:cNvPicPr>
          <p:nvPr/>
        </p:nvPicPr>
        <p:blipFill>
          <a:blip r:embed="rId1"/>
          <a:stretch>
            <a:fillRect/>
          </a:stretch>
        </p:blipFill>
        <p:spPr>
          <a:xfrm>
            <a:off x="-635" y="-34290"/>
            <a:ext cx="1371600" cy="8197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304800" y="1745547"/>
          <a:ext cx="8610601" cy="1374006"/>
        </p:xfrm>
        <a:graphic>
          <a:graphicData uri="http://schemas.openxmlformats.org/drawingml/2006/table">
            <a:tbl>
              <a:tblPr firstRow="1" bandRow="1">
                <a:tableStyleId>{5940675A-B579-460E-94D1-54222C63F5DA}</a:tableStyleId>
              </a:tblPr>
              <a:tblGrid>
                <a:gridCol w="852535"/>
                <a:gridCol w="595265"/>
                <a:gridCol w="609600"/>
                <a:gridCol w="685800"/>
                <a:gridCol w="685800"/>
                <a:gridCol w="609600"/>
                <a:gridCol w="609600"/>
                <a:gridCol w="609600"/>
                <a:gridCol w="685800"/>
                <a:gridCol w="609600"/>
                <a:gridCol w="685800"/>
                <a:gridCol w="685800"/>
                <a:gridCol w="685801"/>
              </a:tblGrid>
              <a:tr h="556185">
                <a:tc>
                  <a:txBody>
                    <a:bodyPr/>
                    <a:lstStyle/>
                    <a:p>
                      <a:pPr marL="0" marR="0" algn="ctr">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CO/</a:t>
                      </a:r>
                      <a:endParaRPr lang="en-US" sz="1600" b="1" dirty="0">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P O</a:t>
                      </a:r>
                      <a:endParaRPr lang="en-US" sz="16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PO1</a:t>
                      </a:r>
                      <a:endParaRPr lang="en-US" sz="16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PO2</a:t>
                      </a:r>
                      <a:endParaRPr lang="en-US" sz="16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PO3</a:t>
                      </a:r>
                      <a:endParaRPr lang="en-US" sz="16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PO4</a:t>
                      </a:r>
                      <a:endParaRPr lang="en-US" sz="16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PO5</a:t>
                      </a:r>
                      <a:endParaRPr lang="en-US" sz="16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PO6</a:t>
                      </a:r>
                      <a:endParaRPr lang="en-US" sz="16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PO7</a:t>
                      </a:r>
                      <a:endParaRPr lang="en-US" sz="16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PO8</a:t>
                      </a:r>
                      <a:endParaRPr lang="en-US" sz="16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PO9</a:t>
                      </a:r>
                      <a:endParaRPr lang="en-US" sz="16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PO10</a:t>
                      </a:r>
                      <a:endParaRPr lang="en-US" sz="16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PO11</a:t>
                      </a:r>
                      <a:endParaRPr lang="en-US" sz="16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PO12</a:t>
                      </a:r>
                      <a:endParaRPr lang="en-US" sz="16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r>
              <a:tr h="817821">
                <a:tc>
                  <a:txBody>
                    <a:bodyPr/>
                    <a:lstStyle/>
                    <a:p>
                      <a:pPr marL="0" marR="0" algn="ctr">
                        <a:lnSpc>
                          <a:spcPct val="115000"/>
                        </a:lnSpc>
                        <a:spcBef>
                          <a:spcPts val="0"/>
                        </a:spcBef>
                        <a:spcAft>
                          <a:spcPts val="1000"/>
                        </a:spcAft>
                      </a:pPr>
                      <a:r>
                        <a:rPr lang="en-US" sz="1800" b="1" dirty="0">
                          <a:latin typeface="Times New Roman" panose="02020603050405020304" pitchFamily="18" charset="0"/>
                          <a:cs typeface="Times New Roman" panose="02020603050405020304" pitchFamily="18" charset="0"/>
                        </a:rPr>
                        <a:t>CO 1</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2000" b="1" dirty="0">
                          <a:latin typeface="Times New Roman" panose="02020603050405020304"/>
                          <a:ea typeface="Calibri" panose="020F0502020204030204"/>
                          <a:cs typeface="Times New Roman" panose="02020603050405020304"/>
                        </a:rPr>
                        <a:t>1</a:t>
                      </a:r>
                      <a:endParaRPr lang="en-US" sz="2000" b="1" dirty="0">
                        <a:latin typeface="Calibri" panose="020F0502020204030204"/>
                        <a:ea typeface="Calibri" panose="020F0502020204030204"/>
                        <a:cs typeface="Times New Roman" panose="02020603050405020304"/>
                      </a:endParaRPr>
                    </a:p>
                  </a:txBody>
                  <a:tcPr marL="68580" marR="68580" marT="0" marB="0" anchor="ctr"/>
                </a:tc>
                <a:tc>
                  <a:txBody>
                    <a:bodyPr/>
                    <a:lstStyle/>
                    <a:p>
                      <a:pPr algn="ctr">
                        <a:lnSpc>
                          <a:spcPct val="107000"/>
                        </a:lnSpc>
                        <a:spcAft>
                          <a:spcPts val="800"/>
                        </a:spcAft>
                      </a:pPr>
                      <a:r>
                        <a:rPr lang="en-IN" sz="2000" b="1" dirty="0">
                          <a:latin typeface="Times New Roman" panose="02020603050405020304"/>
                          <a:ea typeface="Calibri" panose="020F0502020204030204"/>
                          <a:cs typeface="Times New Roman" panose="02020603050405020304"/>
                        </a:rPr>
                        <a:t>2</a:t>
                      </a:r>
                      <a:endParaRPr lang="en-US" sz="2000" b="1" dirty="0">
                        <a:latin typeface="Calibri" panose="020F0502020204030204"/>
                        <a:ea typeface="Calibri" panose="020F0502020204030204"/>
                        <a:cs typeface="Times New Roman" panose="02020603050405020304"/>
                      </a:endParaRPr>
                    </a:p>
                  </a:txBody>
                  <a:tcPr marL="68580" marR="68580" marT="0" marB="0" anchor="ctr"/>
                </a:tc>
                <a:tc>
                  <a:txBody>
                    <a:bodyPr/>
                    <a:lstStyle/>
                    <a:p>
                      <a:pPr algn="ctr">
                        <a:lnSpc>
                          <a:spcPct val="107000"/>
                        </a:lnSpc>
                        <a:spcAft>
                          <a:spcPts val="800"/>
                        </a:spcAft>
                      </a:pPr>
                      <a:r>
                        <a:rPr lang="en-IN" sz="2000" b="1" dirty="0">
                          <a:latin typeface="Times New Roman" panose="02020603050405020304"/>
                          <a:ea typeface="Calibri" panose="020F0502020204030204"/>
                          <a:cs typeface="Times New Roman" panose="02020603050405020304"/>
                        </a:rPr>
                        <a:t>3</a:t>
                      </a:r>
                      <a:endParaRPr lang="en-US" sz="2000" b="1" dirty="0">
                        <a:latin typeface="Calibri" panose="020F0502020204030204"/>
                        <a:ea typeface="Calibri" panose="020F0502020204030204"/>
                        <a:cs typeface="Times New Roman" panose="02020603050405020304"/>
                      </a:endParaRPr>
                    </a:p>
                  </a:txBody>
                  <a:tcPr marL="68580" marR="68580" marT="0" marB="0" anchor="ctr"/>
                </a:tc>
                <a:tc>
                  <a:txBody>
                    <a:bodyPr/>
                    <a:lstStyle/>
                    <a:p>
                      <a:pPr algn="ctr">
                        <a:lnSpc>
                          <a:spcPct val="107000"/>
                        </a:lnSpc>
                        <a:spcAft>
                          <a:spcPts val="800"/>
                        </a:spcAft>
                      </a:pPr>
                      <a:r>
                        <a:rPr lang="en-IN" sz="2000" b="1" dirty="0">
                          <a:latin typeface="Times New Roman" panose="02020603050405020304"/>
                          <a:ea typeface="Calibri" panose="020F0502020204030204"/>
                          <a:cs typeface="Times New Roman" panose="02020603050405020304"/>
                        </a:rPr>
                        <a:t>3</a:t>
                      </a:r>
                      <a:endParaRPr lang="en-US" sz="2000" b="1" dirty="0">
                        <a:latin typeface="Calibri" panose="020F0502020204030204"/>
                        <a:ea typeface="Calibri" panose="020F0502020204030204"/>
                        <a:cs typeface="Times New Roman" panose="02020603050405020304"/>
                      </a:endParaRPr>
                    </a:p>
                  </a:txBody>
                  <a:tcPr marL="68580" marR="68580" marT="0" marB="0" anchor="ctr"/>
                </a:tc>
                <a:tc>
                  <a:txBody>
                    <a:bodyPr/>
                    <a:lstStyle/>
                    <a:p>
                      <a:pPr algn="ctr">
                        <a:lnSpc>
                          <a:spcPct val="107000"/>
                        </a:lnSpc>
                        <a:spcAft>
                          <a:spcPts val="800"/>
                        </a:spcAft>
                      </a:pPr>
                      <a:r>
                        <a:rPr lang="en-IN" sz="2000" b="1" dirty="0">
                          <a:latin typeface="Times New Roman" panose="02020603050405020304"/>
                          <a:ea typeface="Calibri" panose="020F0502020204030204"/>
                          <a:cs typeface="Times New Roman" panose="02020603050405020304"/>
                        </a:rPr>
                        <a:t>3</a:t>
                      </a:r>
                      <a:endParaRPr lang="en-US" sz="2000" b="1" dirty="0">
                        <a:latin typeface="Calibri" panose="020F0502020204030204"/>
                        <a:ea typeface="Calibri" panose="020F0502020204030204"/>
                        <a:cs typeface="Times New Roman" panose="02020603050405020304"/>
                      </a:endParaRPr>
                    </a:p>
                  </a:txBody>
                  <a:tcPr marL="68580" marR="68580" marT="0" marB="0" anchor="ctr"/>
                </a:tc>
                <a:tc>
                  <a:txBody>
                    <a:bodyPr/>
                    <a:lstStyle/>
                    <a:p>
                      <a:pPr algn="ctr">
                        <a:lnSpc>
                          <a:spcPct val="107000"/>
                        </a:lnSpc>
                        <a:spcAft>
                          <a:spcPts val="800"/>
                        </a:spcAft>
                      </a:pPr>
                      <a:r>
                        <a:rPr lang="en-IN" sz="2000" b="1" dirty="0">
                          <a:latin typeface="Times New Roman" panose="02020603050405020304"/>
                          <a:ea typeface="Calibri" panose="020F0502020204030204"/>
                          <a:cs typeface="Times New Roman" panose="02020603050405020304"/>
                        </a:rPr>
                        <a:t>2</a:t>
                      </a:r>
                      <a:endParaRPr lang="en-US" sz="2000" b="1" dirty="0">
                        <a:latin typeface="Calibri" panose="020F0502020204030204"/>
                        <a:ea typeface="Calibri" panose="020F0502020204030204"/>
                        <a:cs typeface="Times New Roman" panose="02020603050405020304"/>
                      </a:endParaRPr>
                    </a:p>
                  </a:txBody>
                  <a:tcPr marL="68580" marR="68580" marT="0" marB="0" anchor="ctr"/>
                </a:tc>
                <a:tc>
                  <a:txBody>
                    <a:bodyPr/>
                    <a:lstStyle/>
                    <a:p>
                      <a:pPr algn="ctr">
                        <a:lnSpc>
                          <a:spcPct val="107000"/>
                        </a:lnSpc>
                        <a:spcAft>
                          <a:spcPts val="800"/>
                        </a:spcAft>
                      </a:pPr>
                      <a:r>
                        <a:rPr lang="en-IN" sz="2000" b="1" dirty="0">
                          <a:latin typeface="Times New Roman" panose="02020603050405020304"/>
                          <a:ea typeface="Calibri" panose="020F0502020204030204"/>
                          <a:cs typeface="Times New Roman" panose="02020603050405020304"/>
                        </a:rPr>
                        <a:t>2</a:t>
                      </a:r>
                      <a:endParaRPr lang="en-US" sz="2000" b="1" dirty="0">
                        <a:latin typeface="Calibri" panose="020F0502020204030204"/>
                        <a:ea typeface="Calibri" panose="020F0502020204030204"/>
                        <a:cs typeface="Times New Roman" panose="02020603050405020304"/>
                      </a:endParaRPr>
                    </a:p>
                  </a:txBody>
                  <a:tcPr marL="68580" marR="68580" marT="0" marB="0" anchor="ctr"/>
                </a:tc>
                <a:tc>
                  <a:txBody>
                    <a:bodyPr/>
                    <a:lstStyle/>
                    <a:p>
                      <a:pPr algn="ctr">
                        <a:lnSpc>
                          <a:spcPct val="107000"/>
                        </a:lnSpc>
                        <a:spcAft>
                          <a:spcPts val="800"/>
                        </a:spcAft>
                      </a:pPr>
                      <a:r>
                        <a:rPr lang="en-IN" sz="2000" b="1" dirty="0">
                          <a:latin typeface="Times New Roman" panose="02020603050405020304"/>
                          <a:ea typeface="Calibri" panose="020F0502020204030204"/>
                          <a:cs typeface="Times New Roman" panose="02020603050405020304"/>
                        </a:rPr>
                        <a:t>3</a:t>
                      </a:r>
                      <a:endParaRPr lang="en-US" sz="2000" b="1" dirty="0">
                        <a:latin typeface="Calibri" panose="020F0502020204030204"/>
                        <a:ea typeface="Calibri" panose="020F0502020204030204"/>
                        <a:cs typeface="Times New Roman" panose="02020603050405020304"/>
                      </a:endParaRPr>
                    </a:p>
                  </a:txBody>
                  <a:tcPr marL="68580" marR="68580" marT="0" marB="0" anchor="ctr"/>
                </a:tc>
                <a:tc>
                  <a:txBody>
                    <a:bodyPr/>
                    <a:lstStyle/>
                    <a:p>
                      <a:pPr algn="ctr">
                        <a:lnSpc>
                          <a:spcPct val="107000"/>
                        </a:lnSpc>
                        <a:spcAft>
                          <a:spcPts val="800"/>
                        </a:spcAft>
                      </a:pPr>
                      <a:r>
                        <a:rPr lang="en-IN" sz="2000" b="1" dirty="0">
                          <a:latin typeface="Times New Roman" panose="02020603050405020304"/>
                          <a:ea typeface="Calibri" panose="020F0502020204030204"/>
                          <a:cs typeface="Times New Roman" panose="02020603050405020304"/>
                        </a:rPr>
                        <a:t>3</a:t>
                      </a:r>
                      <a:endParaRPr lang="en-US" sz="2000" b="1" dirty="0">
                        <a:latin typeface="Calibri" panose="020F0502020204030204"/>
                        <a:ea typeface="Calibri" panose="020F0502020204030204"/>
                        <a:cs typeface="Times New Roman" panose="02020603050405020304"/>
                      </a:endParaRPr>
                    </a:p>
                  </a:txBody>
                  <a:tcPr marL="68580" marR="68580" marT="0" marB="0" anchor="ctr"/>
                </a:tc>
                <a:tc>
                  <a:txBody>
                    <a:bodyPr/>
                    <a:lstStyle/>
                    <a:p>
                      <a:pPr algn="ctr">
                        <a:lnSpc>
                          <a:spcPct val="107000"/>
                        </a:lnSpc>
                        <a:spcAft>
                          <a:spcPts val="800"/>
                        </a:spcAft>
                      </a:pPr>
                      <a:r>
                        <a:rPr lang="en-IN" sz="2000" b="1" dirty="0">
                          <a:latin typeface="Times New Roman" panose="02020603050405020304"/>
                          <a:ea typeface="Calibri" panose="020F0502020204030204"/>
                          <a:cs typeface="Times New Roman" panose="02020603050405020304"/>
                        </a:rPr>
                        <a:t>2</a:t>
                      </a:r>
                      <a:endParaRPr lang="en-US" sz="2000" b="1" dirty="0">
                        <a:latin typeface="Calibri" panose="020F0502020204030204"/>
                        <a:ea typeface="Calibri" panose="020F0502020204030204"/>
                        <a:cs typeface="Times New Roman" panose="02020603050405020304"/>
                      </a:endParaRPr>
                    </a:p>
                  </a:txBody>
                  <a:tcPr marL="68580" marR="68580" marT="0" marB="0" anchor="ctr"/>
                </a:tc>
                <a:tc>
                  <a:txBody>
                    <a:bodyPr/>
                    <a:lstStyle/>
                    <a:p>
                      <a:pPr algn="ctr">
                        <a:lnSpc>
                          <a:spcPct val="107000"/>
                        </a:lnSpc>
                        <a:spcAft>
                          <a:spcPts val="800"/>
                        </a:spcAft>
                      </a:pPr>
                      <a:r>
                        <a:rPr lang="en-IN" sz="2000" b="1" dirty="0">
                          <a:latin typeface="Times New Roman" panose="02020603050405020304"/>
                          <a:ea typeface="Calibri" panose="020F0502020204030204"/>
                          <a:cs typeface="Times New Roman" panose="02020603050405020304"/>
                        </a:rPr>
                        <a:t>3</a:t>
                      </a:r>
                      <a:endParaRPr lang="en-US" sz="2000" b="1" dirty="0">
                        <a:latin typeface="Calibri" panose="020F0502020204030204"/>
                        <a:ea typeface="Calibri" panose="020F0502020204030204"/>
                        <a:cs typeface="Times New Roman" panose="02020603050405020304"/>
                      </a:endParaRPr>
                    </a:p>
                  </a:txBody>
                  <a:tcPr marL="68580" marR="68580" marT="0" marB="0" anchor="ctr"/>
                </a:tc>
                <a:tc>
                  <a:txBody>
                    <a:bodyPr/>
                    <a:lstStyle/>
                    <a:p>
                      <a:pPr algn="ctr">
                        <a:lnSpc>
                          <a:spcPct val="107000"/>
                        </a:lnSpc>
                        <a:spcAft>
                          <a:spcPts val="800"/>
                        </a:spcAft>
                      </a:pPr>
                      <a:r>
                        <a:rPr lang="en-IN" sz="2000" b="1" dirty="0">
                          <a:latin typeface="Times New Roman" panose="02020603050405020304"/>
                          <a:ea typeface="Calibri" panose="020F0502020204030204"/>
                          <a:cs typeface="Times New Roman" panose="02020603050405020304"/>
                        </a:rPr>
                        <a:t>3</a:t>
                      </a:r>
                      <a:endParaRPr lang="en-US" sz="2000" b="1" dirty="0">
                        <a:latin typeface="Calibri" panose="020F0502020204030204"/>
                        <a:ea typeface="Calibri" panose="020F0502020204030204"/>
                        <a:cs typeface="Times New Roman" panose="02020603050405020304"/>
                      </a:endParaRPr>
                    </a:p>
                  </a:txBody>
                  <a:tcPr marL="68580" marR="68580" marT="0" marB="0" anchor="ctr"/>
                </a:tc>
              </a:tr>
            </a:tbl>
          </a:graphicData>
        </a:graphic>
      </p:graphicFrame>
      <p:sp>
        <p:nvSpPr>
          <p:cNvPr id="5" name="Footer Placeholder 4"/>
          <p:cNvSpPr>
            <a:spLocks noGrp="1"/>
          </p:cNvSpPr>
          <p:nvPr>
            <p:ph type="ftr" sz="quarter" idx="11"/>
          </p:nvPr>
        </p:nvSpPr>
        <p:spPr>
          <a:xfrm>
            <a:off x="2514600" y="6356350"/>
            <a:ext cx="5029200" cy="365125"/>
          </a:xfrm>
        </p:spPr>
        <p:txBody>
          <a:bodyPr/>
          <a:lstStyle/>
          <a:p>
            <a:r>
              <a:rPr lang="en-US"/>
              <a:t>Dr. Manisha Pundir       AOE0667                 Digital Marketing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Overflow="overflow" horzOverflow="overflow" vert="horz" wrap="square" lIns="91440" tIns="45720" rIns="91440" bIns="45720" numCol="1" spcCol="0" rtlCol="0" fromWordArt="0" anchor="ctr" anchorCtr="0" forceAA="0" compatLnSpc="1">
            <a:noAutofit/>
          </a:bodyPr>
          <a:lstStyle>
            <a:lvl1pPr algn="ctr" defTabSz="914400" rtl="0" eaLnBrk="1" latinLnBrk="0" hangingPunct="1">
              <a:spcBef>
                <a:spcPct val="0"/>
              </a:spcBef>
              <a:buNone/>
              <a:defRPr sz="4400" kern="1200">
                <a:solidFill>
                  <a:schemeClr val="dk1"/>
                </a:solidFill>
                <a:latin typeface="+mj-lt"/>
                <a:ea typeface="+mj-ea"/>
                <a:cs typeface="+mj-cs"/>
              </a:defRPr>
            </a:lvl1pPr>
          </a:lstStyle>
          <a:p>
            <a:pPr lvl="0" algn="ctr">
              <a:buClrTx/>
              <a:buSzTx/>
              <a:buFontTx/>
            </a:pPr>
            <a:r>
              <a:rPr lang="en-US" sz="2100" dirty="0">
                <a:sym typeface="+mn-ea"/>
              </a:rPr>
              <a:t>CO-PO and PSO Mapping</a:t>
            </a:r>
            <a:endParaRPr lang="en-US" sz="2100" dirty="0">
              <a:sym typeface="+mn-ea"/>
            </a:endParaRPr>
          </a:p>
        </p:txBody>
      </p:sp>
      <p:graphicFrame>
        <p:nvGraphicFramePr>
          <p:cNvPr id="10" name="Content Placeholder 8"/>
          <p:cNvGraphicFramePr/>
          <p:nvPr/>
        </p:nvGraphicFramePr>
        <p:xfrm>
          <a:off x="2057401" y="4037643"/>
          <a:ext cx="4876799" cy="1423484"/>
        </p:xfrm>
        <a:graphic>
          <a:graphicData uri="http://schemas.openxmlformats.org/drawingml/2006/table">
            <a:tbl>
              <a:tblPr firstRow="1" bandRow="1">
                <a:tableStyleId>{5940675A-B579-460E-94D1-54222C63F5DA}</a:tableStyleId>
              </a:tblPr>
              <a:tblGrid>
                <a:gridCol w="1434353"/>
                <a:gridCol w="1147482"/>
                <a:gridCol w="1147482"/>
                <a:gridCol w="1147482"/>
              </a:tblGrid>
              <a:tr h="556185">
                <a:tc>
                  <a:txBody>
                    <a:bodyPr/>
                    <a:lstStyle/>
                    <a:p>
                      <a:pPr marL="0" marR="0" algn="ctr">
                        <a:lnSpc>
                          <a:spcPct val="115000"/>
                        </a:lnSpc>
                        <a:spcBef>
                          <a:spcPts val="0"/>
                        </a:spcBef>
                        <a:spcAft>
                          <a:spcPts val="0"/>
                        </a:spcAft>
                      </a:pPr>
                      <a:r>
                        <a:rPr lang="en-US" sz="1800" b="1" dirty="0">
                          <a:latin typeface="Times New Roman" panose="02020603050405020304" pitchFamily="18" charset="0"/>
                          <a:cs typeface="Times New Roman" panose="02020603050405020304" pitchFamily="18" charset="0"/>
                        </a:rPr>
                        <a:t>CO/</a:t>
                      </a:r>
                      <a:endParaRPr lang="en-US" sz="1800" b="1" dirty="0">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r>
                        <a:rPr lang="en-US" sz="1800" b="1" dirty="0">
                          <a:latin typeface="Times New Roman" panose="02020603050405020304" pitchFamily="18" charset="0"/>
                          <a:cs typeface="Times New Roman" panose="02020603050405020304" pitchFamily="18" charset="0"/>
                        </a:rPr>
                        <a:t>P SO</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b="1" dirty="0">
                          <a:latin typeface="Times New Roman" panose="02020603050405020304" pitchFamily="18" charset="0"/>
                          <a:cs typeface="Times New Roman" panose="02020603050405020304" pitchFamily="18" charset="0"/>
                        </a:rPr>
                        <a:t>PSO1</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b="1" dirty="0">
                          <a:latin typeface="Times New Roman" panose="02020603050405020304" pitchFamily="18" charset="0"/>
                          <a:cs typeface="Times New Roman" panose="02020603050405020304" pitchFamily="18" charset="0"/>
                        </a:rPr>
                        <a:t>PSO2</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b="1" dirty="0">
                          <a:latin typeface="Times New Roman" panose="02020603050405020304" pitchFamily="18" charset="0"/>
                          <a:cs typeface="Times New Roman" panose="02020603050405020304" pitchFamily="18" charset="0"/>
                        </a:rPr>
                        <a:t>PSO3</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r>
              <a:tr h="817821">
                <a:tc>
                  <a:txBody>
                    <a:bodyPr/>
                    <a:lstStyle/>
                    <a:p>
                      <a:pPr marL="0" marR="0" algn="ctr">
                        <a:lnSpc>
                          <a:spcPct val="115000"/>
                        </a:lnSpc>
                        <a:spcBef>
                          <a:spcPts val="0"/>
                        </a:spcBef>
                        <a:spcAft>
                          <a:spcPts val="1000"/>
                        </a:spcAft>
                      </a:pPr>
                      <a:r>
                        <a:rPr lang="en-US" sz="1800" b="1" dirty="0">
                          <a:latin typeface="Times New Roman" panose="02020603050405020304" pitchFamily="18" charset="0"/>
                          <a:cs typeface="Times New Roman" panose="02020603050405020304" pitchFamily="18" charset="0"/>
                        </a:rPr>
                        <a:t>CO</a:t>
                      </a:r>
                      <a:r>
                        <a:rPr lang="en-US" sz="1800" b="1" baseline="0" dirty="0">
                          <a:latin typeface="Times New Roman" panose="02020603050405020304" pitchFamily="18" charset="0"/>
                          <a:cs typeface="Times New Roman" panose="02020603050405020304" pitchFamily="18" charset="0"/>
                        </a:rPr>
                        <a:t> 1</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c>
                  <a:txBody>
                    <a:bodyPr/>
                    <a:lstStyle/>
                    <a:p>
                      <a:pPr algn="ctr">
                        <a:lnSpc>
                          <a:spcPct val="115000"/>
                        </a:lnSpc>
                      </a:pPr>
                      <a:r>
                        <a:rPr lang="en-US" sz="2000" b="1" dirty="0">
                          <a:latin typeface="Times New Roman" panose="02020603050405020304" pitchFamily="18" charset="0"/>
                          <a:ea typeface="+mn-ea"/>
                          <a:cs typeface="Times New Roman" panose="02020603050405020304" pitchFamily="18" charset="0"/>
                        </a:rPr>
                        <a:t>2</a:t>
                      </a:r>
                      <a:endParaRPr lang="en-US" sz="2000" b="1"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tc>
                <a:tc>
                  <a:txBody>
                    <a:bodyPr/>
                    <a:lstStyle/>
                    <a:p>
                      <a:pPr algn="ctr">
                        <a:lnSpc>
                          <a:spcPct val="115000"/>
                        </a:lnSpc>
                      </a:pPr>
                      <a:r>
                        <a:rPr lang="en-US" sz="2000" b="1" dirty="0">
                          <a:latin typeface="Times New Roman" panose="02020603050405020304" pitchFamily="18" charset="0"/>
                          <a:ea typeface="+mn-ea"/>
                          <a:cs typeface="Times New Roman" panose="02020603050405020304" pitchFamily="18" charset="0"/>
                        </a:rPr>
                        <a:t>2</a:t>
                      </a:r>
                      <a:endParaRPr lang="en-US" sz="2000" b="1"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tc>
                <a:tc>
                  <a:txBody>
                    <a:bodyPr/>
                    <a:lstStyle/>
                    <a:p>
                      <a:pPr algn="ctr">
                        <a:lnSpc>
                          <a:spcPct val="115000"/>
                        </a:lnSpc>
                      </a:pPr>
                      <a:r>
                        <a:rPr lang="en-US" sz="2000" b="1" dirty="0">
                          <a:latin typeface="Times New Roman" panose="02020603050405020304" pitchFamily="18" charset="0"/>
                          <a:ea typeface="+mn-ea"/>
                          <a:cs typeface="Times New Roman" panose="02020603050405020304" pitchFamily="18" charset="0"/>
                        </a:rPr>
                        <a:t>2</a:t>
                      </a:r>
                      <a:endParaRPr lang="en-US" sz="2000" b="1"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tc>
              </a:tr>
            </a:tbl>
          </a:graphicData>
        </a:graphic>
      </p:graphicFrame>
      <p:sp>
        <p:nvSpPr>
          <p:cNvPr id="11" name="Date Placeholder 10"/>
          <p:cNvSpPr>
            <a:spLocks noGrp="1"/>
          </p:cNvSpPr>
          <p:nvPr>
            <p:ph type="dt" sz="half" idx="10"/>
          </p:nvPr>
        </p:nvSpPr>
        <p:spPr/>
        <p:txBody>
          <a:bodyPr/>
          <a:lstStyle/>
          <a:p>
            <a:fld id="{095DCF5F-BFAD-4B7B-A2ED-9F468F7C89D8}" type="datetime1">
              <a:rPr lang="en-US" smtClean="0"/>
            </a:fld>
            <a:endParaRPr lang="en-US"/>
          </a:p>
        </p:txBody>
      </p:sp>
      <p:pic>
        <p:nvPicPr>
          <p:cNvPr id="4" name="Picture 3" descr="niet"/>
          <p:cNvPicPr>
            <a:picLocks noChangeAspect="1"/>
          </p:cNvPicPr>
          <p:nvPr/>
        </p:nvPicPr>
        <p:blipFill>
          <a:blip r:embed="rId1"/>
          <a:stretch>
            <a:fillRect/>
          </a:stretch>
        </p:blipFill>
        <p:spPr>
          <a:xfrm>
            <a:off x="-635" y="-34290"/>
            <a:ext cx="1437640" cy="787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53415D039F542478BABC7AD87CC59E0" ma:contentTypeVersion="5" ma:contentTypeDescription="Create a new document." ma:contentTypeScope="" ma:versionID="b70637fc9dab6e88ed04963742652930">
  <xsd:schema xmlns:xsd="http://www.w3.org/2001/XMLSchema" xmlns:xs="http://www.w3.org/2001/XMLSchema" xmlns:p="http://schemas.microsoft.com/office/2006/metadata/properties" xmlns:ns2="8e2f8020-f426-405b-8a94-154fc29ece40" targetNamespace="http://schemas.microsoft.com/office/2006/metadata/properties" ma:root="true" ma:fieldsID="00eae79516a71188afda0d59fc46d5a0" ns2:_="">
    <xsd:import namespace="8e2f8020-f426-405b-8a94-154fc29ece4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2f8020-f426-405b-8a94-154fc29ece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97D5CB-1747-4DAA-A2AF-C175A6893B33}">
  <ds:schemaRefs/>
</ds:datastoreItem>
</file>

<file path=customXml/itemProps2.xml><?xml version="1.0" encoding="utf-8"?>
<ds:datastoreItem xmlns:ds="http://schemas.openxmlformats.org/officeDocument/2006/customXml" ds:itemID="{FD5EBFAD-4AB5-4D91-BFE3-21E98D8DF17F}">
  <ds:schemaRefs/>
</ds:datastoreItem>
</file>

<file path=customXml/itemProps3.xml><?xml version="1.0" encoding="utf-8"?>
<ds:datastoreItem xmlns:ds="http://schemas.openxmlformats.org/officeDocument/2006/customXml" ds:itemID="{57449411-AB50-4207-B660-5CCBD207FABD}">
  <ds:schemaRefs/>
</ds:datastoreItem>
</file>

<file path=docProps/app.xml><?xml version="1.0" encoding="utf-8"?>
<Properties xmlns="http://schemas.openxmlformats.org/officeDocument/2006/extended-properties" xmlns:vt="http://schemas.openxmlformats.org/officeDocument/2006/docPropsVTypes">
  <TotalTime>0</TotalTime>
  <Words>40960</Words>
  <Application>WPS Presentation</Application>
  <PresentationFormat>On-screen Show (4:3)</PresentationFormat>
  <Paragraphs>1093</Paragraphs>
  <Slides>66</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66</vt:i4>
      </vt:variant>
    </vt:vector>
  </HeadingPairs>
  <TitlesOfParts>
    <vt:vector size="78" baseType="lpstr">
      <vt:lpstr>Arial</vt:lpstr>
      <vt:lpstr>SimSun</vt:lpstr>
      <vt:lpstr>Wingdings</vt:lpstr>
      <vt:lpstr>Times New Roman</vt:lpstr>
      <vt:lpstr>Calibri</vt:lpstr>
      <vt:lpstr>Calibri</vt:lpstr>
      <vt:lpstr>Times New Roman</vt:lpstr>
      <vt:lpstr>Microsoft YaHei</vt:lpstr>
      <vt:lpstr>Arial Unicode MS</vt:lpstr>
      <vt:lpstr>Roboto</vt:lpstr>
      <vt:lpstr>Arial</vt:lpstr>
      <vt:lpstr>Office Theme</vt:lpstr>
      <vt:lpstr>PowerPoint 演示文稿</vt:lpstr>
      <vt:lpstr>Evaluation Scheme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dc:creator>
  <cp:lastModifiedBy>Manisha Pundir</cp:lastModifiedBy>
  <cp:revision>34</cp:revision>
  <dcterms:created xsi:type="dcterms:W3CDTF">2018-06-18T05:02:00Z</dcterms:created>
  <dcterms:modified xsi:type="dcterms:W3CDTF">2025-03-11T05:00:05Z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0x010100153415D039F542478BABC7AD87CC59E0</vt:lpwstr>
  </property>
  <property fmtid="{D5CDD505-2E9C-101B-9397-08002B2CF9AE}" pid="3" name="ICV">
    <vt:lpwstr>2D909EBA70044C2F8FD2F878C31EC467_12</vt:lpwstr>
  </property>
  <property fmtid="{D5CDD505-2E9C-101B-9397-08002B2CF9AE}" pid="4" name="KSOProductBuildVer">
    <vt:lpwstr>1033-12.2.0.20326</vt:lpwstr>
  </property>
</Properties>
</file>