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3"/>
  </p:notesMasterIdLst>
  <p:sldIdLst>
    <p:sldId id="1013" r:id="rId5"/>
    <p:sldId id="1019" r:id="rId6"/>
    <p:sldId id="1018" r:id="rId7"/>
    <p:sldId id="1020" r:id="rId8"/>
    <p:sldId id="1021" r:id="rId9"/>
    <p:sldId id="1022" r:id="rId10"/>
    <p:sldId id="1023" r:id="rId11"/>
    <p:sldId id="10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 userDrawn="1">
          <p15:clr>
            <a:srgbClr val="A4A3A4"/>
          </p15:clr>
        </p15:guide>
        <p15:guide id="2" pos="216" userDrawn="1">
          <p15:clr>
            <a:srgbClr val="A4A3A4"/>
          </p15:clr>
        </p15:guide>
        <p15:guide id="3" orient="horz" pos="14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7C1705-4771-BC42-9B4F-A0D731A723E9}" name="Ivo Havinga" initials="IH" userId="d80271a722ff6fd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132"/>
    <a:srgbClr val="FF99FF"/>
    <a:srgbClr val="D2376D"/>
    <a:srgbClr val="003C57"/>
    <a:srgbClr val="5F7682"/>
    <a:srgbClr val="3B7A9E"/>
    <a:srgbClr val="D32F2F"/>
    <a:srgbClr val="E9742C"/>
    <a:srgbClr val="A8BD3A"/>
    <a:srgbClr val="3728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autoAdjust="0"/>
    <p:restoredTop sz="83706" autoAdjust="0"/>
  </p:normalViewPr>
  <p:slideViewPr>
    <p:cSldViewPr snapToGrid="0">
      <p:cViewPr varScale="1">
        <p:scale>
          <a:sx n="56" d="100"/>
          <a:sy n="56" d="100"/>
        </p:scale>
        <p:origin x="1044" y="40"/>
      </p:cViewPr>
      <p:guideLst>
        <p:guide orient="horz" pos="216"/>
        <p:guide pos="216"/>
        <p:guide orient="horz" pos="14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B71F6-228A-4D03-8BB5-F6217F4DBBC6}" type="doc">
      <dgm:prSet loTypeId="urn:microsoft.com/office/officeart/2005/8/layout/venn1" loCatId="relationship" qsTypeId="urn:microsoft.com/office/officeart/2005/8/quickstyle/simple1" qsCatId="simple" csTypeId="urn:microsoft.com/office/officeart/2005/8/colors/accent1_2" csCatId="accent1" phldr="1"/>
      <dgm:spPr/>
    </dgm:pt>
    <dgm:pt modelId="{3521CE2B-DAB9-4CE1-BEB1-301863249928}">
      <dgm:prSet phldrT="[Text]"/>
      <dgm:spPr>
        <a:solidFill>
          <a:schemeClr val="accent6">
            <a:alpha val="50000"/>
          </a:schemeClr>
        </a:solidFill>
        <a:ln>
          <a:solidFill>
            <a:schemeClr val="accent6"/>
          </a:solidFill>
        </a:ln>
      </dgm:spPr>
      <dgm:t>
        <a:bodyPr/>
        <a:lstStyle/>
        <a:p>
          <a:r>
            <a:rPr lang="en-US" b="1"/>
            <a:t>Sociaty </a:t>
          </a:r>
          <a:r>
            <a:rPr lang="en-US"/>
            <a:t>(interactions among individuals and role of government </a:t>
          </a:r>
        </a:p>
      </dgm:t>
    </dgm:pt>
    <dgm:pt modelId="{6DA522D3-34FF-4670-9DDA-517E30236974}" type="parTrans" cxnId="{7D756766-6B38-480B-91A0-57866C6188F0}">
      <dgm:prSet/>
      <dgm:spPr/>
      <dgm:t>
        <a:bodyPr/>
        <a:lstStyle/>
        <a:p>
          <a:endParaRPr lang="en-US"/>
        </a:p>
      </dgm:t>
    </dgm:pt>
    <dgm:pt modelId="{C6246BA3-C729-4085-98D8-AAAD0C1901A1}" type="sibTrans" cxnId="{7D756766-6B38-480B-91A0-57866C6188F0}">
      <dgm:prSet/>
      <dgm:spPr/>
      <dgm:t>
        <a:bodyPr/>
        <a:lstStyle/>
        <a:p>
          <a:endParaRPr lang="en-US"/>
        </a:p>
      </dgm:t>
    </dgm:pt>
    <dgm:pt modelId="{B52145EF-4FCA-442C-A2C8-2F566BA8044D}">
      <dgm:prSet phldrT="[Text]"/>
      <dgm:spPr>
        <a:solidFill>
          <a:srgbClr val="FFC000">
            <a:alpha val="50000"/>
          </a:srgbClr>
        </a:solidFill>
        <a:ln>
          <a:solidFill>
            <a:schemeClr val="accent4">
              <a:lumMod val="60000"/>
              <a:lumOff val="40000"/>
            </a:schemeClr>
          </a:solidFill>
        </a:ln>
      </dgm:spPr>
      <dgm:t>
        <a:bodyPr/>
        <a:lstStyle/>
        <a:p>
          <a:r>
            <a:rPr lang="en-US" b="1"/>
            <a:t>Environment </a:t>
          </a:r>
          <a:r>
            <a:rPr lang="en-US"/>
            <a:t>(physical aspect including the natural environment)</a:t>
          </a:r>
        </a:p>
      </dgm:t>
    </dgm:pt>
    <dgm:pt modelId="{E26172E2-46CF-475A-8183-4FCE2B6C606F}" type="parTrans" cxnId="{1177F797-336F-412A-AC4F-505627EA0DB0}">
      <dgm:prSet/>
      <dgm:spPr/>
      <dgm:t>
        <a:bodyPr/>
        <a:lstStyle/>
        <a:p>
          <a:endParaRPr lang="en-US"/>
        </a:p>
      </dgm:t>
    </dgm:pt>
    <dgm:pt modelId="{61EB923C-C617-4E94-A8F9-C8F503B3086A}" type="sibTrans" cxnId="{1177F797-336F-412A-AC4F-505627EA0DB0}">
      <dgm:prSet/>
      <dgm:spPr/>
      <dgm:t>
        <a:bodyPr/>
        <a:lstStyle/>
        <a:p>
          <a:endParaRPr lang="en-US"/>
        </a:p>
      </dgm:t>
    </dgm:pt>
    <dgm:pt modelId="{D1029CC5-5D6F-4348-B385-01683F0B5A05}">
      <dgm:prSet phldrT="[Text]"/>
      <dgm:spPr>
        <a:ln>
          <a:solidFill>
            <a:schemeClr val="accent1">
              <a:lumMod val="75000"/>
            </a:schemeClr>
          </a:solidFill>
        </a:ln>
      </dgm:spPr>
      <dgm:t>
        <a:bodyPr/>
        <a:lstStyle/>
        <a:p>
          <a:r>
            <a:rPr lang="en-US" b="1"/>
            <a:t>Economy </a:t>
          </a:r>
          <a:r>
            <a:rPr lang="en-US"/>
            <a:t>(markets and choices)</a:t>
          </a:r>
        </a:p>
      </dgm:t>
    </dgm:pt>
    <dgm:pt modelId="{CF3DF52D-5D19-4874-8B6E-6131911B0193}" type="parTrans" cxnId="{5774A4BA-93A1-49E5-B112-47DEDA369D17}">
      <dgm:prSet/>
      <dgm:spPr/>
      <dgm:t>
        <a:bodyPr/>
        <a:lstStyle/>
        <a:p>
          <a:endParaRPr lang="en-US"/>
        </a:p>
      </dgm:t>
    </dgm:pt>
    <dgm:pt modelId="{38F4FAAD-DB7B-4A81-97D8-AF4482FE6853}" type="sibTrans" cxnId="{5774A4BA-93A1-49E5-B112-47DEDA369D17}">
      <dgm:prSet/>
      <dgm:spPr/>
      <dgm:t>
        <a:bodyPr/>
        <a:lstStyle/>
        <a:p>
          <a:endParaRPr lang="en-US"/>
        </a:p>
      </dgm:t>
    </dgm:pt>
    <dgm:pt modelId="{B73222B8-0448-4FAD-97A8-C742163FFBB3}" type="pres">
      <dgm:prSet presAssocID="{118B71F6-228A-4D03-8BB5-F6217F4DBBC6}" presName="compositeShape" presStyleCnt="0">
        <dgm:presLayoutVars>
          <dgm:chMax val="7"/>
          <dgm:dir/>
          <dgm:resizeHandles val="exact"/>
        </dgm:presLayoutVars>
      </dgm:prSet>
      <dgm:spPr/>
    </dgm:pt>
    <dgm:pt modelId="{CF2D692F-296D-4B78-813F-EE7062196308}" type="pres">
      <dgm:prSet presAssocID="{3521CE2B-DAB9-4CE1-BEB1-301863249928}" presName="circ1" presStyleLbl="vennNode1" presStyleIdx="0" presStyleCnt="3"/>
      <dgm:spPr/>
    </dgm:pt>
    <dgm:pt modelId="{8B56B53A-2C6E-4C21-9D01-05F72C32976F}" type="pres">
      <dgm:prSet presAssocID="{3521CE2B-DAB9-4CE1-BEB1-301863249928}" presName="circ1Tx" presStyleLbl="revTx" presStyleIdx="0" presStyleCnt="0">
        <dgm:presLayoutVars>
          <dgm:chMax val="0"/>
          <dgm:chPref val="0"/>
          <dgm:bulletEnabled val="1"/>
        </dgm:presLayoutVars>
      </dgm:prSet>
      <dgm:spPr/>
    </dgm:pt>
    <dgm:pt modelId="{E5D7868D-4E22-4357-9213-0AF3D9075949}" type="pres">
      <dgm:prSet presAssocID="{B52145EF-4FCA-442C-A2C8-2F566BA8044D}" presName="circ2" presStyleLbl="vennNode1" presStyleIdx="1" presStyleCnt="3"/>
      <dgm:spPr/>
    </dgm:pt>
    <dgm:pt modelId="{D142FD99-E53D-4D37-B62F-C0C746DE9E15}" type="pres">
      <dgm:prSet presAssocID="{B52145EF-4FCA-442C-A2C8-2F566BA8044D}" presName="circ2Tx" presStyleLbl="revTx" presStyleIdx="0" presStyleCnt="0">
        <dgm:presLayoutVars>
          <dgm:chMax val="0"/>
          <dgm:chPref val="0"/>
          <dgm:bulletEnabled val="1"/>
        </dgm:presLayoutVars>
      </dgm:prSet>
      <dgm:spPr/>
    </dgm:pt>
    <dgm:pt modelId="{C25C532B-351E-418B-A717-B3E6047355DA}" type="pres">
      <dgm:prSet presAssocID="{D1029CC5-5D6F-4348-B385-01683F0B5A05}" presName="circ3" presStyleLbl="vennNode1" presStyleIdx="2" presStyleCnt="3"/>
      <dgm:spPr/>
    </dgm:pt>
    <dgm:pt modelId="{2A4A12D0-AA7E-46AB-97AB-8C2DC53B9B00}" type="pres">
      <dgm:prSet presAssocID="{D1029CC5-5D6F-4348-B385-01683F0B5A05}" presName="circ3Tx" presStyleLbl="revTx" presStyleIdx="0" presStyleCnt="0">
        <dgm:presLayoutVars>
          <dgm:chMax val="0"/>
          <dgm:chPref val="0"/>
          <dgm:bulletEnabled val="1"/>
        </dgm:presLayoutVars>
      </dgm:prSet>
      <dgm:spPr/>
    </dgm:pt>
  </dgm:ptLst>
  <dgm:cxnLst>
    <dgm:cxn modelId="{AF166A1F-8AC1-44FA-A3B1-5422BF8D0629}" type="presOf" srcId="{B52145EF-4FCA-442C-A2C8-2F566BA8044D}" destId="{E5D7868D-4E22-4357-9213-0AF3D9075949}" srcOrd="0" destOrd="0" presId="urn:microsoft.com/office/officeart/2005/8/layout/venn1"/>
    <dgm:cxn modelId="{7AE16F30-4D73-44E5-91D5-DFC9845D43DF}" type="presOf" srcId="{3521CE2B-DAB9-4CE1-BEB1-301863249928}" destId="{8B56B53A-2C6E-4C21-9D01-05F72C32976F}" srcOrd="1" destOrd="0" presId="urn:microsoft.com/office/officeart/2005/8/layout/venn1"/>
    <dgm:cxn modelId="{BEB6B131-E053-45BC-BB48-150BF4431FE3}" type="presOf" srcId="{D1029CC5-5D6F-4348-B385-01683F0B5A05}" destId="{C25C532B-351E-418B-A717-B3E6047355DA}" srcOrd="0" destOrd="0" presId="urn:microsoft.com/office/officeart/2005/8/layout/venn1"/>
    <dgm:cxn modelId="{7D756766-6B38-480B-91A0-57866C6188F0}" srcId="{118B71F6-228A-4D03-8BB5-F6217F4DBBC6}" destId="{3521CE2B-DAB9-4CE1-BEB1-301863249928}" srcOrd="0" destOrd="0" parTransId="{6DA522D3-34FF-4670-9DDA-517E30236974}" sibTransId="{C6246BA3-C729-4085-98D8-AAAD0C1901A1}"/>
    <dgm:cxn modelId="{0AB12D86-A223-48FB-A4A0-55F37D298D34}" type="presOf" srcId="{B52145EF-4FCA-442C-A2C8-2F566BA8044D}" destId="{D142FD99-E53D-4D37-B62F-C0C746DE9E15}" srcOrd="1" destOrd="0" presId="urn:microsoft.com/office/officeart/2005/8/layout/venn1"/>
    <dgm:cxn modelId="{1177F797-336F-412A-AC4F-505627EA0DB0}" srcId="{118B71F6-228A-4D03-8BB5-F6217F4DBBC6}" destId="{B52145EF-4FCA-442C-A2C8-2F566BA8044D}" srcOrd="1" destOrd="0" parTransId="{E26172E2-46CF-475A-8183-4FCE2B6C606F}" sibTransId="{61EB923C-C617-4E94-A8F9-C8F503B3086A}"/>
    <dgm:cxn modelId="{5774A4BA-93A1-49E5-B112-47DEDA369D17}" srcId="{118B71F6-228A-4D03-8BB5-F6217F4DBBC6}" destId="{D1029CC5-5D6F-4348-B385-01683F0B5A05}" srcOrd="2" destOrd="0" parTransId="{CF3DF52D-5D19-4874-8B6E-6131911B0193}" sibTransId="{38F4FAAD-DB7B-4A81-97D8-AF4482FE6853}"/>
    <dgm:cxn modelId="{D8FCB9D0-5CCE-44FA-9DCD-235744786DAF}" type="presOf" srcId="{D1029CC5-5D6F-4348-B385-01683F0B5A05}" destId="{2A4A12D0-AA7E-46AB-97AB-8C2DC53B9B00}" srcOrd="1" destOrd="0" presId="urn:microsoft.com/office/officeart/2005/8/layout/venn1"/>
    <dgm:cxn modelId="{B66C8ED8-7D34-43BD-9ED8-5CF9BCE6798D}" type="presOf" srcId="{118B71F6-228A-4D03-8BB5-F6217F4DBBC6}" destId="{B73222B8-0448-4FAD-97A8-C742163FFBB3}" srcOrd="0" destOrd="0" presId="urn:microsoft.com/office/officeart/2005/8/layout/venn1"/>
    <dgm:cxn modelId="{EEEEA2EC-6FE3-45EE-B889-D74A3202AD37}" type="presOf" srcId="{3521CE2B-DAB9-4CE1-BEB1-301863249928}" destId="{CF2D692F-296D-4B78-813F-EE7062196308}" srcOrd="0" destOrd="0" presId="urn:microsoft.com/office/officeart/2005/8/layout/venn1"/>
    <dgm:cxn modelId="{5297BC7B-A9E3-47F1-BAA5-D2D303EDFF27}" type="presParOf" srcId="{B73222B8-0448-4FAD-97A8-C742163FFBB3}" destId="{CF2D692F-296D-4B78-813F-EE7062196308}" srcOrd="0" destOrd="0" presId="urn:microsoft.com/office/officeart/2005/8/layout/venn1"/>
    <dgm:cxn modelId="{16E9EFC7-6175-4F2A-86B8-59564B3EA6F5}" type="presParOf" srcId="{B73222B8-0448-4FAD-97A8-C742163FFBB3}" destId="{8B56B53A-2C6E-4C21-9D01-05F72C32976F}" srcOrd="1" destOrd="0" presId="urn:microsoft.com/office/officeart/2005/8/layout/venn1"/>
    <dgm:cxn modelId="{2D32FDA3-80CB-4CA4-B66A-DE7BE2A02FBB}" type="presParOf" srcId="{B73222B8-0448-4FAD-97A8-C742163FFBB3}" destId="{E5D7868D-4E22-4357-9213-0AF3D9075949}" srcOrd="2" destOrd="0" presId="urn:microsoft.com/office/officeart/2005/8/layout/venn1"/>
    <dgm:cxn modelId="{741F678D-6C25-436E-9807-D991AFF27192}" type="presParOf" srcId="{B73222B8-0448-4FAD-97A8-C742163FFBB3}" destId="{D142FD99-E53D-4D37-B62F-C0C746DE9E15}" srcOrd="3" destOrd="0" presId="urn:microsoft.com/office/officeart/2005/8/layout/venn1"/>
    <dgm:cxn modelId="{371A04AA-4660-4DB1-9266-137099FC7465}" type="presParOf" srcId="{B73222B8-0448-4FAD-97A8-C742163FFBB3}" destId="{C25C532B-351E-418B-A717-B3E6047355DA}" srcOrd="4" destOrd="0" presId="urn:microsoft.com/office/officeart/2005/8/layout/venn1"/>
    <dgm:cxn modelId="{6E84F735-3F13-4121-8AB4-35E3C47D5F9E}" type="presParOf" srcId="{B73222B8-0448-4FAD-97A8-C742163FFBB3}" destId="{2A4A12D0-AA7E-46AB-97AB-8C2DC53B9B00}" srcOrd="5" destOrd="0" presId="urn:microsoft.com/office/officeart/2005/8/layout/venn1"/>
  </dgm:cxnLst>
  <dgm:bg/>
  <dgm:whole>
    <a:ln>
      <a:solidFill>
        <a:schemeClr val="tx1"/>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689C31-347E-48FE-A977-B0AC1183656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8E14921-CBF4-4541-AD11-A146686D0B80}">
      <dgm:prSet phldrT="[Text]"/>
      <dgm:spPr>
        <a:solidFill>
          <a:schemeClr val="accent6"/>
        </a:solidFill>
      </dgm:spPr>
      <dgm:t>
        <a:bodyPr/>
        <a:lstStyle/>
        <a:p>
          <a:r>
            <a:rPr lang="en-US" dirty="0"/>
            <a:t>Data collection and processing</a:t>
          </a:r>
        </a:p>
      </dgm:t>
    </dgm:pt>
    <dgm:pt modelId="{DC96302B-02D9-4A8A-A396-8686D3037549}" type="parTrans" cxnId="{6E31798E-7D85-4662-B0A5-D2B9A477A710}">
      <dgm:prSet/>
      <dgm:spPr/>
      <dgm:t>
        <a:bodyPr/>
        <a:lstStyle/>
        <a:p>
          <a:endParaRPr lang="en-US"/>
        </a:p>
      </dgm:t>
    </dgm:pt>
    <dgm:pt modelId="{AB2EC80A-61AD-4F7C-9F70-3FCE7D10A22F}" type="sibTrans" cxnId="{6E31798E-7D85-4662-B0A5-D2B9A477A710}">
      <dgm:prSet/>
      <dgm:spPr/>
      <dgm:t>
        <a:bodyPr/>
        <a:lstStyle/>
        <a:p>
          <a:endParaRPr lang="en-US"/>
        </a:p>
      </dgm:t>
    </dgm:pt>
    <dgm:pt modelId="{54FF23D2-56A2-450A-9036-CD4EE10A014D}">
      <dgm:prSet phldrT="[Text]"/>
      <dgm:spPr>
        <a:solidFill>
          <a:schemeClr val="accent6">
            <a:lumMod val="40000"/>
            <a:lumOff val="60000"/>
            <a:alpha val="90000"/>
          </a:schemeClr>
        </a:solidFill>
      </dgm:spPr>
      <dgm:t>
        <a:bodyPr/>
        <a:lstStyle/>
        <a:p>
          <a:pPr>
            <a:buFont typeface="Arial" panose="020B0604020202020204" pitchFamily="34" charset="0"/>
            <a:buChar char="•"/>
          </a:pPr>
          <a:r>
            <a:rPr lang="en-CA" dirty="0">
              <a:solidFill>
                <a:srgbClr val="323132"/>
              </a:solidFill>
              <a:latin typeface="Roboto"/>
              <a:ea typeface="Roboto"/>
              <a:cs typeface="Roboto"/>
              <a:sym typeface="Roboto"/>
            </a:rPr>
            <a:t>Automating data collection processes and eliminating manual errors</a:t>
          </a:r>
          <a:endParaRPr lang="en-US" dirty="0">
            <a:solidFill>
              <a:srgbClr val="323132"/>
            </a:solidFill>
          </a:endParaRPr>
        </a:p>
      </dgm:t>
    </dgm:pt>
    <dgm:pt modelId="{239C13D5-CA96-47BE-95B8-57769FDEBAC2}" type="parTrans" cxnId="{A45D002A-3F97-47C8-88EC-C10CDA8E67C7}">
      <dgm:prSet/>
      <dgm:spPr/>
      <dgm:t>
        <a:bodyPr/>
        <a:lstStyle/>
        <a:p>
          <a:endParaRPr lang="en-US"/>
        </a:p>
      </dgm:t>
    </dgm:pt>
    <dgm:pt modelId="{3953413A-2130-4B00-9CCE-84A836A430E0}" type="sibTrans" cxnId="{A45D002A-3F97-47C8-88EC-C10CDA8E67C7}">
      <dgm:prSet/>
      <dgm:spPr/>
      <dgm:t>
        <a:bodyPr/>
        <a:lstStyle/>
        <a:p>
          <a:endParaRPr lang="en-US"/>
        </a:p>
      </dgm:t>
    </dgm:pt>
    <dgm:pt modelId="{4F3DCD22-D663-4D74-B519-C8C7B5E2A779}">
      <dgm:prSet phldrT="[Text]"/>
      <dgm:spPr/>
      <dgm:t>
        <a:bodyPr/>
        <a:lstStyle/>
        <a:p>
          <a:r>
            <a:rPr lang="en-US" dirty="0"/>
            <a:t>Analysis</a:t>
          </a:r>
        </a:p>
      </dgm:t>
    </dgm:pt>
    <dgm:pt modelId="{A6CA039F-F502-40A0-BEBB-6132046BA13B}" type="parTrans" cxnId="{F0F4BAFD-191E-4075-8019-09F4FAA47263}">
      <dgm:prSet/>
      <dgm:spPr/>
      <dgm:t>
        <a:bodyPr/>
        <a:lstStyle/>
        <a:p>
          <a:endParaRPr lang="en-US"/>
        </a:p>
      </dgm:t>
    </dgm:pt>
    <dgm:pt modelId="{75AB1FDC-593E-4EC5-BA45-8200826D1FD6}" type="sibTrans" cxnId="{F0F4BAFD-191E-4075-8019-09F4FAA47263}">
      <dgm:prSet/>
      <dgm:spPr/>
      <dgm:t>
        <a:bodyPr/>
        <a:lstStyle/>
        <a:p>
          <a:endParaRPr lang="en-US"/>
        </a:p>
      </dgm:t>
    </dgm:pt>
    <dgm:pt modelId="{8A23A3C6-C5DF-4C63-A7EF-260512C12B22}">
      <dgm:prSet phldrT="[Text]"/>
      <dgm:spPr>
        <a:solidFill>
          <a:schemeClr val="accent3">
            <a:lumMod val="50000"/>
            <a:lumOff val="50000"/>
            <a:alpha val="90000"/>
          </a:schemeClr>
        </a:solidFill>
      </dgm:spPr>
      <dgm:t>
        <a:bodyPr/>
        <a:lstStyle/>
        <a:p>
          <a:pPr>
            <a:buFont typeface="Arial" panose="020B0604020202020204" pitchFamily="34" charset="0"/>
            <a:buChar char="•"/>
          </a:pPr>
          <a:r>
            <a:rPr lang="en-CA" dirty="0">
              <a:solidFill>
                <a:srgbClr val="323132"/>
              </a:solidFill>
              <a:latin typeface="Roboto"/>
              <a:ea typeface="Roboto"/>
              <a:cs typeface="Roboto"/>
              <a:sym typeface="Roboto"/>
            </a:rPr>
            <a:t>Machine learning can be employed for predictive analytics, clustering</a:t>
          </a:r>
          <a:endParaRPr lang="en-US" dirty="0">
            <a:solidFill>
              <a:srgbClr val="323132"/>
            </a:solidFill>
          </a:endParaRPr>
        </a:p>
      </dgm:t>
    </dgm:pt>
    <dgm:pt modelId="{782DE2FA-CA43-4A3B-B428-C73C1C5677D8}" type="parTrans" cxnId="{A13D5448-82C6-4A40-BA4C-F118466AF749}">
      <dgm:prSet/>
      <dgm:spPr/>
      <dgm:t>
        <a:bodyPr/>
        <a:lstStyle/>
        <a:p>
          <a:endParaRPr lang="en-US"/>
        </a:p>
      </dgm:t>
    </dgm:pt>
    <dgm:pt modelId="{8D662A8C-2E6C-427C-B163-06C42251055E}" type="sibTrans" cxnId="{A13D5448-82C6-4A40-BA4C-F118466AF749}">
      <dgm:prSet/>
      <dgm:spPr/>
      <dgm:t>
        <a:bodyPr/>
        <a:lstStyle/>
        <a:p>
          <a:endParaRPr lang="en-US"/>
        </a:p>
      </dgm:t>
    </dgm:pt>
    <dgm:pt modelId="{2D29C3DA-25B6-4A65-A761-A850C884550A}">
      <dgm:prSet phldrT="[Text]"/>
      <dgm:spPr>
        <a:solidFill>
          <a:srgbClr val="D2376D"/>
        </a:solidFill>
      </dgm:spPr>
      <dgm:t>
        <a:bodyPr/>
        <a:lstStyle/>
        <a:p>
          <a:r>
            <a:rPr lang="en-US" dirty="0"/>
            <a:t>Dissemination</a:t>
          </a:r>
        </a:p>
      </dgm:t>
    </dgm:pt>
    <dgm:pt modelId="{7D78A420-216A-4424-9E97-FBEE9CF757AE}" type="parTrans" cxnId="{FBD4265F-636E-4FCB-A998-3EE7CD0754C2}">
      <dgm:prSet/>
      <dgm:spPr/>
      <dgm:t>
        <a:bodyPr/>
        <a:lstStyle/>
        <a:p>
          <a:endParaRPr lang="en-US"/>
        </a:p>
      </dgm:t>
    </dgm:pt>
    <dgm:pt modelId="{66B54334-99CA-4A31-A251-BE4CCC71A093}" type="sibTrans" cxnId="{FBD4265F-636E-4FCB-A998-3EE7CD0754C2}">
      <dgm:prSet/>
      <dgm:spPr/>
      <dgm:t>
        <a:bodyPr/>
        <a:lstStyle/>
        <a:p>
          <a:endParaRPr lang="en-US"/>
        </a:p>
      </dgm:t>
    </dgm:pt>
    <dgm:pt modelId="{A1941629-04B6-4F40-886E-ABE525C35F8D}">
      <dgm:prSet phldrT="[Text]"/>
      <dgm:spPr>
        <a:solidFill>
          <a:srgbClr val="FF99FF">
            <a:alpha val="89804"/>
          </a:srgbClr>
        </a:solidFill>
      </dgm:spPr>
      <dgm:t>
        <a:bodyPr/>
        <a:lstStyle/>
        <a:p>
          <a:r>
            <a:rPr lang="en" dirty="0">
              <a:solidFill>
                <a:srgbClr val="323132"/>
              </a:solidFill>
              <a:latin typeface="Roboto"/>
              <a:ea typeface="Roboto"/>
              <a:cs typeface="Roboto"/>
              <a:sym typeface="Roboto"/>
            </a:rPr>
            <a:t>AI-powered tools can automate report generation and provide real-time analytics</a:t>
          </a:r>
          <a:endParaRPr lang="en-US" dirty="0">
            <a:solidFill>
              <a:srgbClr val="323132"/>
            </a:solidFill>
          </a:endParaRPr>
        </a:p>
      </dgm:t>
    </dgm:pt>
    <dgm:pt modelId="{1BDCA489-AE1C-4A68-9256-469ECA6ACAE5}" type="parTrans" cxnId="{5A6A619E-8478-4732-8CD6-081BA57366E5}">
      <dgm:prSet/>
      <dgm:spPr/>
      <dgm:t>
        <a:bodyPr/>
        <a:lstStyle/>
        <a:p>
          <a:endParaRPr lang="en-US"/>
        </a:p>
      </dgm:t>
    </dgm:pt>
    <dgm:pt modelId="{ED23A35F-49B7-4840-91DA-8CCADF09EF99}" type="sibTrans" cxnId="{5A6A619E-8478-4732-8CD6-081BA57366E5}">
      <dgm:prSet/>
      <dgm:spPr/>
      <dgm:t>
        <a:bodyPr/>
        <a:lstStyle/>
        <a:p>
          <a:endParaRPr lang="en-US"/>
        </a:p>
      </dgm:t>
    </dgm:pt>
    <dgm:pt modelId="{8093755F-39C5-4FC9-A263-17F7F0F9CF56}">
      <dgm:prSet phldrT="[Text]"/>
      <dgm:spPr>
        <a:solidFill>
          <a:srgbClr val="FF99FF">
            <a:alpha val="89804"/>
          </a:srgbClr>
        </a:solidFill>
      </dgm:spPr>
      <dgm:t>
        <a:bodyPr/>
        <a:lstStyle/>
        <a:p>
          <a:r>
            <a:rPr lang="en" dirty="0">
              <a:solidFill>
                <a:srgbClr val="323132"/>
              </a:solidFill>
              <a:latin typeface="Roboto"/>
              <a:ea typeface="Roboto"/>
              <a:cs typeface="Roboto"/>
              <a:sym typeface="Roboto"/>
            </a:rPr>
            <a:t>Generate interactive and insightful visualizations.</a:t>
          </a:r>
          <a:endParaRPr lang="en-US" dirty="0">
            <a:solidFill>
              <a:srgbClr val="323132"/>
            </a:solidFill>
          </a:endParaRPr>
        </a:p>
      </dgm:t>
    </dgm:pt>
    <dgm:pt modelId="{C5ED5D1A-425F-4EC7-8725-32F15D23726E}" type="parTrans" cxnId="{3A24AA74-1A1C-4480-BB7F-1FC606BC5B93}">
      <dgm:prSet/>
      <dgm:spPr/>
      <dgm:t>
        <a:bodyPr/>
        <a:lstStyle/>
        <a:p>
          <a:endParaRPr lang="en-US"/>
        </a:p>
      </dgm:t>
    </dgm:pt>
    <dgm:pt modelId="{6D92EDB4-1B1C-48F4-96F2-B5A5ADCDB29A}" type="sibTrans" cxnId="{3A24AA74-1A1C-4480-BB7F-1FC606BC5B93}">
      <dgm:prSet/>
      <dgm:spPr/>
      <dgm:t>
        <a:bodyPr/>
        <a:lstStyle/>
        <a:p>
          <a:endParaRPr lang="en-US"/>
        </a:p>
      </dgm:t>
    </dgm:pt>
    <dgm:pt modelId="{2BBD424D-D1B0-4B0E-A134-BB7D10E41909}">
      <dgm:prSet phldrT="[Text]"/>
      <dgm:spPr>
        <a:solidFill>
          <a:schemeClr val="accent6">
            <a:lumMod val="40000"/>
            <a:lumOff val="60000"/>
            <a:alpha val="90000"/>
          </a:schemeClr>
        </a:solidFill>
      </dgm:spPr>
      <dgm:t>
        <a:bodyPr/>
        <a:lstStyle/>
        <a:p>
          <a:pPr>
            <a:buFont typeface="Arial" panose="020B0604020202020204" pitchFamily="34" charset="0"/>
            <a:buChar char="•"/>
          </a:pPr>
          <a:r>
            <a:rPr lang="en-CA" dirty="0">
              <a:solidFill>
                <a:srgbClr val="323132"/>
              </a:solidFill>
              <a:latin typeface="Roboto"/>
              <a:ea typeface="Roboto"/>
              <a:cs typeface="Roboto"/>
              <a:sym typeface="Roboto"/>
            </a:rPr>
            <a:t>The use of AI generated algorithms for data cleaning, preprocessing, and feature extraction</a:t>
          </a:r>
          <a:endParaRPr lang="en-US" dirty="0">
            <a:solidFill>
              <a:srgbClr val="323132"/>
            </a:solidFill>
          </a:endParaRPr>
        </a:p>
      </dgm:t>
    </dgm:pt>
    <dgm:pt modelId="{F7E80969-92FF-4AB1-8503-DDE6A4ADB76F}" type="parTrans" cxnId="{B28A2F45-CD36-4BF3-9F40-F177D1BB8344}">
      <dgm:prSet/>
      <dgm:spPr/>
      <dgm:t>
        <a:bodyPr/>
        <a:lstStyle/>
        <a:p>
          <a:endParaRPr lang="en-US"/>
        </a:p>
      </dgm:t>
    </dgm:pt>
    <dgm:pt modelId="{5B19E5C5-3643-4B43-89A0-6E190D18274E}" type="sibTrans" cxnId="{B28A2F45-CD36-4BF3-9F40-F177D1BB8344}">
      <dgm:prSet/>
      <dgm:spPr/>
      <dgm:t>
        <a:bodyPr/>
        <a:lstStyle/>
        <a:p>
          <a:endParaRPr lang="en-US"/>
        </a:p>
      </dgm:t>
    </dgm:pt>
    <dgm:pt modelId="{BF1453EB-E094-43A4-8514-DA6BCF71CC39}">
      <dgm:prSet phldrT="[Text]"/>
      <dgm:spPr>
        <a:solidFill>
          <a:schemeClr val="accent3">
            <a:lumMod val="50000"/>
            <a:lumOff val="50000"/>
            <a:alpha val="90000"/>
          </a:schemeClr>
        </a:solidFill>
      </dgm:spPr>
      <dgm:t>
        <a:bodyPr/>
        <a:lstStyle/>
        <a:p>
          <a:pPr>
            <a:buFont typeface="Arial" panose="020B0604020202020204" pitchFamily="34" charset="0"/>
            <a:buChar char="•"/>
          </a:pPr>
          <a:r>
            <a:rPr lang="en-CA" dirty="0">
              <a:solidFill>
                <a:srgbClr val="323132"/>
              </a:solidFill>
              <a:latin typeface="Roboto"/>
              <a:ea typeface="Roboto"/>
              <a:cs typeface="Roboto"/>
              <a:sym typeface="Roboto"/>
            </a:rPr>
            <a:t> AI also has advantages in handling large and complex datasets </a:t>
          </a:r>
          <a:endParaRPr lang="en-US" dirty="0">
            <a:solidFill>
              <a:srgbClr val="323132"/>
            </a:solidFill>
          </a:endParaRPr>
        </a:p>
      </dgm:t>
    </dgm:pt>
    <dgm:pt modelId="{93F6C60A-BD3E-4537-8C65-C8AF29F92E7D}" type="parTrans" cxnId="{380D4CCF-E79A-464E-B1E6-D48F824D91F2}">
      <dgm:prSet/>
      <dgm:spPr/>
      <dgm:t>
        <a:bodyPr/>
        <a:lstStyle/>
        <a:p>
          <a:endParaRPr lang="en-US"/>
        </a:p>
      </dgm:t>
    </dgm:pt>
    <dgm:pt modelId="{594B4376-FC99-44CD-9D55-CBDC14140B58}" type="sibTrans" cxnId="{380D4CCF-E79A-464E-B1E6-D48F824D91F2}">
      <dgm:prSet/>
      <dgm:spPr/>
      <dgm:t>
        <a:bodyPr/>
        <a:lstStyle/>
        <a:p>
          <a:endParaRPr lang="en-US"/>
        </a:p>
      </dgm:t>
    </dgm:pt>
    <dgm:pt modelId="{5D2864A2-E34E-4834-B2BB-813FED01AB53}">
      <dgm:prSet phldrT="[Text]"/>
      <dgm:spPr>
        <a:solidFill>
          <a:schemeClr val="accent6">
            <a:lumMod val="40000"/>
            <a:lumOff val="60000"/>
            <a:alpha val="90000"/>
          </a:schemeClr>
        </a:solidFill>
      </dgm:spPr>
      <dgm:t>
        <a:bodyPr/>
        <a:lstStyle/>
        <a:p>
          <a:pPr>
            <a:buFont typeface="Arial" panose="020B0604020202020204" pitchFamily="34" charset="0"/>
            <a:buChar char="•"/>
          </a:pPr>
          <a:r>
            <a:rPr lang="en-US" dirty="0">
              <a:solidFill>
                <a:srgbClr val="323132"/>
              </a:solidFill>
            </a:rPr>
            <a:t>Classification work</a:t>
          </a:r>
        </a:p>
      </dgm:t>
    </dgm:pt>
    <dgm:pt modelId="{9BEC4379-AD0C-4C61-AF95-F4B7AEABCAB8}" type="parTrans" cxnId="{ACDCFCC7-3C2C-449E-BC3C-310BBA14E1EB}">
      <dgm:prSet/>
      <dgm:spPr/>
      <dgm:t>
        <a:bodyPr/>
        <a:lstStyle/>
        <a:p>
          <a:endParaRPr lang="en-US"/>
        </a:p>
      </dgm:t>
    </dgm:pt>
    <dgm:pt modelId="{67652CA8-575E-4D94-B890-F56744C6D5C2}" type="sibTrans" cxnId="{ACDCFCC7-3C2C-449E-BC3C-310BBA14E1EB}">
      <dgm:prSet/>
      <dgm:spPr/>
      <dgm:t>
        <a:bodyPr/>
        <a:lstStyle/>
        <a:p>
          <a:endParaRPr lang="en-US"/>
        </a:p>
      </dgm:t>
    </dgm:pt>
    <dgm:pt modelId="{AB0DAA7C-8B20-400D-B79A-28AF1A0890FE}" type="pres">
      <dgm:prSet presAssocID="{59689C31-347E-48FE-A977-B0AC11836563}" presName="linearFlow" presStyleCnt="0">
        <dgm:presLayoutVars>
          <dgm:dir/>
          <dgm:animLvl val="lvl"/>
          <dgm:resizeHandles val="exact"/>
        </dgm:presLayoutVars>
      </dgm:prSet>
      <dgm:spPr/>
    </dgm:pt>
    <dgm:pt modelId="{78169E3D-E6D7-4826-8646-3753E9C431FE}" type="pres">
      <dgm:prSet presAssocID="{58E14921-CBF4-4541-AD11-A146686D0B80}" presName="composite" presStyleCnt="0"/>
      <dgm:spPr/>
    </dgm:pt>
    <dgm:pt modelId="{95242ABE-AAB3-476E-A7C7-85C64207D4C0}" type="pres">
      <dgm:prSet presAssocID="{58E14921-CBF4-4541-AD11-A146686D0B80}" presName="parentText" presStyleLbl="alignNode1" presStyleIdx="0" presStyleCnt="3">
        <dgm:presLayoutVars>
          <dgm:chMax val="1"/>
          <dgm:bulletEnabled val="1"/>
        </dgm:presLayoutVars>
      </dgm:prSet>
      <dgm:spPr/>
    </dgm:pt>
    <dgm:pt modelId="{5F17B2B2-AE1D-42BB-AFE9-A511E4256217}" type="pres">
      <dgm:prSet presAssocID="{58E14921-CBF4-4541-AD11-A146686D0B80}" presName="descendantText" presStyleLbl="alignAcc1" presStyleIdx="0" presStyleCnt="3">
        <dgm:presLayoutVars>
          <dgm:bulletEnabled val="1"/>
        </dgm:presLayoutVars>
      </dgm:prSet>
      <dgm:spPr/>
    </dgm:pt>
    <dgm:pt modelId="{360565AF-2237-4A99-883C-DCC4DDC3C4B4}" type="pres">
      <dgm:prSet presAssocID="{AB2EC80A-61AD-4F7C-9F70-3FCE7D10A22F}" presName="sp" presStyleCnt="0"/>
      <dgm:spPr/>
    </dgm:pt>
    <dgm:pt modelId="{46AA6C79-90ED-4306-BF02-07B5FAB07DB4}" type="pres">
      <dgm:prSet presAssocID="{4F3DCD22-D663-4D74-B519-C8C7B5E2A779}" presName="composite" presStyleCnt="0"/>
      <dgm:spPr/>
    </dgm:pt>
    <dgm:pt modelId="{E1AF338B-F0F3-421D-8F9E-B39308481D49}" type="pres">
      <dgm:prSet presAssocID="{4F3DCD22-D663-4D74-B519-C8C7B5E2A779}" presName="parentText" presStyleLbl="alignNode1" presStyleIdx="1" presStyleCnt="3">
        <dgm:presLayoutVars>
          <dgm:chMax val="1"/>
          <dgm:bulletEnabled val="1"/>
        </dgm:presLayoutVars>
      </dgm:prSet>
      <dgm:spPr/>
    </dgm:pt>
    <dgm:pt modelId="{1C00F51A-C08F-469E-90C3-7F56E8A036C7}" type="pres">
      <dgm:prSet presAssocID="{4F3DCD22-D663-4D74-B519-C8C7B5E2A779}" presName="descendantText" presStyleLbl="alignAcc1" presStyleIdx="1" presStyleCnt="3">
        <dgm:presLayoutVars>
          <dgm:bulletEnabled val="1"/>
        </dgm:presLayoutVars>
      </dgm:prSet>
      <dgm:spPr/>
    </dgm:pt>
    <dgm:pt modelId="{32B8CB01-BE56-4CF1-A70F-04F1D18F26E4}" type="pres">
      <dgm:prSet presAssocID="{75AB1FDC-593E-4EC5-BA45-8200826D1FD6}" presName="sp" presStyleCnt="0"/>
      <dgm:spPr/>
    </dgm:pt>
    <dgm:pt modelId="{6E1BFFB6-FFAA-4D25-A249-007038FD5968}" type="pres">
      <dgm:prSet presAssocID="{2D29C3DA-25B6-4A65-A761-A850C884550A}" presName="composite" presStyleCnt="0"/>
      <dgm:spPr/>
    </dgm:pt>
    <dgm:pt modelId="{0786281B-92F8-4855-B008-DDC036D152FC}" type="pres">
      <dgm:prSet presAssocID="{2D29C3DA-25B6-4A65-A761-A850C884550A}" presName="parentText" presStyleLbl="alignNode1" presStyleIdx="2" presStyleCnt="3">
        <dgm:presLayoutVars>
          <dgm:chMax val="1"/>
          <dgm:bulletEnabled val="1"/>
        </dgm:presLayoutVars>
      </dgm:prSet>
      <dgm:spPr/>
    </dgm:pt>
    <dgm:pt modelId="{34617D33-BCC0-4AC3-9200-B4594C59C830}" type="pres">
      <dgm:prSet presAssocID="{2D29C3DA-25B6-4A65-A761-A850C884550A}" presName="descendantText" presStyleLbl="alignAcc1" presStyleIdx="2" presStyleCnt="3">
        <dgm:presLayoutVars>
          <dgm:bulletEnabled val="1"/>
        </dgm:presLayoutVars>
      </dgm:prSet>
      <dgm:spPr/>
    </dgm:pt>
  </dgm:ptLst>
  <dgm:cxnLst>
    <dgm:cxn modelId="{CF69DB13-8767-48A7-B19D-E974D0A42CC7}" type="presOf" srcId="{BF1453EB-E094-43A4-8514-DA6BCF71CC39}" destId="{1C00F51A-C08F-469E-90C3-7F56E8A036C7}" srcOrd="0" destOrd="1" presId="urn:microsoft.com/office/officeart/2005/8/layout/chevron2"/>
    <dgm:cxn modelId="{5D09F421-F310-47C6-8EC5-0972E61BF2E5}" type="presOf" srcId="{2D29C3DA-25B6-4A65-A761-A850C884550A}" destId="{0786281B-92F8-4855-B008-DDC036D152FC}" srcOrd="0" destOrd="0" presId="urn:microsoft.com/office/officeart/2005/8/layout/chevron2"/>
    <dgm:cxn modelId="{A45D002A-3F97-47C8-88EC-C10CDA8E67C7}" srcId="{58E14921-CBF4-4541-AD11-A146686D0B80}" destId="{54FF23D2-56A2-450A-9036-CD4EE10A014D}" srcOrd="0" destOrd="0" parTransId="{239C13D5-CA96-47BE-95B8-57769FDEBAC2}" sibTransId="{3953413A-2130-4B00-9CCE-84A836A430E0}"/>
    <dgm:cxn modelId="{FBD4265F-636E-4FCB-A998-3EE7CD0754C2}" srcId="{59689C31-347E-48FE-A977-B0AC11836563}" destId="{2D29C3DA-25B6-4A65-A761-A850C884550A}" srcOrd="2" destOrd="0" parTransId="{7D78A420-216A-4424-9E97-FBEE9CF757AE}" sibTransId="{66B54334-99CA-4A31-A251-BE4CCC71A093}"/>
    <dgm:cxn modelId="{B28A2F45-CD36-4BF3-9F40-F177D1BB8344}" srcId="{58E14921-CBF4-4541-AD11-A146686D0B80}" destId="{2BBD424D-D1B0-4B0E-A134-BB7D10E41909}" srcOrd="2" destOrd="0" parTransId="{F7E80969-92FF-4AB1-8503-DDE6A4ADB76F}" sibTransId="{5B19E5C5-3643-4B43-89A0-6E190D18274E}"/>
    <dgm:cxn modelId="{A13D5448-82C6-4A40-BA4C-F118466AF749}" srcId="{4F3DCD22-D663-4D74-B519-C8C7B5E2A779}" destId="{8A23A3C6-C5DF-4C63-A7EF-260512C12B22}" srcOrd="0" destOrd="0" parTransId="{782DE2FA-CA43-4A3B-B428-C73C1C5677D8}" sibTransId="{8D662A8C-2E6C-427C-B163-06C42251055E}"/>
    <dgm:cxn modelId="{F37AA150-4E6F-4375-B0AB-7ABFE2DBC009}" type="presOf" srcId="{2BBD424D-D1B0-4B0E-A134-BB7D10E41909}" destId="{5F17B2B2-AE1D-42BB-AFE9-A511E4256217}" srcOrd="0" destOrd="2" presId="urn:microsoft.com/office/officeart/2005/8/layout/chevron2"/>
    <dgm:cxn modelId="{40396352-8FC2-4253-AE7D-B99E5211E826}" type="presOf" srcId="{8093755F-39C5-4FC9-A263-17F7F0F9CF56}" destId="{34617D33-BCC0-4AC3-9200-B4594C59C830}" srcOrd="0" destOrd="1" presId="urn:microsoft.com/office/officeart/2005/8/layout/chevron2"/>
    <dgm:cxn modelId="{1DB67774-8B48-4D52-AAAB-B00E5B006D1D}" type="presOf" srcId="{8A23A3C6-C5DF-4C63-A7EF-260512C12B22}" destId="{1C00F51A-C08F-469E-90C3-7F56E8A036C7}" srcOrd="0" destOrd="0" presId="urn:microsoft.com/office/officeart/2005/8/layout/chevron2"/>
    <dgm:cxn modelId="{3A24AA74-1A1C-4480-BB7F-1FC606BC5B93}" srcId="{2D29C3DA-25B6-4A65-A761-A850C884550A}" destId="{8093755F-39C5-4FC9-A263-17F7F0F9CF56}" srcOrd="1" destOrd="0" parTransId="{C5ED5D1A-425F-4EC7-8725-32F15D23726E}" sibTransId="{6D92EDB4-1B1C-48F4-96F2-B5A5ADCDB29A}"/>
    <dgm:cxn modelId="{C869585A-9667-40B9-A477-904463AE45D7}" type="presOf" srcId="{58E14921-CBF4-4541-AD11-A146686D0B80}" destId="{95242ABE-AAB3-476E-A7C7-85C64207D4C0}" srcOrd="0" destOrd="0" presId="urn:microsoft.com/office/officeart/2005/8/layout/chevron2"/>
    <dgm:cxn modelId="{4999487C-9B1D-42C5-934E-F18FD4DC1422}" type="presOf" srcId="{4F3DCD22-D663-4D74-B519-C8C7B5E2A779}" destId="{E1AF338B-F0F3-421D-8F9E-B39308481D49}" srcOrd="0" destOrd="0" presId="urn:microsoft.com/office/officeart/2005/8/layout/chevron2"/>
    <dgm:cxn modelId="{7E767D87-05AC-4365-8B9D-B3161AE9EC32}" type="presOf" srcId="{5D2864A2-E34E-4834-B2BB-813FED01AB53}" destId="{5F17B2B2-AE1D-42BB-AFE9-A511E4256217}" srcOrd="0" destOrd="1" presId="urn:microsoft.com/office/officeart/2005/8/layout/chevron2"/>
    <dgm:cxn modelId="{6E31798E-7D85-4662-B0A5-D2B9A477A710}" srcId="{59689C31-347E-48FE-A977-B0AC11836563}" destId="{58E14921-CBF4-4541-AD11-A146686D0B80}" srcOrd="0" destOrd="0" parTransId="{DC96302B-02D9-4A8A-A396-8686D3037549}" sibTransId="{AB2EC80A-61AD-4F7C-9F70-3FCE7D10A22F}"/>
    <dgm:cxn modelId="{5A6A619E-8478-4732-8CD6-081BA57366E5}" srcId="{2D29C3DA-25B6-4A65-A761-A850C884550A}" destId="{A1941629-04B6-4F40-886E-ABE525C35F8D}" srcOrd="0" destOrd="0" parTransId="{1BDCA489-AE1C-4A68-9256-469ECA6ACAE5}" sibTransId="{ED23A35F-49B7-4840-91DA-8CCADF09EF99}"/>
    <dgm:cxn modelId="{ACDCFCC7-3C2C-449E-BC3C-310BBA14E1EB}" srcId="{58E14921-CBF4-4541-AD11-A146686D0B80}" destId="{5D2864A2-E34E-4834-B2BB-813FED01AB53}" srcOrd="1" destOrd="0" parTransId="{9BEC4379-AD0C-4C61-AF95-F4B7AEABCAB8}" sibTransId="{67652CA8-575E-4D94-B890-F56744C6D5C2}"/>
    <dgm:cxn modelId="{380D4CCF-E79A-464E-B1E6-D48F824D91F2}" srcId="{4F3DCD22-D663-4D74-B519-C8C7B5E2A779}" destId="{BF1453EB-E094-43A4-8514-DA6BCF71CC39}" srcOrd="1" destOrd="0" parTransId="{93F6C60A-BD3E-4537-8C65-C8AF29F92E7D}" sibTransId="{594B4376-FC99-44CD-9D55-CBDC14140B58}"/>
    <dgm:cxn modelId="{C6639BE9-DA70-45A6-A5BC-3527C491EE7F}" type="presOf" srcId="{54FF23D2-56A2-450A-9036-CD4EE10A014D}" destId="{5F17B2B2-AE1D-42BB-AFE9-A511E4256217}" srcOrd="0" destOrd="0" presId="urn:microsoft.com/office/officeart/2005/8/layout/chevron2"/>
    <dgm:cxn modelId="{E17700EA-3EAA-4071-8046-1AA6FC40DF1C}" type="presOf" srcId="{59689C31-347E-48FE-A977-B0AC11836563}" destId="{AB0DAA7C-8B20-400D-B79A-28AF1A0890FE}" srcOrd="0" destOrd="0" presId="urn:microsoft.com/office/officeart/2005/8/layout/chevron2"/>
    <dgm:cxn modelId="{CBD899F4-FF79-4BA7-9CA7-43DE8390FB5F}" type="presOf" srcId="{A1941629-04B6-4F40-886E-ABE525C35F8D}" destId="{34617D33-BCC0-4AC3-9200-B4594C59C830}" srcOrd="0" destOrd="0" presId="urn:microsoft.com/office/officeart/2005/8/layout/chevron2"/>
    <dgm:cxn modelId="{F0F4BAFD-191E-4075-8019-09F4FAA47263}" srcId="{59689C31-347E-48FE-A977-B0AC11836563}" destId="{4F3DCD22-D663-4D74-B519-C8C7B5E2A779}" srcOrd="1" destOrd="0" parTransId="{A6CA039F-F502-40A0-BEBB-6132046BA13B}" sibTransId="{75AB1FDC-593E-4EC5-BA45-8200826D1FD6}"/>
    <dgm:cxn modelId="{1B7C9B9A-B355-434E-83A1-728BD5DC9774}" type="presParOf" srcId="{AB0DAA7C-8B20-400D-B79A-28AF1A0890FE}" destId="{78169E3D-E6D7-4826-8646-3753E9C431FE}" srcOrd="0" destOrd="0" presId="urn:microsoft.com/office/officeart/2005/8/layout/chevron2"/>
    <dgm:cxn modelId="{4BA9E88B-6E7C-4015-8E7B-46C032250FB8}" type="presParOf" srcId="{78169E3D-E6D7-4826-8646-3753E9C431FE}" destId="{95242ABE-AAB3-476E-A7C7-85C64207D4C0}" srcOrd="0" destOrd="0" presId="urn:microsoft.com/office/officeart/2005/8/layout/chevron2"/>
    <dgm:cxn modelId="{6EF94C0C-947D-4C73-9300-A415A829DC88}" type="presParOf" srcId="{78169E3D-E6D7-4826-8646-3753E9C431FE}" destId="{5F17B2B2-AE1D-42BB-AFE9-A511E4256217}" srcOrd="1" destOrd="0" presId="urn:microsoft.com/office/officeart/2005/8/layout/chevron2"/>
    <dgm:cxn modelId="{60A5CEBE-5CF5-41C5-8EB3-D3A509B64083}" type="presParOf" srcId="{AB0DAA7C-8B20-400D-B79A-28AF1A0890FE}" destId="{360565AF-2237-4A99-883C-DCC4DDC3C4B4}" srcOrd="1" destOrd="0" presId="urn:microsoft.com/office/officeart/2005/8/layout/chevron2"/>
    <dgm:cxn modelId="{3E6F4628-4623-4136-8954-5BB5D2E4708B}" type="presParOf" srcId="{AB0DAA7C-8B20-400D-B79A-28AF1A0890FE}" destId="{46AA6C79-90ED-4306-BF02-07B5FAB07DB4}" srcOrd="2" destOrd="0" presId="urn:microsoft.com/office/officeart/2005/8/layout/chevron2"/>
    <dgm:cxn modelId="{AC97F6DD-9249-46E8-9EBD-7FF5EC14A213}" type="presParOf" srcId="{46AA6C79-90ED-4306-BF02-07B5FAB07DB4}" destId="{E1AF338B-F0F3-421D-8F9E-B39308481D49}" srcOrd="0" destOrd="0" presId="urn:microsoft.com/office/officeart/2005/8/layout/chevron2"/>
    <dgm:cxn modelId="{C30B68AE-BA2B-49E9-A569-B4C6136753B9}" type="presParOf" srcId="{46AA6C79-90ED-4306-BF02-07B5FAB07DB4}" destId="{1C00F51A-C08F-469E-90C3-7F56E8A036C7}" srcOrd="1" destOrd="0" presId="urn:microsoft.com/office/officeart/2005/8/layout/chevron2"/>
    <dgm:cxn modelId="{92F02611-5FE7-4E06-89BC-52A1539F5292}" type="presParOf" srcId="{AB0DAA7C-8B20-400D-B79A-28AF1A0890FE}" destId="{32B8CB01-BE56-4CF1-A70F-04F1D18F26E4}" srcOrd="3" destOrd="0" presId="urn:microsoft.com/office/officeart/2005/8/layout/chevron2"/>
    <dgm:cxn modelId="{CAB48F4F-2D42-4B6F-BB43-D0D6D75B5EE3}" type="presParOf" srcId="{AB0DAA7C-8B20-400D-B79A-28AF1A0890FE}" destId="{6E1BFFB6-FFAA-4D25-A249-007038FD5968}" srcOrd="4" destOrd="0" presId="urn:microsoft.com/office/officeart/2005/8/layout/chevron2"/>
    <dgm:cxn modelId="{D6E60DDC-90B5-40FD-AAB9-9D0BB5D79266}" type="presParOf" srcId="{6E1BFFB6-FFAA-4D25-A249-007038FD5968}" destId="{0786281B-92F8-4855-B008-DDC036D152FC}" srcOrd="0" destOrd="0" presId="urn:microsoft.com/office/officeart/2005/8/layout/chevron2"/>
    <dgm:cxn modelId="{9E6932FF-9C8E-4304-9B69-0E5896052A99}" type="presParOf" srcId="{6E1BFFB6-FFAA-4D25-A249-007038FD5968}" destId="{34617D33-BCC0-4AC3-9200-B4594C59C83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D692F-296D-4B78-813F-EE7062196308}">
      <dsp:nvSpPr>
        <dsp:cNvPr id="0" name=""/>
        <dsp:cNvSpPr/>
      </dsp:nvSpPr>
      <dsp:spPr>
        <a:xfrm>
          <a:off x="848087" y="45434"/>
          <a:ext cx="2180880" cy="2180880"/>
        </a:xfrm>
        <a:prstGeom prst="ellipse">
          <a:avLst/>
        </a:prstGeom>
        <a:solidFill>
          <a:schemeClr val="accent6">
            <a:alpha val="5000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a:t>Sociaty </a:t>
          </a:r>
          <a:r>
            <a:rPr lang="en-US" sz="1400" kern="1200"/>
            <a:t>(interactions among individuals and role of government </a:t>
          </a:r>
        </a:p>
      </dsp:txBody>
      <dsp:txXfrm>
        <a:off x="1138871" y="427088"/>
        <a:ext cx="1599312" cy="981396"/>
      </dsp:txXfrm>
    </dsp:sp>
    <dsp:sp modelId="{E5D7868D-4E22-4357-9213-0AF3D9075949}">
      <dsp:nvSpPr>
        <dsp:cNvPr id="0" name=""/>
        <dsp:cNvSpPr/>
      </dsp:nvSpPr>
      <dsp:spPr>
        <a:xfrm>
          <a:off x="1635022" y="1408485"/>
          <a:ext cx="2180880" cy="2180880"/>
        </a:xfrm>
        <a:prstGeom prst="ellipse">
          <a:avLst/>
        </a:prstGeom>
        <a:solidFill>
          <a:srgbClr val="FFC000">
            <a:alpha val="50000"/>
          </a:srgb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a:t>Environment </a:t>
          </a:r>
          <a:r>
            <a:rPr lang="en-US" sz="1400" kern="1200"/>
            <a:t>(physical aspect including the natural environment)</a:t>
          </a:r>
        </a:p>
      </dsp:txBody>
      <dsp:txXfrm>
        <a:off x="2302008" y="1971879"/>
        <a:ext cx="1308528" cy="1199484"/>
      </dsp:txXfrm>
    </dsp:sp>
    <dsp:sp modelId="{C25C532B-351E-418B-A717-B3E6047355DA}">
      <dsp:nvSpPr>
        <dsp:cNvPr id="0" name=""/>
        <dsp:cNvSpPr/>
      </dsp:nvSpPr>
      <dsp:spPr>
        <a:xfrm>
          <a:off x="61153" y="1408485"/>
          <a:ext cx="2180880" cy="2180880"/>
        </a:xfrm>
        <a:prstGeom prst="ellipse">
          <a:avLst/>
        </a:prstGeom>
        <a:solidFill>
          <a:schemeClr val="accent1">
            <a:alpha val="50000"/>
            <a:hueOff val="0"/>
            <a:satOff val="0"/>
            <a:lumOff val="0"/>
            <a:alphaOff val="0"/>
          </a:schemeClr>
        </a:solidFill>
        <a:ln w="127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a:t>Economy </a:t>
          </a:r>
          <a:r>
            <a:rPr lang="en-US" sz="1400" kern="1200"/>
            <a:t>(markets and choices)</a:t>
          </a:r>
        </a:p>
      </dsp:txBody>
      <dsp:txXfrm>
        <a:off x="266519" y="1971879"/>
        <a:ext cx="1308528" cy="1199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42ABE-AAB3-476E-A7C7-85C64207D4C0}">
      <dsp:nvSpPr>
        <dsp:cNvPr id="0" name=""/>
        <dsp:cNvSpPr/>
      </dsp:nvSpPr>
      <dsp:spPr>
        <a:xfrm rot="5400000">
          <a:off x="-210366" y="210832"/>
          <a:ext cx="1402445" cy="981712"/>
        </a:xfrm>
        <a:prstGeom prst="chevron">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Data collection and processing</a:t>
          </a:r>
        </a:p>
      </dsp:txBody>
      <dsp:txXfrm rot="-5400000">
        <a:off x="1" y="491321"/>
        <a:ext cx="981712" cy="420733"/>
      </dsp:txXfrm>
    </dsp:sp>
    <dsp:sp modelId="{5F17B2B2-AE1D-42BB-AFE9-A511E4256217}">
      <dsp:nvSpPr>
        <dsp:cNvPr id="0" name=""/>
        <dsp:cNvSpPr/>
      </dsp:nvSpPr>
      <dsp:spPr>
        <a:xfrm rot="5400000">
          <a:off x="2624119" y="-1641941"/>
          <a:ext cx="911589" cy="4196403"/>
        </a:xfrm>
        <a:prstGeom prst="round2SameRect">
          <a:avLst/>
        </a:prstGeom>
        <a:solidFill>
          <a:schemeClr val="accent6">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CA" sz="1100" kern="1200" dirty="0">
              <a:solidFill>
                <a:srgbClr val="323132"/>
              </a:solidFill>
              <a:latin typeface="Roboto"/>
              <a:ea typeface="Roboto"/>
              <a:cs typeface="Roboto"/>
              <a:sym typeface="Roboto"/>
            </a:rPr>
            <a:t>Automating data collection processes and eliminating manual errors</a:t>
          </a:r>
          <a:endParaRPr lang="en-US" sz="1100" kern="1200" dirty="0">
            <a:solidFill>
              <a:srgbClr val="323132"/>
            </a:solidFill>
          </a:endParaRPr>
        </a:p>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solidFill>
                <a:srgbClr val="323132"/>
              </a:solidFill>
            </a:rPr>
            <a:t>Classification work</a:t>
          </a:r>
        </a:p>
        <a:p>
          <a:pPr marL="57150" lvl="1" indent="-57150" algn="l" defTabSz="488950">
            <a:lnSpc>
              <a:spcPct val="90000"/>
            </a:lnSpc>
            <a:spcBef>
              <a:spcPct val="0"/>
            </a:spcBef>
            <a:spcAft>
              <a:spcPct val="15000"/>
            </a:spcAft>
            <a:buFont typeface="Arial" panose="020B0604020202020204" pitchFamily="34" charset="0"/>
            <a:buChar char="•"/>
          </a:pPr>
          <a:r>
            <a:rPr lang="en-CA" sz="1100" kern="1200" dirty="0">
              <a:solidFill>
                <a:srgbClr val="323132"/>
              </a:solidFill>
              <a:latin typeface="Roboto"/>
              <a:ea typeface="Roboto"/>
              <a:cs typeface="Roboto"/>
              <a:sym typeface="Roboto"/>
            </a:rPr>
            <a:t>The use of AI generated algorithms for data cleaning, preprocessing, and feature extraction</a:t>
          </a:r>
          <a:endParaRPr lang="en-US" sz="1100" kern="1200" dirty="0">
            <a:solidFill>
              <a:srgbClr val="323132"/>
            </a:solidFill>
          </a:endParaRPr>
        </a:p>
      </dsp:txBody>
      <dsp:txXfrm rot="-5400000">
        <a:off x="981712" y="44966"/>
        <a:ext cx="4151903" cy="822589"/>
      </dsp:txXfrm>
    </dsp:sp>
    <dsp:sp modelId="{E1AF338B-F0F3-421D-8F9E-B39308481D49}">
      <dsp:nvSpPr>
        <dsp:cNvPr id="0" name=""/>
        <dsp:cNvSpPr/>
      </dsp:nvSpPr>
      <dsp:spPr>
        <a:xfrm rot="5400000">
          <a:off x="-210366" y="1416321"/>
          <a:ext cx="1402445" cy="98171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Analysis</a:t>
          </a:r>
        </a:p>
      </dsp:txBody>
      <dsp:txXfrm rot="-5400000">
        <a:off x="1" y="1696810"/>
        <a:ext cx="981712" cy="420733"/>
      </dsp:txXfrm>
    </dsp:sp>
    <dsp:sp modelId="{1C00F51A-C08F-469E-90C3-7F56E8A036C7}">
      <dsp:nvSpPr>
        <dsp:cNvPr id="0" name=""/>
        <dsp:cNvSpPr/>
      </dsp:nvSpPr>
      <dsp:spPr>
        <a:xfrm rot="5400000">
          <a:off x="2624119" y="-436452"/>
          <a:ext cx="911589" cy="4196403"/>
        </a:xfrm>
        <a:prstGeom prst="round2SameRect">
          <a:avLst/>
        </a:prstGeom>
        <a:solidFill>
          <a:schemeClr val="accent3">
            <a:lumMod val="50000"/>
            <a:lumOff val="5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CA" sz="1100" kern="1200" dirty="0">
              <a:solidFill>
                <a:srgbClr val="323132"/>
              </a:solidFill>
              <a:latin typeface="Roboto"/>
              <a:ea typeface="Roboto"/>
              <a:cs typeface="Roboto"/>
              <a:sym typeface="Roboto"/>
            </a:rPr>
            <a:t>Machine learning can be employed for predictive analytics, clustering</a:t>
          </a:r>
          <a:endParaRPr lang="en-US" sz="1100" kern="1200" dirty="0">
            <a:solidFill>
              <a:srgbClr val="323132"/>
            </a:solidFill>
          </a:endParaRPr>
        </a:p>
        <a:p>
          <a:pPr marL="57150" lvl="1" indent="-57150" algn="l" defTabSz="488950">
            <a:lnSpc>
              <a:spcPct val="90000"/>
            </a:lnSpc>
            <a:spcBef>
              <a:spcPct val="0"/>
            </a:spcBef>
            <a:spcAft>
              <a:spcPct val="15000"/>
            </a:spcAft>
            <a:buFont typeface="Arial" panose="020B0604020202020204" pitchFamily="34" charset="0"/>
            <a:buChar char="•"/>
          </a:pPr>
          <a:r>
            <a:rPr lang="en-CA" sz="1100" kern="1200" dirty="0">
              <a:solidFill>
                <a:srgbClr val="323132"/>
              </a:solidFill>
              <a:latin typeface="Roboto"/>
              <a:ea typeface="Roboto"/>
              <a:cs typeface="Roboto"/>
              <a:sym typeface="Roboto"/>
            </a:rPr>
            <a:t> AI also has advantages in handling large and complex datasets </a:t>
          </a:r>
          <a:endParaRPr lang="en-US" sz="1100" kern="1200" dirty="0">
            <a:solidFill>
              <a:srgbClr val="323132"/>
            </a:solidFill>
          </a:endParaRPr>
        </a:p>
      </dsp:txBody>
      <dsp:txXfrm rot="-5400000">
        <a:off x="981712" y="1250455"/>
        <a:ext cx="4151903" cy="822589"/>
      </dsp:txXfrm>
    </dsp:sp>
    <dsp:sp modelId="{0786281B-92F8-4855-B008-DDC036D152FC}">
      <dsp:nvSpPr>
        <dsp:cNvPr id="0" name=""/>
        <dsp:cNvSpPr/>
      </dsp:nvSpPr>
      <dsp:spPr>
        <a:xfrm rot="5400000">
          <a:off x="-210366" y="2621810"/>
          <a:ext cx="1402445" cy="981712"/>
        </a:xfrm>
        <a:prstGeom prst="chevron">
          <a:avLst/>
        </a:prstGeom>
        <a:solidFill>
          <a:srgbClr val="D2376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Dissemination</a:t>
          </a:r>
        </a:p>
      </dsp:txBody>
      <dsp:txXfrm rot="-5400000">
        <a:off x="1" y="2902299"/>
        <a:ext cx="981712" cy="420733"/>
      </dsp:txXfrm>
    </dsp:sp>
    <dsp:sp modelId="{34617D33-BCC0-4AC3-9200-B4594C59C830}">
      <dsp:nvSpPr>
        <dsp:cNvPr id="0" name=""/>
        <dsp:cNvSpPr/>
      </dsp:nvSpPr>
      <dsp:spPr>
        <a:xfrm rot="5400000">
          <a:off x="2624119" y="769036"/>
          <a:ext cx="911589" cy="4196403"/>
        </a:xfrm>
        <a:prstGeom prst="round2SameRect">
          <a:avLst/>
        </a:prstGeom>
        <a:solidFill>
          <a:srgbClr val="FF99FF">
            <a:alpha val="89804"/>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 sz="1100" kern="1200" dirty="0">
              <a:solidFill>
                <a:srgbClr val="323132"/>
              </a:solidFill>
              <a:latin typeface="Roboto"/>
              <a:ea typeface="Roboto"/>
              <a:cs typeface="Roboto"/>
              <a:sym typeface="Roboto"/>
            </a:rPr>
            <a:t>AI-powered tools can automate report generation and provide real-time analytics</a:t>
          </a:r>
          <a:endParaRPr lang="en-US" sz="1100" kern="1200" dirty="0">
            <a:solidFill>
              <a:srgbClr val="323132"/>
            </a:solidFill>
          </a:endParaRPr>
        </a:p>
        <a:p>
          <a:pPr marL="57150" lvl="1" indent="-57150" algn="l" defTabSz="488950">
            <a:lnSpc>
              <a:spcPct val="90000"/>
            </a:lnSpc>
            <a:spcBef>
              <a:spcPct val="0"/>
            </a:spcBef>
            <a:spcAft>
              <a:spcPct val="15000"/>
            </a:spcAft>
            <a:buChar char="•"/>
          </a:pPr>
          <a:r>
            <a:rPr lang="en" sz="1100" kern="1200" dirty="0">
              <a:solidFill>
                <a:srgbClr val="323132"/>
              </a:solidFill>
              <a:latin typeface="Roboto"/>
              <a:ea typeface="Roboto"/>
              <a:cs typeface="Roboto"/>
              <a:sym typeface="Roboto"/>
            </a:rPr>
            <a:t>Generate interactive and insightful visualizations.</a:t>
          </a:r>
          <a:endParaRPr lang="en-US" sz="1100" kern="1200" dirty="0">
            <a:solidFill>
              <a:srgbClr val="323132"/>
            </a:solidFill>
          </a:endParaRPr>
        </a:p>
      </dsp:txBody>
      <dsp:txXfrm rot="-5400000">
        <a:off x="981712" y="2455943"/>
        <a:ext cx="4151903" cy="82258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56CF1-1FCD-E243-925E-A75B8B4E667B}" type="datetimeFigureOut">
              <a:rPr lang="en-US" smtClean="0"/>
              <a:t>15/05/2024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95EDB-6B5D-864C-AC6A-318791A1A935}" type="slidenum">
              <a:rPr lang="en-US" smtClean="0"/>
              <a:t>‹#›</a:t>
            </a:fld>
            <a:endParaRPr lang="en-US"/>
          </a:p>
        </p:txBody>
      </p:sp>
    </p:spTree>
    <p:extLst>
      <p:ext uri="{BB962C8B-B14F-4D97-AF65-F5344CB8AC3E}">
        <p14:creationId xmlns:p14="http://schemas.microsoft.com/office/powerpoint/2010/main" val="423831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95EDB-6B5D-864C-AC6A-318791A1A935}" type="slidenum">
              <a:rPr lang="en-US" smtClean="0"/>
              <a:t>1</a:t>
            </a:fld>
            <a:endParaRPr lang="en-US" dirty="0"/>
          </a:p>
        </p:txBody>
      </p:sp>
    </p:spTree>
    <p:extLst>
      <p:ext uri="{BB962C8B-B14F-4D97-AF65-F5344CB8AC3E}">
        <p14:creationId xmlns:p14="http://schemas.microsoft.com/office/powerpoint/2010/main" val="328850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looking for contributors and/or reviewers for the primer, so if you or your organization would like to help please let us know. We are also looking for ideas and suggestions on how we could ensure that the Primer stays evergreen, so what process could we pout in place to achieve this?</a:t>
            </a:r>
          </a:p>
          <a:p>
            <a:endParaRPr lang="en-US" dirty="0"/>
          </a:p>
          <a:p>
            <a:r>
              <a:rPr lang="en-US" dirty="0"/>
              <a:t>The first webinar will take place on </a:t>
            </a:r>
            <a:r>
              <a:rPr lang="en-US" b="1" dirty="0"/>
              <a:t>June 4</a:t>
            </a:r>
            <a:r>
              <a:rPr lang="en-US" b="1" baseline="30000" dirty="0"/>
              <a:t>th</a:t>
            </a:r>
            <a:r>
              <a:rPr lang="en-US" b="1" dirty="0"/>
              <a:t> and registration is through the website. </a:t>
            </a:r>
          </a:p>
        </p:txBody>
      </p:sp>
      <p:sp>
        <p:nvSpPr>
          <p:cNvPr id="4" name="Slide Number Placeholder 3"/>
          <p:cNvSpPr>
            <a:spLocks noGrp="1"/>
          </p:cNvSpPr>
          <p:nvPr>
            <p:ph type="sldNum" sz="quarter" idx="5"/>
          </p:nvPr>
        </p:nvSpPr>
        <p:spPr/>
        <p:txBody>
          <a:bodyPr/>
          <a:lstStyle/>
          <a:p>
            <a:fld id="{13895EDB-6B5D-864C-AC6A-318791A1A935}" type="slidenum">
              <a:rPr lang="en-US" smtClean="0"/>
              <a:t>4</a:t>
            </a:fld>
            <a:endParaRPr lang="en-US"/>
          </a:p>
        </p:txBody>
      </p:sp>
    </p:spTree>
    <p:extLst>
      <p:ext uri="{BB962C8B-B14F-4D97-AF65-F5344CB8AC3E}">
        <p14:creationId xmlns:p14="http://schemas.microsoft.com/office/powerpoint/2010/main" val="314873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555555"/>
                </a:solidFill>
                <a:effectLst/>
                <a:highlight>
                  <a:srgbClr val="F5F5F5"/>
                </a:highlight>
                <a:latin typeface="Helvetica Neue"/>
              </a:rPr>
              <a:t>Housing outcomes are a confluence of economic, demographic, environmental and regulatory factors, shaped by the diversity and sustainability of cities and communities. They transcend personal experiences into market impacts and the economic performance of countries around the world.</a:t>
            </a:r>
          </a:p>
          <a:p>
            <a:endParaRPr lang="en-CA" b="0" i="0" dirty="0">
              <a:solidFill>
                <a:srgbClr val="555555"/>
              </a:solidFill>
              <a:effectLst/>
              <a:highlight>
                <a:srgbClr val="F5F5F5"/>
              </a:highligh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rgbClr val="555555"/>
                </a:solidFill>
                <a:highlight>
                  <a:srgbClr val="FFFFFF"/>
                </a:highlight>
                <a:latin typeface="Helvetica Neue"/>
              </a:rPr>
              <a:t>The first webinar will provide an opportunity for participants to provide comments on the draft framework, with a view for improving and </a:t>
            </a:r>
            <a:r>
              <a:rPr lang="en-CA" sz="1200" dirty="0" err="1">
                <a:solidFill>
                  <a:srgbClr val="555555"/>
                </a:solidFill>
                <a:highlight>
                  <a:srgbClr val="FFFFFF"/>
                </a:highlight>
                <a:latin typeface="Helvetica Neue"/>
              </a:rPr>
              <a:t>and</a:t>
            </a:r>
            <a:r>
              <a:rPr lang="en-CA" sz="1200" dirty="0">
                <a:solidFill>
                  <a:srgbClr val="555555"/>
                </a:solidFill>
                <a:highlight>
                  <a:srgbClr val="FFFFFF"/>
                </a:highlight>
                <a:latin typeface="Helvetica Neue"/>
              </a:rPr>
              <a:t>, hopefully developing it </a:t>
            </a:r>
            <a:r>
              <a:rPr lang="en-CA" sz="1200" dirty="0" err="1">
                <a:solidFill>
                  <a:srgbClr val="555555"/>
                </a:solidFill>
                <a:highlight>
                  <a:srgbClr val="FFFFFF"/>
                </a:highlight>
                <a:latin typeface="Helvetica Neue"/>
              </a:rPr>
              <a:t>ionto</a:t>
            </a:r>
            <a:r>
              <a:rPr lang="en-CA" sz="1200" dirty="0">
                <a:solidFill>
                  <a:srgbClr val="555555"/>
                </a:solidFill>
                <a:highlight>
                  <a:srgbClr val="FFFFFF"/>
                </a:highlight>
                <a:latin typeface="Helvetica Neue"/>
              </a:rPr>
              <a:t> something that could be used and adopted by other countries.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rgbClr val="555555"/>
                </a:solidFill>
                <a:highlight>
                  <a:srgbClr val="FFFFFF"/>
                </a:highlight>
                <a:latin typeface="Helvetica Neue"/>
              </a:rPr>
              <a:t>The first webinar is on </a:t>
            </a:r>
            <a:r>
              <a:rPr lang="en-CA" sz="1200" b="1" dirty="0">
                <a:solidFill>
                  <a:srgbClr val="555555"/>
                </a:solidFill>
                <a:highlight>
                  <a:srgbClr val="FFFFFF"/>
                </a:highlight>
                <a:latin typeface="Helvetica Neue"/>
              </a:rPr>
              <a:t>the 26</a:t>
            </a:r>
            <a:r>
              <a:rPr lang="en-CA" sz="1200" b="1" baseline="30000" dirty="0">
                <a:solidFill>
                  <a:srgbClr val="555555"/>
                </a:solidFill>
                <a:highlight>
                  <a:srgbClr val="FFFFFF"/>
                </a:highlight>
                <a:latin typeface="Helvetica Neue"/>
              </a:rPr>
              <a:t>th</a:t>
            </a:r>
            <a:r>
              <a:rPr lang="en-CA" sz="1200" b="1" dirty="0">
                <a:solidFill>
                  <a:srgbClr val="555555"/>
                </a:solidFill>
                <a:highlight>
                  <a:srgbClr val="FFFFFF"/>
                </a:highlight>
                <a:latin typeface="Helvetica Neue"/>
              </a:rPr>
              <a:t> of June and registration is through the website. </a:t>
            </a:r>
            <a:endParaRPr lang="en-US" sz="1200" b="1" dirty="0"/>
          </a:p>
          <a:p>
            <a:endParaRPr lang="en-US" dirty="0"/>
          </a:p>
        </p:txBody>
      </p:sp>
      <p:sp>
        <p:nvSpPr>
          <p:cNvPr id="4" name="Slide Number Placeholder 3"/>
          <p:cNvSpPr>
            <a:spLocks noGrp="1"/>
          </p:cNvSpPr>
          <p:nvPr>
            <p:ph type="sldNum" sz="quarter" idx="5"/>
          </p:nvPr>
        </p:nvSpPr>
        <p:spPr/>
        <p:txBody>
          <a:bodyPr/>
          <a:lstStyle/>
          <a:p>
            <a:fld id="{13895EDB-6B5D-864C-AC6A-318791A1A935}" type="slidenum">
              <a:rPr lang="en-US" smtClean="0"/>
              <a:t>5</a:t>
            </a:fld>
            <a:endParaRPr lang="en-US"/>
          </a:p>
        </p:txBody>
      </p:sp>
    </p:spTree>
    <p:extLst>
      <p:ext uri="{BB962C8B-B14F-4D97-AF65-F5344CB8AC3E}">
        <p14:creationId xmlns:p14="http://schemas.microsoft.com/office/powerpoint/2010/main" val="2675004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95EDB-6B5D-864C-AC6A-318791A1A935}" type="slidenum">
              <a:rPr lang="en-US" smtClean="0"/>
              <a:t>6</a:t>
            </a:fld>
            <a:endParaRPr lang="en-US"/>
          </a:p>
        </p:txBody>
      </p:sp>
    </p:spTree>
    <p:extLst>
      <p:ext uri="{BB962C8B-B14F-4D97-AF65-F5344CB8AC3E}">
        <p14:creationId xmlns:p14="http://schemas.microsoft.com/office/powerpoint/2010/main" val="414029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95EDB-6B5D-864C-AC6A-318791A1A935}" type="slidenum">
              <a:rPr lang="en-US" smtClean="0"/>
              <a:t>7</a:t>
            </a:fld>
            <a:endParaRPr lang="en-US"/>
          </a:p>
        </p:txBody>
      </p:sp>
    </p:spTree>
    <p:extLst>
      <p:ext uri="{BB962C8B-B14F-4D97-AF65-F5344CB8AC3E}">
        <p14:creationId xmlns:p14="http://schemas.microsoft.com/office/powerpoint/2010/main" val="2878179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95EDB-6B5D-864C-AC6A-318791A1A935}" type="slidenum">
              <a:rPr lang="en-US" smtClean="0"/>
              <a:t>8</a:t>
            </a:fld>
            <a:endParaRPr lang="en-US"/>
          </a:p>
        </p:txBody>
      </p:sp>
    </p:spTree>
    <p:extLst>
      <p:ext uri="{BB962C8B-B14F-4D97-AF65-F5344CB8AC3E}">
        <p14:creationId xmlns:p14="http://schemas.microsoft.com/office/powerpoint/2010/main" val="86177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91D3EF3B-1432-514C-B71B-12CE62EFE221}"/>
              </a:ext>
            </a:extLst>
          </p:cNvPr>
          <p:cNvSpPr>
            <a:spLocks noGrp="1"/>
          </p:cNvSpPr>
          <p:nvPr>
            <p:ph idx="1" hasCustomPrompt="1"/>
          </p:nvPr>
        </p:nvSpPr>
        <p:spPr>
          <a:xfrm>
            <a:off x="838200" y="4669254"/>
            <a:ext cx="10515600" cy="1200329"/>
          </a:xfrm>
          <a:prstGeom prst="rect">
            <a:avLst/>
          </a:prstGeom>
        </p:spPr>
        <p:txBody>
          <a:bodyPr vert="horz" lIns="0" tIns="45720" rIns="91440" bIns="45720" rtlCol="0" anchor="b" anchorCtr="0">
            <a:spAutoFit/>
          </a:bodyPr>
          <a:lstStyle>
            <a:lvl1pPr>
              <a:defRPr sz="2400"/>
            </a:lvl1pPr>
          </a:lstStyle>
          <a:p>
            <a:pPr>
              <a:lnSpc>
                <a:spcPct val="100000"/>
              </a:lnSpc>
            </a:pPr>
            <a:r>
              <a:rPr lang="en-US" b="1">
                <a:solidFill>
                  <a:srgbClr val="183E56"/>
                </a:solidFill>
                <a:latin typeface="Arial" panose="020B0604020202020204" pitchFamily="34" charset="0"/>
                <a:cs typeface="Arial" panose="020B0604020202020204" pitchFamily="34" charset="0"/>
              </a:rPr>
              <a:t>Presenter Name</a:t>
            </a:r>
            <a:br>
              <a:rPr lang="en-US" b="1">
                <a:solidFill>
                  <a:srgbClr val="183E56"/>
                </a:solidFill>
                <a:latin typeface="Arial" panose="020B0604020202020204" pitchFamily="34" charset="0"/>
                <a:cs typeface="Arial" panose="020B0604020202020204" pitchFamily="34" charset="0"/>
              </a:rPr>
            </a:br>
            <a:r>
              <a:rPr lang="en-US">
                <a:solidFill>
                  <a:srgbClr val="183E56"/>
                </a:solidFill>
                <a:latin typeface="Arial" panose="020B0604020202020204" pitchFamily="34" charset="0"/>
                <a:cs typeface="Arial" panose="020B0604020202020204" pitchFamily="34" charset="0"/>
              </a:rPr>
              <a:t>Job Title | Department</a:t>
            </a:r>
            <a:br>
              <a:rPr lang="en-US">
                <a:solidFill>
                  <a:srgbClr val="183E56"/>
                </a:solidFill>
                <a:latin typeface="Arial" panose="020B0604020202020204" pitchFamily="34" charset="0"/>
                <a:cs typeface="Arial" panose="020B0604020202020204" pitchFamily="34" charset="0"/>
              </a:rPr>
            </a:br>
            <a:r>
              <a:rPr lang="en-US">
                <a:solidFill>
                  <a:srgbClr val="183E56"/>
                </a:solidFill>
                <a:latin typeface="Arial" panose="020B0604020202020204" pitchFamily="34" charset="0"/>
                <a:cs typeface="Arial" panose="020B0604020202020204" pitchFamily="34" charset="0"/>
              </a:rPr>
              <a:t>@Twitter-handle</a:t>
            </a:r>
          </a:p>
        </p:txBody>
      </p:sp>
      <p:sp>
        <p:nvSpPr>
          <p:cNvPr id="24" name="Date Placeholder 15">
            <a:extLst>
              <a:ext uri="{FF2B5EF4-FFF2-40B4-BE49-F238E27FC236}">
                <a16:creationId xmlns:a16="http://schemas.microsoft.com/office/drawing/2014/main" id="{DFB003DF-C24D-A044-83E5-7964CE1007CE}"/>
              </a:ext>
            </a:extLst>
          </p:cNvPr>
          <p:cNvSpPr>
            <a:spLocks noGrp="1"/>
          </p:cNvSpPr>
          <p:nvPr>
            <p:ph type="dt" sz="half" idx="2"/>
          </p:nvPr>
        </p:nvSpPr>
        <p:spPr>
          <a:xfrm>
            <a:off x="838200" y="6250892"/>
            <a:ext cx="2743200" cy="365125"/>
          </a:xfrm>
          <a:prstGeom prst="rect">
            <a:avLst/>
          </a:prstGeom>
        </p:spPr>
        <p:txBody>
          <a:bodyPr vert="horz" lIns="0" tIns="45720" rIns="90000" bIns="45720" rtlCol="0" anchor="ctr"/>
          <a:lstStyle>
            <a:lvl1pPr algn="l">
              <a:defRPr sz="2000" b="1">
                <a:solidFill>
                  <a:srgbClr val="003C57"/>
                </a:solidFill>
              </a:defRPr>
            </a:lvl1pPr>
          </a:lstStyle>
          <a:p>
            <a:endParaRPr lang="en-US"/>
          </a:p>
        </p:txBody>
      </p:sp>
      <p:sp>
        <p:nvSpPr>
          <p:cNvPr id="10" name="Slide Number Placeholder 5">
            <a:extLst>
              <a:ext uri="{FF2B5EF4-FFF2-40B4-BE49-F238E27FC236}">
                <a16:creationId xmlns:a16="http://schemas.microsoft.com/office/drawing/2014/main" id="{7E3C8DC0-54A4-A146-A12C-27ECC577E977}"/>
              </a:ext>
            </a:extLst>
          </p:cNvPr>
          <p:cNvSpPr>
            <a:spLocks noGrp="1"/>
          </p:cNvSpPr>
          <p:nvPr>
            <p:ph type="sldNum" sz="quarter" idx="4"/>
          </p:nvPr>
        </p:nvSpPr>
        <p:spPr>
          <a:xfrm>
            <a:off x="4662087" y="6250891"/>
            <a:ext cx="2867826" cy="365125"/>
          </a:xfrm>
          <a:prstGeom prst="rect">
            <a:avLst/>
          </a:prstGeom>
        </p:spPr>
        <p:txBody>
          <a:bodyPr/>
          <a:lstStyle>
            <a:lvl1pPr>
              <a:defRPr sz="2000">
                <a:solidFill>
                  <a:srgbClr val="003C57"/>
                </a:solidFill>
              </a:defRPr>
            </a:lvl1pPr>
          </a:lstStyle>
          <a:p>
            <a:pPr algn="ctr"/>
            <a:fld id="{232417FB-2EF4-EC49-BC13-97513C37E9E5}" type="slidenum">
              <a:rPr lang="en-US" smtClean="0"/>
              <a:pPr algn="ctr"/>
              <a:t>‹#›</a:t>
            </a:fld>
            <a:endParaRPr lang="en-US"/>
          </a:p>
        </p:txBody>
      </p:sp>
      <p:sp>
        <p:nvSpPr>
          <p:cNvPr id="11" name="Footer Placeholder 13">
            <a:extLst>
              <a:ext uri="{FF2B5EF4-FFF2-40B4-BE49-F238E27FC236}">
                <a16:creationId xmlns:a16="http://schemas.microsoft.com/office/drawing/2014/main" id="{BE2F4506-BEEA-784B-B604-6F02F963F9E3}"/>
              </a:ext>
            </a:extLst>
          </p:cNvPr>
          <p:cNvSpPr>
            <a:spLocks noGrp="1"/>
          </p:cNvSpPr>
          <p:nvPr>
            <p:ph type="ftr" sz="quarter" idx="3"/>
          </p:nvPr>
        </p:nvSpPr>
        <p:spPr>
          <a:xfrm>
            <a:off x="7529913" y="6250890"/>
            <a:ext cx="3842030" cy="365125"/>
          </a:xfrm>
          <a:prstGeom prst="rect">
            <a:avLst/>
          </a:prstGeom>
        </p:spPr>
        <p:txBody>
          <a:bodyPr vert="horz" lIns="90000" tIns="45720" rIns="0" bIns="45720" rtlCol="0" anchor="t" anchorCtr="0"/>
          <a:lstStyle>
            <a:lvl1pPr algn="r">
              <a:defRPr sz="2000" b="1">
                <a:solidFill>
                  <a:srgbClr val="003C57"/>
                </a:solidFill>
              </a:defRPr>
            </a:lvl1pPr>
          </a:lstStyle>
          <a:p>
            <a:endParaRPr lang="en-US"/>
          </a:p>
        </p:txBody>
      </p:sp>
      <p:sp>
        <p:nvSpPr>
          <p:cNvPr id="2" name="Title 1">
            <a:extLst>
              <a:ext uri="{FF2B5EF4-FFF2-40B4-BE49-F238E27FC236}">
                <a16:creationId xmlns:a16="http://schemas.microsoft.com/office/drawing/2014/main" id="{2F0BAAC3-A1E9-784F-BE30-C99088DCED33}"/>
              </a:ext>
            </a:extLst>
          </p:cNvPr>
          <p:cNvSpPr>
            <a:spLocks noGrp="1"/>
          </p:cNvSpPr>
          <p:nvPr>
            <p:ph type="title" hasCustomPrompt="1"/>
          </p:nvPr>
        </p:nvSpPr>
        <p:spPr/>
        <p:txBody>
          <a:bodyPr/>
          <a:lstStyle>
            <a:lvl1pPr>
              <a:defRPr/>
            </a:lvl1pPr>
          </a:lstStyle>
          <a:p>
            <a:r>
              <a:rPr lang="en-US"/>
              <a:t>Write your title here</a:t>
            </a:r>
            <a:br>
              <a:rPr lang="en-US"/>
            </a:br>
            <a:r>
              <a:rPr lang="en-US"/>
              <a:t>(in sentence case)</a:t>
            </a:r>
          </a:p>
        </p:txBody>
      </p:sp>
    </p:spTree>
    <p:extLst>
      <p:ext uri="{BB962C8B-B14F-4D97-AF65-F5344CB8AC3E}">
        <p14:creationId xmlns:p14="http://schemas.microsoft.com/office/powerpoint/2010/main" val="276553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slide light teal">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AAED0727-79E8-044A-A266-B0C74790E72D}"/>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39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slide teal">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9BEE2D9E-3E87-ED40-89C2-DBA774F1F211}"/>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37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ction slide salem">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2D6F6E82-1A2A-A042-8877-3692D4187F3F}"/>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97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slide gold">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7B81843D-E333-4F4C-A36D-94080D3638C8}"/>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01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slide poppy">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55661407-3B8B-664A-A263-554870E58063}"/>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239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slide pink">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F67D8161-5352-AC4F-8422-00F311FA85FA}"/>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8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princ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95FF6451-6437-294C-AE93-D483699E514B}"/>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752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slide purpl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A9692B31-F575-6549-88BE-268E460843FC}"/>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504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41E16F23-B3CF-314E-AFD9-633806B1334D}"/>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50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ingle column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70A4C7-A3A2-8C48-94D5-E7589555BBE3}"/>
              </a:ext>
            </a:extLst>
          </p:cNvPr>
          <p:cNvSpPr/>
          <p:nvPr/>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884149"/>
            <a:ext cx="10515600" cy="757130"/>
          </a:xfrm>
          <a:prstGeom prst="rect">
            <a:avLst/>
          </a:prstGeom>
        </p:spPr>
        <p:txBody>
          <a:bodyPr wrap="square">
            <a:spAutoFit/>
          </a:bodyPr>
          <a:lstStyle>
            <a:lvl1pPr>
              <a:defRPr sz="4800"/>
            </a:lvl1pPr>
          </a:lstStyle>
          <a:p>
            <a:r>
              <a:rPr lang="en-US"/>
              <a:t>Add your heading here</a:t>
            </a:r>
          </a:p>
        </p:txBody>
      </p:sp>
      <p:sp>
        <p:nvSpPr>
          <p:cNvPr id="3" name="Content Placeholder 2"/>
          <p:cNvSpPr>
            <a:spLocks noGrp="1"/>
          </p:cNvSpPr>
          <p:nvPr>
            <p:ph idx="1" hasCustomPrompt="1"/>
          </p:nvPr>
        </p:nvSpPr>
        <p:spPr>
          <a:xfrm>
            <a:off x="838200" y="1923634"/>
            <a:ext cx="10515600" cy="2066207"/>
          </a:xfrm>
        </p:spPr>
        <p:txBody>
          <a:bodyPr anchor="t" anchorCtr="0"/>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stStyle>
          <a:p>
            <a:pPr lvl="0"/>
            <a:r>
              <a:rPr lang="en-US"/>
              <a:t>Single column</a:t>
            </a:r>
          </a:p>
          <a:p>
            <a:pPr lvl="1"/>
            <a:r>
              <a:rPr lang="en-US"/>
              <a:t>Second level</a:t>
            </a:r>
          </a:p>
          <a:p>
            <a:pPr lvl="2"/>
            <a:r>
              <a:rPr lang="en-US"/>
              <a:t>Third level</a:t>
            </a:r>
          </a:p>
          <a:p>
            <a:pPr lvl="3"/>
            <a:r>
              <a:rPr lang="en-US"/>
              <a:t>Fourth level</a:t>
            </a:r>
          </a:p>
          <a:p>
            <a:pPr lvl="4"/>
            <a:r>
              <a:rPr lang="en-US"/>
              <a:t>Fifth level</a:t>
            </a:r>
          </a:p>
        </p:txBody>
      </p:sp>
      <p:sp>
        <p:nvSpPr>
          <p:cNvPr id="17" name="Footer Placeholder 13">
            <a:extLst>
              <a:ext uri="{FF2B5EF4-FFF2-40B4-BE49-F238E27FC236}">
                <a16:creationId xmlns:a16="http://schemas.microsoft.com/office/drawing/2014/main" id="{B0CB25E6-12C5-4866-8A6E-ACFD3591CB0C}"/>
              </a:ext>
            </a:extLst>
          </p:cNvPr>
          <p:cNvSpPr>
            <a:spLocks noGrp="1"/>
          </p:cNvSpPr>
          <p:nvPr>
            <p:ph type="ftr" sz="quarter" idx="3"/>
          </p:nvPr>
        </p:nvSpPr>
        <p:spPr>
          <a:xfrm>
            <a:off x="257644" y="6192540"/>
            <a:ext cx="7273556" cy="510862"/>
          </a:xfrm>
          <a:prstGeom prst="rect">
            <a:avLst/>
          </a:prstGeom>
        </p:spPr>
        <p:txBody>
          <a:bodyPr vert="horz" lIns="91440" tIns="45720" rIns="0" bIns="45720" rtlCol="0" anchor="t" anchorCtr="0"/>
          <a:lstStyle>
            <a:lvl1pPr algn="ctr">
              <a:defRPr sz="2800" b="1">
                <a:solidFill>
                  <a:schemeClr val="bg1"/>
                </a:solidFill>
              </a:defRPr>
            </a:lvl1pPr>
          </a:lstStyle>
          <a:p>
            <a:pPr algn="l"/>
            <a:r>
              <a:rPr lang="en-US" dirty="0"/>
              <a:t>UN Network of Economic Statisticians</a:t>
            </a:r>
          </a:p>
          <a:p>
            <a:endParaRPr lang="en-US" dirty="0"/>
          </a:p>
        </p:txBody>
      </p:sp>
    </p:spTree>
    <p:extLst>
      <p:ext uri="{BB962C8B-B14F-4D97-AF65-F5344CB8AC3E}">
        <p14:creationId xmlns:p14="http://schemas.microsoft.com/office/powerpoint/2010/main" val="36812481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lumn text and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38200" y="1923634"/>
            <a:ext cx="5180400" cy="2066207"/>
          </a:xfrm>
        </p:spPr>
        <p:txBody>
          <a:bodyPr anchor="t" anchorCtr="0"/>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stStyle>
          <a:p>
            <a:pPr lvl="0"/>
            <a:r>
              <a:rPr lang="en-US"/>
              <a:t>Column one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172200" y="1923634"/>
            <a:ext cx="5181600" cy="2066207"/>
          </a:xfrm>
        </p:spPr>
        <p:txBody>
          <a:bodyPr anchor="t" anchorCtr="0"/>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stStyle>
          <a:p>
            <a:pPr lvl="0"/>
            <a:r>
              <a:rPr lang="en-US"/>
              <a:t>Column two</a:t>
            </a:r>
          </a:p>
          <a:p>
            <a:pPr lvl="1"/>
            <a:r>
              <a:rPr lang="en-US"/>
              <a:t>Second level</a:t>
            </a:r>
          </a:p>
          <a:p>
            <a:pPr lvl="2"/>
            <a:r>
              <a:rPr lang="en-US"/>
              <a:t>Third level</a:t>
            </a:r>
          </a:p>
          <a:p>
            <a:pPr lvl="3"/>
            <a:r>
              <a:rPr lang="en-US"/>
              <a:t>Fourth level</a:t>
            </a:r>
          </a:p>
          <a:p>
            <a:pPr lvl="4"/>
            <a:r>
              <a:rPr lang="en-US"/>
              <a:t>Fifth level</a:t>
            </a:r>
          </a:p>
        </p:txBody>
      </p:sp>
      <p:sp>
        <p:nvSpPr>
          <p:cNvPr id="17" name="Title 1">
            <a:extLst>
              <a:ext uri="{FF2B5EF4-FFF2-40B4-BE49-F238E27FC236}">
                <a16:creationId xmlns:a16="http://schemas.microsoft.com/office/drawing/2014/main" id="{BF8E2729-03F2-4F77-BF33-CCC290F9D763}"/>
              </a:ext>
            </a:extLst>
          </p:cNvPr>
          <p:cNvSpPr>
            <a:spLocks noGrp="1"/>
          </p:cNvSpPr>
          <p:nvPr>
            <p:ph type="title" hasCustomPrompt="1"/>
          </p:nvPr>
        </p:nvSpPr>
        <p:spPr>
          <a:xfrm>
            <a:off x="838200" y="883305"/>
            <a:ext cx="10515600" cy="757130"/>
          </a:xfrm>
          <a:prstGeom prst="rect">
            <a:avLst/>
          </a:prstGeom>
        </p:spPr>
        <p:txBody>
          <a:bodyPr>
            <a:spAutoFit/>
          </a:bodyPr>
          <a:lstStyle>
            <a:lvl1pPr>
              <a:defRPr sz="4800"/>
            </a:lvl1pPr>
          </a:lstStyle>
          <a:p>
            <a:r>
              <a:rPr lang="en-US"/>
              <a:t>Add your heading here</a:t>
            </a:r>
          </a:p>
        </p:txBody>
      </p:sp>
      <p:sp>
        <p:nvSpPr>
          <p:cNvPr id="16" name="Rectangle 15">
            <a:extLst>
              <a:ext uri="{FF2B5EF4-FFF2-40B4-BE49-F238E27FC236}">
                <a16:creationId xmlns:a16="http://schemas.microsoft.com/office/drawing/2014/main" id="{241156EF-2F18-4735-8A8A-162ADEAE91F9}"/>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33F041-7CFA-4836-9449-F13FAD25A40A}"/>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Office fo National Statistics Logo">
            <a:extLst>
              <a:ext uri="{FF2B5EF4-FFF2-40B4-BE49-F238E27FC236}">
                <a16:creationId xmlns:a16="http://schemas.microsoft.com/office/drawing/2014/main" id="{B6FB394A-A7E6-441B-A595-7CBA29942F6F}"/>
              </a:ext>
            </a:extLst>
          </p:cNvPr>
          <p:cNvPicPr>
            <a:picLocks noChangeAspect="1"/>
          </p:cNvPicPr>
          <p:nvPr userDrawn="1"/>
        </p:nvPicPr>
        <p:blipFill>
          <a:blip r:embed="rId2"/>
          <a:stretch>
            <a:fillRect/>
          </a:stretch>
        </p:blipFill>
        <p:spPr>
          <a:xfrm>
            <a:off x="838200" y="6259529"/>
            <a:ext cx="3325741" cy="282688"/>
          </a:xfrm>
          <a:prstGeom prst="rect">
            <a:avLst/>
          </a:prstGeom>
        </p:spPr>
      </p:pic>
      <p:sp>
        <p:nvSpPr>
          <p:cNvPr id="27" name="Footer Placeholder 13">
            <a:extLst>
              <a:ext uri="{FF2B5EF4-FFF2-40B4-BE49-F238E27FC236}">
                <a16:creationId xmlns:a16="http://schemas.microsoft.com/office/drawing/2014/main" id="{1D335A19-23C8-409B-A18F-2C04E180828E}"/>
              </a:ext>
            </a:extLst>
          </p:cNvPr>
          <p:cNvSpPr>
            <a:spLocks noGrp="1"/>
          </p:cNvSpPr>
          <p:nvPr>
            <p:ph type="ftr" sz="quarter" idx="3"/>
          </p:nvPr>
        </p:nvSpPr>
        <p:spPr>
          <a:xfrm>
            <a:off x="4419244" y="6228338"/>
            <a:ext cx="3842030" cy="365125"/>
          </a:xfrm>
          <a:prstGeom prst="rect">
            <a:avLst/>
          </a:prstGeom>
        </p:spPr>
        <p:txBody>
          <a:bodyPr vert="horz" lIns="91440" tIns="45720" rIns="0" bIns="45720" rtlCol="0" anchor="t" anchorCtr="0"/>
          <a:lstStyle>
            <a:lvl1pPr algn="ctr">
              <a:defRPr sz="2000" b="1">
                <a:solidFill>
                  <a:schemeClr val="bg1"/>
                </a:solidFill>
              </a:defRPr>
            </a:lvl1pPr>
          </a:lstStyle>
          <a:p>
            <a:endParaRPr lang="en-US"/>
          </a:p>
        </p:txBody>
      </p:sp>
      <p:pic>
        <p:nvPicPr>
          <p:cNvPr id="28" name="Picture 27">
            <a:extLst>
              <a:ext uri="{FF2B5EF4-FFF2-40B4-BE49-F238E27FC236}">
                <a16:creationId xmlns:a16="http://schemas.microsoft.com/office/drawing/2014/main" id="{0F6B27DC-82D2-4318-A115-BDEB69E5A98A}"/>
              </a:ext>
            </a:extLst>
          </p:cNvPr>
          <p:cNvPicPr>
            <a:picLocks noChangeAspect="1"/>
          </p:cNvPicPr>
          <p:nvPr userDrawn="1"/>
        </p:nvPicPr>
        <p:blipFill>
          <a:blip r:embed="rId3"/>
          <a:stretch>
            <a:fillRect/>
          </a:stretch>
        </p:blipFill>
        <p:spPr>
          <a:xfrm>
            <a:off x="8564853" y="6248054"/>
            <a:ext cx="2788947" cy="305638"/>
          </a:xfrm>
          <a:prstGeom prst="rect">
            <a:avLst/>
          </a:prstGeom>
        </p:spPr>
      </p:pic>
    </p:spTree>
    <p:extLst>
      <p:ext uri="{BB962C8B-B14F-4D97-AF65-F5344CB8AC3E}">
        <p14:creationId xmlns:p14="http://schemas.microsoft.com/office/powerpoint/2010/main" val="117577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rt page">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8E4E2FF2-096C-C349-8B44-CFA5388E9515}"/>
              </a:ext>
            </a:extLst>
          </p:cNvPr>
          <p:cNvSpPr>
            <a:spLocks noGrp="1"/>
          </p:cNvSpPr>
          <p:nvPr>
            <p:ph idx="1" hasCustomPrompt="1"/>
          </p:nvPr>
        </p:nvSpPr>
        <p:spPr>
          <a:xfrm>
            <a:off x="838200" y="698955"/>
            <a:ext cx="10515600" cy="4774919"/>
          </a:xfrm>
        </p:spPr>
        <p:txBody>
          <a:bodyPr anchor="t" anchorCtr="0"/>
          <a:lstStyle>
            <a:lvl1pPr>
              <a:defRPr sz="3200">
                <a:solidFill>
                  <a:schemeClr val="tx2"/>
                </a:solidFill>
              </a:defRPr>
            </a:lvl1pPr>
            <a:lvl2pPr>
              <a:defRPr sz="2800"/>
            </a:lvl2pPr>
            <a:lvl3pPr>
              <a:defRPr sz="2400"/>
            </a:lvl3pPr>
            <a:lvl4pPr>
              <a:defRPr sz="2000"/>
            </a:lvl4pPr>
            <a:lvl5pPr>
              <a:defRPr sz="2000"/>
            </a:lvl5pPr>
          </a:lstStyle>
          <a:p>
            <a:pPr lvl="0"/>
            <a:r>
              <a:rPr lang="en-US"/>
              <a:t>Add your chart here</a:t>
            </a:r>
          </a:p>
        </p:txBody>
      </p:sp>
      <p:sp>
        <p:nvSpPr>
          <p:cNvPr id="10" name="Rectangle 9">
            <a:extLst>
              <a:ext uri="{FF2B5EF4-FFF2-40B4-BE49-F238E27FC236}">
                <a16:creationId xmlns:a16="http://schemas.microsoft.com/office/drawing/2014/main" id="{496B7588-AA63-4F3E-B637-18721B015367}"/>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DCA4D5E-A66E-4EAE-BC48-EABFBD17562C}"/>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Office fo National Statistics Logo">
            <a:extLst>
              <a:ext uri="{FF2B5EF4-FFF2-40B4-BE49-F238E27FC236}">
                <a16:creationId xmlns:a16="http://schemas.microsoft.com/office/drawing/2014/main" id="{1FBB6623-8CE5-4A8B-A148-D9D1FC7637F0}"/>
              </a:ext>
            </a:extLst>
          </p:cNvPr>
          <p:cNvPicPr>
            <a:picLocks noChangeAspect="1"/>
          </p:cNvPicPr>
          <p:nvPr userDrawn="1"/>
        </p:nvPicPr>
        <p:blipFill>
          <a:blip r:embed="rId2"/>
          <a:stretch>
            <a:fillRect/>
          </a:stretch>
        </p:blipFill>
        <p:spPr>
          <a:xfrm>
            <a:off x="838200" y="6259529"/>
            <a:ext cx="3325741" cy="282688"/>
          </a:xfrm>
          <a:prstGeom prst="rect">
            <a:avLst/>
          </a:prstGeom>
        </p:spPr>
      </p:pic>
      <p:sp>
        <p:nvSpPr>
          <p:cNvPr id="26" name="Footer Placeholder 13">
            <a:extLst>
              <a:ext uri="{FF2B5EF4-FFF2-40B4-BE49-F238E27FC236}">
                <a16:creationId xmlns:a16="http://schemas.microsoft.com/office/drawing/2014/main" id="{A87B76C0-1C1D-4862-BA35-9F105328379C}"/>
              </a:ext>
            </a:extLst>
          </p:cNvPr>
          <p:cNvSpPr>
            <a:spLocks noGrp="1"/>
          </p:cNvSpPr>
          <p:nvPr>
            <p:ph type="ftr" sz="quarter" idx="3"/>
          </p:nvPr>
        </p:nvSpPr>
        <p:spPr>
          <a:xfrm>
            <a:off x="4419244" y="6228338"/>
            <a:ext cx="3842030" cy="365125"/>
          </a:xfrm>
          <a:prstGeom prst="rect">
            <a:avLst/>
          </a:prstGeom>
        </p:spPr>
        <p:txBody>
          <a:bodyPr vert="horz" lIns="91440" tIns="45720" rIns="0" bIns="45720" rtlCol="0" anchor="t" anchorCtr="0"/>
          <a:lstStyle>
            <a:lvl1pPr algn="ctr">
              <a:defRPr sz="2000" b="1">
                <a:solidFill>
                  <a:schemeClr val="bg1"/>
                </a:solidFill>
              </a:defRPr>
            </a:lvl1pPr>
          </a:lstStyle>
          <a:p>
            <a:endParaRPr lang="en-US"/>
          </a:p>
        </p:txBody>
      </p:sp>
      <p:pic>
        <p:nvPicPr>
          <p:cNvPr id="27" name="Picture 26">
            <a:extLst>
              <a:ext uri="{FF2B5EF4-FFF2-40B4-BE49-F238E27FC236}">
                <a16:creationId xmlns:a16="http://schemas.microsoft.com/office/drawing/2014/main" id="{191F3E43-F322-47FE-AC23-0250858AB143}"/>
              </a:ext>
            </a:extLst>
          </p:cNvPr>
          <p:cNvPicPr>
            <a:picLocks noChangeAspect="1"/>
          </p:cNvPicPr>
          <p:nvPr userDrawn="1"/>
        </p:nvPicPr>
        <p:blipFill>
          <a:blip r:embed="rId3"/>
          <a:stretch>
            <a:fillRect/>
          </a:stretch>
        </p:blipFill>
        <p:spPr>
          <a:xfrm>
            <a:off x="8564853" y="6248054"/>
            <a:ext cx="2788947" cy="305638"/>
          </a:xfrm>
          <a:prstGeom prst="rect">
            <a:avLst/>
          </a:prstGeom>
        </p:spPr>
      </p:pic>
    </p:spTree>
    <p:extLst>
      <p:ext uri="{BB962C8B-B14F-4D97-AF65-F5344CB8AC3E}">
        <p14:creationId xmlns:p14="http://schemas.microsoft.com/office/powerpoint/2010/main" val="317159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hoto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14DE38-8C4D-6F43-8595-E82C3F754B7A}"/>
              </a:ext>
            </a:extLst>
          </p:cNvPr>
          <p:cNvSpPr/>
          <p:nvPr userDrawn="1"/>
        </p:nvSpPr>
        <p:spPr>
          <a:xfrm>
            <a:off x="0" y="0"/>
            <a:ext cx="12192000" cy="6858000"/>
          </a:xfrm>
          <a:prstGeom prst="rect">
            <a:avLst/>
          </a:prstGeom>
          <a:solidFill>
            <a:schemeClr val="tx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wrap="square" lIns="91440" tIns="45720" rIns="0" bIns="45720" rtlCol="0" anchor="t" anchorCtr="0"/>
          <a:lstStyle>
            <a:lvl1pPr algn="r">
              <a:defRPr sz="2000" b="1">
                <a:solidFill>
                  <a:schemeClr val="bg1"/>
                </a:solidFill>
              </a:defRPr>
            </a:lvl1pPr>
          </a:lstStyle>
          <a:p>
            <a:endParaRPr lang="en-US"/>
          </a:p>
        </p:txBody>
      </p:sp>
      <p:sp>
        <p:nvSpPr>
          <p:cNvPr id="11" name="Subtitle 2">
            <a:extLst>
              <a:ext uri="{FF2B5EF4-FFF2-40B4-BE49-F238E27FC236}">
                <a16:creationId xmlns:a16="http://schemas.microsoft.com/office/drawing/2014/main" id="{2E0A9FDF-9B76-F147-89B2-16C44BBC7C67}"/>
              </a:ext>
            </a:extLst>
          </p:cNvPr>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4" name="Title 1">
            <a:extLst>
              <a:ext uri="{FF2B5EF4-FFF2-40B4-BE49-F238E27FC236}">
                <a16:creationId xmlns:a16="http://schemas.microsoft.com/office/drawing/2014/main" id="{EC756F59-E195-5649-BC25-22C062D42E35}"/>
              </a:ext>
            </a:extLst>
          </p:cNvPr>
          <p:cNvSpPr>
            <a:spLocks noGrp="1"/>
          </p:cNvSpPr>
          <p:nvPr>
            <p:ph type="title" hasCustomPrompt="1"/>
          </p:nvPr>
        </p:nvSpPr>
        <p:spPr>
          <a:xfrm>
            <a:off x="838200" y="1077238"/>
            <a:ext cx="10515600" cy="2744886"/>
          </a:xfrm>
          <a:prstGeom prst="rect">
            <a:avLst/>
          </a:prstGeom>
        </p:spPr>
        <p:txBody>
          <a:bodyPr anchor="b" anchorCtr="1">
            <a:noAutofit/>
          </a:bodyPr>
          <a:lstStyle>
            <a:lvl1pPr algn="ctr">
              <a:defRPr sz="7200">
                <a:ln>
                  <a:noFill/>
                </a:ln>
                <a:solidFill>
                  <a:schemeClr val="bg1"/>
                </a:solidFill>
                <a:effectLst/>
              </a:defRPr>
            </a:lvl1pPr>
          </a:lstStyle>
          <a:p>
            <a:r>
              <a:rPr lang="en-US"/>
              <a:t>Image slide</a:t>
            </a:r>
          </a:p>
        </p:txBody>
      </p:sp>
      <p:cxnSp>
        <p:nvCxnSpPr>
          <p:cNvPr id="17" name="Straight Connector 16">
            <a:extLst>
              <a:ext uri="{FF2B5EF4-FFF2-40B4-BE49-F238E27FC236}">
                <a16:creationId xmlns:a16="http://schemas.microsoft.com/office/drawing/2014/main" id="{E7A17917-5AA2-9546-83BC-34444E3C1470}"/>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12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slide ONS blue">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2E0A9FDF-9B76-F147-89B2-16C44BBC7C67}"/>
              </a:ext>
            </a:extLst>
          </p:cNvPr>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4" name="Title 1">
            <a:extLst>
              <a:ext uri="{FF2B5EF4-FFF2-40B4-BE49-F238E27FC236}">
                <a16:creationId xmlns:a16="http://schemas.microsoft.com/office/drawing/2014/main" id="{EC756F59-E195-5649-BC25-22C062D42E35}"/>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a:t>Section slide</a:t>
            </a:r>
          </a:p>
        </p:txBody>
      </p:sp>
      <p:cxnSp>
        <p:nvCxnSpPr>
          <p:cNvPr id="17" name="Straight Connector 16">
            <a:extLst>
              <a:ext uri="{FF2B5EF4-FFF2-40B4-BE49-F238E27FC236}">
                <a16:creationId xmlns:a16="http://schemas.microsoft.com/office/drawing/2014/main" id="{E7A17917-5AA2-9546-83BC-34444E3C1470}"/>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descr="Office fo National Statistics Logo">
            <a:extLst>
              <a:ext uri="{FF2B5EF4-FFF2-40B4-BE49-F238E27FC236}">
                <a16:creationId xmlns:a16="http://schemas.microsoft.com/office/drawing/2014/main" id="{7F88193B-7449-4D69-9BCB-FACB6977DC4E}"/>
              </a:ext>
            </a:extLst>
          </p:cNvPr>
          <p:cNvPicPr>
            <a:picLocks noChangeAspect="1"/>
          </p:cNvPicPr>
          <p:nvPr userDrawn="1"/>
        </p:nvPicPr>
        <p:blipFill>
          <a:blip r:embed="rId2"/>
          <a:stretch>
            <a:fillRect/>
          </a:stretch>
        </p:blipFill>
        <p:spPr>
          <a:xfrm>
            <a:off x="838200" y="6259529"/>
            <a:ext cx="3325741" cy="282688"/>
          </a:xfrm>
          <a:prstGeom prst="rect">
            <a:avLst/>
          </a:prstGeom>
        </p:spPr>
      </p:pic>
      <p:sp>
        <p:nvSpPr>
          <p:cNvPr id="26" name="Footer Placeholder 13">
            <a:extLst>
              <a:ext uri="{FF2B5EF4-FFF2-40B4-BE49-F238E27FC236}">
                <a16:creationId xmlns:a16="http://schemas.microsoft.com/office/drawing/2014/main" id="{EECD7416-3363-45E0-8CC3-4253E49EBA2E}"/>
              </a:ext>
            </a:extLst>
          </p:cNvPr>
          <p:cNvSpPr>
            <a:spLocks noGrp="1"/>
          </p:cNvSpPr>
          <p:nvPr>
            <p:ph type="ftr" sz="quarter" idx="3"/>
          </p:nvPr>
        </p:nvSpPr>
        <p:spPr>
          <a:xfrm>
            <a:off x="4419244" y="6228338"/>
            <a:ext cx="3842030" cy="365125"/>
          </a:xfrm>
          <a:prstGeom prst="rect">
            <a:avLst/>
          </a:prstGeom>
        </p:spPr>
        <p:txBody>
          <a:bodyPr vert="horz" lIns="91440" tIns="45720" rIns="0" bIns="45720" rtlCol="0" anchor="t" anchorCtr="0"/>
          <a:lstStyle>
            <a:lvl1pPr algn="ctr">
              <a:defRPr sz="2000" b="1">
                <a:solidFill>
                  <a:schemeClr val="bg1"/>
                </a:solidFill>
              </a:defRPr>
            </a:lvl1pPr>
          </a:lstStyle>
          <a:p>
            <a:endParaRPr lang="en-US"/>
          </a:p>
        </p:txBody>
      </p:sp>
      <p:pic>
        <p:nvPicPr>
          <p:cNvPr id="27" name="Picture 26">
            <a:extLst>
              <a:ext uri="{FF2B5EF4-FFF2-40B4-BE49-F238E27FC236}">
                <a16:creationId xmlns:a16="http://schemas.microsoft.com/office/drawing/2014/main" id="{CBA8B1BC-BD3A-4806-8512-91DB32034C12}"/>
              </a:ext>
            </a:extLst>
          </p:cNvPr>
          <p:cNvPicPr>
            <a:picLocks noChangeAspect="1"/>
          </p:cNvPicPr>
          <p:nvPr userDrawn="1"/>
        </p:nvPicPr>
        <p:blipFill>
          <a:blip r:embed="rId3"/>
          <a:stretch>
            <a:fillRect/>
          </a:stretch>
        </p:blipFill>
        <p:spPr>
          <a:xfrm>
            <a:off x="8564853" y="6248054"/>
            <a:ext cx="2788947" cy="305638"/>
          </a:xfrm>
          <a:prstGeom prst="rect">
            <a:avLst/>
          </a:prstGeom>
        </p:spPr>
      </p:pic>
    </p:spTree>
    <p:extLst>
      <p:ext uri="{BB962C8B-B14F-4D97-AF65-F5344CB8AC3E}">
        <p14:creationId xmlns:p14="http://schemas.microsoft.com/office/powerpoint/2010/main" val="27237849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slide matiss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05620796-8D76-664C-B761-7F015F0DFF3B}"/>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slide astral">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05620796-8D76-664C-B761-7F015F0DFF3B}"/>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8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slide light blu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838200" y="3916872"/>
            <a:ext cx="10515600" cy="1655762"/>
          </a:xfrm>
        </p:spPr>
        <p:txBody>
          <a:bodyPr anchor="t" anchorCtr="1">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3" name="Title 1">
            <a:extLst>
              <a:ext uri="{FF2B5EF4-FFF2-40B4-BE49-F238E27FC236}">
                <a16:creationId xmlns:a16="http://schemas.microsoft.com/office/drawing/2014/main" id="{7765AB46-E9CE-BE4D-8338-E38ACF018517}"/>
              </a:ext>
            </a:extLst>
          </p:cNvPr>
          <p:cNvSpPr>
            <a:spLocks noGrp="1"/>
          </p:cNvSpPr>
          <p:nvPr>
            <p:ph type="title" hasCustomPrompt="1"/>
          </p:nvPr>
        </p:nvSpPr>
        <p:spPr>
          <a:xfrm>
            <a:off x="838200" y="1858814"/>
            <a:ext cx="10515600" cy="1963310"/>
          </a:xfrm>
          <a:prstGeom prst="rect">
            <a:avLst/>
          </a:prstGeom>
        </p:spPr>
        <p:txBody>
          <a:bodyPr anchor="b" anchorCtr="1">
            <a:noAutofit/>
          </a:bodyPr>
          <a:lstStyle>
            <a:lvl1pPr algn="ctr">
              <a:defRPr sz="7200">
                <a:solidFill>
                  <a:schemeClr val="bg1"/>
                </a:solidFill>
              </a:defRPr>
            </a:lvl1pPr>
          </a:lstStyle>
          <a:p>
            <a:r>
              <a:rPr lang="en-US"/>
              <a:t>Section slide</a:t>
            </a:r>
          </a:p>
        </p:txBody>
      </p:sp>
      <p:pic>
        <p:nvPicPr>
          <p:cNvPr id="15" name="Picture 14" descr="Office fo National Statistics Logo">
            <a:extLst>
              <a:ext uri="{FF2B5EF4-FFF2-40B4-BE49-F238E27FC236}">
                <a16:creationId xmlns:a16="http://schemas.microsoft.com/office/drawing/2014/main" id="{897A9EDC-56A8-414B-B882-D53DFB417E8F}"/>
              </a:ext>
            </a:extLst>
          </p:cNvPr>
          <p:cNvPicPr>
            <a:picLocks noChangeAspect="1"/>
          </p:cNvPicPr>
          <p:nvPr/>
        </p:nvPicPr>
        <p:blipFill>
          <a:blip r:embed="rId2"/>
          <a:stretch>
            <a:fillRect/>
          </a:stretch>
        </p:blipFill>
        <p:spPr>
          <a:xfrm>
            <a:off x="838200" y="6292113"/>
            <a:ext cx="3325741" cy="282688"/>
          </a:xfrm>
          <a:prstGeom prst="rect">
            <a:avLst/>
          </a:prstGeom>
        </p:spPr>
      </p:pic>
      <p:pic>
        <p:nvPicPr>
          <p:cNvPr id="7" name="Picture 6" descr="Office fo National Statistics Logo">
            <a:extLst>
              <a:ext uri="{FF2B5EF4-FFF2-40B4-BE49-F238E27FC236}">
                <a16:creationId xmlns:a16="http://schemas.microsoft.com/office/drawing/2014/main" id="{F1E49A7E-84FB-9B4F-8BC0-CC6BDC349FD7}"/>
              </a:ext>
            </a:extLst>
          </p:cNvPr>
          <p:cNvPicPr>
            <a:picLocks noChangeAspect="1"/>
          </p:cNvPicPr>
          <p:nvPr userDrawn="1"/>
        </p:nvPicPr>
        <p:blipFill>
          <a:blip r:embed="rId2"/>
          <a:stretch>
            <a:fillRect/>
          </a:stretch>
        </p:blipFill>
        <p:spPr>
          <a:xfrm>
            <a:off x="838200" y="6292113"/>
            <a:ext cx="3325741" cy="282688"/>
          </a:xfrm>
          <a:prstGeom prst="rect">
            <a:avLst/>
          </a:prstGeom>
        </p:spPr>
      </p:pic>
      <p:sp>
        <p:nvSpPr>
          <p:cNvPr id="8" name="Slide Number Placeholder 5">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13">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cxnSp>
        <p:nvCxnSpPr>
          <p:cNvPr id="10" name="Straight Connector 9">
            <a:extLst>
              <a:ext uri="{FF2B5EF4-FFF2-40B4-BE49-F238E27FC236}">
                <a16:creationId xmlns:a16="http://schemas.microsoft.com/office/drawing/2014/main" id="{D13A9CD3-E6C3-0344-974D-58215B0ABAAA}"/>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74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800" y="4669254"/>
            <a:ext cx="10515600" cy="1200329"/>
          </a:xfrm>
          <a:prstGeom prst="rect">
            <a:avLst/>
          </a:prstGeom>
        </p:spPr>
        <p:txBody>
          <a:bodyPr vert="horz" lIns="0" tIns="45720" rIns="91440" bIns="45720" rtlCol="0" anchor="b" anchorCtr="0">
            <a:spAutoFit/>
          </a:bodyPr>
          <a:lstStyle/>
          <a:p>
            <a:pPr>
              <a:lnSpc>
                <a:spcPct val="100000"/>
              </a:lnSpc>
            </a:pPr>
            <a:r>
              <a:rPr lang="en-US" b="1">
                <a:solidFill>
                  <a:srgbClr val="183E56"/>
                </a:solidFill>
                <a:latin typeface="Arial" panose="020B0604020202020204" pitchFamily="34" charset="0"/>
                <a:cs typeface="Arial" panose="020B0604020202020204" pitchFamily="34" charset="0"/>
              </a:rPr>
              <a:t>Presenter Name</a:t>
            </a:r>
            <a:br>
              <a:rPr lang="en-US" b="1">
                <a:solidFill>
                  <a:srgbClr val="183E56"/>
                </a:solidFill>
                <a:latin typeface="Arial" panose="020B0604020202020204" pitchFamily="34" charset="0"/>
                <a:cs typeface="Arial" panose="020B0604020202020204" pitchFamily="34" charset="0"/>
              </a:rPr>
            </a:br>
            <a:r>
              <a:rPr lang="en-US">
                <a:solidFill>
                  <a:srgbClr val="183E56"/>
                </a:solidFill>
                <a:latin typeface="Arial" panose="020B0604020202020204" pitchFamily="34" charset="0"/>
                <a:cs typeface="Arial" panose="020B0604020202020204" pitchFamily="34" charset="0"/>
              </a:rPr>
              <a:t>Job Title | Department</a:t>
            </a:r>
            <a:br>
              <a:rPr lang="en-US">
                <a:solidFill>
                  <a:srgbClr val="183E56"/>
                </a:solidFill>
                <a:latin typeface="Arial" panose="020B0604020202020204" pitchFamily="34" charset="0"/>
                <a:cs typeface="Arial" panose="020B0604020202020204" pitchFamily="34" charset="0"/>
              </a:rPr>
            </a:br>
            <a:r>
              <a:rPr lang="en-US">
                <a:solidFill>
                  <a:srgbClr val="183E56"/>
                </a:solidFill>
                <a:latin typeface="Arial" panose="020B0604020202020204" pitchFamily="34" charset="0"/>
                <a:cs typeface="Arial" panose="020B0604020202020204" pitchFamily="34" charset="0"/>
              </a:rPr>
              <a:t>@Twitter-handle</a:t>
            </a:r>
          </a:p>
        </p:txBody>
      </p:sp>
      <p:pic>
        <p:nvPicPr>
          <p:cNvPr id="6" name="Picture 5" descr="Office for National Statistics Logo">
            <a:extLst>
              <a:ext uri="{FF2B5EF4-FFF2-40B4-BE49-F238E27FC236}">
                <a16:creationId xmlns:a16="http://schemas.microsoft.com/office/drawing/2014/main" id="{9D6A1342-DE99-4B4D-B5AF-C43FDAE08636}"/>
              </a:ext>
            </a:extLst>
          </p:cNvPr>
          <p:cNvPicPr>
            <a:picLocks noChangeAspect="1"/>
          </p:cNvPicPr>
          <p:nvPr userDrawn="1"/>
        </p:nvPicPr>
        <p:blipFill>
          <a:blip r:embed="rId20"/>
          <a:stretch>
            <a:fillRect/>
          </a:stretch>
        </p:blipFill>
        <p:spPr>
          <a:xfrm>
            <a:off x="8439750" y="860003"/>
            <a:ext cx="2914650" cy="571500"/>
          </a:xfrm>
          <a:prstGeom prst="rect">
            <a:avLst/>
          </a:prstGeom>
        </p:spPr>
      </p:pic>
      <p:sp>
        <p:nvSpPr>
          <p:cNvPr id="12" name="Slide Number Placeholder 5">
            <a:extLst>
              <a:ext uri="{FF2B5EF4-FFF2-40B4-BE49-F238E27FC236}">
                <a16:creationId xmlns:a16="http://schemas.microsoft.com/office/drawing/2014/main" id="{948F094D-06E7-4D4C-A30E-6245801E4D2F}"/>
              </a:ext>
            </a:extLst>
          </p:cNvPr>
          <p:cNvSpPr>
            <a:spLocks noGrp="1"/>
          </p:cNvSpPr>
          <p:nvPr>
            <p:ph type="sldNum" sz="quarter" idx="4"/>
          </p:nvPr>
        </p:nvSpPr>
        <p:spPr>
          <a:xfrm>
            <a:off x="4662087" y="6250891"/>
            <a:ext cx="2867826" cy="365125"/>
          </a:xfrm>
          <a:prstGeom prst="rect">
            <a:avLst/>
          </a:prstGeom>
        </p:spPr>
        <p:txBody>
          <a:bodyPr/>
          <a:lstStyle>
            <a:lvl1pPr>
              <a:defRPr sz="2000">
                <a:solidFill>
                  <a:srgbClr val="003C57"/>
                </a:solidFill>
              </a:defRPr>
            </a:lvl1pPr>
          </a:lstStyle>
          <a:p>
            <a:pPr algn="ctr"/>
            <a:fld id="{232417FB-2EF4-EC49-BC13-97513C37E9E5}" type="slidenum">
              <a:rPr lang="en-US" smtClean="0"/>
              <a:pPr algn="ctr"/>
              <a:t>‹#›</a:t>
            </a:fld>
            <a:endParaRPr lang="en-US"/>
          </a:p>
        </p:txBody>
      </p:sp>
      <p:sp>
        <p:nvSpPr>
          <p:cNvPr id="14" name="Footer Placeholder 13">
            <a:extLst>
              <a:ext uri="{FF2B5EF4-FFF2-40B4-BE49-F238E27FC236}">
                <a16:creationId xmlns:a16="http://schemas.microsoft.com/office/drawing/2014/main" id="{2947E464-F91B-FD47-B97A-E5129B454413}"/>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ctr"/>
          <a:lstStyle>
            <a:lvl1pPr algn="r">
              <a:defRPr sz="2000" b="1">
                <a:solidFill>
                  <a:srgbClr val="003C57"/>
                </a:solidFill>
              </a:defRPr>
            </a:lvl1pPr>
          </a:lstStyle>
          <a:p>
            <a:endParaRPr lang="en-US"/>
          </a:p>
        </p:txBody>
      </p:sp>
      <p:sp>
        <p:nvSpPr>
          <p:cNvPr id="16" name="Date Placeholder 15">
            <a:extLst>
              <a:ext uri="{FF2B5EF4-FFF2-40B4-BE49-F238E27FC236}">
                <a16:creationId xmlns:a16="http://schemas.microsoft.com/office/drawing/2014/main" id="{C57F1779-22FA-E74D-A68A-DE59AC0306AC}"/>
              </a:ext>
            </a:extLst>
          </p:cNvPr>
          <p:cNvSpPr>
            <a:spLocks noGrp="1"/>
          </p:cNvSpPr>
          <p:nvPr>
            <p:ph type="dt" sz="half" idx="2"/>
          </p:nvPr>
        </p:nvSpPr>
        <p:spPr>
          <a:xfrm>
            <a:off x="838200" y="6250892"/>
            <a:ext cx="2743200" cy="365125"/>
          </a:xfrm>
          <a:prstGeom prst="rect">
            <a:avLst/>
          </a:prstGeom>
        </p:spPr>
        <p:txBody>
          <a:bodyPr vert="horz" lIns="0" tIns="45720" rIns="91440" bIns="45720" rtlCol="0" anchor="ctr"/>
          <a:lstStyle>
            <a:lvl1pPr algn="l">
              <a:defRPr sz="2000" b="1">
                <a:solidFill>
                  <a:srgbClr val="003C57"/>
                </a:solidFill>
              </a:defRPr>
            </a:lvl1pPr>
          </a:lstStyle>
          <a:p>
            <a:endParaRPr lang="en-US"/>
          </a:p>
        </p:txBody>
      </p:sp>
      <p:sp>
        <p:nvSpPr>
          <p:cNvPr id="9" name="Title Placeholder 1">
            <a:extLst>
              <a:ext uri="{FF2B5EF4-FFF2-40B4-BE49-F238E27FC236}">
                <a16:creationId xmlns:a16="http://schemas.microsoft.com/office/drawing/2014/main" id="{C7606C98-43DA-624E-A126-318E4E297157}"/>
              </a:ext>
            </a:extLst>
          </p:cNvPr>
          <p:cNvSpPr txBox="1">
            <a:spLocks/>
          </p:cNvSpPr>
          <p:nvPr userDrawn="1"/>
        </p:nvSpPr>
        <p:spPr>
          <a:xfrm>
            <a:off x="838200" y="714371"/>
            <a:ext cx="6691713" cy="3832846"/>
          </a:xfrm>
          <a:prstGeom prst="rect">
            <a:avLst/>
          </a:prstGeom>
          <a:ln>
            <a:noFill/>
          </a:ln>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baseline="0">
                <a:solidFill>
                  <a:srgbClr val="003C57"/>
                </a:solidFill>
                <a:latin typeface="+mj-lt"/>
                <a:ea typeface="+mj-ea"/>
                <a:cs typeface="+mj-cs"/>
              </a:defRPr>
            </a:lvl1pPr>
          </a:lstStyle>
          <a:p>
            <a:endParaRPr lang="en-US" sz="4800">
              <a:solidFill>
                <a:srgbClr val="183E56"/>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6E5DCB11-47E3-BC4E-87BE-ED66A7AC92CD}"/>
              </a:ext>
            </a:extLst>
          </p:cNvPr>
          <p:cNvCxnSpPr>
            <a:cxnSpLocks/>
          </p:cNvCxnSpPr>
          <p:nvPr userDrawn="1"/>
        </p:nvCxnSpPr>
        <p:spPr>
          <a:xfrm>
            <a:off x="823943" y="6055339"/>
            <a:ext cx="10548000" cy="0"/>
          </a:xfrm>
          <a:prstGeom prst="line">
            <a:avLst/>
          </a:prstGeom>
          <a:ln w="25400">
            <a:solidFill>
              <a:srgbClr val="003C57"/>
            </a:solidFill>
          </a:ln>
        </p:spPr>
        <p:style>
          <a:lnRef idx="1">
            <a:schemeClr val="accent1"/>
          </a:lnRef>
          <a:fillRef idx="0">
            <a:schemeClr val="accent1"/>
          </a:fillRef>
          <a:effectRef idx="0">
            <a:schemeClr val="accent1"/>
          </a:effectRef>
          <a:fontRef idx="minor">
            <a:schemeClr val="tx1"/>
          </a:fontRef>
        </p:style>
      </p:cxnSp>
      <p:sp>
        <p:nvSpPr>
          <p:cNvPr id="17" name="Title 4">
            <a:extLst>
              <a:ext uri="{FF2B5EF4-FFF2-40B4-BE49-F238E27FC236}">
                <a16:creationId xmlns:a16="http://schemas.microsoft.com/office/drawing/2014/main" id="{B695BB35-B7F9-BE46-A43E-B9B750880AE4}"/>
              </a:ext>
            </a:extLst>
          </p:cNvPr>
          <p:cNvSpPr txBox="1">
            <a:spLocks/>
          </p:cNvSpPr>
          <p:nvPr userDrawn="1"/>
        </p:nvSpPr>
        <p:spPr>
          <a:xfrm>
            <a:off x="838200" y="644843"/>
            <a:ext cx="7052953" cy="3490605"/>
          </a:xfrm>
          <a:prstGeom prst="rect">
            <a:avLst/>
          </a:prstGeom>
        </p:spPr>
        <p:txBody>
          <a:bodyPr/>
          <a:lstStyle>
            <a:lvl1pPr algn="l" defTabSz="914400" rtl="0" eaLnBrk="1" latinLnBrk="0" hangingPunct="1">
              <a:lnSpc>
                <a:spcPct val="90000"/>
              </a:lnSpc>
              <a:spcBef>
                <a:spcPct val="0"/>
              </a:spcBef>
              <a:buNone/>
              <a:defRPr sz="4800" b="1" kern="1200" baseline="0">
                <a:solidFill>
                  <a:srgbClr val="003C57"/>
                </a:solidFill>
                <a:latin typeface="+mj-lt"/>
                <a:ea typeface="+mj-ea"/>
                <a:cs typeface="+mj-cs"/>
              </a:defRPr>
            </a:lvl1pPr>
          </a:lstStyle>
          <a:p>
            <a:endParaRPr lang="en-US"/>
          </a:p>
        </p:txBody>
      </p:sp>
      <p:sp>
        <p:nvSpPr>
          <p:cNvPr id="4" name="Title Placeholder 3">
            <a:extLst>
              <a:ext uri="{FF2B5EF4-FFF2-40B4-BE49-F238E27FC236}">
                <a16:creationId xmlns:a16="http://schemas.microsoft.com/office/drawing/2014/main" id="{4D2E5A76-65BE-0B4A-9E47-4BFC8F8BB5CE}"/>
              </a:ext>
            </a:extLst>
          </p:cNvPr>
          <p:cNvSpPr>
            <a:spLocks noGrp="1"/>
          </p:cNvSpPr>
          <p:nvPr>
            <p:ph type="title"/>
          </p:nvPr>
        </p:nvSpPr>
        <p:spPr>
          <a:xfrm>
            <a:off x="849343" y="880837"/>
            <a:ext cx="6910357" cy="3817821"/>
          </a:xfrm>
          <a:prstGeom prst="rect">
            <a:avLst/>
          </a:prstGeom>
        </p:spPr>
        <p:txBody>
          <a:bodyPr vert="horz" lIns="0" tIns="45720" rIns="91440" bIns="45720" rtlCol="0" anchor="t" anchorCtr="0">
            <a:normAutofit/>
          </a:bodyPr>
          <a:lstStyle/>
          <a:p>
            <a:r>
              <a:rPr lang="en-US"/>
              <a:t>Write your title here</a:t>
            </a:r>
            <a:br>
              <a:rPr lang="en-US"/>
            </a:br>
            <a:r>
              <a:rPr lang="en-US"/>
              <a:t>(in sentence case)</a:t>
            </a:r>
          </a:p>
        </p:txBody>
      </p:sp>
    </p:spTree>
    <p:extLst>
      <p:ext uri="{BB962C8B-B14F-4D97-AF65-F5344CB8AC3E}">
        <p14:creationId xmlns:p14="http://schemas.microsoft.com/office/powerpoint/2010/main" val="259791047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86" r:id="rId4"/>
    <p:sldLayoutId id="2147483671" r:id="rId5"/>
    <p:sldLayoutId id="2147483687" r:id="rId6"/>
    <p:sldLayoutId id="2147483674" r:id="rId7"/>
    <p:sldLayoutId id="2147483688"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dt="0"/>
  <p:txStyles>
    <p:titleStyle>
      <a:lvl1pPr algn="l" defTabSz="914400" rtl="0" eaLnBrk="1" latinLnBrk="0" hangingPunct="1">
        <a:lnSpc>
          <a:spcPct val="90000"/>
        </a:lnSpc>
        <a:spcBef>
          <a:spcPct val="0"/>
        </a:spcBef>
        <a:buNone/>
        <a:defRPr sz="4800" b="1" kern="1200" baseline="0">
          <a:solidFill>
            <a:srgbClr val="003C57"/>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nstats.un.org/unsd/statcom/groups/NetEconStat/FirstWebinar-of-DataStrategySpri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s://unstats.un.org/unsd/statcom/groups/NetEconStat/ThirdWebinar-of-DataStrategySprint" TargetMode="External"/><Relationship Id="rId4" Type="http://schemas.openxmlformats.org/officeDocument/2006/relationships/hyperlink" Target="https://unstats.un.org/unsd/statcom/groups/NetEconStat/SecondWebinar-of-DataStrategySprint" TargetMode="Externa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unstats.un.org/unsd/statcom/groups/NetEconStat/HousingSprint-FirstWebinar" TargetMode="External"/><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unstats.un.org/unsd/statcom/groups/NetEconStat/HousingSprint-SecondWebinar" TargetMode="External"/><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1B7135-CCEE-40AF-A591-F8CC225ED452}"/>
              </a:ext>
            </a:extLst>
          </p:cNvPr>
          <p:cNvSpPr>
            <a:spLocks noGrp="1"/>
          </p:cNvSpPr>
          <p:nvPr>
            <p:ph idx="1"/>
          </p:nvPr>
        </p:nvSpPr>
        <p:spPr>
          <a:xfrm>
            <a:off x="697121" y="5359350"/>
            <a:ext cx="10515600" cy="424732"/>
          </a:xfrm>
        </p:spPr>
        <p:txBody>
          <a:bodyPr/>
          <a:lstStyle/>
          <a:p>
            <a:r>
              <a:rPr lang="en-US" dirty="0">
                <a:solidFill>
                  <a:srgbClr val="183E56"/>
                </a:solidFill>
                <a:latin typeface="Arial" panose="020B0604020202020204" pitchFamily="34" charset="0"/>
                <a:cs typeface="Arial" panose="020B0604020202020204" pitchFamily="34" charset="0"/>
              </a:rPr>
              <a:t>André Loranger</a:t>
            </a:r>
          </a:p>
        </p:txBody>
      </p:sp>
      <p:sp>
        <p:nvSpPr>
          <p:cNvPr id="3" name="Footer Placeholder 2">
            <a:extLst>
              <a:ext uri="{FF2B5EF4-FFF2-40B4-BE49-F238E27FC236}">
                <a16:creationId xmlns:a16="http://schemas.microsoft.com/office/drawing/2014/main" id="{1DB289BA-00B8-498F-AD84-CACB854807A8}"/>
              </a:ext>
            </a:extLst>
          </p:cNvPr>
          <p:cNvSpPr>
            <a:spLocks noGrp="1"/>
          </p:cNvSpPr>
          <p:nvPr>
            <p:ph type="ftr" sz="quarter" idx="3"/>
          </p:nvPr>
        </p:nvSpPr>
        <p:spPr>
          <a:xfrm>
            <a:off x="6362700" y="6250890"/>
            <a:ext cx="5009243" cy="365125"/>
          </a:xfrm>
        </p:spPr>
        <p:txBody>
          <a:bodyPr/>
          <a:lstStyle/>
          <a:p>
            <a:r>
              <a:rPr lang="en-US" dirty="0"/>
              <a:t>UN Network of Economic Statisticians</a:t>
            </a:r>
          </a:p>
        </p:txBody>
      </p:sp>
      <p:sp>
        <p:nvSpPr>
          <p:cNvPr id="4" name="Title 3">
            <a:extLst>
              <a:ext uri="{FF2B5EF4-FFF2-40B4-BE49-F238E27FC236}">
                <a16:creationId xmlns:a16="http://schemas.microsoft.com/office/drawing/2014/main" id="{86F66FF5-B941-4A29-9E9E-C39725536D35}"/>
              </a:ext>
            </a:extLst>
          </p:cNvPr>
          <p:cNvSpPr>
            <a:spLocks noGrp="1"/>
          </p:cNvSpPr>
          <p:nvPr>
            <p:ph type="title"/>
          </p:nvPr>
        </p:nvSpPr>
        <p:spPr>
          <a:xfrm>
            <a:off x="748749" y="1892878"/>
            <a:ext cx="9342702" cy="3218950"/>
          </a:xfrm>
        </p:spPr>
        <p:txBody>
          <a:bodyPr>
            <a:normAutofit/>
          </a:bodyPr>
          <a:lstStyle/>
          <a:p>
            <a:r>
              <a:rPr lang="en-US" sz="4400" b="1" kern="1100" spc="-10" dirty="0">
                <a:effectLst/>
                <a:latin typeface="Times New Roman" panose="02020603050405020304" pitchFamily="18" charset="0"/>
                <a:ea typeface="Times New Roman" panose="02020603050405020304" pitchFamily="18" charset="0"/>
              </a:rPr>
              <a:t>Implementation of the Network’s work program for 2024 </a:t>
            </a:r>
            <a:br>
              <a:rPr lang="en-CA" sz="4400" dirty="0"/>
            </a:br>
            <a:br>
              <a:rPr lang="en-CA" sz="4400" dirty="0"/>
            </a:br>
            <a:r>
              <a:rPr lang="en-CA" sz="2800" dirty="0"/>
              <a:t>5</a:t>
            </a:r>
            <a:r>
              <a:rPr lang="en-CA" sz="3200" baseline="30000" dirty="0"/>
              <a:t>th</a:t>
            </a:r>
            <a:r>
              <a:rPr lang="en-CA" sz="3200" dirty="0"/>
              <a:t> Network Meeting</a:t>
            </a:r>
            <a:endParaRPr lang="en-GB" sz="4400" dirty="0"/>
          </a:p>
        </p:txBody>
      </p:sp>
      <p:sp>
        <p:nvSpPr>
          <p:cNvPr id="5" name="Date Placeholder 4">
            <a:extLst>
              <a:ext uri="{FF2B5EF4-FFF2-40B4-BE49-F238E27FC236}">
                <a16:creationId xmlns:a16="http://schemas.microsoft.com/office/drawing/2014/main" id="{1B068F5D-5F8E-4F6F-982F-6D5284062EE3}"/>
              </a:ext>
            </a:extLst>
          </p:cNvPr>
          <p:cNvSpPr>
            <a:spLocks noGrp="1"/>
          </p:cNvSpPr>
          <p:nvPr>
            <p:ph type="dt" sz="half" idx="2"/>
          </p:nvPr>
        </p:nvSpPr>
        <p:spPr>
          <a:xfrm>
            <a:off x="748749" y="6250892"/>
            <a:ext cx="2832651" cy="365125"/>
          </a:xfrm>
        </p:spPr>
        <p:txBody>
          <a:bodyPr/>
          <a:lstStyle/>
          <a:p>
            <a:r>
              <a:rPr lang="en-US" dirty="0"/>
              <a:t>May  2024</a:t>
            </a:r>
          </a:p>
        </p:txBody>
      </p:sp>
      <p:pic>
        <p:nvPicPr>
          <p:cNvPr id="7" name="Picture 6">
            <a:extLst>
              <a:ext uri="{FF2B5EF4-FFF2-40B4-BE49-F238E27FC236}">
                <a16:creationId xmlns:a16="http://schemas.microsoft.com/office/drawing/2014/main" id="{4F954B93-DCE3-493E-BBD0-98936C1B78A6}"/>
              </a:ext>
            </a:extLst>
          </p:cNvPr>
          <p:cNvPicPr>
            <a:picLocks noChangeAspect="1"/>
          </p:cNvPicPr>
          <p:nvPr/>
        </p:nvPicPr>
        <p:blipFill>
          <a:blip r:embed="rId3"/>
          <a:stretch>
            <a:fillRect/>
          </a:stretch>
        </p:blipFill>
        <p:spPr>
          <a:xfrm>
            <a:off x="9238343" y="4220288"/>
            <a:ext cx="2133600" cy="1783080"/>
          </a:xfrm>
          <a:prstGeom prst="rect">
            <a:avLst/>
          </a:prstGeom>
        </p:spPr>
      </p:pic>
      <p:sp>
        <p:nvSpPr>
          <p:cNvPr id="6" name="TextBox 5">
            <a:extLst>
              <a:ext uri="{FF2B5EF4-FFF2-40B4-BE49-F238E27FC236}">
                <a16:creationId xmlns:a16="http://schemas.microsoft.com/office/drawing/2014/main" id="{5D07D46D-005B-453F-9963-2C6C87C5C181}"/>
              </a:ext>
            </a:extLst>
          </p:cNvPr>
          <p:cNvSpPr txBox="1"/>
          <p:nvPr/>
        </p:nvSpPr>
        <p:spPr>
          <a:xfrm>
            <a:off x="8223360" y="747568"/>
            <a:ext cx="3472873" cy="1145309"/>
          </a:xfrm>
          <a:prstGeom prst="rect">
            <a:avLst/>
          </a:prstGeom>
          <a:solidFill>
            <a:schemeClr val="bg1"/>
          </a:solidFill>
        </p:spPr>
        <p:txBody>
          <a:bodyPr wrap="square" rtlCol="0">
            <a:spAutoFit/>
          </a:bodyPr>
          <a:lstStyle/>
          <a:p>
            <a:endParaRPr lang="en-GB" dirty="0"/>
          </a:p>
        </p:txBody>
      </p:sp>
    </p:spTree>
    <p:extLst>
      <p:ext uri="{BB962C8B-B14F-4D97-AF65-F5344CB8AC3E}">
        <p14:creationId xmlns:p14="http://schemas.microsoft.com/office/powerpoint/2010/main" val="272575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1D92B26-191B-71BA-629E-8A8FF0CC1547}"/>
              </a:ext>
            </a:extLst>
          </p:cNvPr>
          <p:cNvSpPr>
            <a:spLocks noGrp="1"/>
          </p:cNvSpPr>
          <p:nvPr>
            <p:ph type="ftr" sz="quarter" idx="3"/>
          </p:nvPr>
        </p:nvSpPr>
        <p:spPr/>
        <p:txBody>
          <a:bodyPr/>
          <a:lstStyle/>
          <a:p>
            <a:pPr algn="l"/>
            <a:r>
              <a:rPr lang="en-US" dirty="0"/>
              <a:t>UN Network of Economic Statisticians</a:t>
            </a:r>
          </a:p>
          <a:p>
            <a:endParaRPr lang="en-US" dirty="0"/>
          </a:p>
        </p:txBody>
      </p:sp>
      <p:sp>
        <p:nvSpPr>
          <p:cNvPr id="2" name="Title 1">
            <a:extLst>
              <a:ext uri="{FF2B5EF4-FFF2-40B4-BE49-F238E27FC236}">
                <a16:creationId xmlns:a16="http://schemas.microsoft.com/office/drawing/2014/main" id="{6A437534-DBD3-7619-FF91-E2FD0C1BB068}"/>
              </a:ext>
            </a:extLst>
          </p:cNvPr>
          <p:cNvSpPr>
            <a:spLocks noGrp="1"/>
          </p:cNvSpPr>
          <p:nvPr>
            <p:ph type="title"/>
          </p:nvPr>
        </p:nvSpPr>
        <p:spPr>
          <a:xfrm>
            <a:off x="838200" y="884149"/>
            <a:ext cx="10515600" cy="535531"/>
          </a:xfrm>
        </p:spPr>
        <p:txBody>
          <a:bodyPr/>
          <a:lstStyle/>
          <a:p>
            <a:r>
              <a:rPr lang="en-US" sz="3200" dirty="0"/>
              <a:t>The 55</a:t>
            </a:r>
            <a:r>
              <a:rPr lang="en-US" sz="3200" baseline="30000" dirty="0"/>
              <a:t>th</a:t>
            </a:r>
            <a:r>
              <a:rPr lang="en-US" sz="3200" dirty="0"/>
              <a:t> UN Statistical Commission</a:t>
            </a:r>
          </a:p>
        </p:txBody>
      </p:sp>
      <p:sp>
        <p:nvSpPr>
          <p:cNvPr id="3" name="Content Placeholder 2">
            <a:extLst>
              <a:ext uri="{FF2B5EF4-FFF2-40B4-BE49-F238E27FC236}">
                <a16:creationId xmlns:a16="http://schemas.microsoft.com/office/drawing/2014/main" id="{91BDF06C-7B54-36C2-A48C-0CB1624C821D}"/>
              </a:ext>
            </a:extLst>
          </p:cNvPr>
          <p:cNvSpPr>
            <a:spLocks noGrp="1"/>
          </p:cNvSpPr>
          <p:nvPr>
            <p:ph idx="1"/>
          </p:nvPr>
        </p:nvSpPr>
        <p:spPr>
          <a:xfrm>
            <a:off x="838199" y="1923634"/>
            <a:ext cx="4340511" cy="4602798"/>
          </a:xfrm>
        </p:spPr>
        <p:txBody>
          <a:bodyPr/>
          <a:lstStyle/>
          <a:p>
            <a:r>
              <a:rPr lang="en-CA" sz="1800" dirty="0">
                <a:solidFill>
                  <a:srgbClr val="000000"/>
                </a:solidFill>
                <a:highlight>
                  <a:srgbClr val="FFFFFF"/>
                </a:highlight>
              </a:rPr>
              <a:t>The Commission approved the work programme for 2024:</a:t>
            </a:r>
            <a:r>
              <a:rPr lang="en-CA" sz="1800" b="0" i="0" dirty="0">
                <a:solidFill>
                  <a:srgbClr val="000000"/>
                </a:solidFill>
                <a:effectLst/>
                <a:highlight>
                  <a:srgbClr val="FFFFFF"/>
                </a:highlight>
              </a:rPr>
              <a:t> </a:t>
            </a:r>
          </a:p>
          <a:p>
            <a:pPr marL="285750" indent="-285750" algn="l" rtl="0" fontAlgn="base">
              <a:buFont typeface="Arial" panose="020B0604020202020204" pitchFamily="34" charset="0"/>
              <a:buChar char="•"/>
            </a:pPr>
            <a:r>
              <a:rPr lang="en-CA" sz="1800" dirty="0">
                <a:solidFill>
                  <a:srgbClr val="000000"/>
                </a:solidFill>
                <a:highlight>
                  <a:srgbClr val="FFFFFF"/>
                </a:highlight>
              </a:rPr>
              <a:t>Establish </a:t>
            </a:r>
            <a:r>
              <a:rPr lang="en-CA" sz="1800" b="0" i="0" dirty="0">
                <a:solidFill>
                  <a:srgbClr val="000000"/>
                </a:solidFill>
                <a:effectLst/>
                <a:highlight>
                  <a:srgbClr val="FFFFFF"/>
                </a:highlight>
              </a:rPr>
              <a:t>the multidisciplinary expert group to take forward the recommendations of the “Beyond GDP” sprint 2023</a:t>
            </a:r>
            <a:r>
              <a:rPr lang="en-CA" sz="1800" b="0" i="0" strike="sngStrike" dirty="0">
                <a:solidFill>
                  <a:srgbClr val="D13438"/>
                </a:solidFill>
                <a:effectLst/>
                <a:highlight>
                  <a:srgbClr val="FFFFFF"/>
                </a:highlight>
              </a:rPr>
              <a:t> </a:t>
            </a:r>
          </a:p>
          <a:p>
            <a:pPr marL="285750" indent="-285750" algn="l" rtl="0" fontAlgn="base">
              <a:buFont typeface="Arial" panose="020B0604020202020204" pitchFamily="34" charset="0"/>
              <a:buChar char="•"/>
            </a:pPr>
            <a:r>
              <a:rPr lang="en-CA" sz="1800" b="0" i="0" dirty="0">
                <a:solidFill>
                  <a:srgbClr val="000000"/>
                </a:solidFill>
                <a:effectLst/>
                <a:highlight>
                  <a:srgbClr val="FFFFFF"/>
                </a:highlight>
              </a:rPr>
              <a:t>Organise other sprints addressing identified priority topics such as:</a:t>
            </a:r>
          </a:p>
          <a:p>
            <a:pPr marL="971550" lvl="1" indent="-285750" fontAlgn="base">
              <a:buFont typeface="Wingdings" panose="05000000000000000000" pitchFamily="2" charset="2"/>
              <a:buChar char="Ø"/>
            </a:pPr>
            <a:r>
              <a:rPr lang="en-CA" sz="1800" b="0" i="0" dirty="0">
                <a:solidFill>
                  <a:srgbClr val="000000"/>
                </a:solidFill>
                <a:effectLst/>
                <a:highlight>
                  <a:srgbClr val="FFFFFF"/>
                </a:highlight>
                <a:cs typeface="Calibri" panose="020F0502020204030204" pitchFamily="34" charset="0"/>
              </a:rPr>
              <a:t>housing data, </a:t>
            </a:r>
          </a:p>
          <a:p>
            <a:pPr marL="971550" lvl="1" indent="-285750" fontAlgn="base">
              <a:buFont typeface="Wingdings" panose="05000000000000000000" pitchFamily="2" charset="2"/>
              <a:buChar char="Ø"/>
            </a:pPr>
            <a:r>
              <a:rPr lang="en-CA" sz="1800" b="0" i="0" dirty="0">
                <a:solidFill>
                  <a:srgbClr val="000000"/>
                </a:solidFill>
                <a:effectLst/>
                <a:highlight>
                  <a:srgbClr val="FFFFFF"/>
                </a:highlight>
                <a:cs typeface="Calibri" panose="020F0502020204030204" pitchFamily="34" charset="0"/>
              </a:rPr>
              <a:t>data strategies  to manage and use information for the benefit of users and </a:t>
            </a:r>
          </a:p>
          <a:p>
            <a:pPr marL="971550" lvl="1" indent="-285750" fontAlgn="base">
              <a:buFont typeface="Wingdings" panose="05000000000000000000" pitchFamily="2" charset="2"/>
              <a:buChar char="Ø"/>
            </a:pPr>
            <a:r>
              <a:rPr lang="en-CA" sz="1800" b="0" i="0" dirty="0">
                <a:solidFill>
                  <a:srgbClr val="000000"/>
                </a:solidFill>
                <a:effectLst/>
                <a:highlight>
                  <a:srgbClr val="FFFFFF"/>
                </a:highlight>
                <a:cs typeface="Calibri" panose="020F0502020204030204" pitchFamily="34" charset="0"/>
              </a:rPr>
              <a:t>the potential of utilizing artificial intelligence in statistical work</a:t>
            </a:r>
            <a:r>
              <a:rPr lang="en-CA" sz="1800" b="0" i="0" u="sng" dirty="0">
                <a:solidFill>
                  <a:srgbClr val="D13438"/>
                </a:solidFill>
                <a:effectLst/>
                <a:highlight>
                  <a:srgbClr val="FFFFFF"/>
                </a:highlight>
                <a:cs typeface="Calibri" panose="020F0502020204030204" pitchFamily="34" charset="0"/>
              </a:rPr>
              <a:t> </a:t>
            </a:r>
            <a:endParaRPr lang="en-CA" sz="1800" b="0" i="0" dirty="0">
              <a:solidFill>
                <a:srgbClr val="000000"/>
              </a:solidFill>
              <a:effectLst/>
              <a:highlight>
                <a:srgbClr val="FFFFFF"/>
              </a:highlight>
              <a:cs typeface="Calibri" panose="020F0502020204030204" pitchFamily="34" charset="0"/>
            </a:endParaRPr>
          </a:p>
          <a:p>
            <a:endParaRPr lang="en-US" dirty="0"/>
          </a:p>
        </p:txBody>
      </p:sp>
      <p:pic>
        <p:nvPicPr>
          <p:cNvPr id="12" name="Content Placeholder 5">
            <a:extLst>
              <a:ext uri="{FF2B5EF4-FFF2-40B4-BE49-F238E27FC236}">
                <a16:creationId xmlns:a16="http://schemas.microsoft.com/office/drawing/2014/main" id="{6B245B11-5CD6-EA59-5687-4375D4723698}"/>
              </a:ext>
            </a:extLst>
          </p:cNvPr>
          <p:cNvPicPr>
            <a:picLocks noChangeAspect="1"/>
          </p:cNvPicPr>
          <p:nvPr/>
        </p:nvPicPr>
        <p:blipFill>
          <a:blip r:embed="rId2"/>
          <a:stretch>
            <a:fillRect/>
          </a:stretch>
        </p:blipFill>
        <p:spPr>
          <a:xfrm>
            <a:off x="6381416" y="1923634"/>
            <a:ext cx="4767845" cy="3413242"/>
          </a:xfrm>
          <a:prstGeom prst="rect">
            <a:avLst/>
          </a:prstGeom>
        </p:spPr>
      </p:pic>
    </p:spTree>
    <p:extLst>
      <p:ext uri="{BB962C8B-B14F-4D97-AF65-F5344CB8AC3E}">
        <p14:creationId xmlns:p14="http://schemas.microsoft.com/office/powerpoint/2010/main" val="54472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7534-DBD3-7619-FF91-E2FD0C1BB068}"/>
              </a:ext>
            </a:extLst>
          </p:cNvPr>
          <p:cNvSpPr>
            <a:spLocks noGrp="1"/>
          </p:cNvSpPr>
          <p:nvPr>
            <p:ph type="title"/>
          </p:nvPr>
        </p:nvSpPr>
        <p:spPr>
          <a:xfrm>
            <a:off x="838200" y="884149"/>
            <a:ext cx="10515600" cy="535531"/>
          </a:xfrm>
        </p:spPr>
        <p:txBody>
          <a:bodyPr/>
          <a:lstStyle/>
          <a:p>
            <a:r>
              <a:rPr lang="en-US" sz="3200" dirty="0"/>
              <a:t>The 55</a:t>
            </a:r>
            <a:r>
              <a:rPr lang="en-US" sz="3200" baseline="30000" dirty="0"/>
              <a:t>th</a:t>
            </a:r>
            <a:r>
              <a:rPr lang="en-US" sz="3200" dirty="0"/>
              <a:t> UN Statistical Commission – Side Event</a:t>
            </a:r>
          </a:p>
        </p:txBody>
      </p:sp>
      <p:sp>
        <p:nvSpPr>
          <p:cNvPr id="3" name="Content Placeholder 2">
            <a:extLst>
              <a:ext uri="{FF2B5EF4-FFF2-40B4-BE49-F238E27FC236}">
                <a16:creationId xmlns:a16="http://schemas.microsoft.com/office/drawing/2014/main" id="{91BDF06C-7B54-36C2-A48C-0CB1624C821D}"/>
              </a:ext>
            </a:extLst>
          </p:cNvPr>
          <p:cNvSpPr>
            <a:spLocks noGrp="1"/>
          </p:cNvSpPr>
          <p:nvPr>
            <p:ph idx="1"/>
          </p:nvPr>
        </p:nvSpPr>
        <p:spPr>
          <a:xfrm>
            <a:off x="838200" y="1681169"/>
            <a:ext cx="10515600" cy="4249881"/>
          </a:xfrm>
        </p:spPr>
        <p:txBody>
          <a:bodyPr/>
          <a:lstStyle/>
          <a:p>
            <a:r>
              <a:rPr lang="en-US" sz="1800" dirty="0"/>
              <a:t>A Side Event was organized to precede the meeting of the Statistical Commission:</a:t>
            </a:r>
          </a:p>
          <a:p>
            <a:pPr marL="285750" indent="-285750">
              <a:buFont typeface="Arial" panose="020B0604020202020204" pitchFamily="34" charset="0"/>
              <a:buChar char="•"/>
            </a:pPr>
            <a:r>
              <a:rPr lang="en-US" sz="1800" dirty="0"/>
              <a:t>The focus was on </a:t>
            </a:r>
            <a:r>
              <a:rPr lang="en-CA" sz="1800" dirty="0"/>
              <a:t>improving the coordination of the updates and research agendas for international statistical standards</a:t>
            </a:r>
          </a:p>
          <a:p>
            <a:pPr marL="285750" indent="-285750">
              <a:buFont typeface="Arial" panose="020B0604020202020204" pitchFamily="34" charset="0"/>
              <a:buChar char="•"/>
            </a:pPr>
            <a:r>
              <a:rPr lang="en-CA" sz="1800" dirty="0"/>
              <a:t>Delved into the complexities associated with updating the manuals containing the guidelines for the compilation of data according to the various existing frameworks in a coordinated fashion that will improve coherence of economic data</a:t>
            </a:r>
          </a:p>
          <a:p>
            <a:pPr marL="285750" indent="-285750">
              <a:buFont typeface="Arial" panose="020B0604020202020204" pitchFamily="34" charset="0"/>
              <a:buChar char="•"/>
            </a:pPr>
            <a:r>
              <a:rPr lang="en-CA" sz="1800" dirty="0"/>
              <a:t>The US presented their case for coordinating updates to manuals, followed by a panel discussion on the topic</a:t>
            </a:r>
          </a:p>
          <a:p>
            <a:pPr marL="285750" indent="-285750">
              <a:buFont typeface="Arial" panose="020B0604020202020204" pitchFamily="34" charset="0"/>
              <a:buChar char="•"/>
            </a:pPr>
            <a:r>
              <a:rPr lang="en-CA" sz="1800" dirty="0"/>
              <a:t>The Panel discussion highlighted the following:</a:t>
            </a:r>
          </a:p>
          <a:p>
            <a:pPr marL="971550" lvl="1" indent="-285750"/>
            <a:r>
              <a:rPr lang="en-CA" sz="1400" dirty="0"/>
              <a:t>The overlap between the various manuals potentially creates misalignment in the concepts and standards</a:t>
            </a:r>
          </a:p>
          <a:p>
            <a:pPr marL="971550" lvl="1" indent="-285750"/>
            <a:r>
              <a:rPr lang="en-CA" sz="1400" dirty="0"/>
              <a:t>The balance between the frequency of updates and relevance is an ongoing challenge</a:t>
            </a:r>
          </a:p>
          <a:p>
            <a:pPr marL="971550" lvl="1" indent="-285750"/>
            <a:r>
              <a:rPr lang="en-CA" sz="1400" dirty="0"/>
              <a:t>It is important to distinguish between updating the manuals and implementing the new standards</a:t>
            </a:r>
          </a:p>
          <a:p>
            <a:pPr marL="285750" indent="-285750">
              <a:buFont typeface="Arial" panose="020B0604020202020204" pitchFamily="34" charset="0"/>
              <a:buChar char="•"/>
            </a:pPr>
            <a:r>
              <a:rPr lang="en-CA" sz="1800" dirty="0"/>
              <a:t>An informal group of organizations responsible for the key manuals (SNA, BOP, GFS, CPI, SEEA) will prepare potential recommendations to address these issues </a:t>
            </a:r>
            <a:endParaRPr lang="en-US" sz="1800" dirty="0"/>
          </a:p>
        </p:txBody>
      </p:sp>
      <p:sp>
        <p:nvSpPr>
          <p:cNvPr id="4" name="Footer Placeholder 3">
            <a:extLst>
              <a:ext uri="{FF2B5EF4-FFF2-40B4-BE49-F238E27FC236}">
                <a16:creationId xmlns:a16="http://schemas.microsoft.com/office/drawing/2014/main" id="{21D92B26-191B-71BA-629E-8A8FF0CC1547}"/>
              </a:ext>
            </a:extLst>
          </p:cNvPr>
          <p:cNvSpPr>
            <a:spLocks noGrp="1"/>
          </p:cNvSpPr>
          <p:nvPr>
            <p:ph type="ftr" sz="quarter" idx="3"/>
          </p:nvPr>
        </p:nvSpPr>
        <p:spPr/>
        <p:txBody>
          <a:bodyPr/>
          <a:lstStyle/>
          <a:p>
            <a:pPr algn="l"/>
            <a:r>
              <a:rPr lang="en-US"/>
              <a:t>UN Network of Economic Statisticians</a:t>
            </a:r>
          </a:p>
          <a:p>
            <a:endParaRPr lang="en-US" dirty="0"/>
          </a:p>
        </p:txBody>
      </p:sp>
    </p:spTree>
    <p:extLst>
      <p:ext uri="{BB962C8B-B14F-4D97-AF65-F5344CB8AC3E}">
        <p14:creationId xmlns:p14="http://schemas.microsoft.com/office/powerpoint/2010/main" val="2750700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7534-DBD3-7619-FF91-E2FD0C1BB068}"/>
              </a:ext>
            </a:extLst>
          </p:cNvPr>
          <p:cNvSpPr>
            <a:spLocks noGrp="1"/>
          </p:cNvSpPr>
          <p:nvPr>
            <p:ph type="title"/>
          </p:nvPr>
        </p:nvSpPr>
        <p:spPr>
          <a:xfrm>
            <a:off x="838200" y="884149"/>
            <a:ext cx="10515600" cy="535531"/>
          </a:xfrm>
        </p:spPr>
        <p:txBody>
          <a:bodyPr/>
          <a:lstStyle/>
          <a:p>
            <a:r>
              <a:rPr lang="en-US" sz="3200" dirty="0"/>
              <a:t>Data Strategy Sprint</a:t>
            </a:r>
          </a:p>
        </p:txBody>
      </p:sp>
      <p:sp>
        <p:nvSpPr>
          <p:cNvPr id="3" name="Content Placeholder 2">
            <a:extLst>
              <a:ext uri="{FF2B5EF4-FFF2-40B4-BE49-F238E27FC236}">
                <a16:creationId xmlns:a16="http://schemas.microsoft.com/office/drawing/2014/main" id="{91BDF06C-7B54-36C2-A48C-0CB1624C821D}"/>
              </a:ext>
            </a:extLst>
          </p:cNvPr>
          <p:cNvSpPr>
            <a:spLocks noGrp="1"/>
          </p:cNvSpPr>
          <p:nvPr>
            <p:ph idx="1"/>
          </p:nvPr>
        </p:nvSpPr>
        <p:spPr>
          <a:xfrm>
            <a:off x="747192" y="1654948"/>
            <a:ext cx="5475927" cy="4372479"/>
          </a:xfrm>
        </p:spPr>
        <p:txBody>
          <a:bodyPr/>
          <a:lstStyle/>
          <a:p>
            <a:pPr marL="171450" indent="-171450">
              <a:buFont typeface="Arial" panose="020B0604020202020204" pitchFamily="34" charset="0"/>
              <a:buChar char="•"/>
            </a:pPr>
            <a:r>
              <a:rPr lang="en-CA" sz="1600" b="0" i="0" dirty="0">
                <a:solidFill>
                  <a:srgbClr val="555555"/>
                </a:solidFill>
                <a:effectLst/>
              </a:rPr>
              <a:t>The Sprint will cover the essential aspects of developing and maintaining a successful data strategy</a:t>
            </a:r>
          </a:p>
          <a:p>
            <a:pPr marL="171450" indent="-171450">
              <a:buFont typeface="Arial" panose="020B0604020202020204" pitchFamily="34" charset="0"/>
              <a:buChar char="•"/>
            </a:pPr>
            <a:r>
              <a:rPr lang="en-CA" sz="1600" b="0" i="0" dirty="0">
                <a:solidFill>
                  <a:srgbClr val="555555"/>
                </a:solidFill>
                <a:effectLst/>
              </a:rPr>
              <a:t>The webinar series starts with a </a:t>
            </a:r>
            <a:r>
              <a:rPr lang="en-CA" sz="1600" b="0" i="0" dirty="0">
                <a:solidFill>
                  <a:srgbClr val="555555"/>
                </a:solidFill>
                <a:effectLst/>
                <a:hlinkClick r:id="rId3"/>
              </a:rPr>
              <a:t>primer</a:t>
            </a:r>
            <a:r>
              <a:rPr lang="en-CA" sz="1600" b="0" i="0" dirty="0">
                <a:solidFill>
                  <a:srgbClr val="555555"/>
                </a:solidFill>
                <a:effectLst/>
              </a:rPr>
              <a:t> on why and how to build a strategy for better leveraging data holdings</a:t>
            </a:r>
          </a:p>
          <a:p>
            <a:pPr marL="171450" indent="-171450">
              <a:buFont typeface="Arial" panose="020B0604020202020204" pitchFamily="34" charset="0"/>
              <a:buChar char="•"/>
            </a:pPr>
            <a:r>
              <a:rPr lang="en-CA" sz="1600" b="0" i="0" dirty="0">
                <a:solidFill>
                  <a:srgbClr val="555555"/>
                </a:solidFill>
                <a:effectLst/>
              </a:rPr>
              <a:t>The </a:t>
            </a:r>
            <a:r>
              <a:rPr lang="en-CA" sz="1600" b="0" i="0" dirty="0">
                <a:solidFill>
                  <a:srgbClr val="555555"/>
                </a:solidFill>
                <a:effectLst/>
                <a:hlinkClick r:id="rId4"/>
              </a:rPr>
              <a:t>second</a:t>
            </a:r>
            <a:r>
              <a:rPr lang="en-CA" sz="1600" b="0" i="0" dirty="0">
                <a:solidFill>
                  <a:srgbClr val="555555"/>
                </a:solidFill>
                <a:effectLst/>
              </a:rPr>
              <a:t> webinar will provide a roadmap for implementation, taking into account issues to be considered, challenges that need to be overcome and considerations for maintenance work. Additionally, this webinar will showcase the difference between international and national data strategies, as well as project-level, versus organizational data strategies</a:t>
            </a:r>
          </a:p>
          <a:p>
            <a:pPr marL="171450" indent="-171450">
              <a:buFont typeface="Arial" panose="020B0604020202020204" pitchFamily="34" charset="0"/>
              <a:buChar char="•"/>
            </a:pPr>
            <a:r>
              <a:rPr lang="en-CA" sz="1600" b="0" i="0" dirty="0">
                <a:solidFill>
                  <a:srgbClr val="555555"/>
                </a:solidFill>
                <a:effectLst/>
              </a:rPr>
              <a:t>The </a:t>
            </a:r>
            <a:r>
              <a:rPr lang="en-CA" sz="1600" b="0" i="0" dirty="0">
                <a:solidFill>
                  <a:srgbClr val="555555"/>
                </a:solidFill>
                <a:effectLst/>
                <a:hlinkClick r:id="rId5"/>
              </a:rPr>
              <a:t>third</a:t>
            </a:r>
            <a:r>
              <a:rPr lang="en-CA" sz="1600" b="0" i="0" dirty="0">
                <a:solidFill>
                  <a:srgbClr val="555555"/>
                </a:solidFill>
                <a:effectLst/>
              </a:rPr>
              <a:t> webinar will provide examples of how collaboration and cooperation play a key role to success</a:t>
            </a:r>
          </a:p>
          <a:p>
            <a:pPr marL="171450" indent="-171450">
              <a:buFont typeface="Arial" panose="020B0604020202020204" pitchFamily="34" charset="0"/>
              <a:buChar char="•"/>
            </a:pPr>
            <a:r>
              <a:rPr lang="en-CA" sz="1600" dirty="0">
                <a:solidFill>
                  <a:srgbClr val="555555"/>
                </a:solidFill>
              </a:rPr>
              <a:t>A Primer, a document comprising the basics of developing and maintaining a successful data strategy, will be produced and published after the conclusion of the Sprint</a:t>
            </a:r>
            <a:endParaRPr lang="en-US" sz="1600" dirty="0"/>
          </a:p>
        </p:txBody>
      </p:sp>
      <p:sp>
        <p:nvSpPr>
          <p:cNvPr id="4" name="Footer Placeholder 3">
            <a:extLst>
              <a:ext uri="{FF2B5EF4-FFF2-40B4-BE49-F238E27FC236}">
                <a16:creationId xmlns:a16="http://schemas.microsoft.com/office/drawing/2014/main" id="{21D92B26-191B-71BA-629E-8A8FF0CC1547}"/>
              </a:ext>
            </a:extLst>
          </p:cNvPr>
          <p:cNvSpPr>
            <a:spLocks noGrp="1"/>
          </p:cNvSpPr>
          <p:nvPr>
            <p:ph type="ftr" sz="quarter" idx="3"/>
          </p:nvPr>
        </p:nvSpPr>
        <p:spPr/>
        <p:txBody>
          <a:bodyPr/>
          <a:lstStyle/>
          <a:p>
            <a:pPr algn="l"/>
            <a:r>
              <a:rPr lang="en-US" dirty="0"/>
              <a:t>UN Network of Economic Statisticians</a:t>
            </a:r>
          </a:p>
          <a:p>
            <a:endParaRPr lang="en-US" dirty="0"/>
          </a:p>
        </p:txBody>
      </p:sp>
      <p:pic>
        <p:nvPicPr>
          <p:cNvPr id="1026" name="Picture 2" descr="Business casual team working on graphs Financial and business documents on table with multiethnic hands working on it. Latin business manager with colleagues working on new startup project. Closeup business man and businesswoman hands understanding pie and bar graphs during meeting. data strategy stock pictures, royalty-free photos &amp; images">
            <a:extLst>
              <a:ext uri="{FF2B5EF4-FFF2-40B4-BE49-F238E27FC236}">
                <a16:creationId xmlns:a16="http://schemas.microsoft.com/office/drawing/2014/main" id="{389FE01F-AF55-8DC6-81A6-398B4971F4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3223" y="1707458"/>
            <a:ext cx="4960953" cy="4138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170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511A71C-52C0-EA82-04E5-3B67103D8763}"/>
              </a:ext>
            </a:extLst>
          </p:cNvPr>
          <p:cNvSpPr>
            <a:spLocks noGrp="1"/>
          </p:cNvSpPr>
          <p:nvPr>
            <p:ph type="ftr" sz="quarter" idx="3"/>
          </p:nvPr>
        </p:nvSpPr>
        <p:spPr/>
        <p:txBody>
          <a:bodyPr/>
          <a:lstStyle/>
          <a:p>
            <a:pPr algn="l"/>
            <a:r>
              <a:rPr lang="en-US"/>
              <a:t>UN Network of Economic Statisticians</a:t>
            </a:r>
          </a:p>
          <a:p>
            <a:endParaRPr lang="en-US" dirty="0"/>
          </a:p>
        </p:txBody>
      </p:sp>
      <p:sp>
        <p:nvSpPr>
          <p:cNvPr id="2" name="Title 1">
            <a:extLst>
              <a:ext uri="{FF2B5EF4-FFF2-40B4-BE49-F238E27FC236}">
                <a16:creationId xmlns:a16="http://schemas.microsoft.com/office/drawing/2014/main" id="{CF763713-EDD6-AAF9-5DFF-46A3949774A9}"/>
              </a:ext>
            </a:extLst>
          </p:cNvPr>
          <p:cNvSpPr>
            <a:spLocks noGrp="1"/>
          </p:cNvSpPr>
          <p:nvPr>
            <p:ph type="title"/>
          </p:nvPr>
        </p:nvSpPr>
        <p:spPr>
          <a:xfrm>
            <a:off x="838200" y="659469"/>
            <a:ext cx="10515600" cy="662492"/>
          </a:xfrm>
        </p:spPr>
        <p:txBody>
          <a:bodyPr/>
          <a:lstStyle/>
          <a:p>
            <a:r>
              <a:rPr lang="en-US" sz="3200" dirty="0"/>
              <a:t>Housing Sprint</a:t>
            </a:r>
            <a:br>
              <a:rPr lang="en-US" sz="3200" dirty="0"/>
            </a:br>
            <a:br>
              <a:rPr lang="en-US" sz="3200" dirty="0"/>
            </a:br>
            <a:endParaRPr lang="en-US" sz="3200" dirty="0"/>
          </a:p>
        </p:txBody>
      </p:sp>
      <p:sp>
        <p:nvSpPr>
          <p:cNvPr id="9" name="Content Placeholder 8">
            <a:extLst>
              <a:ext uri="{FF2B5EF4-FFF2-40B4-BE49-F238E27FC236}">
                <a16:creationId xmlns:a16="http://schemas.microsoft.com/office/drawing/2014/main" id="{C912ED0B-B064-5F15-621D-71DB0E02A32D}"/>
              </a:ext>
            </a:extLst>
          </p:cNvPr>
          <p:cNvSpPr>
            <a:spLocks noGrp="1"/>
          </p:cNvSpPr>
          <p:nvPr>
            <p:ph idx="1"/>
          </p:nvPr>
        </p:nvSpPr>
        <p:spPr>
          <a:xfrm>
            <a:off x="475551" y="1281405"/>
            <a:ext cx="5985837" cy="5421997"/>
          </a:xfrm>
        </p:spPr>
        <p:txBody>
          <a:bodyPr/>
          <a:lstStyle/>
          <a:p>
            <a:pPr marL="285750" indent="-285750">
              <a:buFont typeface="Arial" panose="020B0604020202020204" pitchFamily="34" charset="0"/>
              <a:buChar char="•"/>
            </a:pPr>
            <a:r>
              <a:rPr lang="en-US" sz="1600" dirty="0"/>
              <a:t>Housing outcomes result from a confluence of economic, social and environmental factors</a:t>
            </a:r>
          </a:p>
          <a:p>
            <a:pPr marL="285750" indent="-285750">
              <a:buFont typeface="Arial" panose="020B0604020202020204" pitchFamily="34" charset="0"/>
              <a:buChar char="•"/>
            </a:pPr>
            <a:r>
              <a:rPr lang="en-US" sz="1600" dirty="0"/>
              <a:t>There is no standard internationally agreed-upon framework for measuring housing outcomes</a:t>
            </a:r>
          </a:p>
          <a:p>
            <a:pPr marL="285750" indent="-285750">
              <a:buFont typeface="Arial" panose="020B0604020202020204" pitchFamily="34" charset="0"/>
              <a:buChar char="•"/>
            </a:pPr>
            <a:r>
              <a:rPr lang="en-US" sz="1600" dirty="0"/>
              <a:t>The </a:t>
            </a:r>
            <a:r>
              <a:rPr lang="en-US" sz="1600" dirty="0">
                <a:hlinkClick r:id="rId3"/>
              </a:rPr>
              <a:t>first</a:t>
            </a:r>
            <a:r>
              <a:rPr lang="en-US" sz="1600" dirty="0"/>
              <a:t> webinar </a:t>
            </a:r>
            <a:r>
              <a:rPr lang="en-CA" sz="1600" b="0" i="0" dirty="0">
                <a:solidFill>
                  <a:srgbClr val="555555"/>
                </a:solidFill>
                <a:effectLst/>
                <a:highlight>
                  <a:srgbClr val="FFFFFF"/>
                </a:highlight>
              </a:rPr>
              <a:t>will take a deep dive into Statistics Canada’s draft framework for housing statistics, while also addressing the question of why housing data matters from the point of view of policy makers and other users</a:t>
            </a:r>
          </a:p>
          <a:p>
            <a:pPr marL="285750" indent="-285750">
              <a:buFont typeface="Arial" panose="020B0604020202020204" pitchFamily="34" charset="0"/>
              <a:buChar char="•"/>
            </a:pPr>
            <a:r>
              <a:rPr lang="en-CA" sz="1600" b="0" i="0" dirty="0">
                <a:solidFill>
                  <a:srgbClr val="555555"/>
                </a:solidFill>
                <a:effectLst/>
                <a:highlight>
                  <a:srgbClr val="FFFFFF"/>
                </a:highlight>
              </a:rPr>
              <a:t>The </a:t>
            </a:r>
            <a:r>
              <a:rPr lang="en-CA" sz="1600" b="0" i="0" dirty="0">
                <a:solidFill>
                  <a:srgbClr val="555555"/>
                </a:solidFill>
                <a:effectLst/>
                <a:highlight>
                  <a:srgbClr val="FFFFFF"/>
                </a:highlight>
                <a:hlinkClick r:id="rId4"/>
              </a:rPr>
              <a:t>second</a:t>
            </a:r>
            <a:r>
              <a:rPr lang="en-CA" sz="1600" b="0" i="0" dirty="0">
                <a:solidFill>
                  <a:srgbClr val="555555"/>
                </a:solidFill>
                <a:effectLst/>
                <a:highlight>
                  <a:srgbClr val="FFFFFF"/>
                </a:highlight>
              </a:rPr>
              <a:t>  webinar will provide examples of the most common housing indicators produced, as well as some of the more familiar challenges encountered by NSOs in producing data on housing. It will also showcase innovative approaches to measurement, by using administrative data, web scraping, satellite imaging, AI and other techniques</a:t>
            </a:r>
          </a:p>
          <a:p>
            <a:pPr marL="285750" indent="-285750">
              <a:buFont typeface="Arial" panose="020B0604020202020204" pitchFamily="34" charset="0"/>
              <a:buChar char="•"/>
            </a:pPr>
            <a:r>
              <a:rPr lang="en-CA" sz="1600" dirty="0">
                <a:solidFill>
                  <a:srgbClr val="555555"/>
                </a:solidFill>
                <a:highlight>
                  <a:srgbClr val="FFFFFF"/>
                </a:highlight>
              </a:rPr>
              <a:t>We are also working on developing a Primer featuring a proposed framework for housing statistics</a:t>
            </a:r>
            <a:endParaRPr lang="en-CA" sz="1600" b="0" i="0" dirty="0">
              <a:solidFill>
                <a:srgbClr val="555555"/>
              </a:solidFill>
              <a:effectLst/>
              <a:highlight>
                <a:srgbClr val="FFFFFF"/>
              </a:highlight>
            </a:endParaRPr>
          </a:p>
          <a:p>
            <a:pPr marL="285750" indent="-285750">
              <a:buFont typeface="Arial" panose="020B0604020202020204" pitchFamily="34" charset="0"/>
              <a:buChar char="•"/>
            </a:pPr>
            <a:r>
              <a:rPr lang="en-CA" sz="1600" b="0" i="0" dirty="0">
                <a:solidFill>
                  <a:srgbClr val="555555"/>
                </a:solidFill>
                <a:effectLst/>
                <a:highlight>
                  <a:srgbClr val="FFFFFF"/>
                </a:highlight>
              </a:rPr>
              <a:t>An abbreviated version of the two webinars will be provided to the Asia-Pacific Stats Café series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graphicFrame>
        <p:nvGraphicFramePr>
          <p:cNvPr id="11" name="Diagram 10">
            <a:extLst>
              <a:ext uri="{FF2B5EF4-FFF2-40B4-BE49-F238E27FC236}">
                <a16:creationId xmlns:a16="http://schemas.microsoft.com/office/drawing/2014/main" id="{56D63A0C-AC7F-6A58-B9CE-1E8B954F90EA}"/>
              </a:ext>
            </a:extLst>
          </p:cNvPr>
          <p:cNvGraphicFramePr/>
          <p:nvPr>
            <p:extLst>
              <p:ext uri="{D42A27DB-BD31-4B8C-83A1-F6EECF244321}">
                <p14:modId xmlns:p14="http://schemas.microsoft.com/office/powerpoint/2010/main" val="3216215026"/>
              </p:ext>
            </p:extLst>
          </p:nvPr>
        </p:nvGraphicFramePr>
        <p:xfrm>
          <a:off x="7163671" y="1292510"/>
          <a:ext cx="3877056" cy="3634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9796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511A71C-52C0-EA82-04E5-3B67103D8763}"/>
              </a:ext>
            </a:extLst>
          </p:cNvPr>
          <p:cNvSpPr>
            <a:spLocks noGrp="1"/>
          </p:cNvSpPr>
          <p:nvPr>
            <p:ph type="ftr" sz="quarter" idx="3"/>
          </p:nvPr>
        </p:nvSpPr>
        <p:spPr/>
        <p:txBody>
          <a:bodyPr/>
          <a:lstStyle/>
          <a:p>
            <a:pPr algn="l"/>
            <a:r>
              <a:rPr lang="en-US"/>
              <a:t>UN Network of Economic Statisticians</a:t>
            </a:r>
          </a:p>
          <a:p>
            <a:endParaRPr lang="en-US" dirty="0"/>
          </a:p>
        </p:txBody>
      </p:sp>
      <p:sp>
        <p:nvSpPr>
          <p:cNvPr id="7" name="Content Placeholder 6">
            <a:extLst>
              <a:ext uri="{FF2B5EF4-FFF2-40B4-BE49-F238E27FC236}">
                <a16:creationId xmlns:a16="http://schemas.microsoft.com/office/drawing/2014/main" id="{74E45EA9-35A0-E505-B2BA-C72CE62A28D7}"/>
              </a:ext>
            </a:extLst>
          </p:cNvPr>
          <p:cNvSpPr>
            <a:spLocks noGrp="1"/>
          </p:cNvSpPr>
          <p:nvPr>
            <p:ph idx="1"/>
          </p:nvPr>
        </p:nvSpPr>
        <p:spPr>
          <a:xfrm>
            <a:off x="799448" y="1923634"/>
            <a:ext cx="5068388" cy="4885440"/>
          </a:xfrm>
        </p:spPr>
        <p:txBody>
          <a:bodyPr/>
          <a:lstStyle/>
          <a:p>
            <a:pPr marL="285750" indent="-285750">
              <a:buFont typeface="Arial" panose="020B0604020202020204" pitchFamily="34" charset="0"/>
              <a:buChar char="•"/>
            </a:pPr>
            <a:r>
              <a:rPr lang="en-US" sz="1600" dirty="0"/>
              <a:t>In the early stages of preparation</a:t>
            </a:r>
          </a:p>
          <a:p>
            <a:pPr marL="285750" indent="-285750">
              <a:buFont typeface="Arial" panose="020B0604020202020204" pitchFamily="34" charset="0"/>
              <a:buChar char="•"/>
            </a:pPr>
            <a:r>
              <a:rPr lang="en-US" sz="1600" dirty="0"/>
              <a:t>We envisage one in person meeting in January 2025 and two preparatory webinars in the fall</a:t>
            </a:r>
          </a:p>
          <a:p>
            <a:pPr marL="285750" indent="-285750">
              <a:buFont typeface="Arial" panose="020B0604020202020204" pitchFamily="34" charset="0"/>
              <a:buChar char="•"/>
            </a:pPr>
            <a:r>
              <a:rPr lang="en-US" sz="1600" dirty="0"/>
              <a:t>Will cover the waterfront on how AI could be usen in production (e.g. Natural language processing), analysis and dissemination work (e.g. semantic web, data visualization)</a:t>
            </a:r>
          </a:p>
          <a:p>
            <a:pPr marL="285750" indent="-285750">
              <a:buFont typeface="Arial" panose="020B0604020202020204" pitchFamily="34" charset="0"/>
              <a:buChar char="•"/>
            </a:pPr>
            <a:r>
              <a:rPr lang="en-US" sz="1600" dirty="0"/>
              <a:t>Want to focus on high-mileage topics that have been proven successful (good value for $, scalable, portable, etc.)</a:t>
            </a:r>
          </a:p>
          <a:p>
            <a:pPr marL="285750" indent="-285750">
              <a:buFont typeface="Arial" panose="020B0604020202020204" pitchFamily="34" charset="0"/>
              <a:buChar char="•"/>
            </a:pPr>
            <a:r>
              <a:rPr lang="en-US" sz="1600" dirty="0"/>
              <a:t>Present applications that are available in practice</a:t>
            </a:r>
          </a:p>
          <a:p>
            <a:pPr marL="285750" indent="-285750">
              <a:buFont typeface="Arial" panose="020B0604020202020204" pitchFamily="34" charset="0"/>
              <a:buChar char="•"/>
            </a:pPr>
            <a:r>
              <a:rPr lang="en-US" sz="1600" dirty="0"/>
              <a:t>We would like to produce a Primer that will provide basic information on what is available and how it can be applied in various NSOs</a:t>
            </a:r>
          </a:p>
          <a:p>
            <a:pPr marL="285750" indent="-285750">
              <a:buFont typeface="Arial" panose="020B0604020202020204" pitchFamily="34" charset="0"/>
              <a:buChar char="•"/>
            </a:pPr>
            <a:endParaRPr lang="en-US" sz="1600" dirty="0"/>
          </a:p>
          <a:p>
            <a:endParaRPr lang="en-US" sz="1600" dirty="0"/>
          </a:p>
          <a:p>
            <a:endParaRPr lang="en-US" sz="1600" dirty="0"/>
          </a:p>
        </p:txBody>
      </p:sp>
      <p:sp>
        <p:nvSpPr>
          <p:cNvPr id="2" name="Title 1">
            <a:extLst>
              <a:ext uri="{FF2B5EF4-FFF2-40B4-BE49-F238E27FC236}">
                <a16:creationId xmlns:a16="http://schemas.microsoft.com/office/drawing/2014/main" id="{CF763713-EDD6-AAF9-5DFF-46A3949774A9}"/>
              </a:ext>
            </a:extLst>
          </p:cNvPr>
          <p:cNvSpPr>
            <a:spLocks noGrp="1"/>
          </p:cNvSpPr>
          <p:nvPr>
            <p:ph type="title"/>
          </p:nvPr>
        </p:nvSpPr>
        <p:spPr>
          <a:xfrm>
            <a:off x="838200" y="884149"/>
            <a:ext cx="10515600" cy="535531"/>
          </a:xfrm>
        </p:spPr>
        <p:txBody>
          <a:bodyPr/>
          <a:lstStyle/>
          <a:p>
            <a:r>
              <a:rPr lang="en-US" sz="3200" dirty="0"/>
              <a:t>The Potential for Using AI in Statistical Work </a:t>
            </a:r>
          </a:p>
        </p:txBody>
      </p:sp>
      <p:graphicFrame>
        <p:nvGraphicFramePr>
          <p:cNvPr id="5" name="Diagram 4">
            <a:extLst>
              <a:ext uri="{FF2B5EF4-FFF2-40B4-BE49-F238E27FC236}">
                <a16:creationId xmlns:a16="http://schemas.microsoft.com/office/drawing/2014/main" id="{0F4D431A-2E7D-0CCE-5EE9-4EE7F8750A8F}"/>
              </a:ext>
            </a:extLst>
          </p:cNvPr>
          <p:cNvGraphicFramePr/>
          <p:nvPr>
            <p:extLst>
              <p:ext uri="{D42A27DB-BD31-4B8C-83A1-F6EECF244321}">
                <p14:modId xmlns:p14="http://schemas.microsoft.com/office/powerpoint/2010/main" val="2454330243"/>
              </p:ext>
            </p:extLst>
          </p:nvPr>
        </p:nvGraphicFramePr>
        <p:xfrm>
          <a:off x="6458277" y="1792223"/>
          <a:ext cx="5178116" cy="381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112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0D35-F298-E03A-0445-304BEF5E7377}"/>
              </a:ext>
            </a:extLst>
          </p:cNvPr>
          <p:cNvSpPr>
            <a:spLocks noGrp="1"/>
          </p:cNvSpPr>
          <p:nvPr>
            <p:ph type="title"/>
          </p:nvPr>
        </p:nvSpPr>
        <p:spPr>
          <a:xfrm>
            <a:off x="838200" y="884149"/>
            <a:ext cx="10515600" cy="535531"/>
          </a:xfrm>
        </p:spPr>
        <p:txBody>
          <a:bodyPr/>
          <a:lstStyle/>
          <a:p>
            <a:r>
              <a:rPr lang="en-US" sz="3200" dirty="0"/>
              <a:t>We Need Your Input</a:t>
            </a:r>
          </a:p>
        </p:txBody>
      </p:sp>
      <p:sp>
        <p:nvSpPr>
          <p:cNvPr id="3" name="Content Placeholder 2">
            <a:extLst>
              <a:ext uri="{FF2B5EF4-FFF2-40B4-BE49-F238E27FC236}">
                <a16:creationId xmlns:a16="http://schemas.microsoft.com/office/drawing/2014/main" id="{7A64D00C-634D-F5DF-52F6-728C80D60176}"/>
              </a:ext>
            </a:extLst>
          </p:cNvPr>
          <p:cNvSpPr>
            <a:spLocks noGrp="1"/>
          </p:cNvSpPr>
          <p:nvPr>
            <p:ph idx="1"/>
          </p:nvPr>
        </p:nvSpPr>
        <p:spPr>
          <a:xfrm>
            <a:off x="738922" y="1672827"/>
            <a:ext cx="10515600" cy="4888518"/>
          </a:xfrm>
        </p:spPr>
        <p:txBody>
          <a:bodyPr/>
          <a:lstStyle/>
          <a:p>
            <a:r>
              <a:rPr lang="en-US" dirty="0"/>
              <a:t>The Network is only effective if it meets the members’ needs:</a:t>
            </a:r>
          </a:p>
          <a:p>
            <a:pPr marL="1143000" lvl="1" indent="-457200"/>
            <a:r>
              <a:rPr lang="en-US" sz="2400" dirty="0"/>
              <a:t>Please provide us with your views on the 2024 webinars</a:t>
            </a:r>
          </a:p>
          <a:p>
            <a:pPr marL="1143000" lvl="1" indent="-457200"/>
            <a:r>
              <a:rPr lang="en-US" sz="2400" dirty="0"/>
              <a:t>Need ideas for 2025 work plan (topics, speakers, delivery formats, etc.)</a:t>
            </a:r>
          </a:p>
          <a:p>
            <a:pPr marL="1143000" lvl="1" indent="-457200"/>
            <a:r>
              <a:rPr lang="en-US" sz="2400" dirty="0"/>
              <a:t>The Primers</a:t>
            </a:r>
          </a:p>
          <a:p>
            <a:pPr marL="2057400" lvl="3" indent="-457200">
              <a:buFont typeface="Wingdings" panose="05000000000000000000" pitchFamily="2" charset="2"/>
              <a:buChar char="Ø"/>
            </a:pPr>
            <a:r>
              <a:rPr lang="en-US" dirty="0"/>
              <a:t>Are they a good idea?</a:t>
            </a:r>
          </a:p>
          <a:p>
            <a:pPr marL="2057400" lvl="3" indent="-457200">
              <a:buFont typeface="Wingdings" panose="05000000000000000000" pitchFamily="2" charset="2"/>
              <a:buChar char="Ø"/>
            </a:pPr>
            <a:r>
              <a:rPr lang="en-US" dirty="0"/>
              <a:t>How do we ensure the content is useful to most NSOs?</a:t>
            </a:r>
          </a:p>
          <a:p>
            <a:pPr marL="2057400" lvl="3" indent="-457200">
              <a:buFont typeface="Wingdings" panose="05000000000000000000" pitchFamily="2" charset="2"/>
              <a:buChar char="Ø"/>
            </a:pPr>
            <a:r>
              <a:rPr lang="en-US" dirty="0"/>
              <a:t>How do we keep them evergreen?</a:t>
            </a:r>
          </a:p>
          <a:p>
            <a:pPr marL="2057400" lvl="3" indent="-457200">
              <a:buFont typeface="Wingdings" panose="05000000000000000000" pitchFamily="2" charset="2"/>
              <a:buChar char="Ø"/>
            </a:pPr>
            <a:r>
              <a:rPr lang="en-US" dirty="0"/>
              <a:t>What else should we think of (consultation, dissemination, etc.)</a:t>
            </a:r>
          </a:p>
          <a:p>
            <a:pPr marL="1143000" lvl="1" indent="-457200">
              <a:buFont typeface="Wingdings" panose="05000000000000000000" pitchFamily="2" charset="2"/>
              <a:buChar char="Ø"/>
            </a:pPr>
            <a:endParaRPr lang="en-US" dirty="0"/>
          </a:p>
          <a:p>
            <a:pPr marL="457200" indent="-4572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89694B9A-D638-5571-42D2-1AC114BBE1D2}"/>
              </a:ext>
            </a:extLst>
          </p:cNvPr>
          <p:cNvSpPr>
            <a:spLocks noGrp="1"/>
          </p:cNvSpPr>
          <p:nvPr>
            <p:ph type="ftr" sz="quarter" idx="3"/>
          </p:nvPr>
        </p:nvSpPr>
        <p:spPr/>
        <p:txBody>
          <a:bodyPr/>
          <a:lstStyle/>
          <a:p>
            <a:pPr algn="l"/>
            <a:r>
              <a:rPr lang="en-US"/>
              <a:t>UN Network of Economic Statisticians</a:t>
            </a:r>
          </a:p>
          <a:p>
            <a:endParaRPr lang="en-US" dirty="0"/>
          </a:p>
        </p:txBody>
      </p:sp>
    </p:spTree>
    <p:extLst>
      <p:ext uri="{BB962C8B-B14F-4D97-AF65-F5344CB8AC3E}">
        <p14:creationId xmlns:p14="http://schemas.microsoft.com/office/powerpoint/2010/main" val="394326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422B-013F-E1E9-7013-9E88CD5BC501}"/>
              </a:ext>
            </a:extLst>
          </p:cNvPr>
          <p:cNvSpPr>
            <a:spLocks noGrp="1"/>
          </p:cNvSpPr>
          <p:nvPr>
            <p:ph type="title"/>
          </p:nvPr>
        </p:nvSpPr>
        <p:spPr>
          <a:xfrm>
            <a:off x="3325369" y="2598718"/>
            <a:ext cx="10515600" cy="1006429"/>
          </a:xfrm>
        </p:spPr>
        <p:txBody>
          <a:bodyPr/>
          <a:lstStyle/>
          <a:p>
            <a:r>
              <a:rPr lang="en-US" sz="6600" dirty="0"/>
              <a:t>Discussion</a:t>
            </a:r>
          </a:p>
        </p:txBody>
      </p:sp>
      <p:sp>
        <p:nvSpPr>
          <p:cNvPr id="4" name="Footer Placeholder 3">
            <a:extLst>
              <a:ext uri="{FF2B5EF4-FFF2-40B4-BE49-F238E27FC236}">
                <a16:creationId xmlns:a16="http://schemas.microsoft.com/office/drawing/2014/main" id="{E082301B-E988-CD41-8F2C-E009563EE62B}"/>
              </a:ext>
            </a:extLst>
          </p:cNvPr>
          <p:cNvSpPr>
            <a:spLocks noGrp="1"/>
          </p:cNvSpPr>
          <p:nvPr>
            <p:ph type="ftr" sz="quarter" idx="3"/>
          </p:nvPr>
        </p:nvSpPr>
        <p:spPr/>
        <p:txBody>
          <a:bodyPr/>
          <a:lstStyle/>
          <a:p>
            <a:pPr algn="l"/>
            <a:r>
              <a:rPr lang="en-US" dirty="0"/>
              <a:t>UN Network of Economic Statisticians</a:t>
            </a:r>
          </a:p>
          <a:p>
            <a:endParaRPr lang="en-US" dirty="0"/>
          </a:p>
        </p:txBody>
      </p:sp>
    </p:spTree>
    <p:extLst>
      <p:ext uri="{BB962C8B-B14F-4D97-AF65-F5344CB8AC3E}">
        <p14:creationId xmlns:p14="http://schemas.microsoft.com/office/powerpoint/2010/main" val="583046157"/>
      </p:ext>
    </p:extLst>
  </p:cSld>
  <p:clrMapOvr>
    <a:masterClrMapping/>
  </p:clrMapOvr>
</p:sld>
</file>

<file path=ppt/theme/theme1.xml><?xml version="1.0" encoding="utf-8"?>
<a:theme xmlns:a="http://schemas.openxmlformats.org/drawingml/2006/main" name="ONS">
  <a:themeElements>
    <a:clrScheme name="Custom 7">
      <a:dk1>
        <a:srgbClr val="003B57"/>
      </a:dk1>
      <a:lt1>
        <a:srgbClr val="FFFFFF"/>
      </a:lt1>
      <a:dk2>
        <a:srgbClr val="414041"/>
      </a:dk2>
      <a:lt2>
        <a:srgbClr val="CFD2D3"/>
      </a:lt2>
      <a:accent1>
        <a:srgbClr val="205F95"/>
      </a:accent1>
      <a:accent2>
        <a:srgbClr val="B8860A"/>
      </a:accent2>
      <a:accent3>
        <a:srgbClr val="003B57"/>
      </a:accent3>
      <a:accent4>
        <a:srgbClr val="007F7F"/>
      </a:accent4>
      <a:accent5>
        <a:srgbClr val="27A0CC"/>
      </a:accent5>
      <a:accent6>
        <a:srgbClr val="0E8242"/>
      </a:accent6>
      <a:hlink>
        <a:srgbClr val="3A799D"/>
      </a:hlink>
      <a:folHlink>
        <a:srgbClr val="D2366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S" id="{1C231B32-0884-3042-9BFB-024487A7874D}" vid="{960FFF6B-BC53-4D45-8823-25DBFE97B2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f447018-c40e-40e5-80f8-c919516cf764">
      <Terms xmlns="http://schemas.microsoft.com/office/infopath/2007/PartnerControls"/>
    </lcf76f155ced4ddcb4097134ff3c332f>
    <TaxCatchAll xmlns="985ec44e-1bab-4c0b-9df0-6ba128686fc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24F25E6497ED43898D504973DBDCA9" ma:contentTypeVersion="18" ma:contentTypeDescription="Create a new document." ma:contentTypeScope="" ma:versionID="112f917aed6372d052466bce40c2123a">
  <xsd:schema xmlns:xsd="http://www.w3.org/2001/XMLSchema" xmlns:xs="http://www.w3.org/2001/XMLSchema" xmlns:p="http://schemas.microsoft.com/office/2006/metadata/properties" xmlns:ns2="4f447018-c40e-40e5-80f8-c919516cf764" xmlns:ns3="6b41ce5a-22ff-4aef-bca2-14b56bf0aa25" xmlns:ns4="985ec44e-1bab-4c0b-9df0-6ba128686fc9" targetNamespace="http://schemas.microsoft.com/office/2006/metadata/properties" ma:root="true" ma:fieldsID="af12a5c22fde48320d90163fd64baec5" ns2:_="" ns3:_="" ns4:_="">
    <xsd:import namespace="4f447018-c40e-40e5-80f8-c919516cf764"/>
    <xsd:import namespace="6b41ce5a-22ff-4aef-bca2-14b56bf0aa25"/>
    <xsd:import namespace="985ec44e-1bab-4c0b-9df0-6ba128686fc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47018-c40e-40e5-80f8-c919516cf7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8175662-8596-484a-92c7-351d01561e2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b41ce5a-22ff-4aef-bca2-14b56bf0aa2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5ec44e-1bab-4c0b-9df0-6ba128686fc9"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d34de355-2535-4860-8d3d-a17c1c6094fe}" ma:internalName="TaxCatchAll" ma:showField="CatchAllData" ma:web="6b41ce5a-22ff-4aef-bca2-14b56bf0aa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D25E3D-49DF-4AA1-90C1-C73B5E6661F5}">
  <ds:schemaRefs>
    <ds:schemaRef ds:uri="29f06405-4d1b-4d40-9d2f-15be095a9bc4"/>
    <ds:schemaRef ds:uri="http://purl.org/dc/elements/1.1/"/>
    <ds:schemaRef ds:uri="http://schemas.microsoft.com/office/2006/metadata/properties"/>
    <ds:schemaRef ds:uri="http://www.w3.org/XML/1998/namespac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50251481-c3fc-47e4-bdcd-ebe2a6a8d046"/>
    <ds:schemaRef ds:uri="http://purl.org/dc/dcmitype/"/>
    <ds:schemaRef ds:uri="e182b503-b204-4cc9-be02-78c0dd1d9d19"/>
    <ds:schemaRef ds:uri="d4623e19-74a1-479b-a6a0-82eedba14a74"/>
    <ds:schemaRef ds:uri="4f447018-c40e-40e5-80f8-c919516cf764"/>
    <ds:schemaRef ds:uri="985ec44e-1bab-4c0b-9df0-6ba128686fc9"/>
  </ds:schemaRefs>
</ds:datastoreItem>
</file>

<file path=customXml/itemProps2.xml><?xml version="1.0" encoding="utf-8"?>
<ds:datastoreItem xmlns:ds="http://schemas.openxmlformats.org/officeDocument/2006/customXml" ds:itemID="{9FA99B9E-6DF6-42CC-8D76-4D2C996907B8}">
  <ds:schemaRefs>
    <ds:schemaRef ds:uri="http://schemas.microsoft.com/sharepoint/v3/contenttype/forms"/>
  </ds:schemaRefs>
</ds:datastoreItem>
</file>

<file path=customXml/itemProps3.xml><?xml version="1.0" encoding="utf-8"?>
<ds:datastoreItem xmlns:ds="http://schemas.openxmlformats.org/officeDocument/2006/customXml" ds:itemID="{D5F8CD10-4F33-4D12-98A2-BD4D25B1C3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47018-c40e-40e5-80f8-c919516cf764"/>
    <ds:schemaRef ds:uri="6b41ce5a-22ff-4aef-bca2-14b56bf0aa25"/>
    <ds:schemaRef ds:uri="985ec44e-1bab-4c0b-9df0-6ba128686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6556</TotalTime>
  <Words>1059</Words>
  <Application>Microsoft Office PowerPoint</Application>
  <PresentationFormat>Widescreen</PresentationFormat>
  <Paragraphs>85</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Helvetica Neue</vt:lpstr>
      <vt:lpstr>Arial</vt:lpstr>
      <vt:lpstr>Calibri</vt:lpstr>
      <vt:lpstr>Roboto</vt:lpstr>
      <vt:lpstr>Times New Roman</vt:lpstr>
      <vt:lpstr>Wingdings</vt:lpstr>
      <vt:lpstr>ONS</vt:lpstr>
      <vt:lpstr>Implementation of the Network’s work program for 2024   5th Network Meeting</vt:lpstr>
      <vt:lpstr>The 55th UN Statistical Commission</vt:lpstr>
      <vt:lpstr>The 55th UN Statistical Commission – Side Event</vt:lpstr>
      <vt:lpstr>Data Strategy Sprint</vt:lpstr>
      <vt:lpstr>Housing Sprint  </vt:lpstr>
      <vt:lpstr>The Potential for Using AI in Statistical Work </vt:lpstr>
      <vt:lpstr>We Need Your Input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digital services and technology</dc:title>
  <dc:creator>Andy Budd</dc:creator>
  <cp:lastModifiedBy>Htu Aung</cp:lastModifiedBy>
  <cp:revision>67</cp:revision>
  <dcterms:created xsi:type="dcterms:W3CDTF">2018-07-16T11:41:44Z</dcterms:created>
  <dcterms:modified xsi:type="dcterms:W3CDTF">2024-05-15T08:47:52Z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0x0101007024F25E6497ED43898D504973DBDCA9</vt:lpwstr>
  </property>
  <property fmtid="{D5CDD505-2E9C-101B-9397-08002B2CF9AE}" pid="3" name="_dlc_policyId">
    <vt:lpwstr>0x01010035E33599CC8D1E47A037F474646B1D58|2057524105</vt:lpwstr>
  </property>
  <property fmtid="{D5CDD505-2E9C-101B-9397-08002B2CF9AE}" pid="4" name="ItemRetentionFormula">
    <vt:lpwstr>&lt;formula id="Microsoft.Office.RecordsManagement.PolicyFeatures.Expiration.Formula.BuiltIn"&gt;&lt;number&gt;100&lt;/number&gt;&lt;property&gt;Retention_x005f_x0020_Date&lt;/property&gt;&lt;period&gt;years&lt;/period&gt;&lt;/formula&gt;</vt:lpwstr>
  </property>
  <property fmtid="{D5CDD505-2E9C-101B-9397-08002B2CF9AE}" pid="5" name="_dlc_DocIdItemGuid">
    <vt:lpwstr>c129a20c-9e84-48e1-a75d-1dee603d522b</vt:lpwstr>
  </property>
  <property fmtid="{D5CDD505-2E9C-101B-9397-08002B2CF9AE}" pid="6" name="RecordType">
    <vt:lpwstr>2;#Correspondence, Guidance etc|746aa5d3-a4cc-4e5c-bc1b-afebd1d43e75</vt:lpwstr>
  </property>
  <property fmtid="{D5CDD505-2E9C-101B-9397-08002B2CF9AE}" pid="7" name="TaxCatchAll">
    <vt:lpwstr>2;#Correspondence, Guidance etc|746aa5d3-a4cc-4e5c-bc1b-afebd1d43e75</vt:lpwstr>
  </property>
  <property fmtid="{D5CDD505-2E9C-101B-9397-08002B2CF9AE}" pid="8" name="Enterprise Keywords">
    <vt:lpwstr/>
  </property>
  <property fmtid="{D5CDD505-2E9C-101B-9397-08002B2CF9AE}" pid="9" name="TaxKeyword">
    <vt:lpwstr/>
  </property>
  <property fmtid="{D5CDD505-2E9C-101B-9397-08002B2CF9AE}" pid="10" name="MediaServiceImageTags">
    <vt:lpwstr/>
  </property>
</Properties>
</file>