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88" r:id="rId4"/>
    <p:sldId id="346" r:id="rId5"/>
    <p:sldId id="407" r:id="rId6"/>
    <p:sldId id="394" r:id="rId7"/>
    <p:sldId id="347" r:id="rId8"/>
    <p:sldId id="349" r:id="rId9"/>
    <p:sldId id="350" r:id="rId10"/>
    <p:sldId id="373" r:id="rId11"/>
    <p:sldId id="372" r:id="rId12"/>
    <p:sldId id="356" r:id="rId13"/>
    <p:sldId id="358" r:id="rId14"/>
    <p:sldId id="370" r:id="rId15"/>
    <p:sldId id="374" r:id="rId16"/>
    <p:sldId id="361" r:id="rId17"/>
    <p:sldId id="375" r:id="rId18"/>
    <p:sldId id="362" r:id="rId19"/>
    <p:sldId id="390" r:id="rId20"/>
    <p:sldId id="391" r:id="rId21"/>
    <p:sldId id="397" r:id="rId22"/>
    <p:sldId id="392" r:id="rId23"/>
    <p:sldId id="395" r:id="rId24"/>
    <p:sldId id="396" r:id="rId25"/>
    <p:sldId id="393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376" r:id="rId34"/>
    <p:sldId id="378" r:id="rId35"/>
    <p:sldId id="379" r:id="rId36"/>
    <p:sldId id="380" r:id="rId37"/>
    <p:sldId id="389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405" r:id="rId47"/>
    <p:sldId id="406" r:id="rId48"/>
    <p:sldId id="333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40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9C0F-264A-4987-9C17-84CBF686F30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F2DF-C97A-41BF-8A16-7735D3DE0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3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5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188913"/>
            <a:ext cx="11522076" cy="539750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/>
          <a:lstStyle>
            <a:lvl1pPr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685800" indent="-228600">
              <a:lnSpc>
                <a:spcPct val="150000"/>
              </a:lnSpc>
              <a:buFont typeface="Calibri" panose="020F0502020204030204" pitchFamily="34" charset="0"/>
              <a:buChar char="‒"/>
              <a:defRPr sz="2000" b="1"/>
            </a:lvl2pPr>
            <a:lvl3pPr marL="1143000" indent="-228600">
              <a:lnSpc>
                <a:spcPct val="150000"/>
              </a:lnSpc>
              <a:buFont typeface="Calibri" panose="020F0502020204030204" pitchFamily="34" charset="0"/>
              <a:buChar char="‒"/>
              <a:defRPr sz="1800" b="1"/>
            </a:lvl3pPr>
            <a:lvl4pPr>
              <a:lnSpc>
                <a:spcPct val="150000"/>
              </a:lnSpc>
              <a:defRPr sz="1600" b="1"/>
            </a:lvl4pPr>
            <a:lvl5pPr>
              <a:lnSpc>
                <a:spcPct val="150000"/>
              </a:lnSpc>
              <a:defRPr sz="1600" b="1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34963" y="6316842"/>
            <a:ext cx="2743200" cy="344130"/>
          </a:xfrm>
        </p:spPr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16841"/>
            <a:ext cx="4114800" cy="35224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837" y="6316841"/>
            <a:ext cx="2743200" cy="352247"/>
          </a:xfrm>
        </p:spPr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03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  <p15:guide id="5" orient="horz" pos="459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7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9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A34A-B8D0-4777-9A48-988066B9EA79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0723-1691-4E60-B5FB-D1C7CEF3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drive.google.com/file/d/1oAUotkxwSaBt25qgUQTc-VhDxW9aNPJn/view?usp=share_lin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hryu8902.github.io/working/2019-02-01-overfit/" TargetMode="External"/><Relationship Id="rId2" Type="http://schemas.openxmlformats.org/officeDocument/2006/relationships/hyperlink" Target="https://wikidocs.net/15277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ysden.medium.com/%EC%96%B8%EC%A0%9C-mse-mae-rmse%EB%A5%BC-%EC%82%AC%EC%9A%A9%ED%95%98%EB%8A%94%EA%B0%80-c473bd831c62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ysden.medium.com/%EC%96%B8%EC%A0%9C-mse-mae-rmse%EB%A5%BC-%EC%82%AC%EC%9A%A9%ED%95%98%EB%8A%94%EA%B0%80-c473bd831c62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ko.wikipedia.org/wiki/%EA%B5%90%EC%B0%A8%ED%83%80%EB%8B%B9%EB%8F%8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quantdare.com/what-is-the-difference-between-bagging-and-boostin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dare.com/what-is-the-difference-between-bagging-and-boostin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747/overview/description" TargetMode="External"/><Relationship Id="rId7" Type="http://schemas.openxmlformats.org/officeDocument/2006/relationships/hyperlink" Target="https://quantdare.com/what-is-the-difference-between-bagging-and-boosting/" TargetMode="External"/><Relationship Id="rId2" Type="http://schemas.openxmlformats.org/officeDocument/2006/relationships/hyperlink" Target="https://daco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con.io/competitions/official/236006/description" TargetMode="External"/><Relationship Id="rId5" Type="http://schemas.openxmlformats.org/officeDocument/2006/relationships/hyperlink" Target="https://dacon.io/competitions/official/235789/overview/description" TargetMode="External"/><Relationship Id="rId4" Type="http://schemas.openxmlformats.org/officeDocument/2006/relationships/hyperlink" Target="https://dacon.io/competitions/official/235670/descriptio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7AESxbiJEEnX_ZIf6i99sKFDmMopt7i/view?usp=shar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>
                <a:latin typeface="+mj-ea"/>
              </a:rPr>
              <a:t>BlockAI</a:t>
            </a:r>
            <a:r>
              <a:rPr lang="ko-KR" altLang="en-US" sz="4800" dirty="0" smtClean="0"/>
              <a:t>로 인공지능 </a:t>
            </a:r>
            <a:r>
              <a:rPr lang="ko-KR" altLang="en-US" sz="4800" dirty="0" err="1" smtClean="0"/>
              <a:t>전문가되기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데이터 분석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GPU </a:t>
            </a:r>
            <a:r>
              <a:rPr lang="ko-KR" altLang="en-US" dirty="0" smtClean="0">
                <a:sym typeface="Wingdings" panose="05000000000000000000" pitchFamily="2" charset="2"/>
              </a:rPr>
              <a:t>사용으로 런타임 변경하기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6" y="1345052"/>
            <a:ext cx="6180356" cy="452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29" y="2469515"/>
            <a:ext cx="379508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데이터도 폴더 구조에 맞게 업로드한 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순서대로 </a:t>
            </a:r>
            <a:r>
              <a:rPr lang="ko-KR" altLang="en-US" dirty="0" err="1" smtClean="0">
                <a:sym typeface="Wingdings" panose="05000000000000000000" pitchFamily="2" charset="2"/>
              </a:rPr>
              <a:t>실행버튼을</a:t>
            </a:r>
            <a:r>
              <a:rPr lang="ko-KR" altLang="en-US" dirty="0" smtClean="0">
                <a:sym typeface="Wingdings" panose="05000000000000000000" pitchFamily="2" charset="2"/>
              </a:rPr>
              <a:t> 누르면 실행됨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Model -&gt; forward </a:t>
            </a:r>
            <a:r>
              <a:rPr lang="ko-KR" altLang="en-US" dirty="0">
                <a:sym typeface="Wingdings" panose="05000000000000000000" pitchFamily="2" charset="2"/>
              </a:rPr>
              <a:t>쪽에 </a:t>
            </a:r>
            <a:r>
              <a:rPr lang="en-US" altLang="ko-KR" dirty="0">
                <a:sym typeface="Wingdings" panose="05000000000000000000" pitchFamily="2" charset="2"/>
              </a:rPr>
              <a:t>logits  </a:t>
            </a:r>
            <a:r>
              <a:rPr lang="en-US" altLang="ko-KR" dirty="0" err="1">
                <a:sym typeface="Wingdings" panose="05000000000000000000" pitchFamily="2" charset="2"/>
              </a:rPr>
              <a:t>pooler_output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변경해야함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68454" b="58609"/>
          <a:stretch/>
        </p:blipFill>
        <p:spPr>
          <a:xfrm>
            <a:off x="633350" y="1922739"/>
            <a:ext cx="3292474" cy="32063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964" y="1988530"/>
            <a:ext cx="5886236" cy="1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로그인하기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9" y="1302835"/>
            <a:ext cx="5017325" cy="25022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3659" y="2694183"/>
            <a:ext cx="1022261" cy="2189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9731"/>
          <a:stretch/>
        </p:blipFill>
        <p:spPr>
          <a:xfrm>
            <a:off x="548323" y="4544171"/>
            <a:ext cx="4063532" cy="19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05" y="1254799"/>
            <a:ext cx="9007621" cy="49762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코드 추가 및 연결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01005" y="4212708"/>
            <a:ext cx="7418458" cy="616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005" y="5265614"/>
            <a:ext cx="9007621" cy="23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맨 위쪽에 추가</a:t>
            </a:r>
            <a:r>
              <a:rPr lang="en-US" altLang="ko-KR" sz="2000" dirty="0" smtClean="0"/>
              <a:t>!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torchmetrics</a:t>
            </a:r>
            <a:endParaRPr lang="en-US" altLang="ko-KR" dirty="0" smtClean="0"/>
          </a:p>
          <a:p>
            <a:pPr lvl="1"/>
            <a:r>
              <a:rPr lang="en-US" altLang="ko-KR" dirty="0"/>
              <a:t>from </a:t>
            </a:r>
            <a:r>
              <a:rPr lang="en-US" altLang="ko-KR" dirty="0" err="1"/>
              <a:t>pytorch_lightning.loggers</a:t>
            </a:r>
            <a:r>
              <a:rPr lang="en-US" altLang="ko-KR" dirty="0"/>
              <a:t> import </a:t>
            </a:r>
            <a:r>
              <a:rPr lang="en-US" altLang="ko-KR" dirty="0" err="1" smtClean="0"/>
              <a:t>WandbLogger</a:t>
            </a:r>
            <a:endParaRPr lang="en-US" altLang="ko-KR" dirty="0" smtClean="0"/>
          </a:p>
          <a:p>
            <a:pPr lvl="1"/>
            <a:r>
              <a:rPr lang="en-US" altLang="ko-KR" sz="2200" dirty="0"/>
              <a:t>from </a:t>
            </a:r>
            <a:r>
              <a:rPr lang="en-US" altLang="ko-KR" sz="2200" dirty="0" err="1"/>
              <a:t>pytorch_lightning.callbacks</a:t>
            </a:r>
            <a:r>
              <a:rPr lang="en-US" altLang="ko-KR" sz="2200" dirty="0"/>
              <a:t> import </a:t>
            </a:r>
            <a:r>
              <a:rPr lang="en-US" altLang="ko-KR" sz="2200" dirty="0" err="1" smtClean="0"/>
              <a:t>ModelCheckpoint</a:t>
            </a:r>
            <a:endParaRPr lang="en-US" altLang="ko-KR" sz="2200" dirty="0"/>
          </a:p>
          <a:p>
            <a:pPr lvl="1"/>
            <a:endParaRPr lang="en-US" altLang="ko-KR" sz="2000" dirty="0" smtClean="0"/>
          </a:p>
          <a:p>
            <a:r>
              <a:rPr lang="en-US" altLang="ko-KR" sz="2000" dirty="0" err="1" smtClean="0"/>
              <a:t>self.accuracy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 smtClean="0"/>
              <a:t>torchmetrics.Accuracy</a:t>
            </a:r>
            <a:r>
              <a:rPr lang="en-US" altLang="ko-KR" sz="2000" dirty="0" smtClean="0"/>
              <a:t>(task</a:t>
            </a:r>
            <a:r>
              <a:rPr lang="en-US" altLang="ko-KR" sz="2000" dirty="0"/>
              <a:t>='multiclass', </a:t>
            </a:r>
            <a:r>
              <a:rPr lang="en-US" altLang="ko-KR" sz="2000" dirty="0" err="1" smtClean="0"/>
              <a:t>num_classes</a:t>
            </a:r>
            <a:r>
              <a:rPr lang="en-US" altLang="ko-KR" sz="2000" dirty="0" smtClean="0"/>
              <a:t>=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r>
              <a:rPr lang="en-US" altLang="ko-KR" sz="2000" dirty="0" err="1"/>
              <a:t>acc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self.accuracy</a:t>
            </a:r>
            <a:r>
              <a:rPr lang="en-US" altLang="ko-KR" sz="2000" dirty="0"/>
              <a:t>(logits, </a:t>
            </a:r>
            <a:r>
              <a:rPr lang="en-US" altLang="ko-KR" sz="2000" dirty="0" err="1"/>
              <a:t>y.long</a:t>
            </a:r>
            <a:r>
              <a:rPr lang="en-US" altLang="ko-KR" sz="2000" dirty="0"/>
              <a:t>().squeeze</a:t>
            </a:r>
            <a:r>
              <a:rPr lang="en-US" altLang="ko-KR" sz="2000" dirty="0" smtClean="0"/>
              <a:t>())</a:t>
            </a:r>
            <a:endParaRPr lang="en-US" altLang="ko-KR" sz="2000" dirty="0" smtClean="0"/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train_acc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self.log</a:t>
            </a:r>
            <a:r>
              <a:rPr lang="en-US" altLang="ko-KR" sz="2000" dirty="0" smtClean="0"/>
              <a:t>(“</a:t>
            </a:r>
            <a:r>
              <a:rPr lang="en-US" altLang="ko-KR" sz="2000" dirty="0" err="1" smtClean="0"/>
              <a:t>val_acc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self.log("</a:t>
            </a:r>
            <a:r>
              <a:rPr lang="en-US" altLang="ko-KR" sz="2000" dirty="0" err="1" smtClean="0"/>
              <a:t>test_acc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다음 슬라이드 같이 확인</a:t>
            </a:r>
            <a:r>
              <a:rPr lang="en-US" altLang="ko-KR" sz="2000" dirty="0" smtClean="0"/>
              <a:t>!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65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908050"/>
            <a:ext cx="5053901" cy="5392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080" y="2097023"/>
            <a:ext cx="3176016" cy="158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080" y="3700271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5160" y="4799039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1312" y="5906388"/>
            <a:ext cx="2206752" cy="40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2132603"/>
            <a:ext cx="10295512" cy="4176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1579238" y="5545200"/>
            <a:ext cx="4803274" cy="40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test_data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self.test_data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9426757" cy="43056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768470" y="3779520"/>
            <a:ext cx="4809370" cy="1389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torch.cat([output for output in predictions])</a:t>
            </a:r>
          </a:p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torch.nn.functional.softmax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</a:t>
            </a:r>
          </a:p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torch.argmax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dim=-1).</a:t>
            </a:r>
            <a:r>
              <a:rPr lang="en-US" altLang="ko-KR" sz="2000" dirty="0" err="1"/>
              <a:t>cpu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tolist</a:t>
            </a:r>
            <a:r>
              <a:rPr lang="en-US" altLang="ko-KR" sz="2000" dirty="0" smtClean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with open('results.csv', 'w', encoding='utf-8') as f: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id,preds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for </a:t>
            </a:r>
            <a:r>
              <a:rPr lang="en-US" altLang="ko-KR" sz="2000" dirty="0" err="1"/>
              <a:t>idx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 in zip(</a:t>
            </a:r>
            <a:r>
              <a:rPr lang="en-US" altLang="ko-KR" sz="2000" dirty="0" err="1"/>
              <a:t>dataloader.test_data.index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f.write</a:t>
            </a:r>
            <a:r>
              <a:rPr lang="en-US" altLang="ko-KR" sz="2000" dirty="0" smtClean="0"/>
              <a:t>(f</a:t>
            </a:r>
            <a:r>
              <a:rPr lang="en-US" altLang="ko-KR" sz="2000" dirty="0"/>
              <a:t>"{</a:t>
            </a:r>
            <a:r>
              <a:rPr lang="en-US" altLang="ko-KR" sz="2000" dirty="0" err="1"/>
              <a:t>idx</a:t>
            </a:r>
            <a:r>
              <a:rPr lang="en-US" altLang="ko-KR" sz="2000" dirty="0"/>
              <a:t>},{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}\n")</a:t>
            </a:r>
          </a:p>
        </p:txBody>
      </p:sp>
    </p:spTree>
    <p:extLst>
      <p:ext uri="{BB962C8B-B14F-4D97-AF65-F5344CB8AC3E}">
        <p14:creationId xmlns:p14="http://schemas.microsoft.com/office/powerpoint/2010/main" val="38886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MNIST CNN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MNIST </a:t>
            </a:r>
            <a:r>
              <a:rPr lang="ko-KR" altLang="en-US" dirty="0" smtClean="0"/>
              <a:t>데이터 </a:t>
            </a:r>
            <a:r>
              <a:rPr lang="en-US" altLang="ko-KR" dirty="0" err="1" smtClean="0"/>
              <a:t>Colab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8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BlockAI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NSMC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MNIST CNN </a:t>
            </a:r>
            <a:r>
              <a:rPr lang="ko-KR" altLang="en-US" dirty="0" smtClean="0"/>
              <a:t>모델 구현하기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성능 개선하기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/>
              <a:t>Dacon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대회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08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손글씨</a:t>
            </a:r>
            <a:r>
              <a:rPr lang="ko-KR" altLang="en-US" dirty="0" smtClean="0"/>
              <a:t> 숫자 데이터</a:t>
            </a:r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입문용으로 많이 활용됨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다운로드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drive.google.com/file/d/1oAUotkxwSaBt25qgUQTc-VhDxW9aNPJn/view?usp=share_link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MNIST Dataset | Papers With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049587"/>
            <a:ext cx="56578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GPU </a:t>
            </a:r>
            <a:r>
              <a:rPr lang="ko-KR" altLang="en-US" dirty="0" smtClean="0">
                <a:sym typeface="Wingdings" panose="05000000000000000000" pitchFamily="2" charset="2"/>
              </a:rPr>
              <a:t>사용으로 런타임 변경하기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6" y="1345052"/>
            <a:ext cx="6180356" cy="45266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29" y="2469515"/>
            <a:ext cx="3795089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Google drive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mnist_data.zip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r>
              <a:rPr lang="ko-KR" altLang="en-US" dirty="0" err="1" smtClean="0"/>
              <a:t>코랩에서</a:t>
            </a:r>
            <a:r>
              <a:rPr lang="ko-KR" altLang="en-US" dirty="0" smtClean="0"/>
              <a:t> 아래 버튼 클릭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!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/content/data</a:t>
            </a:r>
          </a:p>
          <a:p>
            <a:r>
              <a:rPr lang="en-US" altLang="ko-KR" dirty="0" smtClean="0"/>
              <a:t>!</a:t>
            </a:r>
            <a:r>
              <a:rPr lang="en-US" altLang="ko-KR" dirty="0"/>
              <a:t>unzip /content/drive/</a:t>
            </a:r>
            <a:r>
              <a:rPr lang="en-US" altLang="ko-KR" dirty="0" err="1"/>
              <a:t>MyDrive</a:t>
            </a:r>
            <a:r>
              <a:rPr lang="en-US" altLang="ko-KR" dirty="0"/>
              <a:t>/mnist_data.zip -d /content/data/</a:t>
            </a:r>
          </a:p>
          <a:p>
            <a:r>
              <a:rPr lang="ko-KR" altLang="en-US" dirty="0" smtClean="0"/>
              <a:t>명령어 추가 및 실행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29994" b="20373"/>
          <a:stretch/>
        </p:blipFill>
        <p:spPr>
          <a:xfrm>
            <a:off x="543139" y="1810814"/>
            <a:ext cx="4644557" cy="1834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1524000" y="2617744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57" y="2199663"/>
            <a:ext cx="6564797" cy="1445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55" y="5534489"/>
            <a:ext cx="4938188" cy="7468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85160" y="2835368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76845" y="2617744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8096" y="3118540"/>
            <a:ext cx="950976" cy="404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48384" y="2286318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20885" y="2549739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88264" y="2272018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2064" y="5449170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133" y="5772867"/>
            <a:ext cx="280416" cy="270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539528" y="2990524"/>
            <a:ext cx="256032" cy="25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55352" y="3276404"/>
            <a:ext cx="1182802" cy="369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MNIST CNN </a:t>
            </a:r>
            <a:r>
              <a:rPr lang="ko-KR" altLang="en-US" dirty="0"/>
              <a:t>실습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923624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용 </a:t>
            </a:r>
            <a:r>
              <a:rPr lang="en-US" altLang="ko-KR" dirty="0"/>
              <a:t>C</a:t>
            </a:r>
            <a:r>
              <a:rPr lang="en-US" altLang="ko-KR" dirty="0" smtClean="0"/>
              <a:t>NN </a:t>
            </a:r>
            <a:r>
              <a:rPr lang="ko-KR" altLang="en-US" dirty="0"/>
              <a:t>모델 구현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13693"/>
            <a:ext cx="6080630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11028240" cy="55800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95856" y="1274065"/>
            <a:ext cx="2328672" cy="503466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블록 직접 </a:t>
            </a:r>
            <a:r>
              <a:rPr lang="ko-KR" altLang="en-US" dirty="0" err="1" smtClean="0">
                <a:solidFill>
                  <a:schemeClr val="tx1"/>
                </a:solidFill>
              </a:rPr>
              <a:t>조립해보기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 CNN </a:t>
            </a:r>
            <a:r>
              <a:rPr lang="ko-KR" altLang="en-US" dirty="0"/>
              <a:t>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http://yann.lecun.com/exdb/mnist/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11028240" cy="55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logger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설치</a:t>
            </a:r>
            <a:r>
              <a:rPr lang="en-US" altLang="ko-KR" dirty="0" smtClean="0"/>
              <a:t>(requirements.txt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wandb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코드 추가 및 연결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1" y="2009279"/>
            <a:ext cx="10135478" cy="26443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6550" y="2469252"/>
            <a:ext cx="7418458" cy="426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6550" y="3509965"/>
            <a:ext cx="9948298" cy="23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700528" y="3742945"/>
            <a:ext cx="6096" cy="1444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2416" y="5194212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환경에서는 </a:t>
            </a:r>
            <a:r>
              <a:rPr lang="en-US" altLang="ko-KR" dirty="0" smtClean="0"/>
              <a:t>0, GPU </a:t>
            </a:r>
            <a:r>
              <a:rPr lang="ko-KR" altLang="en-US" dirty="0" smtClean="0"/>
              <a:t>환경에서는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사용해야함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맨 위에 추가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 err="1"/>
              <a:t>torchmetrics</a:t>
            </a:r>
            <a:endParaRPr lang="en-US" altLang="ko-KR" dirty="0"/>
          </a:p>
          <a:p>
            <a:pPr lvl="1"/>
            <a:r>
              <a:rPr lang="en-US" altLang="ko-KR" dirty="0"/>
              <a:t>from </a:t>
            </a:r>
            <a:r>
              <a:rPr lang="en-US" altLang="ko-KR" dirty="0" err="1"/>
              <a:t>pytorch_lightning.loggers</a:t>
            </a:r>
            <a:r>
              <a:rPr lang="en-US" altLang="ko-KR" dirty="0"/>
              <a:t> import </a:t>
            </a:r>
            <a:r>
              <a:rPr lang="en-US" altLang="ko-KR" dirty="0" err="1"/>
              <a:t>WandbLogger</a:t>
            </a:r>
            <a:endParaRPr lang="en-US" altLang="ko-KR" dirty="0"/>
          </a:p>
          <a:p>
            <a:pPr lvl="1"/>
            <a:r>
              <a:rPr lang="en-US" altLang="ko-KR" sz="2200" dirty="0"/>
              <a:t>from </a:t>
            </a:r>
            <a:r>
              <a:rPr lang="en-US" altLang="ko-KR" sz="2200" dirty="0" err="1"/>
              <a:t>pytorch_lightning.callbacks</a:t>
            </a:r>
            <a:r>
              <a:rPr lang="en-US" altLang="ko-KR" sz="2200" dirty="0"/>
              <a:t> import </a:t>
            </a:r>
            <a:r>
              <a:rPr lang="en-US" altLang="ko-KR" sz="2200" dirty="0" err="1"/>
              <a:t>ModelCheckpoint</a:t>
            </a:r>
            <a:endParaRPr lang="en-US" altLang="ko-KR" sz="22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self.accuracy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torchmetrics.Accuracy</a:t>
            </a:r>
            <a:r>
              <a:rPr lang="en-US" altLang="ko-KR" sz="2000" dirty="0"/>
              <a:t>(task='multiclass', </a:t>
            </a:r>
            <a:r>
              <a:rPr lang="en-US" altLang="ko-KR" sz="2000" dirty="0" err="1"/>
              <a:t>num_classes</a:t>
            </a:r>
            <a:r>
              <a:rPr lang="en-US" altLang="ko-KR" sz="2000" dirty="0"/>
              <a:t>=10)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acc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self.accuracy</a:t>
            </a:r>
            <a:r>
              <a:rPr lang="en-US" altLang="ko-KR" sz="2000" dirty="0"/>
              <a:t>(logits, </a:t>
            </a:r>
            <a:r>
              <a:rPr lang="en-US" altLang="ko-KR" sz="2000" dirty="0" err="1"/>
              <a:t>y.long</a:t>
            </a:r>
            <a:r>
              <a:rPr lang="en-US" altLang="ko-KR" sz="2000" dirty="0"/>
              <a:t>().squeeze())</a:t>
            </a:r>
          </a:p>
          <a:p>
            <a:endParaRPr lang="en-US" altLang="ko-KR" sz="2000" dirty="0"/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train_acc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self.log(“</a:t>
            </a:r>
            <a:r>
              <a:rPr lang="en-US" altLang="ko-KR" sz="2000" dirty="0" err="1"/>
              <a:t>val_acc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self.log("</a:t>
            </a:r>
            <a:r>
              <a:rPr lang="en-US" altLang="ko-KR" sz="2000" dirty="0" err="1"/>
              <a:t>test_acc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acc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84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3"/>
            <a:ext cx="4694237" cy="59376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134" y="2331907"/>
            <a:ext cx="3901066" cy="173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28134" y="4472522"/>
            <a:ext cx="2620906" cy="471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70806" y="5917326"/>
            <a:ext cx="2620906" cy="471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NSMC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NSMC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NSMC</a:t>
            </a:r>
            <a:r>
              <a:rPr lang="ko-KR" altLang="en-US" dirty="0" smtClean="0"/>
              <a:t>용</a:t>
            </a:r>
            <a:r>
              <a:rPr lang="en-US" altLang="ko-KR" dirty="0" smtClean="0"/>
              <a:t> </a:t>
            </a:r>
            <a:r>
              <a:rPr lang="ko-KR" altLang="en-US" dirty="0"/>
              <a:t>모델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4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908050"/>
            <a:ext cx="10229405" cy="53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908050"/>
            <a:ext cx="11095682" cy="46333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768470" y="3639684"/>
            <a:ext cx="6113914" cy="189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 </a:t>
            </a:r>
            <a:r>
              <a:rPr lang="en-US" altLang="ko-KR" dirty="0"/>
              <a:t>DNN </a:t>
            </a:r>
            <a:r>
              <a:rPr lang="ko-KR" altLang="en-US" dirty="0"/>
              <a:t>모델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결과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https://blockai.kr/GGoMa/MNIST</a:t>
            </a:r>
            <a:endParaRPr lang="ko-KR" altLang="en-US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pred_logits</a:t>
            </a:r>
            <a:r>
              <a:rPr lang="en-US" altLang="ko-KR" sz="2000" dirty="0"/>
              <a:t> = torch.cat([output for output in predictions</a:t>
            </a:r>
            <a:r>
              <a:rPr lang="en-US" altLang="ko-KR" sz="2000" dirty="0" smtClean="0"/>
              <a:t>])</a:t>
            </a:r>
          </a:p>
          <a:p>
            <a:pPr marL="0" indent="0">
              <a:buNone/>
            </a:pPr>
            <a:r>
              <a:rPr lang="en-US" altLang="ko-KR" sz="2000" dirty="0" err="1" smtClean="0"/>
              <a:t>pred_logits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torch.nn.functional.softmax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</a:t>
            </a:r>
            <a:r>
              <a:rPr lang="en-US" altLang="ko-KR" sz="2000" dirty="0" smtClean="0"/>
              <a:t>1)</a:t>
            </a:r>
          </a:p>
          <a:p>
            <a:pPr marL="0" indent="0">
              <a:buNone/>
            </a:pPr>
            <a:r>
              <a:rPr lang="en-US" altLang="ko-KR" sz="2000" dirty="0" err="1" smtClean="0"/>
              <a:t>pred_logits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torch.argmax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pred_logits</a:t>
            </a:r>
            <a:r>
              <a:rPr lang="en-US" altLang="ko-KR" sz="2000" dirty="0"/>
              <a:t>, dim=-1).</a:t>
            </a:r>
            <a:r>
              <a:rPr lang="en-US" altLang="ko-KR" sz="2000" dirty="0" err="1"/>
              <a:t>cpu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tolist</a:t>
            </a:r>
            <a:r>
              <a:rPr lang="en-US" altLang="ko-KR" sz="2000" dirty="0" smtClean="0"/>
              <a:t>()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with </a:t>
            </a:r>
            <a:r>
              <a:rPr lang="en-US" altLang="ko-KR" sz="2000" dirty="0"/>
              <a:t>open('results.csv', 'w', encoding='utf-8') as </a:t>
            </a:r>
            <a:r>
              <a:rPr lang="en-US" altLang="ko-KR" sz="2000" dirty="0" smtClean="0"/>
              <a:t>f: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file_name,preds</a:t>
            </a:r>
            <a:r>
              <a:rPr lang="en-US" altLang="ko-KR" sz="2000" dirty="0"/>
              <a:t>\n</a:t>
            </a:r>
            <a:r>
              <a:rPr lang="en-US" altLang="ko-KR" sz="2000" dirty="0" smtClean="0"/>
              <a:t>")</a:t>
            </a:r>
          </a:p>
          <a:p>
            <a:pPr marL="0" indent="0">
              <a:buNone/>
            </a:pPr>
            <a:r>
              <a:rPr lang="en-US" altLang="ko-KR" sz="2000" dirty="0" smtClean="0"/>
              <a:t>	for </a:t>
            </a:r>
            <a:r>
              <a:rPr lang="en-US" altLang="ko-KR" sz="2000" dirty="0" err="1"/>
              <a:t>data_path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 in zip(</a:t>
            </a:r>
            <a:r>
              <a:rPr lang="en-US" altLang="ko-KR" sz="2000" dirty="0" err="1"/>
              <a:t>dataloader.predict_dataset.inputs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pred_logits</a:t>
            </a:r>
            <a:r>
              <a:rPr lang="en-US" altLang="ko-KR" sz="2000" dirty="0" smtClean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file_name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data_path.split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path_sep</a:t>
            </a:r>
            <a:r>
              <a:rPr lang="en-US" altLang="ko-KR" sz="2000" dirty="0"/>
              <a:t>)[-</a:t>
            </a:r>
            <a:r>
              <a:rPr lang="en-US" altLang="ko-KR" sz="2000" dirty="0" smtClean="0"/>
              <a:t>1]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f.write</a:t>
            </a:r>
            <a:r>
              <a:rPr lang="en-US" altLang="ko-KR" sz="2000" dirty="0" smtClean="0"/>
              <a:t>(f</a:t>
            </a:r>
            <a:r>
              <a:rPr lang="en-US" altLang="ko-KR" sz="2000" dirty="0"/>
              <a:t>"{</a:t>
            </a:r>
            <a:r>
              <a:rPr lang="en-US" altLang="ko-KR" sz="2000" dirty="0" err="1"/>
              <a:t>file_name</a:t>
            </a:r>
            <a:r>
              <a:rPr lang="en-US" altLang="ko-KR" sz="2000" dirty="0"/>
              <a:t>},{</a:t>
            </a:r>
            <a:r>
              <a:rPr lang="en-US" altLang="ko-KR" sz="2000" dirty="0" err="1"/>
              <a:t>pred</a:t>
            </a:r>
            <a:r>
              <a:rPr lang="en-US" altLang="ko-KR" sz="2000" dirty="0"/>
              <a:t>}\n")</a:t>
            </a:r>
          </a:p>
        </p:txBody>
      </p:sp>
    </p:spTree>
    <p:extLst>
      <p:ext uri="{BB962C8B-B14F-4D97-AF65-F5344CB8AC3E}">
        <p14:creationId xmlns:p14="http://schemas.microsoft.com/office/powerpoint/2010/main" val="12336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3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err="1">
                <a:latin typeface="+mn-ea"/>
                <a:ea typeface="+mn-ea"/>
              </a:rPr>
              <a:t>결측치가</a:t>
            </a:r>
            <a:r>
              <a:rPr lang="ko-KR" altLang="en-US" sz="2000" b="1" dirty="0">
                <a:latin typeface="+mn-ea"/>
                <a:ea typeface="+mn-ea"/>
              </a:rPr>
              <a:t> 있는 데이터 </a:t>
            </a:r>
            <a:r>
              <a:rPr lang="ko-KR" altLang="en-US" sz="2000" b="1" dirty="0" smtClean="0">
                <a:latin typeface="+mn-ea"/>
                <a:ea typeface="+mn-ea"/>
              </a:rPr>
              <a:t>삭제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특정 </a:t>
            </a:r>
            <a:r>
              <a:rPr lang="ko-KR" altLang="en-US" sz="2000" b="1" dirty="0">
                <a:latin typeface="+mn-ea"/>
                <a:ea typeface="+mn-ea"/>
              </a:rPr>
              <a:t>값으로 일괄 </a:t>
            </a:r>
            <a:r>
              <a:rPr lang="ko-KR" altLang="en-US" sz="2000" b="1" dirty="0" smtClean="0">
                <a:latin typeface="+mn-ea"/>
                <a:ea typeface="+mn-ea"/>
              </a:rPr>
              <a:t>치환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숫자의 </a:t>
            </a:r>
            <a:r>
              <a:rPr lang="ko-KR" altLang="en-US" sz="2000" b="1" dirty="0">
                <a:latin typeface="+mn-ea"/>
                <a:ea typeface="+mn-ea"/>
              </a:rPr>
              <a:t>경우 </a:t>
            </a:r>
            <a:r>
              <a:rPr lang="ko-KR" altLang="en-US" sz="2000" b="1" dirty="0" err="1">
                <a:latin typeface="+mn-ea"/>
                <a:ea typeface="+mn-ea"/>
              </a:rPr>
              <a:t>보간법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활용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2, 3, ??, 5, 6 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1, 2, 3, 4, 5,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r>
              <a:rPr lang="ko-KR" altLang="en-US" sz="2000" b="1" dirty="0" err="1" smtClean="0">
                <a:latin typeface="+mn-ea"/>
                <a:ea typeface="+mn-ea"/>
              </a:rPr>
              <a:t>결측치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에측</a:t>
            </a:r>
            <a:r>
              <a:rPr lang="ko-KR" altLang="en-US" sz="2000" b="1" dirty="0">
                <a:latin typeface="+mn-ea"/>
                <a:ea typeface="+mn-ea"/>
              </a:rPr>
              <a:t> 모델 활용</a:t>
            </a:r>
            <a:endParaRPr lang="en-US" altLang="ko-KR" sz="2000" b="1" dirty="0">
              <a:latin typeface="+mn-ea"/>
              <a:ea typeface="+mn-ea"/>
            </a:endParaRPr>
          </a:p>
          <a:p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</p:txBody>
      </p:sp>
      <p:pic>
        <p:nvPicPr>
          <p:cNvPr id="12" name="Picture 2" descr="Python | Titanic Data EDA using Seaborn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9"/>
          <a:stretch/>
        </p:blipFill>
        <p:spPr bwMode="auto">
          <a:xfrm>
            <a:off x="4437887" y="908050"/>
            <a:ext cx="7181895" cy="3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0088966" y="1387072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88965" y="2606598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088965" y="3843459"/>
            <a:ext cx="631065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Train </a:t>
            </a:r>
            <a:r>
              <a:rPr lang="en-US" altLang="ko-KR" sz="2000" b="1" dirty="0">
                <a:latin typeface="+mn-ea"/>
                <a:ea typeface="+mn-ea"/>
              </a:rPr>
              <a:t>/ </a:t>
            </a:r>
            <a:r>
              <a:rPr lang="en-US" altLang="ko-KR" sz="2000" b="1" dirty="0" smtClean="0">
                <a:latin typeface="+mn-ea"/>
                <a:ea typeface="+mn-ea"/>
              </a:rPr>
              <a:t>Valid </a:t>
            </a:r>
            <a:r>
              <a:rPr lang="en-US" altLang="ko-KR" sz="2000" b="1" dirty="0">
                <a:latin typeface="+mn-ea"/>
                <a:ea typeface="+mn-ea"/>
              </a:rPr>
              <a:t>/ Test </a:t>
            </a:r>
            <a:r>
              <a:rPr lang="ko-KR" altLang="en-US" sz="2000" b="1" dirty="0">
                <a:latin typeface="+mn-ea"/>
                <a:ea typeface="+mn-ea"/>
              </a:rPr>
              <a:t>데이터 개수 및 비율 </a:t>
            </a:r>
            <a:r>
              <a:rPr lang="ko-KR" altLang="en-US" sz="2000" b="1" dirty="0" smtClean="0">
                <a:latin typeface="+mn-ea"/>
                <a:ea typeface="+mn-ea"/>
              </a:rPr>
              <a:t>확인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6550" t="11647" r="9646" b="5765"/>
          <a:stretch/>
        </p:blipFill>
        <p:spPr>
          <a:xfrm>
            <a:off x="774935" y="1970718"/>
            <a:ext cx="4139976" cy="30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9000" t="11412" r="9647" b="6118"/>
          <a:stretch/>
        </p:blipFill>
        <p:spPr>
          <a:xfrm>
            <a:off x="5698929" y="1949452"/>
            <a:ext cx="4024708" cy="30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2262" y="1601386"/>
            <a:ext cx="7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58622" y="1585398"/>
            <a:ext cx="6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1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데이터 분포 확인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https://www.kaggle.com/competitions/titanic/data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정답 </a:t>
            </a:r>
            <a:r>
              <a:rPr lang="en-US" altLang="ko-KR" sz="2000" b="1" dirty="0">
                <a:latin typeface="+mn-ea"/>
                <a:ea typeface="+mn-ea"/>
              </a:rPr>
              <a:t>Label</a:t>
            </a:r>
            <a:r>
              <a:rPr lang="ko-KR" altLang="en-US" sz="2000" b="1" dirty="0">
                <a:latin typeface="+mn-ea"/>
                <a:ea typeface="+mn-ea"/>
              </a:rPr>
              <a:t>의 개수와 종류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분포 등을 확인합니다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739" t="11165" r="9447"/>
          <a:stretch/>
        </p:blipFill>
        <p:spPr>
          <a:xfrm>
            <a:off x="736929" y="1855008"/>
            <a:ext cx="3892924" cy="30580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324" t="11647" r="9470"/>
          <a:stretch/>
        </p:blipFill>
        <p:spPr>
          <a:xfrm>
            <a:off x="5622478" y="1853105"/>
            <a:ext cx="3842317" cy="30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366" y="1483773"/>
            <a:ext cx="7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15726" y="1467785"/>
            <a:ext cx="68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26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성능 개선하기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검증데이터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평가지표 통일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앙상블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4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검증 데이터 활용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</a:t>
            </a:r>
            <a:r>
              <a:rPr lang="ko-KR" altLang="en-US" sz="1000" dirty="0" smtClean="0">
                <a:hlinkClick r:id="rId2"/>
              </a:rPr>
              <a:t>wikidocs.net/152777</a:t>
            </a:r>
            <a:r>
              <a:rPr lang="en-US" altLang="ko-KR" sz="1000" dirty="0" smtClean="0"/>
              <a:t>, </a:t>
            </a:r>
            <a:r>
              <a:rPr lang="ko-KR" altLang="en-US" sz="1000" dirty="0">
                <a:hlinkClick r:id="rId3"/>
              </a:rPr>
              <a:t>https://shryu8902.github.io/working/2019-02-01-overfit/</a:t>
            </a:r>
            <a:endParaRPr lang="en-US" altLang="ko-KR" sz="1000" b="1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Validation </a:t>
            </a:r>
            <a:r>
              <a:rPr lang="ko-KR" altLang="en-US" sz="2000" b="1" dirty="0" err="1">
                <a:latin typeface="+mn-ea"/>
                <a:ea typeface="+mn-ea"/>
              </a:rPr>
              <a:t>데이터셋을</a:t>
            </a:r>
            <a:r>
              <a:rPr lang="ko-KR" altLang="en-US" sz="2000" b="1" dirty="0">
                <a:latin typeface="+mn-ea"/>
                <a:ea typeface="+mn-ea"/>
              </a:rPr>
              <a:t> 활용하여 </a:t>
            </a:r>
            <a:r>
              <a:rPr lang="ko-KR" altLang="en-US" sz="2000" b="1" dirty="0" err="1">
                <a:latin typeface="+mn-ea"/>
                <a:ea typeface="+mn-ea"/>
              </a:rPr>
              <a:t>언더피팅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오버피팅</a:t>
            </a:r>
            <a:r>
              <a:rPr lang="ko-KR" altLang="en-US" sz="2000" b="1" dirty="0">
                <a:latin typeface="+mn-ea"/>
                <a:ea typeface="+mn-ea"/>
              </a:rPr>
              <a:t> 방지하기</a:t>
            </a:r>
          </a:p>
        </p:txBody>
      </p:sp>
      <p:pic>
        <p:nvPicPr>
          <p:cNvPr id="9" name="Picture 4" descr="https://wikidocs.net/images/page/152777/overf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1" y="1384468"/>
            <a:ext cx="5206671" cy="20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achine Learning] 인공신경망의 오버 피팅과 Regularization의 이해 - Shryu8902's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1" y="3469955"/>
            <a:ext cx="5773753" cy="29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80306" y="3946372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Underfit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35885" y="3946372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Overfit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62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+mn-ea"/>
                <a:ea typeface="+mn-ea"/>
              </a:rPr>
              <a:t>분류</a:t>
            </a:r>
            <a:r>
              <a:rPr lang="en-US" altLang="ko-KR" sz="2000" b="1" dirty="0" smtClean="0">
                <a:latin typeface="+mn-ea"/>
                <a:ea typeface="+mn-ea"/>
              </a:rPr>
              <a:t>(Classification)</a:t>
            </a:r>
            <a:r>
              <a:rPr lang="ko-KR" altLang="en-US" sz="2000" b="1" dirty="0" smtClean="0">
                <a:latin typeface="+mn-ea"/>
                <a:ea typeface="+mn-ea"/>
              </a:rPr>
              <a:t> 평가지표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Accuracy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정답의 비율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가장 직관적인 지표이나 라벨의 </a:t>
            </a:r>
            <a:r>
              <a:rPr lang="ko-KR" altLang="en-US" sz="1600" dirty="0" err="1">
                <a:latin typeface="+mn-ea"/>
              </a:rPr>
              <a:t>편향도에</a:t>
            </a:r>
            <a:r>
              <a:rPr lang="ko-KR" altLang="en-US" sz="1600" dirty="0">
                <a:latin typeface="+mn-ea"/>
              </a:rPr>
              <a:t> 영향을 받음</a:t>
            </a:r>
          </a:p>
          <a:p>
            <a:pPr lvl="1"/>
            <a:r>
              <a:rPr lang="en-US" altLang="ko-KR" sz="1600" dirty="0">
                <a:latin typeface="+mn-ea"/>
              </a:rPr>
              <a:t>Precision(</a:t>
            </a:r>
            <a:r>
              <a:rPr lang="ko-KR" altLang="en-US" sz="1600" dirty="0">
                <a:latin typeface="+mn-ea"/>
              </a:rPr>
              <a:t>정밀도</a:t>
            </a:r>
            <a:r>
              <a:rPr lang="en-US" altLang="ko-KR" sz="1600" dirty="0">
                <a:latin typeface="+mn-ea"/>
              </a:rPr>
              <a:t>) : </a:t>
            </a:r>
            <a:r>
              <a:rPr lang="ko-KR" altLang="en-US" sz="1600" dirty="0">
                <a:latin typeface="+mn-ea"/>
              </a:rPr>
              <a:t>일관되게 </a:t>
            </a:r>
            <a:r>
              <a:rPr lang="en-US" altLang="ko-KR" sz="1600" dirty="0">
                <a:latin typeface="+mn-ea"/>
              </a:rPr>
              <a:t>Positive</a:t>
            </a:r>
            <a:r>
              <a:rPr lang="ko-KR" altLang="en-US" sz="1600" dirty="0">
                <a:latin typeface="+mn-ea"/>
              </a:rPr>
              <a:t>만 잘 골라내는지 평가함</a:t>
            </a:r>
          </a:p>
          <a:p>
            <a:pPr lvl="1"/>
            <a:r>
              <a:rPr lang="en-US" altLang="ko-KR" sz="1600" dirty="0">
                <a:latin typeface="+mn-ea"/>
              </a:rPr>
              <a:t>Recall(</a:t>
            </a:r>
            <a:r>
              <a:rPr lang="ko-KR" altLang="en-US" sz="1600" dirty="0" err="1">
                <a:latin typeface="+mn-ea"/>
              </a:rPr>
              <a:t>재현율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민감도</a:t>
            </a:r>
            <a:r>
              <a:rPr lang="en-US" altLang="ko-KR" sz="1600" dirty="0">
                <a:latin typeface="+mn-ea"/>
              </a:rPr>
              <a:t>) : Positive</a:t>
            </a:r>
            <a:r>
              <a:rPr lang="ko-KR" altLang="en-US" sz="1600" dirty="0">
                <a:latin typeface="+mn-ea"/>
              </a:rPr>
              <a:t>를 빼먹지 않고 잘 골라내는지 평가함</a:t>
            </a:r>
          </a:p>
          <a:p>
            <a:pPr lvl="1"/>
            <a:r>
              <a:rPr lang="en-US" altLang="ko-KR" sz="1600" dirty="0">
                <a:latin typeface="+mn-ea"/>
              </a:rPr>
              <a:t>F1-Score : Precision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Recall</a:t>
            </a:r>
            <a:r>
              <a:rPr lang="ko-KR" altLang="en-US" sz="1600" dirty="0">
                <a:latin typeface="+mn-ea"/>
              </a:rPr>
              <a:t>의 조화평균으로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 단점을 보완한 평가 방법</a:t>
            </a:r>
          </a:p>
          <a:p>
            <a:pPr lvl="1"/>
            <a:endParaRPr lang="ko-KR" altLang="en-US" sz="1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759877"/>
                  </p:ext>
                </p:extLst>
              </p:nvPr>
            </p:nvGraphicFramePr>
            <p:xfrm>
              <a:off x="481584" y="3247455"/>
              <a:ext cx="8287129" cy="25970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6787">
                      <a:extLst>
                        <a:ext uri="{9D8B030D-6E8A-4147-A177-3AD203B41FA5}">
                          <a16:colId xmlns:a16="http://schemas.microsoft.com/office/drawing/2014/main" val="2509737161"/>
                        </a:ext>
                      </a:extLst>
                    </a:gridCol>
                    <a:gridCol w="2241444">
                      <a:extLst>
                        <a:ext uri="{9D8B030D-6E8A-4147-A177-3AD203B41FA5}">
                          <a16:colId xmlns:a16="http://schemas.microsoft.com/office/drawing/2014/main" val="55935959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1120595945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3255085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baseline="0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baseline="0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3973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Positive (TP)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Negative (FN)</a:t>
                          </a:r>
                        </a:p>
                        <a:p>
                          <a:pPr algn="ctr" latinLnBrk="1"/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 2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Recall(Sensitivity)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599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Positive (FP)</a:t>
                          </a:r>
                          <a:br>
                            <a:rPr lang="en-US" altLang="ko-KR" sz="1400" dirty="0" smtClean="0">
                              <a:latin typeface="+mn-ea"/>
                              <a:ea typeface="+mn-ea"/>
                            </a:rPr>
                          </a:br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</a:t>
                          </a:r>
                          <a:r>
                            <a:rPr lang="en-US" altLang="ko-KR" sz="1400" i="1" baseline="0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 1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Negative (TN)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Specificity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89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Precision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Negative Predictive</a:t>
                          </a:r>
                          <a:r>
                            <a:rPr lang="en-US" altLang="ko-KR" sz="1400" b="1" i="1" baseline="0" dirty="0" smtClean="0"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Value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1" dirty="0" smtClean="0">
                              <a:latin typeface="+mn-ea"/>
                              <a:ea typeface="+mn-ea"/>
                            </a:rPr>
                            <a:t>Accuracy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𝐹𝑁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081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759877"/>
                  </p:ext>
                </p:extLst>
              </p:nvPr>
            </p:nvGraphicFramePr>
            <p:xfrm>
              <a:off x="481584" y="3247455"/>
              <a:ext cx="8287129" cy="25970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6787">
                      <a:extLst>
                        <a:ext uri="{9D8B030D-6E8A-4147-A177-3AD203B41FA5}">
                          <a16:colId xmlns:a16="http://schemas.microsoft.com/office/drawing/2014/main" val="2509737161"/>
                        </a:ext>
                      </a:extLst>
                    </a:gridCol>
                    <a:gridCol w="2241444">
                      <a:extLst>
                        <a:ext uri="{9D8B030D-6E8A-4147-A177-3AD203B41FA5}">
                          <a16:colId xmlns:a16="http://schemas.microsoft.com/office/drawing/2014/main" val="55935959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1120595945"/>
                        </a:ext>
                      </a:extLst>
                    </a:gridCol>
                    <a:gridCol w="2294449">
                      <a:extLst>
                        <a:ext uri="{9D8B030D-6E8A-4147-A177-3AD203B41FA5}">
                          <a16:colId xmlns:a16="http://schemas.microsoft.com/office/drawing/2014/main" val="3255085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baseline="0" dirty="0" smtClean="0">
                              <a:latin typeface="+mn-ea"/>
                              <a:ea typeface="+mn-ea"/>
                            </a:rPr>
                            <a:t>예측 </a:t>
                          </a:r>
                          <a:r>
                            <a:rPr lang="en-US" altLang="ko-KR" sz="1400" b="1" baseline="0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3973465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Positive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Positive (TP)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Negative (FN)</a:t>
                          </a:r>
                        </a:p>
                        <a:p>
                          <a:pPr algn="ctr" latinLnBrk="1"/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 2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1273" t="-50820" r="-531" b="-20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599651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latin typeface="+mn-ea"/>
                              <a:ea typeface="+mn-ea"/>
                            </a:rPr>
                            <a:t>실제 </a:t>
                          </a:r>
                          <a:r>
                            <a:rPr lang="en-US" altLang="ko-KR" sz="1400" b="1" dirty="0" smtClean="0">
                              <a:latin typeface="+mn-ea"/>
                              <a:ea typeface="+mn-ea"/>
                            </a:rPr>
                            <a:t>Negative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False Positive (FP)</a:t>
                          </a:r>
                          <a:br>
                            <a:rPr lang="en-US" altLang="ko-KR" sz="1400" dirty="0" smtClean="0">
                              <a:latin typeface="+mn-ea"/>
                              <a:ea typeface="+mn-ea"/>
                            </a:rPr>
                          </a:br>
                          <a:r>
                            <a:rPr lang="en-US" altLang="ko-KR" sz="1400" i="1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(Type</a:t>
                          </a:r>
                          <a:r>
                            <a:rPr lang="en-US" altLang="ko-KR" sz="1400" i="1" baseline="0" dirty="0" smtClean="0">
                              <a:solidFill>
                                <a:schemeClr val="accent6"/>
                              </a:solidFill>
                              <a:latin typeface="+mn-ea"/>
                              <a:ea typeface="+mn-ea"/>
                            </a:rPr>
                            <a:t> 1 Error)</a:t>
                          </a:r>
                          <a:endParaRPr lang="ko-KR" altLang="en-US" sz="1400" i="1" dirty="0">
                            <a:solidFill>
                              <a:schemeClr val="accent6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True Negative (TN)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1273" t="-150820" r="-531" b="-10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8899752"/>
                      </a:ext>
                    </a:extLst>
                  </a:tr>
                  <a:tr h="7420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89" t="-250820" r="-205163" b="-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968" t="-250820" r="-100798" b="-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273" t="-250820" r="-531" b="-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08178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/>
          <p:nvPr/>
        </p:nvCxnSpPr>
        <p:spPr>
          <a:xfrm>
            <a:off x="8938363" y="4747280"/>
            <a:ext cx="2911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5686" y="3903681"/>
            <a:ext cx="0" cy="843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187774" y="3231328"/>
            <a:ext cx="0" cy="15159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95686" y="3903681"/>
            <a:ext cx="1692088" cy="8435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9495685" y="3231327"/>
            <a:ext cx="1692089" cy="1515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34661" y="4834455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Precision</a:t>
            </a:r>
            <a:endParaRPr lang="ko-KR" altLang="en-US" sz="1600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54990" y="483445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Recall</a:t>
            </a:r>
            <a:endParaRPr lang="ko-KR" altLang="en-US" sz="1600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007069" y="5244486"/>
                <a:ext cx="2669320" cy="48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accent2"/>
                    </a:solidFill>
                    <a:latin typeface="NanumGothic" panose="020D0604000000000000" pitchFamily="50" charset="-127"/>
                    <a:ea typeface="NanumGothic" panose="020D0604000000000000" pitchFamily="50" charset="-127"/>
                  </a:rPr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𝟐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∗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𝑷𝒓𝒆𝒄𝒊𝒔𝒊𝒐𝒏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∗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𝑹𝒆𝒄𝒂𝒍𝒍</m:t>
                        </m:r>
                      </m:num>
                      <m:den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𝑷𝒓𝒆𝒄𝒊𝒔𝒊𝒐𝒏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+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𝑹𝒆𝒄𝒂𝒍𝒍</m:t>
                        </m:r>
                        <m:r>
                          <a:rPr lang="en-US" altLang="ko-KR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NanumGothic" panose="020D0604000000000000" pitchFamily="50" charset="-127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600" b="1" dirty="0">
                  <a:solidFill>
                    <a:schemeClr val="accent2"/>
                  </a:solidFill>
                  <a:latin typeface="NanumGothic" panose="020D0604000000000000" pitchFamily="50" charset="-127"/>
                  <a:ea typeface="NanumGothic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69" y="5244486"/>
                <a:ext cx="2669320" cy="483594"/>
              </a:xfrm>
              <a:prstGeom prst="rect">
                <a:avLst/>
              </a:prstGeom>
              <a:blipFill>
                <a:blip r:embed="rId3"/>
                <a:stretch>
                  <a:fillRect l="-1373"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stCxn id="24" idx="0"/>
            <a:endCxn id="22" idx="0"/>
          </p:cNvCxnSpPr>
          <p:nvPr/>
        </p:nvCxnSpPr>
        <p:spPr>
          <a:xfrm>
            <a:off x="10096437" y="4145732"/>
            <a:ext cx="245292" cy="10987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042649" y="4145732"/>
            <a:ext cx="107576" cy="10757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688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Huggingface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선학습</a:t>
            </a:r>
            <a:r>
              <a:rPr lang="ko-KR" altLang="en-US" dirty="0" smtClean="0"/>
              <a:t> 모델을 모아둔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</a:t>
            </a:r>
            <a:r>
              <a:rPr lang="en-US" altLang="ko-KR" dirty="0"/>
              <a:t>(https://huggingface.co</a:t>
            </a:r>
            <a:r>
              <a:rPr lang="en-US" altLang="ko-KR" dirty="0" smtClean="0"/>
              <a:t>/)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0" y="1389545"/>
            <a:ext cx="9477952" cy="52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 smtClean="0">
                    <a:latin typeface="+mn-ea"/>
                    <a:ea typeface="+mn-ea"/>
                  </a:rPr>
                  <a:t>회귀</a:t>
                </a:r>
                <a:r>
                  <a:rPr lang="en-US" altLang="ko-KR" sz="2000" b="1" dirty="0" smtClean="0">
                    <a:latin typeface="+mn-ea"/>
                    <a:ea typeface="+mn-ea"/>
                  </a:rPr>
                  <a:t>(Regression)</a:t>
                </a:r>
                <a:r>
                  <a:rPr lang="ko-KR" altLang="en-US" sz="2000" b="1" dirty="0" smtClean="0">
                    <a:latin typeface="+mn-ea"/>
                    <a:ea typeface="+mn-ea"/>
                  </a:rPr>
                  <a:t> 평가지표</a:t>
                </a:r>
                <a:endParaRPr lang="en-US" altLang="ko-KR" sz="2000" b="1" dirty="0" smtClean="0">
                  <a:latin typeface="+mn-ea"/>
                  <a:ea typeface="+mn-ea"/>
                </a:endParaRPr>
              </a:p>
              <a:p>
                <a:pPr lvl="1"/>
                <a:r>
                  <a:rPr lang="en-US" altLang="ko-KR" sz="1600" dirty="0">
                    <a:latin typeface="+mn-ea"/>
                  </a:rPr>
                  <a:t>MAE(Mean Absolute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 b="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𝑝𝑟𝑒𝑑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−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𝑡𝑎𝑟𝑔𝑒𝑡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가장 직관적인 지표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MSE(Mean Squared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𝑝𝑟𝑒𝑑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𝑡𝑎𝑟𝑔𝑒𝑡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민감함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RMSE(Root Mean Squared Error)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𝑀𝑆𝐸</m:t>
                        </m:r>
                      </m:e>
                    </m:rad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강함</a:t>
                </a:r>
              </a:p>
              <a:p>
                <a:pPr lvl="1"/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  <a:blipFill>
                <a:blip r:embed="rId2"/>
                <a:stretch>
                  <a:fillRect l="-476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ttps://miro.medium.com/max/739/1*i5VaXBlH7dNuHp-qPwFX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09" y="3208736"/>
            <a:ext cx="3240000" cy="2509779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miro.medium.com/max/705/1*JrhjZDbK5g34a28-oZ_ig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"/>
          <a:stretch/>
        </p:blipFill>
        <p:spPr bwMode="auto">
          <a:xfrm>
            <a:off x="7742563" y="3208738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miro.medium.com/max/731/1*2vVfKyVjGe6G-cLDcfy03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 bwMode="auto">
          <a:xfrm>
            <a:off x="950054" y="3208737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 smtClean="0">
                <a:hlinkClick r:id="rId6"/>
              </a:rPr>
              <a:t>https://jysden.medium.com/%EC%96%B8%EC%A0%9C-mse-mae-rmse%EB%A5%BC-%EC%82%AC%EC%9A%A9%ED%95%98%EB%8A%94%EA%B0%80-c473bd831c62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559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평가지표 통일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 smtClean="0">
                    <a:latin typeface="+mn-ea"/>
                    <a:ea typeface="+mn-ea"/>
                  </a:rPr>
                  <a:t>회귀</a:t>
                </a:r>
                <a:r>
                  <a:rPr lang="en-US" altLang="ko-KR" sz="2000" b="1" dirty="0" smtClean="0">
                    <a:latin typeface="+mn-ea"/>
                    <a:ea typeface="+mn-ea"/>
                  </a:rPr>
                  <a:t>(Regression)</a:t>
                </a:r>
                <a:r>
                  <a:rPr lang="ko-KR" altLang="en-US" sz="2000" b="1" dirty="0" smtClean="0">
                    <a:latin typeface="+mn-ea"/>
                    <a:ea typeface="+mn-ea"/>
                  </a:rPr>
                  <a:t> 평가지표</a:t>
                </a:r>
                <a:endParaRPr lang="en-US" altLang="ko-KR" sz="2000" b="1" dirty="0" smtClean="0">
                  <a:latin typeface="+mn-ea"/>
                  <a:ea typeface="+mn-ea"/>
                </a:endParaRPr>
              </a:p>
              <a:p>
                <a:pPr lvl="1"/>
                <a:r>
                  <a:rPr lang="en-US" altLang="ko-KR" sz="1600" dirty="0">
                    <a:latin typeface="+mn-ea"/>
                  </a:rPr>
                  <a:t>MAE(Mean Absolute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 b="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𝑝𝑟𝑒𝑑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−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𝑡𝑎𝑟𝑔𝑒𝑡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가장 직관적인 지표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MSE(Mean Squared Error)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𝑝𝑟𝑒𝑑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Nanum Gothic" panose="020B0600000101010101" charset="-127"/>
                                  </a:rPr>
                                  <m:t>𝑡𝑎𝑟𝑔𝑒𝑡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Nanum Gothic" panose="020B0600000101010101" charset="-127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 smtClean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민감함</a:t>
                </a:r>
              </a:p>
              <a:p>
                <a:pPr lvl="1"/>
                <a:r>
                  <a:rPr lang="en-US" altLang="ko-KR" sz="1600" dirty="0">
                    <a:latin typeface="+mn-ea"/>
                  </a:rPr>
                  <a:t>RMSE(Root Mean Squared Error)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Nanum Gothic" panose="020B0600000101010101" charset="-127"/>
                          </a:rPr>
                          <m:t>𝑀𝑆𝐸</m:t>
                        </m:r>
                      </m:e>
                    </m:rad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 err="1">
                    <a:latin typeface="+mn-ea"/>
                  </a:rPr>
                  <a:t>이상치에</a:t>
                </a:r>
                <a:r>
                  <a:rPr lang="ko-KR" altLang="en-US" sz="1600" dirty="0">
                    <a:latin typeface="+mn-ea"/>
                  </a:rPr>
                  <a:t> 강함</a:t>
                </a:r>
              </a:p>
              <a:p>
                <a:pPr lvl="1"/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908051"/>
                <a:ext cx="11522074" cy="5400674"/>
              </a:xfrm>
              <a:blipFill>
                <a:blip r:embed="rId2"/>
                <a:stretch>
                  <a:fillRect l="-476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ttps://miro.medium.com/max/739/1*i5VaXBlH7dNuHp-qPwFX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09" y="3208736"/>
            <a:ext cx="3240000" cy="2509779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miro.medium.com/max/705/1*JrhjZDbK5g34a28-oZ_ig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"/>
          <a:stretch/>
        </p:blipFill>
        <p:spPr bwMode="auto">
          <a:xfrm>
            <a:off x="7742563" y="3208738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miro.medium.com/max/731/1*2vVfKyVjGe6G-cLDcfy03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9"/>
          <a:stretch/>
        </p:blipFill>
        <p:spPr bwMode="auto">
          <a:xfrm>
            <a:off x="950054" y="3208737"/>
            <a:ext cx="3240000" cy="2509778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 smtClean="0">
                <a:hlinkClick r:id="rId6"/>
              </a:rPr>
              <a:t>https://jysden.medium.com/%EC%96%B8%EC%A0%9C-mse-mae-rmse%EB%A5%BC-%EC%82%AC%EC%9A%A9%ED%95%98%EB%8A%94%EA%B0%80-c473bd831c62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1705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K-fold </a:t>
            </a:r>
            <a:r>
              <a:rPr lang="en-US" altLang="ko-KR" sz="2000" b="1" dirty="0">
                <a:latin typeface="+mn-ea"/>
                <a:ea typeface="+mn-ea"/>
              </a:rPr>
              <a:t>Cross </a:t>
            </a:r>
            <a:r>
              <a:rPr lang="en-US" altLang="ko-KR" sz="2000" b="1" dirty="0" smtClean="0">
                <a:latin typeface="+mn-ea"/>
                <a:ea typeface="+mn-ea"/>
              </a:rPr>
              <a:t>Validation</a:t>
            </a:r>
          </a:p>
          <a:p>
            <a:pPr lvl="1"/>
            <a:r>
              <a:rPr lang="ko-KR" altLang="en-US" sz="1600" dirty="0">
                <a:latin typeface="+mn-ea"/>
              </a:rPr>
              <a:t>학습 데이터를 최대한 활용하기 위해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학습 데이터를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등분 하여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번 학습하는 </a:t>
            </a:r>
            <a:r>
              <a:rPr lang="ko-KR" altLang="en-US" sz="1600" dirty="0" smtClean="0">
                <a:latin typeface="+mn-ea"/>
              </a:rPr>
              <a:t>것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https://ko.wikipedia.org/wiki/%EA%B5%90%EC%B0%A8%ED%83%80%EB%8B%B9%EB%8F%84</a:t>
            </a:r>
            <a:endParaRPr lang="en-US" altLang="ko-KR" sz="1000" b="1" dirty="0"/>
          </a:p>
        </p:txBody>
      </p:sp>
      <p:pic>
        <p:nvPicPr>
          <p:cNvPr id="9" name="Picture 2" descr="https://upload.wikimedia.org/wikipedia/commons/thumb/b/b5/K-fold_cross_validation_EN.svg/2560px-K-fold_cross_validation_E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33" y="1764591"/>
            <a:ext cx="6217516" cy="30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Voting</a:t>
            </a:r>
          </a:p>
          <a:p>
            <a:pPr lvl="1"/>
            <a:r>
              <a:rPr lang="en-US" altLang="ko-KR" sz="1600" dirty="0">
                <a:latin typeface="+mn-ea"/>
              </a:rPr>
              <a:t>Hard voting : N </a:t>
            </a:r>
            <a:r>
              <a:rPr lang="ko-KR" altLang="en-US" sz="1600" dirty="0">
                <a:latin typeface="+mn-ea"/>
              </a:rPr>
              <a:t>개의 모델의 예측 결과를 다수결로 취합하는 것</a:t>
            </a:r>
          </a:p>
          <a:p>
            <a:pPr lvl="1"/>
            <a:r>
              <a:rPr lang="en-US" altLang="ko-KR" sz="1600" dirty="0">
                <a:latin typeface="+mn-ea"/>
              </a:rPr>
              <a:t>Soft voting  : N </a:t>
            </a:r>
            <a:r>
              <a:rPr lang="ko-KR" altLang="en-US" sz="1600" dirty="0">
                <a:latin typeface="+mn-ea"/>
              </a:rPr>
              <a:t>개의 모델의 예측 확률을 </a:t>
            </a:r>
            <a:r>
              <a:rPr lang="ko-KR" altLang="en-US" sz="1600" dirty="0" err="1">
                <a:latin typeface="+mn-ea"/>
              </a:rPr>
              <a:t>평균내어</a:t>
            </a:r>
            <a:r>
              <a:rPr lang="ko-KR" altLang="en-US" sz="1600" dirty="0">
                <a:latin typeface="+mn-ea"/>
              </a:rPr>
              <a:t> 최종 결과를 예측하는 것</a:t>
            </a:r>
          </a:p>
          <a:p>
            <a:pPr lvl="1"/>
            <a:endParaRPr lang="en-US" altLang="ko-KR" sz="16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9714" y="3429000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A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7908" y="3429000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N</a:t>
            </a:r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1725" y="36643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NanumGothic" panose="020D0604000000000000" pitchFamily="50" charset="-127"/>
                <a:ea typeface="NanumGothic" panose="020D0604000000000000" pitchFamily="50" charset="-127"/>
              </a:rPr>
              <a:t>…</a:t>
            </a:r>
            <a:endParaRPr lang="ko-KR" altLang="en-US" b="1" dirty="0"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367" y="2394979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Voting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2" name="꺾인 연결선 11"/>
          <p:cNvCxnSpPr>
            <a:stCxn id="6" idx="0"/>
            <a:endCxn id="11" idx="1"/>
          </p:cNvCxnSpPr>
          <p:nvPr/>
        </p:nvCxnSpPr>
        <p:spPr>
          <a:xfrm rot="5400000" flipH="1" flipV="1">
            <a:off x="1944700" y="2685333"/>
            <a:ext cx="798697" cy="68863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0"/>
            <a:endCxn id="11" idx="3"/>
          </p:cNvCxnSpPr>
          <p:nvPr/>
        </p:nvCxnSpPr>
        <p:spPr>
          <a:xfrm rot="16200000" flipV="1">
            <a:off x="4067931" y="2689007"/>
            <a:ext cx="798697" cy="68128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9714" y="4859709"/>
            <a:ext cx="4388224" cy="55133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Dataset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1865258" y="4447826"/>
            <a:ext cx="268941" cy="240221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4673452" y="4447825"/>
            <a:ext cx="268941" cy="240221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Bagging &amp; Boosting</a:t>
            </a:r>
          </a:p>
          <a:p>
            <a:pPr lvl="1"/>
            <a:r>
              <a:rPr lang="en-US" altLang="ko-KR" sz="1600" dirty="0">
                <a:latin typeface="+mn-ea"/>
              </a:rPr>
              <a:t>Bagging : Bootstrap </a:t>
            </a:r>
            <a:r>
              <a:rPr lang="ko-KR" altLang="en-US" sz="1600" dirty="0">
                <a:latin typeface="+mn-ea"/>
              </a:rPr>
              <a:t>샘플링 방식으로 데이터를 구성하여 여러 번 학습하는 것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일반화 능력이 좋음</a:t>
            </a:r>
          </a:p>
          <a:p>
            <a:pPr lvl="1"/>
            <a:r>
              <a:rPr lang="en-US" altLang="ko-KR" sz="1600" dirty="0">
                <a:latin typeface="+mn-ea"/>
              </a:rPr>
              <a:t>Boosting : Bagging</a:t>
            </a:r>
            <a:r>
              <a:rPr lang="ko-KR" altLang="en-US" sz="1600" dirty="0">
                <a:latin typeface="+mn-ea"/>
              </a:rPr>
              <a:t>과 비슷하지만 모델을 순차적으로 학습하여 에러를 </a:t>
            </a:r>
            <a:r>
              <a:rPr lang="ko-KR" altLang="en-US" sz="1600" dirty="0" err="1">
                <a:latin typeface="+mn-ea"/>
              </a:rPr>
              <a:t>개선해나감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어려운 문제를 잘 맞춤</a:t>
            </a:r>
          </a:p>
          <a:p>
            <a:pPr lvl="1"/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https://quantdare.com/what-is-the-difference-between-bagging-and-boosting/</a:t>
            </a:r>
            <a:endParaRPr lang="en-US" altLang="ko-KR" sz="1000" b="1" dirty="0"/>
          </a:p>
        </p:txBody>
      </p:sp>
      <p:pic>
        <p:nvPicPr>
          <p:cNvPr id="17" name="Picture 2" descr="Single Bagging and Boosting Parallel Sequential Algorithm Comparison Vers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4"/>
          <a:stretch/>
        </p:blipFill>
        <p:spPr bwMode="auto">
          <a:xfrm>
            <a:off x="993467" y="2312950"/>
            <a:ext cx="6187403" cy="35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ea"/>
                <a:ea typeface="+mn-ea"/>
              </a:rPr>
              <a:t>Stacking</a:t>
            </a:r>
          </a:p>
          <a:p>
            <a:pPr lvl="1"/>
            <a:r>
              <a:rPr lang="ko-KR" altLang="en-US" sz="1600" dirty="0">
                <a:latin typeface="+mn-ea"/>
              </a:rPr>
              <a:t>여러 모델의 예측 결과를 종합하여 새로운 모델의 입력 데이터로 활용하는 </a:t>
            </a:r>
            <a:r>
              <a:rPr lang="ko-KR" altLang="en-US" sz="1600" dirty="0" smtClean="0">
                <a:latin typeface="+mn-ea"/>
              </a:rPr>
              <a:t>방법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ko-KR" altLang="en-US" sz="1000" dirty="0">
                <a:hlinkClick r:id="rId2"/>
              </a:rPr>
              <a:t>https://quantdare.com/what-is-the-difference-between-bagging-and-boosting/</a:t>
            </a:r>
            <a:endParaRPr lang="en-US" altLang="ko-KR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1150727" y="2060823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A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0727" y="4468272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N</a:t>
            </a:r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27774" y="3385781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예측값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0" name="꺾인 연결선 9"/>
          <p:cNvCxnSpPr>
            <a:stCxn id="6" idx="3"/>
            <a:endCxn id="9" idx="0"/>
          </p:cNvCxnSpPr>
          <p:nvPr/>
        </p:nvCxnSpPr>
        <p:spPr>
          <a:xfrm>
            <a:off x="2730757" y="2484406"/>
            <a:ext cx="1216151" cy="9013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9" idx="2"/>
          </p:cNvCxnSpPr>
          <p:nvPr/>
        </p:nvCxnSpPr>
        <p:spPr>
          <a:xfrm flipV="1">
            <a:off x="2730757" y="3856428"/>
            <a:ext cx="1216151" cy="1035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0686" y="3485173"/>
            <a:ext cx="400110" cy="271869"/>
          </a:xfrm>
          <a:prstGeom prst="rect">
            <a:avLst/>
          </a:prstGeom>
          <a:noFill/>
          <a:ln w="28575"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63058" y="3197521"/>
            <a:ext cx="1580030" cy="847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Model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9" idx="3"/>
            <a:endCxn id="13" idx="1"/>
          </p:cNvCxnSpPr>
          <p:nvPr/>
        </p:nvCxnSpPr>
        <p:spPr>
          <a:xfrm flipV="1">
            <a:off x="4666041" y="3621104"/>
            <a:ext cx="497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40105" y="3385781"/>
            <a:ext cx="1438267" cy="470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최종값</a:t>
            </a:r>
            <a:endParaRPr lang="ko-KR" altLang="en-US" b="1" dirty="0">
              <a:solidFill>
                <a:schemeClr val="tx1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>
            <a:off x="6743088" y="3621104"/>
            <a:ext cx="4970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Dacon</a:t>
            </a:r>
            <a:r>
              <a:rPr lang="ko-KR" altLang="en-US" dirty="0" smtClean="0"/>
              <a:t> 대회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추천 대회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7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추천 대회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4963" y="908050"/>
            <a:ext cx="11522074" cy="5761037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err="1" smtClean="0">
                <a:latin typeface="+mn-ea"/>
                <a:ea typeface="+mn-ea"/>
              </a:rPr>
              <a:t>데이콘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- </a:t>
            </a:r>
            <a:r>
              <a:rPr lang="en-US" altLang="ko-KR" sz="2000" b="1" dirty="0" smtClean="0">
                <a:latin typeface="+mn-ea"/>
                <a:ea typeface="+mn-ea"/>
                <a:hlinkClick r:id="rId2"/>
              </a:rPr>
              <a:t>https</a:t>
            </a:r>
            <a:r>
              <a:rPr lang="en-US" altLang="ko-KR" sz="2000" b="1" dirty="0">
                <a:latin typeface="+mn-ea"/>
                <a:ea typeface="+mn-ea"/>
                <a:hlinkClick r:id="rId2"/>
              </a:rPr>
              <a:t>://dacon.io</a:t>
            </a:r>
            <a:r>
              <a:rPr lang="en-US" altLang="ko-KR" sz="2000" b="1" dirty="0" smtClean="0">
                <a:latin typeface="+mn-ea"/>
                <a:ea typeface="+mn-ea"/>
                <a:hlinkClick r:id="rId2"/>
              </a:rPr>
              <a:t>/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ko-KR" altLang="en-US" sz="2000" b="1" dirty="0" smtClean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뉴스 토픽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hlinkClick r:id="rId3"/>
              </a:rPr>
              <a:t>https://dacon.io/competitions/official/235747/overview/description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BlockAI</a:t>
            </a:r>
            <a:r>
              <a:rPr lang="ko-KR" altLang="en-US" sz="1600" dirty="0" smtClean="0">
                <a:latin typeface="+mn-ea"/>
              </a:rPr>
              <a:t>로 </a:t>
            </a:r>
            <a:r>
              <a:rPr lang="en-US" altLang="ko-KR" sz="1600" dirty="0" smtClean="0">
                <a:latin typeface="+mn-ea"/>
              </a:rPr>
              <a:t>NSMC </a:t>
            </a:r>
            <a:r>
              <a:rPr lang="ko-KR" altLang="en-US" sz="1600" dirty="0" smtClean="0">
                <a:latin typeface="+mn-ea"/>
              </a:rPr>
              <a:t>실습을 참고하여 바로 해볼 수 있음</a:t>
            </a:r>
            <a:endParaRPr lang="en-US" altLang="ko-KR" sz="1600" dirty="0">
              <a:latin typeface="+mn-ea"/>
            </a:endParaRPr>
          </a:p>
          <a:p>
            <a:r>
              <a:rPr lang="ko-KR" altLang="en-US" sz="2000" b="1" dirty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소설 작가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hlinkClick r:id="rId4"/>
              </a:rPr>
              <a:t>https://</a:t>
            </a:r>
            <a:r>
              <a:rPr lang="en-US" altLang="ko-KR" sz="1600" dirty="0" smtClean="0">
                <a:latin typeface="+mn-ea"/>
                <a:hlinkClick r:id="rId4"/>
              </a:rPr>
              <a:t>dacon.io/competitions/official/235670/description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BlockAI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NSMC </a:t>
            </a:r>
            <a:r>
              <a:rPr lang="ko-KR" altLang="en-US" sz="1600" dirty="0">
                <a:latin typeface="+mn-ea"/>
              </a:rPr>
              <a:t>실습을 참고하여 바로 해볼 수 </a:t>
            </a:r>
            <a:r>
              <a:rPr lang="ko-KR" altLang="en-US" sz="1600" dirty="0" smtClean="0">
                <a:latin typeface="+mn-ea"/>
              </a:rPr>
              <a:t>있음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r>
              <a:rPr lang="en-US" altLang="ko-KR" sz="2000" b="1" dirty="0">
                <a:latin typeface="+mn-ea"/>
              </a:rPr>
              <a:t>Samsung AI Challenge for Scientific </a:t>
            </a:r>
            <a:r>
              <a:rPr lang="en-US" altLang="ko-KR" sz="2000" b="1" dirty="0" smtClean="0">
                <a:latin typeface="+mn-ea"/>
              </a:rPr>
              <a:t>Discovery</a:t>
            </a:r>
          </a:p>
          <a:p>
            <a:pPr lvl="1"/>
            <a:r>
              <a:rPr lang="en-US" altLang="ko-KR" sz="1600" dirty="0">
                <a:latin typeface="+mn-ea"/>
                <a:hlinkClick r:id="rId5"/>
              </a:rPr>
              <a:t>https://</a:t>
            </a:r>
            <a:r>
              <a:rPr lang="en-US" altLang="ko-KR" sz="1600" dirty="0" smtClean="0">
                <a:latin typeface="+mn-ea"/>
                <a:hlinkClick r:id="rId5"/>
              </a:rPr>
              <a:t>dacon.io/competitions/official/235789/overview/description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타겟 데이터를 조금 수정하면 </a:t>
            </a:r>
            <a:r>
              <a:rPr lang="en-US" altLang="ko-KR" sz="1600" dirty="0" smtClean="0">
                <a:latin typeface="+mn-ea"/>
              </a:rPr>
              <a:t>NSMC </a:t>
            </a:r>
            <a:r>
              <a:rPr lang="ko-KR" altLang="en-US" sz="1600" dirty="0" smtClean="0">
                <a:latin typeface="+mn-ea"/>
              </a:rPr>
              <a:t>실습을 참고하여 바로 해볼 수 있음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b="1" dirty="0">
                <a:latin typeface="+mn-ea"/>
                <a:ea typeface="+mn-ea"/>
              </a:rPr>
              <a:t>월간 </a:t>
            </a:r>
            <a:r>
              <a:rPr lang="ko-KR" altLang="en-US" sz="2000" b="1" dirty="0" err="1">
                <a:latin typeface="+mn-ea"/>
                <a:ea typeface="+mn-ea"/>
              </a:rPr>
              <a:t>데이콘</a:t>
            </a:r>
            <a:r>
              <a:rPr lang="ko-KR" altLang="en-US" sz="2000" b="1" dirty="0">
                <a:latin typeface="+mn-ea"/>
                <a:ea typeface="+mn-ea"/>
              </a:rPr>
              <a:t> 예술 작품 화가 분류 </a:t>
            </a:r>
            <a:r>
              <a:rPr lang="en-US" altLang="ko-KR" sz="2000" b="1" dirty="0">
                <a:latin typeface="+mn-ea"/>
                <a:ea typeface="+mn-ea"/>
              </a:rPr>
              <a:t>AI </a:t>
            </a:r>
            <a:r>
              <a:rPr lang="ko-KR" altLang="en-US" sz="2000" b="1" dirty="0" smtClean="0">
                <a:latin typeface="+mn-ea"/>
                <a:ea typeface="+mn-ea"/>
              </a:rPr>
              <a:t>경진대회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hlinkClick r:id="rId6"/>
              </a:rPr>
              <a:t>https://</a:t>
            </a:r>
            <a:r>
              <a:rPr lang="en-US" altLang="ko-KR" sz="1600" dirty="0" smtClean="0">
                <a:latin typeface="+mn-ea"/>
                <a:hlinkClick r:id="rId6"/>
              </a:rPr>
              <a:t>dacon.io/competitions/official/236006/description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데이터</a:t>
            </a:r>
            <a:r>
              <a:rPr lang="ko-KR" altLang="en-US" sz="1600" b="1" dirty="0" smtClean="0">
                <a:latin typeface="+mn-ea"/>
                <a:ea typeface="+mn-ea"/>
              </a:rPr>
              <a:t> 전처리 필요</a:t>
            </a:r>
            <a:r>
              <a:rPr lang="en-US" altLang="ko-KR" sz="1600" b="1" dirty="0" smtClean="0">
                <a:latin typeface="+mn-ea"/>
                <a:ea typeface="+mn-ea"/>
              </a:rPr>
              <a:t>, </a:t>
            </a:r>
            <a:r>
              <a:rPr lang="en-US" altLang="ko-KR" sz="1600" b="1" dirty="0" err="1" smtClean="0">
                <a:latin typeface="+mn-ea"/>
                <a:ea typeface="+mn-ea"/>
              </a:rPr>
              <a:t>BlockAI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모델 조립 기능 바로 사용가능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</a:t>
            </a:r>
            <a:r>
              <a:rPr lang="en-US" altLang="ko-KR" sz="1000" dirty="0">
                <a:hlinkClick r:id="rId7"/>
              </a:rPr>
              <a:t>https://dacon.io/</a:t>
            </a:r>
            <a:r>
              <a:rPr lang="ko-KR" altLang="en-US" sz="1000" dirty="0" smtClean="0">
                <a:hlinkClick r:id="rId7"/>
              </a:rPr>
              <a:t>/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3859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908049"/>
            <a:ext cx="11522076" cy="5400675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smtClean="0"/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593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NSMC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네이버 영화 리뷰 </a:t>
            </a:r>
            <a:r>
              <a:rPr lang="ko-KR" altLang="en-US" dirty="0" err="1" smtClean="0"/>
              <a:t>감정분석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r>
              <a:rPr lang="ko-KR" altLang="en-US" dirty="0" smtClean="0"/>
              <a:t>자연어 입문 데이터로 많이 활용됨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전체 데이터 다운로드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drive.google.com/file/d/1r7AESxbiJEEnX_ZIf6i99sKFDmMopt7i/view?usp=share_link</a:t>
            </a:r>
            <a:endParaRPr lang="en-US" altLang="ko-KR" dirty="0" smtClean="0"/>
          </a:p>
          <a:p>
            <a:r>
              <a:rPr lang="ko-KR" altLang="en-US" dirty="0" smtClean="0"/>
              <a:t>작은 데이터 다운로드 </a:t>
            </a:r>
            <a:r>
              <a:rPr lang="en-US" altLang="ko-KR" dirty="0"/>
              <a:t>: https://drive.google.com/file/d/1AyzslafPZNoJLKA4kOf5Dhjs13LAaqZX/view?usp=share_link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주어진 문장의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부정을 판단하기위한 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36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https://github.com/e9t/nsmc</a:t>
            </a:r>
            <a:endParaRPr lang="ko-KR" altLang="en-US" sz="1000" b="1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59" y="908050"/>
            <a:ext cx="9274344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NSMC</a:t>
            </a:r>
            <a:r>
              <a:rPr lang="ko-KR" altLang="en-US" dirty="0" smtClean="0"/>
              <a:t>용 모델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728662"/>
            <a:ext cx="6001932" cy="59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/>
              <a:t>출처 </a:t>
            </a:r>
            <a:r>
              <a:rPr lang="en-US" altLang="ko-KR" sz="1000" b="1" dirty="0"/>
              <a:t>: https://</a:t>
            </a:r>
            <a:r>
              <a:rPr lang="en-US" altLang="ko-KR" sz="1000" b="1" dirty="0" smtClean="0"/>
              <a:t>blockai.kr/GGoMa/NSMC</a:t>
            </a:r>
            <a:endParaRPr lang="ko-KR" altLang="en-US" sz="1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" y="908049"/>
            <a:ext cx="10438244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NSMC</a:t>
            </a:r>
            <a:r>
              <a:rPr lang="ko-KR" altLang="en-US" dirty="0"/>
              <a:t>용 모델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963" y="6422867"/>
            <a:ext cx="1152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출처 </a:t>
            </a:r>
            <a:r>
              <a:rPr lang="en-US" altLang="ko-KR" sz="1000" b="1" dirty="0"/>
              <a:t>: https://blockai.kr/GGoMa/NSMC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268"/>
          <a:stretch/>
        </p:blipFill>
        <p:spPr>
          <a:xfrm>
            <a:off x="9363456" y="1566501"/>
            <a:ext cx="2178898" cy="3932261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34963" y="908051"/>
            <a:ext cx="11522074" cy="5400674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Colab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ipynb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업로드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497050"/>
            <a:ext cx="8557042" cy="48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1094</Words>
  <Application>Microsoft Office PowerPoint</Application>
  <PresentationFormat>와이드스크린</PresentationFormat>
  <Paragraphs>278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Nanum Gothic</vt:lpstr>
      <vt:lpstr>NanumGothic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Wingdings</vt:lpstr>
      <vt:lpstr>Office 테마</vt:lpstr>
      <vt:lpstr>BlockAI로 인공지능 전문가되기</vt:lpstr>
      <vt:lpstr>목차</vt:lpstr>
      <vt:lpstr>1. NSMC 실습</vt:lpstr>
      <vt:lpstr>Huggingface</vt:lpstr>
      <vt:lpstr>NSMC 데이터</vt:lpstr>
      <vt:lpstr>NSMC용 모델 구현</vt:lpstr>
      <vt:lpstr>NSMC용 모델 구현</vt:lpstr>
      <vt:lpstr>NSMC용 모델 구현</vt:lpstr>
      <vt:lpstr>NSMC용 모델 구현</vt:lpstr>
      <vt:lpstr>NSMC용 모델 구현</vt:lpstr>
      <vt:lpstr>NSMC용 모델 구현</vt:lpstr>
      <vt:lpstr>NSMC용 모델 구현 – WandB logger</vt:lpstr>
      <vt:lpstr>NSMC용 모델 구현 – WandB logger</vt:lpstr>
      <vt:lpstr>NSMC용 모델 구현 – 성능(정확도) 기록</vt:lpstr>
      <vt:lpstr>NSMC용 모델 구현 – 성능(정확도) 기록</vt:lpstr>
      <vt:lpstr>NSMC용 모델 구현– 예측 결과 저장</vt:lpstr>
      <vt:lpstr>NSMC용 모델 구현– 예측 결과 저장</vt:lpstr>
      <vt:lpstr>NSMC용 모델 구현– 예측 결과 저장</vt:lpstr>
      <vt:lpstr>2. MNIST CNN 실습</vt:lpstr>
      <vt:lpstr>MNIST 데이터</vt:lpstr>
      <vt:lpstr>MNIST 데이터</vt:lpstr>
      <vt:lpstr>MNIST 데이터</vt:lpstr>
      <vt:lpstr>MNIST CNN 실습</vt:lpstr>
      <vt:lpstr>MNIST용 CNN 모델 구현</vt:lpstr>
      <vt:lpstr>MNIST CNN 모델 구현</vt:lpstr>
      <vt:lpstr>MNIST CNN 모델 구현</vt:lpstr>
      <vt:lpstr>MNIST CNN 모델 구현 – WandB logger</vt:lpstr>
      <vt:lpstr>MNIST CNN 모델 구현 – 성능(정확도) 기록</vt:lpstr>
      <vt:lpstr>MNIST CNN 모델 구현 – 성능(정확도) 기록</vt:lpstr>
      <vt:lpstr>MNIST CNN 모델 구현 – 실행</vt:lpstr>
      <vt:lpstr>MNIST CNN 모델 구현 – 예측 결과 저장</vt:lpstr>
      <vt:lpstr>MNIST DNN 모델 구현 – 예측 결과 저장</vt:lpstr>
      <vt:lpstr>3. 데이터 분석</vt:lpstr>
      <vt:lpstr>결측치 처리</vt:lpstr>
      <vt:lpstr>데이터 분포 확인</vt:lpstr>
      <vt:lpstr>데이터 분포 확인</vt:lpstr>
      <vt:lpstr>4. 성능 개선하기</vt:lpstr>
      <vt:lpstr>검증 데이터 활용</vt:lpstr>
      <vt:lpstr>평가지표 통일</vt:lpstr>
      <vt:lpstr>평가지표 통일</vt:lpstr>
      <vt:lpstr>평가지표 통일</vt:lpstr>
      <vt:lpstr>앙상블</vt:lpstr>
      <vt:lpstr>앙상블</vt:lpstr>
      <vt:lpstr>앙상블</vt:lpstr>
      <vt:lpstr>앙상블</vt:lpstr>
      <vt:lpstr>5. Dacon 대회</vt:lpstr>
      <vt:lpstr>추천 대회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TaeWook Hwang</dc:creator>
  <cp:lastModifiedBy>TaeWook Hwang</cp:lastModifiedBy>
  <cp:revision>178</cp:revision>
  <dcterms:created xsi:type="dcterms:W3CDTF">2022-12-30T19:30:03Z</dcterms:created>
  <dcterms:modified xsi:type="dcterms:W3CDTF">2023-01-13T01:06:09Z</dcterms:modified>
</cp:coreProperties>
</file>