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9" r:id="rId10"/>
    <p:sldId id="270" r:id="rId11"/>
    <p:sldId id="271" r:id="rId12"/>
    <p:sldId id="261" r:id="rId13"/>
    <p:sldId id="273" r:id="rId14"/>
    <p:sldId id="272" r:id="rId15"/>
    <p:sldId id="263" r:id="rId16"/>
    <p:sldId id="262" r:id="rId17"/>
    <p:sldId id="264" r:id="rId18"/>
    <p:sldId id="274" r:id="rId19"/>
    <p:sldId id="265" r:id="rId20"/>
    <p:sldId id="275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907-094A-824B-BE47-9506826C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6D5A-9BB4-EC49-8A51-B27E2EBE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053-82FA-4542-BC01-5664D85A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B343-5FD9-0949-9495-8A53B41E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BFF8-56B8-F94B-9EAE-9B204F56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4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5579-893B-4D49-ADA2-C8F7365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BBCC-9160-844F-89D2-D46169EB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C273-AAF4-F04D-9570-34FA02F1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C392-4BA2-B149-A216-6E919A68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ABBD-1FC9-C24B-B661-48906CCD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2EA6C-8496-8340-8CFA-6CEC113F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F75CC-8932-A844-B9B1-FD0EFBFB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916B-CECC-1047-B1D5-7906C78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0A3D-5D12-4C4D-867D-A056E253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DE5F-D00D-9046-9723-635AAE2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86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9D3E-E4C9-5043-B262-EDE58D80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113E-7A4D-EE44-AC6E-FD04EEBD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B9E1-7FBB-C341-8974-B5849B2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F6ED-45EE-7B44-85E3-571B2EAE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ADB3-7D74-1F4E-B25F-D56B7508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ECFF-10A6-384E-A164-7F0F1B29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9C14-0FC6-474F-87CD-EF7265DF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68B6-F413-C34F-B347-6CC9315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1C26-92F8-6241-A789-6DD3F859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9989-CFFB-5646-8516-5E18026F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7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BC8E-9C6A-C04B-BFEC-0F2B4118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134F-FB2B-E24D-B4FE-F7D199D1F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25B33-CEFD-9E45-A31A-0B25A916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B4AEB-F109-364C-B77B-C1AA93A0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B712-7A37-A14D-8CCF-49FCEC4F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2D66-39EF-F040-87AA-73C2802D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5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C0B4-BA77-F344-971E-E8A84188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FA44-A861-044E-B130-F3D4DCFF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B395D-AD74-2F4D-AF7C-FAC908DB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08028-9288-AF40-8635-67DFDED9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ECD6D-7F90-934A-9B8D-7E4394ED5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52FB3-0E43-1943-B8D5-D0200B39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84C52-AA84-A340-9054-69FF5126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C98C3-1EB6-CF4F-9E45-6CF06B9A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2B12-084E-CD4A-B5A4-17B6B335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9429D-20AE-9C49-8D47-423CC93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95B6A-EB63-AD48-9E35-61397952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D8DF-669A-2140-A005-1E67FA96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7601-BB89-394F-9CC0-1F5FB41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16C97-CA8A-1F4A-A407-B699DEE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66DB-23AD-D440-B805-634E57B5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5DE6-8CEC-E64D-AF93-FEDF52D7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C0B2-CA27-6846-AFC8-38381D98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0BB37-4A24-4A44-AB72-92D06EB0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35FD-F98D-2D45-AA63-0B8C2ACE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CDD55-329E-6D4D-AA6C-7CEFB98C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D6B91-C708-524E-8B69-A1708DAF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4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611B-0D49-0340-844D-18408B5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5EBD-0768-134E-9ABD-4190AAF3C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1ADD2-C26D-1A43-9655-85CB59A2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2B32-6B33-6143-8816-9739CFC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29B00-4101-3748-92F4-BB4B768F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3BC6-F01A-DC45-8950-C8F9C3A1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2B325-4D7F-3249-BA83-E2178593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8A793-94A0-614D-9913-A4781318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E287-64C0-0445-AB2A-450652E6E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C229-FC13-B948-A9C1-F64A72C6539B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464D-704D-1346-A06A-DD289F4B6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7A1A6-A517-6547-9B0E-48B507215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86F8-440D-0648-BC6D-78C5B508B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5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28BE-A928-394A-B0C3-87FBCBE8E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Additional simulations as reviewers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DB0D-D962-8344-829F-D4303EDD4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7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beta1=0.1, beta2= 0.03, tau=0.001,</a:t>
            </a:r>
            <a:r>
              <a:rPr lang="en-GB" sz="2600" dirty="0">
                <a:solidFill>
                  <a:srgbClr val="FF0000"/>
                </a:solidFill>
              </a:rPr>
              <a:t>samplesize=(20,100),</a:t>
            </a:r>
            <a:r>
              <a:rPr lang="en-GB" sz="2600" dirty="0" err="1"/>
              <a:t>doserange</a:t>
            </a:r>
            <a:r>
              <a:rPr lang="en-GB" sz="2600" dirty="0"/>
              <a:t>=(1,10), ns= 20, RCS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B18D3-015B-5246-B366-6BB806788A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9ADBA-C0AF-784B-A32F-E597A8C5F78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4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beta1=0.2, beta2= -0.2, tau=0.001,</a:t>
            </a:r>
            <a:r>
              <a:rPr lang="en-GB" sz="2600" dirty="0">
                <a:solidFill>
                  <a:srgbClr val="FF0000"/>
                </a:solidFill>
              </a:rPr>
              <a:t>samplesize=(20,100),</a:t>
            </a:r>
            <a:r>
              <a:rPr lang="en-GB" sz="2600" dirty="0" err="1"/>
              <a:t>doserange</a:t>
            </a:r>
            <a:r>
              <a:rPr lang="en-GB" sz="2600" dirty="0"/>
              <a:t>=(1,10), ns= 20, RCS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FE3DF-7B9E-284A-ABDB-E3800941CAB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898790-FFBA-5E44-87AD-7E432641D90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/>
              <a:t>doserange</a:t>
            </a:r>
            <a:r>
              <a:rPr lang="en-GB" sz="2600" dirty="0"/>
              <a:t>=(1,10), ns= 20</a:t>
            </a:r>
          </a:p>
          <a:p>
            <a:r>
              <a:rPr lang="en-GB" sz="2600" dirty="0">
                <a:solidFill>
                  <a:srgbClr val="FF0000"/>
                </a:solidFill>
              </a:rPr>
              <a:t>Quadratic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E0D16-8959-8A42-8B6B-7B20973881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33CB6F-A0FE-4642-BF32-666AA86AD2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D4299F-3F10-DA4F-8F29-49B7E0D6887B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CCD29-A307-FF46-B35E-AE5723739BB4}"/>
              </a:ext>
            </a:extLst>
          </p:cNvPr>
          <p:cNvSpPr txBox="1"/>
          <p:nvPr/>
        </p:nvSpPr>
        <p:spPr>
          <a:xfrm>
            <a:off x="647235" y="764668"/>
            <a:ext cx="1123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I have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ploted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 here the true curve as RCS, but then I thought that this should be the quadratic model instead (see next)</a:t>
            </a:r>
          </a:p>
        </p:txBody>
      </p:sp>
    </p:spTree>
    <p:extLst>
      <p:ext uri="{BB962C8B-B14F-4D97-AF65-F5344CB8AC3E}">
        <p14:creationId xmlns:p14="http://schemas.microsoft.com/office/powerpoint/2010/main" val="272955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/>
              <a:t>doserange</a:t>
            </a:r>
            <a:r>
              <a:rPr lang="en-GB" sz="2600" dirty="0"/>
              <a:t>=(1,10), ns= 20</a:t>
            </a:r>
          </a:p>
          <a:p>
            <a:r>
              <a:rPr lang="en-GB" sz="2600" dirty="0">
                <a:solidFill>
                  <a:srgbClr val="FF0000"/>
                </a:solidFill>
              </a:rPr>
              <a:t>Quadratic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6A70-F0D2-7943-9672-4BB20A1B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35" y="735979"/>
            <a:ext cx="8441114" cy="5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/>
              <a:t>doserange</a:t>
            </a:r>
            <a:r>
              <a:rPr lang="en-GB" sz="2600" dirty="0"/>
              <a:t>=(1,10), ns= 20</a:t>
            </a:r>
          </a:p>
          <a:p>
            <a:r>
              <a:rPr lang="en-GB" sz="2600" dirty="0">
                <a:solidFill>
                  <a:srgbClr val="FF0000"/>
                </a:solidFill>
              </a:rPr>
              <a:t>Logarithmic: </a:t>
            </a:r>
            <a:r>
              <a:rPr lang="en-GB" sz="2600" dirty="0" err="1">
                <a:solidFill>
                  <a:srgbClr val="FF0000"/>
                </a:solidFill>
              </a:rPr>
              <a:t>dose+log</a:t>
            </a:r>
            <a:r>
              <a:rPr lang="en-GB" sz="2600" dirty="0">
                <a:solidFill>
                  <a:srgbClr val="FF0000"/>
                </a:solidFill>
              </a:rPr>
              <a:t>(dose)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D979-CF14-FD41-97B0-CF3D5E3711DC}"/>
              </a:ext>
            </a:extLst>
          </p:cNvPr>
          <p:cNvSpPr txBox="1"/>
          <p:nvPr/>
        </p:nvSpPr>
        <p:spPr>
          <a:xfrm>
            <a:off x="79916" y="89209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Nsim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 =100 not 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86F13-4D64-8748-ACA9-44713E36E1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00" y="734400"/>
            <a:ext cx="8438400" cy="5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7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94BB68-2FE4-8E4F-89E7-EAD8B175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8" y="928688"/>
            <a:ext cx="5137217" cy="550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1B278-EDFD-D046-92D0-CE6C14F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228604"/>
            <a:ext cx="10515600" cy="1325563"/>
          </a:xfrm>
        </p:spPr>
        <p:txBody>
          <a:bodyPr/>
          <a:lstStyle/>
          <a:p>
            <a:r>
              <a:rPr lang="en-GB" dirty="0" err="1"/>
              <a:t>Hayasaka</a:t>
            </a:r>
            <a:r>
              <a:rPr lang="en-GB" dirty="0"/>
              <a:t> dose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F9281-E1BE-1343-974B-29773F24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8" y="928687"/>
            <a:ext cx="5942079" cy="5500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684EF-02B6-D047-93DB-5B09A8D445FF}"/>
              </a:ext>
            </a:extLst>
          </p:cNvPr>
          <p:cNvSpPr txBox="1"/>
          <p:nvPr/>
        </p:nvSpPr>
        <p:spPr>
          <a:xfrm>
            <a:off x="1543050" y="130016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bin width =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ABFA8-7E91-E346-A2AD-8D3CCBC89FF8}"/>
              </a:ext>
            </a:extLst>
          </p:cNvPr>
          <p:cNvSpPr txBox="1"/>
          <p:nvPr/>
        </p:nvSpPr>
        <p:spPr>
          <a:xfrm>
            <a:off x="7539037" y="130016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bin width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F9E68-CF6F-6E43-AD17-07E3A8241687}"/>
              </a:ext>
            </a:extLst>
          </p:cNvPr>
          <p:cNvSpPr txBox="1"/>
          <p:nvPr/>
        </p:nvSpPr>
        <p:spPr>
          <a:xfrm>
            <a:off x="6954346" y="229065"/>
            <a:ext cx="509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How to transfer this to (0, 10) scale?</a:t>
            </a:r>
          </a:p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Dose~(0,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Unif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(1,2),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Unif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(4,5),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Unif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(7,8),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Unif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(9,10)) </a:t>
            </a:r>
          </a:p>
        </p:txBody>
      </p:sp>
    </p:spTree>
    <p:extLst>
      <p:ext uri="{BB962C8B-B14F-4D97-AF65-F5344CB8AC3E}">
        <p14:creationId xmlns:p14="http://schemas.microsoft.com/office/powerpoint/2010/main" val="386577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>
                <a:solidFill>
                  <a:srgbClr val="FF0000"/>
                </a:solidFill>
              </a:rPr>
              <a:t>doserange</a:t>
            </a:r>
            <a:r>
              <a:rPr lang="en-GB" sz="2600" dirty="0">
                <a:solidFill>
                  <a:srgbClr val="FF0000"/>
                </a:solidFill>
              </a:rPr>
              <a:t>=sample(1,10), </a:t>
            </a:r>
            <a:r>
              <a:rPr lang="en-GB" sz="2600" dirty="0"/>
              <a:t>ns=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EB662-6DC9-A44A-BE1C-2D879759686E}"/>
              </a:ext>
            </a:extLst>
          </p:cNvPr>
          <p:cNvSpPr txBox="1"/>
          <p:nvPr/>
        </p:nvSpPr>
        <p:spPr>
          <a:xfrm>
            <a:off x="79916" y="89209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Nsim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 =100 not 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C4D72-EAF5-5849-A839-5DFA4626F44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99F10-C070-0043-A94A-5A590935C9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98CC-48DA-8746-B02B-A80FCA62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2"/>
            <a:ext cx="12039600" cy="506413"/>
          </a:xfrm>
        </p:spPr>
        <p:txBody>
          <a:bodyPr>
            <a:noAutofit/>
          </a:bodyPr>
          <a:lstStyle/>
          <a:p>
            <a:r>
              <a:rPr lang="en-GB" sz="3200" dirty="0"/>
              <a:t>Dose-response meta-analysis on original dose (sperate analysis per drug)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C2F3D-DBD9-334E-8731-1E7CA4A1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563565"/>
            <a:ext cx="12039600" cy="6294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DC0F4-0F38-A94E-9442-AB95E6884D38}"/>
              </a:ext>
            </a:extLst>
          </p:cNvPr>
          <p:cNvSpPr txBox="1"/>
          <p:nvPr/>
        </p:nvSpPr>
        <p:spPr>
          <a:xfrm>
            <a:off x="7800976" y="4253529"/>
            <a:ext cx="192136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Number of studies</a:t>
            </a:r>
          </a:p>
          <a:p>
            <a:r>
              <a:rPr lang="en-GB" dirty="0"/>
              <a:t>Citalopram, 9</a:t>
            </a:r>
          </a:p>
          <a:p>
            <a:r>
              <a:rPr lang="en-GB" dirty="0"/>
              <a:t>Escitalopram, 11</a:t>
            </a:r>
          </a:p>
          <a:p>
            <a:r>
              <a:rPr lang="en-GB" dirty="0"/>
              <a:t>Fluoxetine, 18</a:t>
            </a:r>
          </a:p>
          <a:p>
            <a:r>
              <a:rPr lang="en-GB" dirty="0"/>
              <a:t>Paroxetine, 19</a:t>
            </a:r>
          </a:p>
          <a:p>
            <a:r>
              <a:rPr lang="en-GB" dirty="0"/>
              <a:t>Sertraline,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E620C-59F3-E646-A890-346C90BD167F}"/>
              </a:ext>
            </a:extLst>
          </p:cNvPr>
          <p:cNvSpPr txBox="1"/>
          <p:nvPr/>
        </p:nvSpPr>
        <p:spPr>
          <a:xfrm>
            <a:off x="9822348" y="4077372"/>
            <a:ext cx="1913152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fluoxetine   2265</a:t>
            </a:r>
          </a:p>
          <a:p>
            <a:r>
              <a:rPr lang="en-GB" dirty="0"/>
              <a:t>paroxetine   2669</a:t>
            </a:r>
          </a:p>
          <a:p>
            <a:r>
              <a:rPr lang="en-GB" dirty="0"/>
              <a:t>citalopram   1928</a:t>
            </a:r>
          </a:p>
          <a:p>
            <a:r>
              <a:rPr lang="en-GB" dirty="0"/>
              <a:t>escitalopram 2405</a:t>
            </a:r>
          </a:p>
          <a:p>
            <a:r>
              <a:rPr lang="en-GB" dirty="0"/>
              <a:t>sertraline    351</a:t>
            </a:r>
          </a:p>
          <a:p>
            <a:endParaRPr lang="en-GB" dirty="0"/>
          </a:p>
          <a:p>
            <a:r>
              <a:rPr lang="en-GB" dirty="0"/>
              <a:t>** placebo arm is not counted in sample size</a:t>
            </a:r>
          </a:p>
        </p:txBody>
      </p:sp>
    </p:spTree>
    <p:extLst>
      <p:ext uri="{BB962C8B-B14F-4D97-AF65-F5344CB8AC3E}">
        <p14:creationId xmlns:p14="http://schemas.microsoft.com/office/powerpoint/2010/main" val="24923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98CC-48DA-8746-B02B-A80FCA62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2"/>
            <a:ext cx="12039600" cy="506413"/>
          </a:xfrm>
        </p:spPr>
        <p:txBody>
          <a:bodyPr>
            <a:noAutofit/>
          </a:bodyPr>
          <a:lstStyle/>
          <a:p>
            <a:r>
              <a:rPr lang="en-GB" sz="3200" dirty="0"/>
              <a:t>Dose-response meta-analysis on original dose (sperate analysis per drug)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6D6DF-F3A1-1C4C-ACE0-CF5B066EA60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565200"/>
            <a:ext cx="12042000" cy="629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32741-8F9A-0345-A64B-3AC08B239373}"/>
              </a:ext>
            </a:extLst>
          </p:cNvPr>
          <p:cNvSpPr txBox="1"/>
          <p:nvPr/>
        </p:nvSpPr>
        <p:spPr>
          <a:xfrm>
            <a:off x="7800976" y="4253529"/>
            <a:ext cx="192136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Number of studies</a:t>
            </a:r>
          </a:p>
          <a:p>
            <a:r>
              <a:rPr lang="en-GB" dirty="0"/>
              <a:t>Citalopram, 9</a:t>
            </a:r>
          </a:p>
          <a:p>
            <a:r>
              <a:rPr lang="en-GB" dirty="0"/>
              <a:t>Escitalopram, 11</a:t>
            </a:r>
          </a:p>
          <a:p>
            <a:r>
              <a:rPr lang="en-GB" dirty="0"/>
              <a:t>Fluoxetine, 18</a:t>
            </a:r>
          </a:p>
          <a:p>
            <a:r>
              <a:rPr lang="en-GB" dirty="0"/>
              <a:t>Paroxetine, 19</a:t>
            </a:r>
          </a:p>
          <a:p>
            <a:r>
              <a:rPr lang="en-GB" dirty="0"/>
              <a:t>Sertraline,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10C98-0C9C-9C4E-9BCE-4813A0D040A2}"/>
              </a:ext>
            </a:extLst>
          </p:cNvPr>
          <p:cNvSpPr txBox="1"/>
          <p:nvPr/>
        </p:nvSpPr>
        <p:spPr>
          <a:xfrm>
            <a:off x="9822348" y="4077372"/>
            <a:ext cx="1913152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fluoxetine   2265</a:t>
            </a:r>
          </a:p>
          <a:p>
            <a:r>
              <a:rPr lang="en-GB" dirty="0"/>
              <a:t>paroxetine   2669</a:t>
            </a:r>
          </a:p>
          <a:p>
            <a:r>
              <a:rPr lang="en-GB" dirty="0"/>
              <a:t>citalopram   1928</a:t>
            </a:r>
          </a:p>
          <a:p>
            <a:r>
              <a:rPr lang="en-GB" dirty="0"/>
              <a:t>escitalopram 2405</a:t>
            </a:r>
          </a:p>
          <a:p>
            <a:r>
              <a:rPr lang="en-GB" dirty="0"/>
              <a:t>sertraline    351</a:t>
            </a:r>
          </a:p>
          <a:p>
            <a:endParaRPr lang="en-GB" dirty="0"/>
          </a:p>
          <a:p>
            <a:r>
              <a:rPr lang="en-GB" dirty="0"/>
              <a:t>** placebo arm is not counted in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01743-CD85-F44A-BBD7-BE37155E4FD5}"/>
              </a:ext>
            </a:extLst>
          </p:cNvPr>
          <p:cNvSpPr txBox="1"/>
          <p:nvPr/>
        </p:nvSpPr>
        <p:spPr>
          <a:xfrm>
            <a:off x="10761215" y="1223204"/>
            <a:ext cx="153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Common placebo effect</a:t>
            </a:r>
          </a:p>
        </p:txBody>
      </p:sp>
    </p:spTree>
    <p:extLst>
      <p:ext uri="{BB962C8B-B14F-4D97-AF65-F5344CB8AC3E}">
        <p14:creationId xmlns:p14="http://schemas.microsoft.com/office/powerpoint/2010/main" val="225489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F69BF8-6A83-C944-AF01-50B4C5F0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2"/>
            <a:ext cx="12039600" cy="506413"/>
          </a:xfrm>
        </p:spPr>
        <p:txBody>
          <a:bodyPr>
            <a:noAutofit/>
          </a:bodyPr>
          <a:lstStyle/>
          <a:p>
            <a:r>
              <a:rPr lang="en-GB" sz="3200" dirty="0"/>
              <a:t>Dose-response meta-analysis on original dose (sperate analysis per drug)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EC4240-AB45-E143-96B4-8163D489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685800"/>
            <a:ext cx="11644313" cy="5915025"/>
          </a:xfrm>
        </p:spPr>
      </p:pic>
    </p:spTree>
    <p:extLst>
      <p:ext uri="{BB962C8B-B14F-4D97-AF65-F5344CB8AC3E}">
        <p14:creationId xmlns:p14="http://schemas.microsoft.com/office/powerpoint/2010/main" val="34984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35A-0CD6-334F-9D58-40E2A271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6" y="18255"/>
            <a:ext cx="12112083" cy="873843"/>
          </a:xfrm>
        </p:spPr>
        <p:txBody>
          <a:bodyPr>
            <a:normAutofit/>
          </a:bodyPr>
          <a:lstStyle/>
          <a:p>
            <a:r>
              <a:rPr lang="en-GB" sz="2600" dirty="0"/>
              <a:t>beta1=0.04, beta2= 0.03, tau=0.001,samplesize=(180,220),</a:t>
            </a:r>
            <a:r>
              <a:rPr lang="en-GB" sz="2600" dirty="0" err="1"/>
              <a:t>doserange</a:t>
            </a:r>
            <a:r>
              <a:rPr lang="en-GB" sz="2600" dirty="0"/>
              <a:t>=(1,10), </a:t>
            </a:r>
            <a:r>
              <a:rPr lang="en-GB" sz="2600" dirty="0">
                <a:solidFill>
                  <a:srgbClr val="FF0000"/>
                </a:solidFill>
              </a:rPr>
              <a:t>ns= 4, </a:t>
            </a:r>
            <a:r>
              <a:rPr lang="en-GB" sz="2600" dirty="0"/>
              <a:t>RCS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56113-B8CB-E942-83FB-AA6684100C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64" y="1134068"/>
            <a:ext cx="5569200" cy="45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F6924-788B-2F43-89DE-A4A08349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5" y="1134248"/>
            <a:ext cx="5567651" cy="45142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5A6461-7BDA-A141-9B54-B56E94D489C7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F69BF8-6A83-C944-AF01-50B4C5F0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2"/>
            <a:ext cx="12039600" cy="506413"/>
          </a:xfrm>
        </p:spPr>
        <p:txBody>
          <a:bodyPr>
            <a:noAutofit/>
          </a:bodyPr>
          <a:lstStyle/>
          <a:p>
            <a:r>
              <a:rPr lang="en-GB" sz="3200" dirty="0"/>
              <a:t>Dose-response meta-analysis on original dose (sperate analysis per drug)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A1011-1E33-214A-A30F-A1753CBD97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" y="687600"/>
            <a:ext cx="11638800" cy="59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AB501-DFAF-6244-B0FA-AE79E3FB5ECA}"/>
              </a:ext>
            </a:extLst>
          </p:cNvPr>
          <p:cNvSpPr txBox="1"/>
          <p:nvPr/>
        </p:nvSpPr>
        <p:spPr>
          <a:xfrm>
            <a:off x="10317631" y="1123192"/>
            <a:ext cx="153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Common placebo effect on binomial</a:t>
            </a:r>
          </a:p>
        </p:txBody>
      </p:sp>
    </p:spTree>
    <p:extLst>
      <p:ext uri="{BB962C8B-B14F-4D97-AF65-F5344CB8AC3E}">
        <p14:creationId xmlns:p14="http://schemas.microsoft.com/office/powerpoint/2010/main" val="42183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/>
              <a:t>doserange</a:t>
            </a:r>
            <a:r>
              <a:rPr lang="en-GB" sz="2600" dirty="0"/>
              <a:t>=(1,10), </a:t>
            </a:r>
            <a:r>
              <a:rPr lang="en-GB" sz="2600" dirty="0">
                <a:solidFill>
                  <a:srgbClr val="FF0000"/>
                </a:solidFill>
              </a:rPr>
              <a:t>ns= 8, </a:t>
            </a:r>
            <a:r>
              <a:rPr lang="en-GB" sz="2600" dirty="0"/>
              <a:t>RCS</a:t>
            </a:r>
            <a:endParaRPr lang="en-GB" sz="26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35D26-F898-6F4E-912D-8E11FEDCFE7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44D45-7F47-EF4D-BAAA-3463BC0467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8145DE-4A48-744B-B4BF-DE548570BA10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4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/>
              <a:t>doserange</a:t>
            </a:r>
            <a:r>
              <a:rPr lang="en-GB" sz="2600" dirty="0"/>
              <a:t>=(1,10), </a:t>
            </a:r>
            <a:r>
              <a:rPr lang="en-GB" sz="2600" dirty="0">
                <a:solidFill>
                  <a:srgbClr val="FF0000"/>
                </a:solidFill>
              </a:rPr>
              <a:t>ns= 16, </a:t>
            </a:r>
            <a:r>
              <a:rPr lang="en-GB" sz="2600" dirty="0"/>
              <a:t>RCS</a:t>
            </a:r>
            <a:endParaRPr lang="en-GB" sz="26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145DE-4A48-744B-B4BF-DE548570BA10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01FC3-43D1-8745-B3A4-193231BB280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AB1F9-5E1F-7A45-B41F-064F62DEAB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473B06-D239-5843-9D24-F372BD598BB9}"/>
              </a:ext>
            </a:extLst>
          </p:cNvPr>
          <p:cNvSpPr/>
          <p:nvPr/>
        </p:nvSpPr>
        <p:spPr>
          <a:xfrm>
            <a:off x="4969726" y="3318232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1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219879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>
                <a:solidFill>
                  <a:srgbClr val="FF0000"/>
                </a:solidFill>
              </a:rPr>
              <a:t>doserange</a:t>
            </a:r>
            <a:r>
              <a:rPr lang="en-GB" sz="2600" dirty="0">
                <a:solidFill>
                  <a:srgbClr val="FF0000"/>
                </a:solidFill>
              </a:rPr>
              <a:t>=(1,7)U(2,10), </a:t>
            </a:r>
            <a:r>
              <a:rPr lang="en-GB" sz="2600" dirty="0"/>
              <a:t>ns= 20, RCS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C2F85-6DCE-DA4F-8EC9-18D985F9FA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7F11D-D3F9-5849-A77E-A9030838919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FD8D19-89BE-1A46-84CC-D9CB7D801C75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4769A-63A9-0B43-A82E-327EFFDE26C8}"/>
              </a:ext>
            </a:extLst>
          </p:cNvPr>
          <p:cNvSpPr txBox="1"/>
          <p:nvPr/>
        </p:nvSpPr>
        <p:spPr>
          <a:xfrm>
            <a:off x="4716965" y="707432"/>
            <a:ext cx="264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 overlap within studies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35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219879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tau=0.001,samplesize=(180,220),</a:t>
            </a:r>
            <a:r>
              <a:rPr lang="en-GB" sz="2600" dirty="0" err="1">
                <a:solidFill>
                  <a:srgbClr val="FF0000"/>
                </a:solidFill>
              </a:rPr>
              <a:t>doserange</a:t>
            </a:r>
            <a:r>
              <a:rPr lang="en-GB" sz="2600" dirty="0">
                <a:solidFill>
                  <a:srgbClr val="FF0000"/>
                </a:solidFill>
              </a:rPr>
              <a:t>=(1,6)U(4,10), </a:t>
            </a:r>
            <a:r>
              <a:rPr lang="en-GB" sz="2600" dirty="0"/>
              <a:t>ns= 20, RCS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1DA84-5F35-FC41-AD3F-86514C6A6DD7}"/>
              </a:ext>
            </a:extLst>
          </p:cNvPr>
          <p:cNvSpPr txBox="1"/>
          <p:nvPr/>
        </p:nvSpPr>
        <p:spPr>
          <a:xfrm>
            <a:off x="4716965" y="707432"/>
            <a:ext cx="263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low overlap across studies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C2645-782F-BF44-B8A5-4525491EC078}"/>
              </a:ext>
            </a:extLst>
          </p:cNvPr>
          <p:cNvSpPr txBox="1"/>
          <p:nvPr/>
        </p:nvSpPr>
        <p:spPr>
          <a:xfrm>
            <a:off x="79916" y="89209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Nsim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 =100 not 1000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27A59-AA20-D141-BE8C-D698A43BA22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B2B9E-DAEC-B740-85B7-EDAA461F637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0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0.03, tau=0.001,</a:t>
            </a:r>
            <a:r>
              <a:rPr lang="en-GB" sz="2600" dirty="0">
                <a:solidFill>
                  <a:srgbClr val="FF0000"/>
                </a:solidFill>
              </a:rPr>
              <a:t>samplesize=(20,100),</a:t>
            </a:r>
            <a:r>
              <a:rPr lang="en-GB" sz="2600" dirty="0" err="1"/>
              <a:t>doserange</a:t>
            </a:r>
            <a:r>
              <a:rPr lang="en-GB" sz="2600" dirty="0"/>
              <a:t>=(1,10), ns= 20, RCS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82156-B6FA-8E42-8364-E1DF953EBCA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8CF7C-C580-B74F-93DB-67FD323D526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CDCDB4-74E1-A540-80C9-2A1381319BC3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1A423-71CB-3642-AB02-96B99DD78071}"/>
              </a:ext>
            </a:extLst>
          </p:cNvPr>
          <p:cNvSpPr txBox="1"/>
          <p:nvPr/>
        </p:nvSpPr>
        <p:spPr>
          <a:xfrm>
            <a:off x="1781175" y="5902507"/>
            <a:ext cx="862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Here we’ve got  a different in estimation! it is not surprising because in case of small sample size, the normal distribution is not a good approximation for the binomial data</a:t>
            </a:r>
          </a:p>
        </p:txBody>
      </p:sp>
    </p:spTree>
    <p:extLst>
      <p:ext uri="{BB962C8B-B14F-4D97-AF65-F5344CB8AC3E}">
        <p14:creationId xmlns:p14="http://schemas.microsoft.com/office/powerpoint/2010/main" val="196553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beta1=0, beta2= 0, tau=0.001,</a:t>
            </a:r>
            <a:r>
              <a:rPr lang="en-GB" sz="2600" dirty="0">
                <a:solidFill>
                  <a:srgbClr val="FF0000"/>
                </a:solidFill>
              </a:rPr>
              <a:t>samplesize=(20,100),</a:t>
            </a:r>
            <a:r>
              <a:rPr lang="en-GB" sz="2600" dirty="0" err="1"/>
              <a:t>doserange</a:t>
            </a:r>
            <a:r>
              <a:rPr lang="en-GB" sz="2600" dirty="0"/>
              <a:t>=(1,10), ns= 20, RCS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EDA86-F15C-6741-A3B4-725DF51A234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6DF6F-A31F-D346-94A8-64F40771C9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0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DFF3E-E7B8-0C4A-AD0E-8FD73BEC3608}"/>
              </a:ext>
            </a:extLst>
          </p:cNvPr>
          <p:cNvSpPr txBox="1">
            <a:spLocks/>
          </p:cNvSpPr>
          <p:nvPr/>
        </p:nvSpPr>
        <p:spPr>
          <a:xfrm>
            <a:off x="79916" y="18255"/>
            <a:ext cx="121120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dirty="0"/>
              <a:t>beta1=0.04, beta2= 0, tau=0.001,</a:t>
            </a:r>
            <a:r>
              <a:rPr lang="en-GB" sz="2600" dirty="0">
                <a:solidFill>
                  <a:srgbClr val="FF0000"/>
                </a:solidFill>
              </a:rPr>
              <a:t>samplesize=(20,100),</a:t>
            </a:r>
            <a:r>
              <a:rPr lang="en-GB" sz="2600" dirty="0" err="1"/>
              <a:t>doserange</a:t>
            </a:r>
            <a:r>
              <a:rPr lang="en-GB" sz="2600" dirty="0"/>
              <a:t>=(1,10), ns= 20, RCS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DCDB4-74E1-A540-80C9-2A1381319BC3}"/>
              </a:ext>
            </a:extLst>
          </p:cNvPr>
          <p:cNvSpPr/>
          <p:nvPr/>
        </p:nvSpPr>
        <p:spPr>
          <a:xfrm>
            <a:off x="4817326" y="3280136"/>
            <a:ext cx="877492" cy="578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E82F5-DC0D-B142-A4C4-F85C89EBDE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00" y="1134000"/>
            <a:ext cx="5569200" cy="451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BE61C-BFA0-EB4C-AA87-FEFFC0B7F4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" y="1134000"/>
            <a:ext cx="5569200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2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6429</TotalTime>
  <Words>592</Words>
  <Application>Microsoft Macintosh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Additional simulations as reviewers required</vt:lpstr>
      <vt:lpstr>beta1=0.04, beta2= 0.03, tau=0.001,samplesize=(180,220),doserange=(1,10), ns= 4, RCS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Hayasaka dose distribution</vt:lpstr>
      <vt:lpstr>PowerPoint Presentation</vt:lpstr>
      <vt:lpstr>Dose-response meta-analysis on original dose (sperate analysis per drug)</vt:lpstr>
      <vt:lpstr>Dose-response meta-analysis on original dose (sperate analysis per drug)</vt:lpstr>
      <vt:lpstr>Dose-response meta-analysis on original dose (sperate analysis per drug)</vt:lpstr>
      <vt:lpstr>Dose-response meta-analysis on original dose (sperate analysis per drug)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simulations as reviewers required</dc:title>
  <dc:creator>Tasnim Hamza</dc:creator>
  <cp:lastModifiedBy>Tasnim Hamza</cp:lastModifiedBy>
  <cp:revision>54</cp:revision>
  <dcterms:created xsi:type="dcterms:W3CDTF">2020-08-24T14:52:09Z</dcterms:created>
  <dcterms:modified xsi:type="dcterms:W3CDTF">2020-09-07T07:39:30Z</dcterms:modified>
</cp:coreProperties>
</file>