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8" r:id="rId2"/>
    <p:sldId id="260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1" r:id="rId1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4"/>
    </p:embeddedFont>
    <p:embeddedFont>
      <p:font typeface="Amasis MT Pro Light" panose="02040304050005020304" pitchFamily="18" charset="0"/>
      <p:regular r:id="rId15"/>
      <p:italic r:id="rId16"/>
    </p:embeddedFont>
    <p:embeddedFont>
      <p:font typeface="Garamond" panose="02020404030301010803" pitchFamily="18" charset="0"/>
      <p:regular r:id="rId17"/>
      <p:bold r:id="rId18"/>
      <p: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647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47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97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58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36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42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3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2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570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955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113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580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6890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017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083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6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103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 header_alt1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807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77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606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718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925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370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335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9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636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217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2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4294967295"/>
          </p:nvPr>
        </p:nvSpPr>
        <p:spPr>
          <a:xfrm>
            <a:off x="612602" y="1425473"/>
            <a:ext cx="7723187" cy="156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 dirty="0">
                <a:solidFill>
                  <a:schemeClr val="tx1"/>
                </a:solidFill>
                <a:latin typeface="Abadi" panose="020B0604020104020204" pitchFamily="34" charset="0"/>
              </a:rPr>
              <a:t>Houston Pollen Count in 2021</a:t>
            </a:r>
          </a:p>
        </p:txBody>
      </p:sp>
      <p:sp>
        <p:nvSpPr>
          <p:cNvPr id="4" name="Google Shape;197;p20">
            <a:extLst>
              <a:ext uri="{FF2B5EF4-FFF2-40B4-BE49-F238E27FC236}">
                <a16:creationId xmlns:a16="http://schemas.microsoft.com/office/drawing/2014/main" id="{691618E3-6E64-6C27-6C01-2A2A0EB05FB4}"/>
              </a:ext>
            </a:extLst>
          </p:cNvPr>
          <p:cNvSpPr txBox="1">
            <a:spLocks/>
          </p:cNvSpPr>
          <p:nvPr/>
        </p:nvSpPr>
        <p:spPr>
          <a:xfrm>
            <a:off x="758945" y="3480619"/>
            <a:ext cx="7724325" cy="87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Aft>
                <a:spcPts val="1600"/>
              </a:spcAft>
              <a:buFont typeface="Lato"/>
              <a:buNone/>
            </a:pPr>
            <a:r>
              <a:rPr lang="en-GB" sz="2400" dirty="0">
                <a:solidFill>
                  <a:schemeClr val="tx1"/>
                </a:solidFill>
                <a:latin typeface="Abadi" panose="020B0604020104020204" pitchFamily="34" charset="0"/>
              </a:rPr>
              <a:t>Cheng </a:t>
            </a:r>
            <a:r>
              <a:rPr lang="en-GB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Cheng</a:t>
            </a:r>
            <a:endParaRPr lang="en-GB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Weed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9" name="Google Shape;208;p22">
            <a:extLst>
              <a:ext uri="{FF2B5EF4-FFF2-40B4-BE49-F238E27FC236}">
                <a16:creationId xmlns:a16="http://schemas.microsoft.com/office/drawing/2014/main" id="{BD9A2703-162B-CA30-C1B7-37F23EE6F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74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Sedge, Cattail, and Plantago are the primary contributors to the weed pollen count in May, June, and July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Ragweed is the primary contributor to the weed pollen count in September, October, and November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BC26271-AB9E-8A4B-6D29-700F0E967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7" b="3888"/>
          <a:stretch/>
        </p:blipFill>
        <p:spPr>
          <a:xfrm>
            <a:off x="4114800" y="502920"/>
            <a:ext cx="435684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body" idx="1"/>
          </p:nvPr>
        </p:nvSpPr>
        <p:spPr>
          <a:xfrm>
            <a:off x="730725" y="1318842"/>
            <a:ext cx="7620463" cy="3273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Abadi" panose="020B0604020104020204" pitchFamily="34" charset="0"/>
              </a:rPr>
              <a:t>Pollen count is higher in late winter, spring and fall and lower in summer</a:t>
            </a:r>
          </a:p>
          <a:p>
            <a:pPr marL="628650" lvl="1" indent="-17145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latin typeface="Abadi" panose="020B0604020104020204" pitchFamily="34" charset="0"/>
              </a:rPr>
              <a:t>March and September have the highest pollen count</a:t>
            </a:r>
          </a:p>
          <a:p>
            <a:pPr marL="628650" lvl="1" indent="-17145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latin typeface="Abadi" panose="020B0604020104020204" pitchFamily="34" charset="0"/>
              </a:rPr>
              <a:t>January, February, April, and October also have relatively higher pollen count</a:t>
            </a:r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Abadi" panose="020B0604020104020204" pitchFamily="34" charset="0"/>
              </a:rPr>
              <a:t>Tree pollen is the primary contributor to the total pollen count in late winter &amp; spring, weed pollen is the primary contributor in summer &amp; late fall, and grass pollen provides a small contribution in summer</a:t>
            </a:r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Abadi" panose="020B0604020104020204" pitchFamily="34" charset="0"/>
              </a:rPr>
              <a:t>Cedar and elm are the primary contributors to the tree pollen in fall &amp; winter, while oak is the primary contributor to the tree pollen in spring</a:t>
            </a:r>
          </a:p>
          <a:p>
            <a:pPr marL="171450" indent="-171450">
              <a:spcBef>
                <a:spcPts val="600"/>
              </a:spcBef>
            </a:pPr>
            <a:r>
              <a:rPr lang="en-US" sz="1600" dirty="0">
                <a:latin typeface="Abadi" panose="020B0604020104020204" pitchFamily="34" charset="0"/>
              </a:rPr>
              <a:t>Ragweed is the primary contributor to the weed pollen count in fall, while Sedge, Cattail, and Plantago are the primary contributors to the weed pollen count in late spring &amp; summer</a:t>
            </a:r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badi" panose="020B0604020104020204" pitchFamily="34" charset="0"/>
            </a:endParaRPr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badi" panose="020B0604020104020204" pitchFamily="34" charset="0"/>
            </a:endParaRPr>
          </a:p>
        </p:txBody>
      </p:sp>
      <p:sp>
        <p:nvSpPr>
          <p:cNvPr id="2" name="Google Shape;207;p22">
            <a:extLst>
              <a:ext uri="{FF2B5EF4-FFF2-40B4-BE49-F238E27FC236}">
                <a16:creationId xmlns:a16="http://schemas.microsoft.com/office/drawing/2014/main" id="{90F34932-17AF-25CC-FE41-F92D6AFDF1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725" y="799509"/>
            <a:ext cx="4838266" cy="60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Summary</a:t>
            </a:r>
            <a:endParaRPr dirty="0">
              <a:latin typeface="Abadi" panose="020B06040201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730725" y="799509"/>
            <a:ext cx="3893400" cy="60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Background</a:t>
            </a:r>
            <a:endParaRPr dirty="0">
              <a:latin typeface="Abadi" panose="020B06040201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>
              <a:latin typeface="Abadi" panose="020B0604020104020204" pitchFamily="34" charset="0"/>
            </a:endParaRPr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672700" y="1471890"/>
            <a:ext cx="5067373" cy="2563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A pollen count is the measurement of the number of grains of pollen in a cubic meter of air</a:t>
            </a:r>
          </a:p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High pollen counts can sometimes lead to increased rates of allergic reaction for those with allergic disorders</a:t>
            </a:r>
          </a:p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Houston Health Department laboratory measures air samples to provide a daily report and recorded message for the pollen count within the area</a:t>
            </a:r>
          </a:p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Pollen count in the daily report includes tree pollen, grass pollen, and weed pollen</a:t>
            </a:r>
          </a:p>
          <a:p>
            <a:pPr marL="171450" indent="-171450"/>
            <a:r>
              <a:rPr lang="en-US" sz="1400" b="1" dirty="0">
                <a:solidFill>
                  <a:srgbClr val="FF0000"/>
                </a:solidFill>
                <a:latin typeface="Abadi" panose="020B0604020104020204" pitchFamily="34" charset="0"/>
              </a:rPr>
              <a:t>Question: which month has high pollen count, and what contributes to the pollen count?</a:t>
            </a:r>
          </a:p>
          <a:p>
            <a:pPr marL="628650" lvl="1" indent="-171450"/>
            <a:endParaRPr sz="65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1B5D9-D33C-37AA-2EE3-42A0B643D8A0}"/>
              </a:ext>
            </a:extLst>
          </p:cNvPr>
          <p:cNvSpPr txBox="1"/>
          <p:nvPr/>
        </p:nvSpPr>
        <p:spPr>
          <a:xfrm>
            <a:off x="730725" y="426523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masis MT Pro Light" panose="020B0604020202020204" pitchFamily="18" charset="0"/>
              </a:rPr>
              <a:t>https://www.houstontx.gov/health/Pollen-Mold/pollen-archives.html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713F4-3C73-349C-9615-F12D6034A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86" t="22824" r="31362" b="51098"/>
          <a:stretch/>
        </p:blipFill>
        <p:spPr>
          <a:xfrm>
            <a:off x="5828389" y="490916"/>
            <a:ext cx="2642911" cy="936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20FB7-6455-85C2-1243-4231BA965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77" t="12617" r="55890" b="25104"/>
          <a:stretch/>
        </p:blipFill>
        <p:spPr>
          <a:xfrm>
            <a:off x="5990620" y="1444604"/>
            <a:ext cx="2318447" cy="3203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824116" y="1404047"/>
            <a:ext cx="2452627" cy="3026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Download the 2021 daily pollen count data from Houston Health Department website</a:t>
            </a:r>
          </a:p>
          <a:p>
            <a:pPr marL="628650" lvl="1" indent="-171450">
              <a:spcBef>
                <a:spcPts val="600"/>
              </a:spcBef>
            </a:pPr>
            <a:r>
              <a:rPr lang="en-US" sz="1200" dirty="0">
                <a:latin typeface="Abadi" panose="020B0604020104020204" pitchFamily="34" charset="0"/>
              </a:rPr>
              <a:t>Spreadsheet data for each month</a:t>
            </a:r>
          </a:p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Examine the datasets to fix errors</a:t>
            </a:r>
          </a:p>
          <a:p>
            <a:pPr marL="171450" indent="-171450"/>
            <a:r>
              <a:rPr lang="en-US" sz="1400" dirty="0">
                <a:latin typeface="Abadi" panose="020B0604020104020204" pitchFamily="34" charset="0"/>
              </a:rPr>
              <a:t>Analyze and plot monthly pollen count data</a:t>
            </a:r>
          </a:p>
          <a:p>
            <a:pPr marL="628650" lvl="1" indent="-171450">
              <a:spcBef>
                <a:spcPts val="600"/>
              </a:spcBef>
            </a:pPr>
            <a:r>
              <a:rPr lang="en-US" sz="1200" dirty="0">
                <a:latin typeface="Abadi" panose="020B0604020104020204" pitchFamily="34" charset="0"/>
              </a:rPr>
              <a:t>Identify which contributes the most for the total pollen count</a:t>
            </a:r>
          </a:p>
        </p:txBody>
      </p:sp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0E847996-95F8-DFED-6044-FCDFAADE75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725" y="799509"/>
            <a:ext cx="4838266" cy="60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Data Acquisition &amp; Processing</a:t>
            </a:r>
            <a:endParaRPr dirty="0">
              <a:latin typeface="Abadi" panose="020B06040201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0B270-D564-5C27-3F91-E06127367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3" t="17913" r="26899" b="7990"/>
          <a:stretch/>
        </p:blipFill>
        <p:spPr>
          <a:xfrm>
            <a:off x="3499920" y="1404048"/>
            <a:ext cx="5058530" cy="3185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2BB9C-4B52-D78C-54F2-4C78DB1B4D7B}"/>
              </a:ext>
            </a:extLst>
          </p:cNvPr>
          <p:cNvSpPr txBox="1"/>
          <p:nvPr/>
        </p:nvSpPr>
        <p:spPr>
          <a:xfrm>
            <a:off x="6186233" y="1101779"/>
            <a:ext cx="16481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masis MT Pro Light" panose="020B0604020202020204" pitchFamily="18" charset="0"/>
              </a:rPr>
              <a:t>Example Spreadsheet</a:t>
            </a:r>
          </a:p>
        </p:txBody>
      </p:sp>
    </p:spTree>
    <p:extLst>
      <p:ext uri="{BB962C8B-B14F-4D97-AF65-F5344CB8AC3E}">
        <p14:creationId xmlns:p14="http://schemas.microsoft.com/office/powerpoint/2010/main" val="368285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2105DB8-3EC3-D1B7-781D-22CB921FB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7" t="8957" r="8659" b="7040"/>
          <a:stretch/>
        </p:blipFill>
        <p:spPr>
          <a:xfrm>
            <a:off x="3114859" y="511276"/>
            <a:ext cx="5418265" cy="4096119"/>
          </a:xfrm>
          <a:prstGeom prst="rect">
            <a:avLst/>
          </a:prstGeom>
        </p:spPr>
      </p:pic>
      <p:sp>
        <p:nvSpPr>
          <p:cNvPr id="12" name="Google Shape;208;p22">
            <a:extLst>
              <a:ext uri="{FF2B5EF4-FFF2-40B4-BE49-F238E27FC236}">
                <a16:creationId xmlns:a16="http://schemas.microsoft.com/office/drawing/2014/main" id="{1E9D1D06-9575-F8AC-D2E6-71242669C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195617"/>
            <a:ext cx="2452627" cy="3026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March has the highest pollen count among all months, followed by September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January, February, April, and October also have higher pollen count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May, June, July, August, November, and December have lower pollen count</a:t>
            </a:r>
          </a:p>
        </p:txBody>
      </p:sp>
      <p:sp>
        <p:nvSpPr>
          <p:cNvPr id="13" name="Google Shape;207;p22">
            <a:extLst>
              <a:ext uri="{FF2B5EF4-FFF2-40B4-BE49-F238E27FC236}">
                <a16:creationId xmlns:a16="http://schemas.microsoft.com/office/drawing/2014/main" id="{708E5E51-AA84-7DB8-04C2-BAEA47553FAC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604540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2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88B36F44-9585-A51A-5747-1500B1B23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" b="3758"/>
          <a:stretch/>
        </p:blipFill>
        <p:spPr>
          <a:xfrm>
            <a:off x="4114800" y="548640"/>
            <a:ext cx="4261780" cy="4114800"/>
          </a:xfrm>
          <a:prstGeom prst="rect">
            <a:avLst/>
          </a:prstGeom>
        </p:spPr>
      </p:pic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7" name="Google Shape;208;p22">
            <a:extLst>
              <a:ext uri="{FF2B5EF4-FFF2-40B4-BE49-F238E27FC236}">
                <a16:creationId xmlns:a16="http://schemas.microsoft.com/office/drawing/2014/main" id="{2FEBB713-7962-9BF3-871E-1C43789C39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469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From January to May, tree pollen is the primary contributor to the total pollen count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From June to August, weed pollen is the primary contributor to the total pollen count, followed by grass pollen</a:t>
            </a:r>
          </a:p>
        </p:txBody>
      </p:sp>
    </p:spTree>
    <p:extLst>
      <p:ext uri="{BB962C8B-B14F-4D97-AF65-F5344CB8AC3E}">
        <p14:creationId xmlns:p14="http://schemas.microsoft.com/office/powerpoint/2010/main" val="36263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5" name="Picture 4" descr="Chart, application, pie chart&#10;&#10;Description automatically generated">
            <a:extLst>
              <a:ext uri="{FF2B5EF4-FFF2-40B4-BE49-F238E27FC236}">
                <a16:creationId xmlns:a16="http://schemas.microsoft.com/office/drawing/2014/main" id="{4655E958-233E-3124-C9F3-0C1817489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" t="-386" r="472" b="4425"/>
          <a:stretch/>
        </p:blipFill>
        <p:spPr>
          <a:xfrm>
            <a:off x="4114800" y="548640"/>
            <a:ext cx="4239239" cy="4114800"/>
          </a:xfrm>
          <a:prstGeom prst="rect">
            <a:avLst/>
          </a:prstGeom>
        </p:spPr>
      </p:pic>
      <p:sp>
        <p:nvSpPr>
          <p:cNvPr id="9" name="Google Shape;208;p22">
            <a:extLst>
              <a:ext uri="{FF2B5EF4-FFF2-40B4-BE49-F238E27FC236}">
                <a16:creationId xmlns:a16="http://schemas.microsoft.com/office/drawing/2014/main" id="{BD9A2703-162B-CA30-C1B7-37F23EE6F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469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Tree pollen is the primary contributor to the total pollen count in September and December, followed by weed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Weed pollen is the primary contributor to the total pollen count in October and November</a:t>
            </a:r>
          </a:p>
        </p:txBody>
      </p:sp>
    </p:spTree>
    <p:extLst>
      <p:ext uri="{BB962C8B-B14F-4D97-AF65-F5344CB8AC3E}">
        <p14:creationId xmlns:p14="http://schemas.microsoft.com/office/powerpoint/2010/main" val="11530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Tree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9" name="Google Shape;208;p22">
            <a:extLst>
              <a:ext uri="{FF2B5EF4-FFF2-40B4-BE49-F238E27FC236}">
                <a16:creationId xmlns:a16="http://schemas.microsoft.com/office/drawing/2014/main" id="{BD9A2703-162B-CA30-C1B7-37F23EE6F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469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Cedar and Elm are the primary contributors to the tree pollen count in January and February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Oak and pine are the primary contributors to the tree pollen count in March and April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C4CFF30-293D-69A9-E970-AB55976B9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" b="3333"/>
          <a:stretch/>
        </p:blipFill>
        <p:spPr>
          <a:xfrm>
            <a:off x="4114800" y="502920"/>
            <a:ext cx="409706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9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Tree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9" name="Google Shape;208;p22">
            <a:extLst>
              <a:ext uri="{FF2B5EF4-FFF2-40B4-BE49-F238E27FC236}">
                <a16:creationId xmlns:a16="http://schemas.microsoft.com/office/drawing/2014/main" id="{BD9A2703-162B-CA30-C1B7-37F23EE6F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74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Hickory is the primary contributor to the tree pollen count in May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Tree pollen is negligible in June, July, and November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Elm is the primary contributor to the tree pollen count in September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Cedar is the primary contributor to the tree pollen count in November and December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C332119-ABAE-EE5F-6AA2-CE8355CA3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9" r="4216" b="2916"/>
          <a:stretch/>
        </p:blipFill>
        <p:spPr>
          <a:xfrm>
            <a:off x="4114800" y="502920"/>
            <a:ext cx="39440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6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993C06C5-289D-8616-DAEF-2727BE4610D8}"/>
              </a:ext>
            </a:extLst>
          </p:cNvPr>
          <p:cNvSpPr txBox="1">
            <a:spLocks/>
          </p:cNvSpPr>
          <p:nvPr/>
        </p:nvSpPr>
        <p:spPr>
          <a:xfrm>
            <a:off x="730725" y="799509"/>
            <a:ext cx="2944573" cy="929002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none">
                <a:ln w="3175" cmpd="sng">
                  <a:noFill/>
                </a:ln>
                <a:solidFill>
                  <a:schemeClr val="dk2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l"/>
            <a:r>
              <a:rPr lang="en-US" dirty="0">
                <a:latin typeface="Abadi" panose="020B0604020104020204" pitchFamily="34" charset="0"/>
              </a:rPr>
              <a:t>Contribution to Weed Pollen Count</a:t>
            </a:r>
          </a:p>
          <a:p>
            <a:pPr algn="l"/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9" name="Google Shape;208;p22">
            <a:extLst>
              <a:ext uri="{FF2B5EF4-FFF2-40B4-BE49-F238E27FC236}">
                <a16:creationId xmlns:a16="http://schemas.microsoft.com/office/drawing/2014/main" id="{BD9A2703-162B-CA30-C1B7-37F23EE6F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286" y="1874044"/>
            <a:ext cx="3217214" cy="274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Weed pollen is negligible in January, February, March, and December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Sedge and Rumex are the primary contributors to the weed pollen count in April</a:t>
            </a:r>
          </a:p>
          <a:p>
            <a:pPr marL="171450" indent="-171450">
              <a:spcBef>
                <a:spcPts val="1200"/>
              </a:spcBef>
            </a:pPr>
            <a:r>
              <a:rPr lang="en-US" sz="1400" dirty="0">
                <a:latin typeface="Abadi" panose="020B0604020104020204" pitchFamily="34" charset="0"/>
              </a:rPr>
              <a:t>Sedge, Cattail, and Plantago are the primary contributors to the weed pollen count in May, June, and July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B11470D-AEE4-982B-2366-BF3FD0718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9" b="7071"/>
          <a:stretch/>
        </p:blipFill>
        <p:spPr>
          <a:xfrm>
            <a:off x="3931920" y="502920"/>
            <a:ext cx="46716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7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305</TotalTime>
  <Words>610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Amasis MT Pro Light</vt:lpstr>
      <vt:lpstr>Garamond</vt:lpstr>
      <vt:lpstr>Lato</vt:lpstr>
      <vt:lpstr>Courier New</vt:lpstr>
      <vt:lpstr>Abadi</vt:lpstr>
      <vt:lpstr>Arial</vt:lpstr>
      <vt:lpstr>Organic</vt:lpstr>
      <vt:lpstr>PowerPoint Presentation</vt:lpstr>
      <vt:lpstr>Background </vt:lpstr>
      <vt:lpstr>Data Acquisition &amp;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cp:lastModifiedBy>Cheng Cheng</cp:lastModifiedBy>
  <cp:revision>41</cp:revision>
  <dcterms:modified xsi:type="dcterms:W3CDTF">2022-08-18T01:49:30Z</dcterms:modified>
</cp:coreProperties>
</file>