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32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7072313" y="65088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9999FF"/>
                </a:solidFill>
              </a:rPr>
              <a:t>——</a:t>
            </a:r>
            <a:r>
              <a:rPr lang="zh-CN" altLang="en-US" i="1">
                <a:solidFill>
                  <a:srgbClr val="9999FF"/>
                </a:solidFill>
              </a:rPr>
              <a:t>数值计算方法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3D8F5-FE6B-46AA-820A-33A41F31404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51738-1DBA-4969-B2E7-51778FAE0A6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66EF9-23EA-4285-B158-BB295B1B8E6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355D0-9861-4DB2-BD5D-462E5C3B616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81CD4-C366-4EB0-AC3D-ECAE431B210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CE240-D588-4979-AAE7-A52AD2CB2A6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49" charset="-122"/>
              </a:defRPr>
            </a:lvl1pPr>
            <a:lvl2pPr>
              <a:defRPr>
                <a:latin typeface="+mn-lt"/>
                <a:ea typeface="黑体" pitchFamily="49" charset="-122"/>
              </a:defRPr>
            </a:lvl2pPr>
            <a:lvl3pPr>
              <a:defRPr>
                <a:latin typeface="+mn-lt"/>
                <a:ea typeface="黑体" pitchFamily="49" charset="-122"/>
              </a:defRPr>
            </a:lvl3pPr>
            <a:lvl4pPr>
              <a:defRPr>
                <a:latin typeface="+mn-lt"/>
                <a:ea typeface="黑体" pitchFamily="49" charset="-122"/>
              </a:defRPr>
            </a:lvl4pPr>
            <a:lvl5pPr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7516C-8D8D-4444-AEAB-8A1EEC96813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5785C-E123-4123-A608-351094D2F92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3A429-F87D-4354-963B-EE0E046E245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6D260-F351-4BCB-B645-AA073B5D061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27706-642F-45D6-8A1A-231E4F23B744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0EF4A-5772-4B86-ADFA-BF43DB8731D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BD759-A240-4A1B-9A95-1D38A849061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628D8-4758-48C2-9CFF-41EA494EB65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3217E-BA53-497D-B908-A51EE99C72B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E418A-0313-425F-A159-7C7CD947A03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855C-50C0-4021-8476-883A81E4973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05CF0-4DF6-4C6B-864F-0FE694F058D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D86C5-1BA5-4769-870C-04CA826AEE6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DCF21-26BE-4E60-A606-978F5AEAF6F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75FF2-E4E8-4E91-AF91-0D1E851EEBE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A979F-E1A9-4291-A4A6-60047036241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8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505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6E4030-B2A2-4FDA-8895-9FDC2E11B4B3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AF0BF6-6FF3-4237-805D-672115ED3C74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内容占位符 2">
            <a:extLst>
              <a:ext uri="{FF2B5EF4-FFF2-40B4-BE49-F238E27FC236}">
                <a16:creationId xmlns:a16="http://schemas.microsoft.com/office/drawing/2014/main" id="{F7F9EACC-0563-46B1-8651-FE6F041A6373}"/>
              </a:ext>
            </a:extLst>
          </p:cNvPr>
          <p:cNvSpPr txBox="1">
            <a:spLocks/>
          </p:cNvSpPr>
          <p:nvPr/>
        </p:nvSpPr>
        <p:spPr bwMode="auto">
          <a:xfrm>
            <a:off x="563052" y="3036492"/>
            <a:ext cx="7922841" cy="41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>
              <a:buFont typeface="Wingdings" pitchFamily="2" charset="2"/>
              <a:buNone/>
              <a:defRPr/>
            </a:pPr>
            <a:r>
              <a:rPr lang="zh-CN" altLang="en-US" sz="2000" kern="0" dirty="0"/>
              <a:t>其中，  为悬链最低点的张力。若悬链最低点的高度为  ，则该微分方程的解析解为：</a:t>
            </a:r>
            <a:endParaRPr lang="en-US" altLang="zh-CN" sz="2000" kern="0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455A460B-16C1-473F-ADD0-A81DAD1CE500}"/>
              </a:ext>
            </a:extLst>
          </p:cNvPr>
          <p:cNvSpPr txBox="1">
            <a:spLocks/>
          </p:cNvSpPr>
          <p:nvPr/>
        </p:nvSpPr>
        <p:spPr bwMode="auto">
          <a:xfrm>
            <a:off x="609599" y="4869160"/>
            <a:ext cx="7876294" cy="46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>
              <a:buNone/>
              <a:defRPr/>
            </a:pPr>
            <a:r>
              <a:rPr lang="zh-CN" altLang="en-US" sz="2000" kern="0" dirty="0"/>
              <a:t>度为      ，请求解参数  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000" kern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第二章作业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99" y="1412776"/>
            <a:ext cx="5029043" cy="811650"/>
          </a:xfrm>
        </p:spPr>
        <p:txBody>
          <a:bodyPr/>
          <a:lstStyle/>
          <a:p>
            <a:pPr marL="0" indent="0" eaLnBrk="1">
              <a:buNone/>
              <a:defRPr/>
            </a:pPr>
            <a:r>
              <a:rPr lang="zh-CN" altLang="en-US" sz="2000" dirty="0"/>
              <a:t>如图所示，一段质量均匀分布的电缆线悬挂在两点之间，构成一段悬链，其满足如下微分方程：</a:t>
            </a:r>
            <a:endParaRPr lang="en-US" altLang="zh-CN" sz="2000" dirty="0"/>
          </a:p>
        </p:txBody>
      </p:sp>
      <p:sp>
        <p:nvSpPr>
          <p:cNvPr id="76804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1pPr>
            <a:lvl2pPr marL="742950" indent="-285750"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2pPr>
            <a:lvl3pPr marL="1143000" indent="-228600"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3pPr>
            <a:lvl4pPr marL="1600200" indent="-228600"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4pPr>
            <a:lvl5pPr marL="2057400" indent="-228600"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861D1166-1484-4758-8677-2C76E5B99929}" type="datetime1">
              <a:rPr lang="zh-CN" altLang="en-US" sz="1200" smtClean="0"/>
              <a:pPr eaLnBrk="1" hangingPunct="1">
                <a:buFont typeface="Wingdings" pitchFamily="2" charset="2"/>
                <a:buNone/>
              </a:pPr>
              <a:t>2021/3/14</a:t>
            </a:fld>
            <a:endParaRPr lang="en-US" altLang="zh-CN" sz="1200" dirty="0"/>
          </a:p>
        </p:txBody>
      </p:sp>
      <p:sp>
        <p:nvSpPr>
          <p:cNvPr id="7680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1pPr>
            <a:lvl2pPr marL="742950" indent="-285750"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2pPr>
            <a:lvl3pPr marL="1143000" indent="-228600"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3pPr>
            <a:lvl4pPr marL="1600200" indent="-228600"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4pPr>
            <a:lvl5pPr marL="2057400" indent="-228600"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200" b="0"/>
              <a:t>数值计算方法</a:t>
            </a:r>
            <a:endParaRPr lang="en-US" altLang="zh-CN" sz="1200" b="0"/>
          </a:p>
        </p:txBody>
      </p:sp>
      <p:sp>
        <p:nvSpPr>
          <p:cNvPr id="768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1pPr>
            <a:lvl2pPr marL="742950" indent="-285750"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2pPr>
            <a:lvl3pPr marL="1143000" indent="-228600"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3pPr>
            <a:lvl4pPr marL="1600200" indent="-228600"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4pPr>
            <a:lvl5pPr marL="2057400" indent="-228600" eaLnBrk="0" hangingPunct="0"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1100" b="1">
                <a:solidFill>
                  <a:srgbClr val="000000"/>
                </a:solidFill>
                <a:latin typeface="Courier New" pitchFamily="49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FC040860-117E-46B9-81D4-C74DA3E6A385}" type="slidenum">
              <a:rPr lang="zh-CN" altLang="en-US" sz="1200" smtClean="0">
                <a:latin typeface="Arial Black" pitchFamily="34" charset="0"/>
              </a:rPr>
              <a:pPr eaLnBrk="1" hangingPunct="1">
                <a:buFont typeface="Wingdings" pitchFamily="2" charset="2"/>
                <a:buNone/>
              </a:pPr>
              <a:t>1</a:t>
            </a:fld>
            <a:endParaRPr lang="en-US" altLang="zh-CN" sz="1200" dirty="0">
              <a:latin typeface="Arial Black" pitchFamily="34" charset="0"/>
            </a:endParaRPr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F20494A-3E9D-4254-A9C4-3444EE1355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719967"/>
              </p:ext>
            </p:extLst>
          </p:nvPr>
        </p:nvGraphicFramePr>
        <p:xfrm>
          <a:off x="1371600" y="306896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Equation" r:id="rId3" imgW="152280" imgH="190440" progId="Equation.DSMT4">
                  <p:embed/>
                </p:oleObj>
              </mc:Choice>
              <mc:Fallback>
                <p:oleObj name="Equation" r:id="rId3" imgW="152280" imgH="1904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07062F21-D6C7-43C1-A085-3357B5F045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3068960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E0EDDDF9-946E-4401-AB97-48A391AADEDE}"/>
              </a:ext>
            </a:extLst>
          </p:cNvPr>
          <p:cNvSpPr txBox="1">
            <a:spLocks/>
          </p:cNvSpPr>
          <p:nvPr/>
        </p:nvSpPr>
        <p:spPr bwMode="auto">
          <a:xfrm>
            <a:off x="580677" y="4355176"/>
            <a:ext cx="7922841" cy="41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>
              <a:buFont typeface="Wingdings" pitchFamily="2" charset="2"/>
              <a:buNone/>
              <a:defRPr/>
            </a:pPr>
            <a:r>
              <a:rPr lang="zh-CN" altLang="en-US" sz="2000" kern="0" dirty="0"/>
              <a:t>这里                </a:t>
            </a:r>
            <a:r>
              <a:rPr lang="en-US" altLang="zh-CN" sz="2000" kern="0" dirty="0"/>
              <a:t>. </a:t>
            </a:r>
            <a:r>
              <a:rPr lang="zh-CN" altLang="en-US" sz="2000" kern="0" dirty="0"/>
              <a:t>若      和      时，悬链在      处的高</a:t>
            </a:r>
            <a:endParaRPr lang="en-US" altLang="zh-CN" sz="2000" kern="0" dirty="0"/>
          </a:p>
        </p:txBody>
      </p:sp>
      <p:graphicFrame>
        <p:nvGraphicFramePr>
          <p:cNvPr id="43" name="Object 4">
            <a:extLst>
              <a:ext uri="{FF2B5EF4-FFF2-40B4-BE49-F238E27FC236}">
                <a16:creationId xmlns:a16="http://schemas.microsoft.com/office/drawing/2014/main" id="{FC4271D1-EFFE-4CE0-8DAB-893C5146E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361303"/>
              </p:ext>
            </p:extLst>
          </p:nvPr>
        </p:nvGraphicFramePr>
        <p:xfrm>
          <a:off x="2213053" y="2148210"/>
          <a:ext cx="2286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Equation" r:id="rId5" imgW="914400" imgH="368280" progId="Equation.DSMT4">
                  <p:embed/>
                </p:oleObj>
              </mc:Choice>
              <mc:Fallback>
                <p:oleObj name="Equation" r:id="rId5" imgW="914400" imgH="368280" progId="Equation.DSMT4">
                  <p:embed/>
                  <p:pic>
                    <p:nvPicPr>
                      <p:cNvPr id="307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053" y="2148210"/>
                        <a:ext cx="2286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5">
            <a:extLst>
              <a:ext uri="{FF2B5EF4-FFF2-40B4-BE49-F238E27FC236}">
                <a16:creationId xmlns:a16="http://schemas.microsoft.com/office/drawing/2014/main" id="{AAE9BDEA-7F3B-4517-996B-D0B23D141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670420"/>
              </p:ext>
            </p:extLst>
          </p:nvPr>
        </p:nvGraphicFramePr>
        <p:xfrm>
          <a:off x="3189486" y="3429000"/>
          <a:ext cx="3016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" name="Equation" r:id="rId7" imgW="1206360" imgH="330120" progId="Equation.DSMT4">
                  <p:embed/>
                </p:oleObj>
              </mc:Choice>
              <mc:Fallback>
                <p:oleObj name="Equation" r:id="rId7" imgW="1206360" imgH="330120" progId="Equation.DSMT4">
                  <p:embed/>
                  <p:pic>
                    <p:nvPicPr>
                      <p:cNvPr id="307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486" y="3429000"/>
                        <a:ext cx="30162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">
            <a:extLst>
              <a:ext uri="{FF2B5EF4-FFF2-40B4-BE49-F238E27FC236}">
                <a16:creationId xmlns:a16="http://schemas.microsoft.com/office/drawing/2014/main" id="{7B6A3480-F181-4398-B14B-89BA0E9D9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229602"/>
              </p:ext>
            </p:extLst>
          </p:nvPr>
        </p:nvGraphicFramePr>
        <p:xfrm>
          <a:off x="1187624" y="4153126"/>
          <a:ext cx="2000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name="Equation" r:id="rId9" imgW="799920" imgH="304560" progId="Equation.DSMT4">
                  <p:embed/>
                </p:oleObj>
              </mc:Choice>
              <mc:Fallback>
                <p:oleObj name="Equation" r:id="rId9" imgW="799920" imgH="304560" progId="Equation.DSMT4">
                  <p:embed/>
                  <p:pic>
                    <p:nvPicPr>
                      <p:cNvPr id="43" name="Object 4">
                        <a:extLst>
                          <a:ext uri="{FF2B5EF4-FFF2-40B4-BE49-F238E27FC236}">
                            <a16:creationId xmlns:a16="http://schemas.microsoft.com/office/drawing/2014/main" id="{FC4271D1-EFFE-4CE0-8DAB-893C5146E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153126"/>
                        <a:ext cx="20002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0C8B928-E7C6-4402-9511-ADC56B6568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5463" y="1484784"/>
            <a:ext cx="2932763" cy="1601600"/>
          </a:xfrm>
          <a:prstGeom prst="rect">
            <a:avLst/>
          </a:prstGeom>
        </p:spPr>
      </p:pic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F17B0FE6-0FD7-4528-96BE-495A35D112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134484"/>
              </p:ext>
            </p:extLst>
          </p:nvPr>
        </p:nvGraphicFramePr>
        <p:xfrm>
          <a:off x="6732240" y="306896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Equation" r:id="rId12" imgW="152280" imgH="190440" progId="Equation.DSMT4">
                  <p:embed/>
                </p:oleObj>
              </mc:Choice>
              <mc:Fallback>
                <p:oleObj name="Equation" r:id="rId12" imgW="152280" imgH="19044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F20494A-3E9D-4254-A9C4-3444EE1355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32240" y="3068960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EE1E3BD5-E4F7-438E-B102-EA1E465FA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821867"/>
              </p:ext>
            </p:extLst>
          </p:nvPr>
        </p:nvGraphicFramePr>
        <p:xfrm>
          <a:off x="6768549" y="4409290"/>
          <a:ext cx="736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name="Equation" r:id="rId14" imgW="368280" imgH="152280" progId="Equation.DSMT4">
                  <p:embed/>
                </p:oleObj>
              </mc:Choice>
              <mc:Fallback>
                <p:oleObj name="Equation" r:id="rId14" imgW="368280" imgH="15228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F20494A-3E9D-4254-A9C4-3444EE1355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68549" y="4409290"/>
                        <a:ext cx="736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76C93C1-F3E0-40C1-AEED-AEF757E3D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296157"/>
              </p:ext>
            </p:extLst>
          </p:nvPr>
        </p:nvGraphicFramePr>
        <p:xfrm>
          <a:off x="3707904" y="4403204"/>
          <a:ext cx="762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Equation" r:id="rId16" imgW="380880" imgH="152280" progId="Equation.DSMT4">
                  <p:embed/>
                </p:oleObj>
              </mc:Choice>
              <mc:Fallback>
                <p:oleObj name="Equation" r:id="rId16" imgW="380880" imgH="15228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EE1E3BD5-E4F7-438E-B102-EA1E465FAD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07904" y="4403204"/>
                        <a:ext cx="762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B74A8F0B-2B8F-47AC-8F1D-028294C0E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658297"/>
              </p:ext>
            </p:extLst>
          </p:nvPr>
        </p:nvGraphicFramePr>
        <p:xfrm>
          <a:off x="4741813" y="4365104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Equation" r:id="rId18" imgW="355320" imgH="190440" progId="Equation.DSMT4">
                  <p:embed/>
                </p:oleObj>
              </mc:Choice>
              <mc:Fallback>
                <p:oleObj name="Equation" r:id="rId18" imgW="355320" imgH="19044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476C93C1-F3E0-40C1-AEED-AEF757E3DF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41813" y="4365104"/>
                        <a:ext cx="711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58E71026-BDDE-4988-A7DA-FC39F2C37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076901"/>
              </p:ext>
            </p:extLst>
          </p:nvPr>
        </p:nvGraphicFramePr>
        <p:xfrm>
          <a:off x="1187624" y="4945608"/>
          <a:ext cx="73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name="Equation" r:id="rId20" imgW="368280" imgH="177480" progId="Equation.DSMT4">
                  <p:embed/>
                </p:oleObj>
              </mc:Choice>
              <mc:Fallback>
                <p:oleObj name="Equation" r:id="rId20" imgW="368280" imgH="17748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EE1E3BD5-E4F7-438E-B102-EA1E465FAD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87624" y="4945608"/>
                        <a:ext cx="736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A333CA03-2DFB-4FC6-AC03-7C2A3E865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226162"/>
              </p:ext>
            </p:extLst>
          </p:nvPr>
        </p:nvGraphicFramePr>
        <p:xfrm>
          <a:off x="3507643" y="4910573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Equation" r:id="rId22" imgW="152280" imgH="190440" progId="Equation.DSMT4">
                  <p:embed/>
                </p:oleObj>
              </mc:Choice>
              <mc:Fallback>
                <p:oleObj name="Equation" r:id="rId22" imgW="152280" imgH="19044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F20494A-3E9D-4254-A9C4-3444EE1355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507643" y="4910573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74F16ABC-6F51-48C1-A53D-1AD337A8E040}"/>
              </a:ext>
            </a:extLst>
          </p:cNvPr>
          <p:cNvSpPr txBox="1">
            <a:spLocks/>
          </p:cNvSpPr>
          <p:nvPr/>
        </p:nvSpPr>
        <p:spPr bwMode="auto">
          <a:xfrm>
            <a:off x="609599" y="5318968"/>
            <a:ext cx="7922841" cy="84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>
              <a:buFont typeface="Wingdings" pitchFamily="2" charset="2"/>
              <a:buNone/>
              <a:defRPr/>
            </a:pPr>
            <a:r>
              <a:rPr lang="zh-CN" altLang="en-US" sz="2000" kern="0" dirty="0"/>
              <a:t>（要求分别用二分法、</a:t>
            </a:r>
            <a:r>
              <a:rPr lang="zh-CN" altLang="en-US" sz="2000" kern="0"/>
              <a:t>试位法、不动点迭代、</a:t>
            </a:r>
            <a:r>
              <a:rPr lang="en-US" altLang="zh-CN" sz="2000" kern="0"/>
              <a:t>Newton-Raphson</a:t>
            </a:r>
            <a:r>
              <a:rPr lang="zh-CN" altLang="en-US" sz="2000" kern="0" dirty="0"/>
              <a:t>法和割线法求解并比较各方法的收敛速度。）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3757016165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99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黑体</vt:lpstr>
      <vt:lpstr>宋体</vt:lpstr>
      <vt:lpstr>Arial</vt:lpstr>
      <vt:lpstr>Arial Black</vt:lpstr>
      <vt:lpstr>Courier New</vt:lpstr>
      <vt:lpstr>Times New Roman</vt:lpstr>
      <vt:lpstr>Wingdings</vt:lpstr>
      <vt:lpstr>Radial</vt:lpstr>
      <vt:lpstr>Equation</vt:lpstr>
      <vt:lpstr>第二章作业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yhzhao</dc:creator>
  <cp:lastModifiedBy>Shan Liu</cp:lastModifiedBy>
  <cp:revision>40</cp:revision>
  <dcterms:created xsi:type="dcterms:W3CDTF">2013-11-25T12:42:09Z</dcterms:created>
  <dcterms:modified xsi:type="dcterms:W3CDTF">2021-03-14T12:54:09Z</dcterms:modified>
</cp:coreProperties>
</file>