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297" r:id="rId4"/>
    <p:sldId id="315" r:id="rId5"/>
    <p:sldId id="317" r:id="rId6"/>
    <p:sldId id="316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258" r:id="rId15"/>
    <p:sldId id="326" r:id="rId16"/>
    <p:sldId id="327" r:id="rId17"/>
    <p:sldId id="328" r:id="rId18"/>
    <p:sldId id="329" r:id="rId19"/>
    <p:sldId id="330" r:id="rId20"/>
    <p:sldId id="332" r:id="rId21"/>
    <p:sldId id="334" r:id="rId22"/>
    <p:sldId id="314" r:id="rId23"/>
  </p:sldIdLst>
  <p:sldSz cx="4610100" cy="3460750"/>
  <p:notesSz cx="4610100" cy="3460750"/>
  <p:custDataLst>
    <p:tags r:id="rId2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9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611323" y="0"/>
            <a:ext cx="1997710" cy="1736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66825" y="432594"/>
            <a:ext cx="2076450" cy="116800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61010" y="1665486"/>
            <a:ext cx="3688080" cy="136267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611323" y="3287112"/>
            <a:ext cx="1997710" cy="1736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" y="3006618"/>
            <a:ext cx="4608195" cy="449580"/>
          </a:xfrm>
          <a:custGeom>
            <a:avLst/>
            <a:gdLst/>
            <a:ahLst/>
            <a:cxnLst/>
            <a:rect l="l" t="t" r="r" b="b"/>
            <a:pathLst>
              <a:path w="4608195" h="449579">
                <a:moveTo>
                  <a:pt x="4607936" y="0"/>
                </a:moveTo>
                <a:lnTo>
                  <a:pt x="0" y="0"/>
                </a:lnTo>
                <a:lnTo>
                  <a:pt x="0" y="449432"/>
                </a:lnTo>
                <a:lnTo>
                  <a:pt x="4607936" y="449432"/>
                </a:lnTo>
                <a:lnTo>
                  <a:pt x="4607936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" y="2964664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7936" y="0"/>
                </a:lnTo>
              </a:path>
            </a:pathLst>
          </a:custGeom>
          <a:ln w="20577">
            <a:solidFill>
              <a:srgbClr val="EAEB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" y="947815"/>
            <a:ext cx="4607936" cy="17952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" y="2"/>
            <a:ext cx="4608195" cy="684530"/>
          </a:xfrm>
          <a:custGeom>
            <a:avLst/>
            <a:gdLst/>
            <a:ahLst/>
            <a:cxnLst/>
            <a:rect l="l" t="t" r="r" b="b"/>
            <a:pathLst>
              <a:path w="4608195" h="684530">
                <a:moveTo>
                  <a:pt x="0" y="0"/>
                </a:moveTo>
                <a:lnTo>
                  <a:pt x="4607936" y="0"/>
                </a:lnTo>
                <a:lnTo>
                  <a:pt x="4607936" y="684296"/>
                </a:lnTo>
                <a:lnTo>
                  <a:pt x="0" y="684296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" y="952402"/>
            <a:ext cx="2636520" cy="1790700"/>
          </a:xfrm>
          <a:custGeom>
            <a:avLst/>
            <a:gdLst/>
            <a:ahLst/>
            <a:cxnLst/>
            <a:rect l="l" t="t" r="r" b="b"/>
            <a:pathLst>
              <a:path w="2636520" h="1790700">
                <a:moveTo>
                  <a:pt x="0" y="1168400"/>
                </a:moveTo>
                <a:lnTo>
                  <a:pt x="0" y="1790700"/>
                </a:lnTo>
                <a:lnTo>
                  <a:pt x="1312468" y="1790700"/>
                </a:lnTo>
                <a:lnTo>
                  <a:pt x="1266130" y="1778000"/>
                </a:lnTo>
                <a:lnTo>
                  <a:pt x="1219874" y="1752600"/>
                </a:lnTo>
                <a:lnTo>
                  <a:pt x="1173701" y="1739900"/>
                </a:lnTo>
                <a:lnTo>
                  <a:pt x="1127608" y="1714500"/>
                </a:lnTo>
                <a:lnTo>
                  <a:pt x="1081596" y="1701800"/>
                </a:lnTo>
                <a:lnTo>
                  <a:pt x="989812" y="1651000"/>
                </a:lnTo>
                <a:lnTo>
                  <a:pt x="944038" y="1638300"/>
                </a:lnTo>
                <a:lnTo>
                  <a:pt x="852726" y="1587500"/>
                </a:lnTo>
                <a:lnTo>
                  <a:pt x="807186" y="1574800"/>
                </a:lnTo>
                <a:lnTo>
                  <a:pt x="716335" y="1524000"/>
                </a:lnTo>
                <a:lnTo>
                  <a:pt x="671023" y="1511300"/>
                </a:lnTo>
                <a:lnTo>
                  <a:pt x="535533" y="1435100"/>
                </a:lnTo>
                <a:lnTo>
                  <a:pt x="490517" y="1422400"/>
                </a:lnTo>
                <a:lnTo>
                  <a:pt x="355902" y="1346200"/>
                </a:lnTo>
                <a:lnTo>
                  <a:pt x="311172" y="1333500"/>
                </a:lnTo>
                <a:lnTo>
                  <a:pt x="88567" y="1206500"/>
                </a:lnTo>
                <a:lnTo>
                  <a:pt x="44250" y="1193800"/>
                </a:lnTo>
                <a:lnTo>
                  <a:pt x="0" y="1168400"/>
                </a:lnTo>
                <a:close/>
              </a:path>
              <a:path w="2636520" h="1790700">
                <a:moveTo>
                  <a:pt x="0" y="482600"/>
                </a:moveTo>
                <a:lnTo>
                  <a:pt x="0" y="838200"/>
                </a:lnTo>
                <a:lnTo>
                  <a:pt x="44067" y="876300"/>
                </a:lnTo>
                <a:lnTo>
                  <a:pt x="88108" y="901700"/>
                </a:lnTo>
                <a:lnTo>
                  <a:pt x="132121" y="939800"/>
                </a:lnTo>
                <a:lnTo>
                  <a:pt x="176106" y="965200"/>
                </a:lnTo>
                <a:lnTo>
                  <a:pt x="220061" y="1003300"/>
                </a:lnTo>
                <a:lnTo>
                  <a:pt x="307881" y="1054100"/>
                </a:lnTo>
                <a:lnTo>
                  <a:pt x="351744" y="1092200"/>
                </a:lnTo>
                <a:lnTo>
                  <a:pt x="483135" y="1168400"/>
                </a:lnTo>
                <a:lnTo>
                  <a:pt x="526864" y="1206500"/>
                </a:lnTo>
                <a:lnTo>
                  <a:pt x="1091785" y="1536700"/>
                </a:lnTo>
                <a:lnTo>
                  <a:pt x="1134939" y="1549400"/>
                </a:lnTo>
                <a:lnTo>
                  <a:pt x="1264116" y="1625600"/>
                </a:lnTo>
                <a:lnTo>
                  <a:pt x="1307077" y="1638300"/>
                </a:lnTo>
                <a:lnTo>
                  <a:pt x="1392847" y="1689100"/>
                </a:lnTo>
                <a:lnTo>
                  <a:pt x="1435654" y="1701800"/>
                </a:lnTo>
                <a:lnTo>
                  <a:pt x="1478408" y="1727200"/>
                </a:lnTo>
                <a:lnTo>
                  <a:pt x="1521109" y="1739900"/>
                </a:lnTo>
                <a:lnTo>
                  <a:pt x="1563756" y="1765300"/>
                </a:lnTo>
                <a:lnTo>
                  <a:pt x="1648882" y="1790700"/>
                </a:lnTo>
                <a:lnTo>
                  <a:pt x="2109882" y="1790700"/>
                </a:lnTo>
                <a:lnTo>
                  <a:pt x="2063374" y="1778000"/>
                </a:lnTo>
                <a:lnTo>
                  <a:pt x="2017017" y="1752600"/>
                </a:lnTo>
                <a:lnTo>
                  <a:pt x="1970812" y="1739900"/>
                </a:lnTo>
                <a:lnTo>
                  <a:pt x="1878869" y="1689100"/>
                </a:lnTo>
                <a:lnTo>
                  <a:pt x="1833133" y="1676400"/>
                </a:lnTo>
                <a:lnTo>
                  <a:pt x="1742140" y="1625600"/>
                </a:lnTo>
                <a:lnTo>
                  <a:pt x="1696886" y="1612900"/>
                </a:lnTo>
                <a:lnTo>
                  <a:pt x="1562112" y="1536700"/>
                </a:lnTo>
                <a:lnTo>
                  <a:pt x="1517521" y="1524000"/>
                </a:lnTo>
                <a:lnTo>
                  <a:pt x="1340875" y="1422400"/>
                </a:lnTo>
                <a:lnTo>
                  <a:pt x="1297149" y="1409700"/>
                </a:lnTo>
                <a:lnTo>
                  <a:pt x="996125" y="1231900"/>
                </a:lnTo>
                <a:lnTo>
                  <a:pt x="745425" y="1079500"/>
                </a:lnTo>
                <a:lnTo>
                  <a:pt x="704324" y="1041400"/>
                </a:lnTo>
                <a:lnTo>
                  <a:pt x="582219" y="965200"/>
                </a:lnTo>
                <a:lnTo>
                  <a:pt x="541923" y="927100"/>
                </a:lnTo>
                <a:lnTo>
                  <a:pt x="461946" y="876300"/>
                </a:lnTo>
                <a:lnTo>
                  <a:pt x="422270" y="838200"/>
                </a:lnTo>
                <a:lnTo>
                  <a:pt x="382803" y="812800"/>
                </a:lnTo>
                <a:lnTo>
                  <a:pt x="343547" y="774700"/>
                </a:lnTo>
                <a:lnTo>
                  <a:pt x="304504" y="749300"/>
                </a:lnTo>
                <a:lnTo>
                  <a:pt x="265675" y="711200"/>
                </a:lnTo>
                <a:lnTo>
                  <a:pt x="227061" y="685800"/>
                </a:lnTo>
                <a:lnTo>
                  <a:pt x="188666" y="647700"/>
                </a:lnTo>
                <a:lnTo>
                  <a:pt x="150489" y="622300"/>
                </a:lnTo>
                <a:lnTo>
                  <a:pt x="37286" y="508000"/>
                </a:lnTo>
                <a:lnTo>
                  <a:pt x="0" y="482600"/>
                </a:lnTo>
                <a:close/>
              </a:path>
              <a:path w="2636520" h="1790700">
                <a:moveTo>
                  <a:pt x="150275" y="0"/>
                </a:moveTo>
                <a:lnTo>
                  <a:pt x="0" y="0"/>
                </a:lnTo>
                <a:lnTo>
                  <a:pt x="0" y="114300"/>
                </a:lnTo>
                <a:lnTo>
                  <a:pt x="33353" y="152400"/>
                </a:lnTo>
                <a:lnTo>
                  <a:pt x="67082" y="190500"/>
                </a:lnTo>
                <a:lnTo>
                  <a:pt x="101181" y="228600"/>
                </a:lnTo>
                <a:lnTo>
                  <a:pt x="135645" y="266700"/>
                </a:lnTo>
                <a:lnTo>
                  <a:pt x="170466" y="304800"/>
                </a:lnTo>
                <a:lnTo>
                  <a:pt x="205640" y="342900"/>
                </a:lnTo>
                <a:lnTo>
                  <a:pt x="241161" y="381000"/>
                </a:lnTo>
                <a:lnTo>
                  <a:pt x="277023" y="419100"/>
                </a:lnTo>
                <a:lnTo>
                  <a:pt x="349747" y="495300"/>
                </a:lnTo>
                <a:lnTo>
                  <a:pt x="423767" y="571500"/>
                </a:lnTo>
                <a:lnTo>
                  <a:pt x="461248" y="596900"/>
                </a:lnTo>
                <a:lnTo>
                  <a:pt x="499036" y="635000"/>
                </a:lnTo>
                <a:lnTo>
                  <a:pt x="575509" y="711200"/>
                </a:lnTo>
                <a:lnTo>
                  <a:pt x="614183" y="736600"/>
                </a:lnTo>
                <a:lnTo>
                  <a:pt x="653140" y="774700"/>
                </a:lnTo>
                <a:lnTo>
                  <a:pt x="692376" y="800100"/>
                </a:lnTo>
                <a:lnTo>
                  <a:pt x="731883" y="838200"/>
                </a:lnTo>
                <a:lnTo>
                  <a:pt x="771657" y="863600"/>
                </a:lnTo>
                <a:lnTo>
                  <a:pt x="811692" y="901700"/>
                </a:lnTo>
                <a:lnTo>
                  <a:pt x="851982" y="927100"/>
                </a:lnTo>
                <a:lnTo>
                  <a:pt x="892521" y="965200"/>
                </a:lnTo>
                <a:lnTo>
                  <a:pt x="974324" y="1016000"/>
                </a:lnTo>
                <a:lnTo>
                  <a:pt x="1015577" y="1054100"/>
                </a:lnTo>
                <a:lnTo>
                  <a:pt x="1098755" y="1104900"/>
                </a:lnTo>
                <a:lnTo>
                  <a:pt x="1140669" y="1143000"/>
                </a:lnTo>
                <a:lnTo>
                  <a:pt x="1310360" y="1244600"/>
                </a:lnTo>
                <a:lnTo>
                  <a:pt x="1658309" y="1447800"/>
                </a:lnTo>
                <a:lnTo>
                  <a:pt x="1702494" y="1460500"/>
                </a:lnTo>
                <a:lnTo>
                  <a:pt x="1835833" y="1536700"/>
                </a:lnTo>
                <a:lnTo>
                  <a:pt x="1880522" y="1549400"/>
                </a:lnTo>
                <a:lnTo>
                  <a:pt x="1970228" y="1600200"/>
                </a:lnTo>
                <a:lnTo>
                  <a:pt x="2015233" y="1612900"/>
                </a:lnTo>
                <a:lnTo>
                  <a:pt x="2060334" y="1638300"/>
                </a:lnTo>
                <a:lnTo>
                  <a:pt x="2105523" y="1651000"/>
                </a:lnTo>
                <a:lnTo>
                  <a:pt x="2150794" y="1676400"/>
                </a:lnTo>
                <a:lnTo>
                  <a:pt x="2196143" y="1689100"/>
                </a:lnTo>
                <a:lnTo>
                  <a:pt x="2241563" y="1714500"/>
                </a:lnTo>
                <a:lnTo>
                  <a:pt x="2287049" y="1727200"/>
                </a:lnTo>
                <a:lnTo>
                  <a:pt x="2332595" y="1752600"/>
                </a:lnTo>
                <a:lnTo>
                  <a:pt x="2469534" y="1790700"/>
                </a:lnTo>
                <a:lnTo>
                  <a:pt x="2636075" y="1790700"/>
                </a:lnTo>
                <a:lnTo>
                  <a:pt x="2590950" y="1778000"/>
                </a:lnTo>
                <a:lnTo>
                  <a:pt x="2545879" y="1752600"/>
                </a:lnTo>
                <a:lnTo>
                  <a:pt x="2500867" y="1739900"/>
                </a:lnTo>
                <a:lnTo>
                  <a:pt x="2455919" y="1714500"/>
                </a:lnTo>
                <a:lnTo>
                  <a:pt x="2411041" y="1701800"/>
                </a:lnTo>
                <a:lnTo>
                  <a:pt x="2366240" y="1676400"/>
                </a:lnTo>
                <a:lnTo>
                  <a:pt x="2321519" y="1663700"/>
                </a:lnTo>
                <a:lnTo>
                  <a:pt x="2232344" y="1612900"/>
                </a:lnTo>
                <a:lnTo>
                  <a:pt x="2187901" y="1600200"/>
                </a:lnTo>
                <a:lnTo>
                  <a:pt x="2143561" y="1574800"/>
                </a:lnTo>
                <a:lnTo>
                  <a:pt x="2099331" y="1562100"/>
                </a:lnTo>
                <a:lnTo>
                  <a:pt x="1967350" y="1485900"/>
                </a:lnTo>
                <a:lnTo>
                  <a:pt x="1923613" y="1473200"/>
                </a:lnTo>
                <a:lnTo>
                  <a:pt x="1793243" y="1397000"/>
                </a:lnTo>
                <a:lnTo>
                  <a:pt x="1750087" y="1384300"/>
                </a:lnTo>
                <a:lnTo>
                  <a:pt x="1452769" y="1206500"/>
                </a:lnTo>
                <a:lnTo>
                  <a:pt x="1246239" y="1079500"/>
                </a:lnTo>
                <a:lnTo>
                  <a:pt x="1205590" y="1041400"/>
                </a:lnTo>
                <a:lnTo>
                  <a:pt x="1085056" y="965200"/>
                </a:lnTo>
                <a:lnTo>
                  <a:pt x="1045368" y="927100"/>
                </a:lnTo>
                <a:lnTo>
                  <a:pt x="1005933" y="901700"/>
                </a:lnTo>
                <a:lnTo>
                  <a:pt x="966759" y="863600"/>
                </a:lnTo>
                <a:lnTo>
                  <a:pt x="927850" y="838200"/>
                </a:lnTo>
                <a:lnTo>
                  <a:pt x="889212" y="800100"/>
                </a:lnTo>
                <a:lnTo>
                  <a:pt x="850851" y="774700"/>
                </a:lnTo>
                <a:lnTo>
                  <a:pt x="812771" y="736600"/>
                </a:lnTo>
                <a:lnTo>
                  <a:pt x="774979" y="711200"/>
                </a:lnTo>
                <a:lnTo>
                  <a:pt x="700281" y="635000"/>
                </a:lnTo>
                <a:lnTo>
                  <a:pt x="663386" y="609600"/>
                </a:lnTo>
                <a:lnTo>
                  <a:pt x="590531" y="533400"/>
                </a:lnTo>
                <a:lnTo>
                  <a:pt x="518960" y="457200"/>
                </a:lnTo>
                <a:lnTo>
                  <a:pt x="483670" y="419100"/>
                </a:lnTo>
                <a:lnTo>
                  <a:pt x="448718" y="381000"/>
                </a:lnTo>
                <a:lnTo>
                  <a:pt x="414110" y="342900"/>
                </a:lnTo>
                <a:lnTo>
                  <a:pt x="379851" y="304800"/>
                </a:lnTo>
                <a:lnTo>
                  <a:pt x="345946" y="266700"/>
                </a:lnTo>
                <a:lnTo>
                  <a:pt x="312401" y="215900"/>
                </a:lnTo>
                <a:lnTo>
                  <a:pt x="279222" y="177800"/>
                </a:lnTo>
                <a:lnTo>
                  <a:pt x="246415" y="139700"/>
                </a:lnTo>
                <a:lnTo>
                  <a:pt x="213984" y="88900"/>
                </a:lnTo>
                <a:lnTo>
                  <a:pt x="181936" y="50800"/>
                </a:lnTo>
                <a:lnTo>
                  <a:pt x="150275" y="0"/>
                </a:lnTo>
                <a:close/>
              </a:path>
              <a:path w="2636520" h="1790700">
                <a:moveTo>
                  <a:pt x="536095" y="0"/>
                </a:moveTo>
                <a:lnTo>
                  <a:pt x="408511" y="0"/>
                </a:lnTo>
                <a:lnTo>
                  <a:pt x="437734" y="38100"/>
                </a:lnTo>
                <a:lnTo>
                  <a:pt x="467307" y="76200"/>
                </a:lnTo>
                <a:lnTo>
                  <a:pt x="497233" y="114300"/>
                </a:lnTo>
                <a:lnTo>
                  <a:pt x="527515" y="152400"/>
                </a:lnTo>
                <a:lnTo>
                  <a:pt x="558158" y="177800"/>
                </a:lnTo>
                <a:lnTo>
                  <a:pt x="589163" y="215900"/>
                </a:lnTo>
                <a:lnTo>
                  <a:pt x="620535" y="254000"/>
                </a:lnTo>
                <a:lnTo>
                  <a:pt x="652278" y="292100"/>
                </a:lnTo>
                <a:lnTo>
                  <a:pt x="684393" y="330200"/>
                </a:lnTo>
                <a:lnTo>
                  <a:pt x="716886" y="355600"/>
                </a:lnTo>
                <a:lnTo>
                  <a:pt x="749758" y="393700"/>
                </a:lnTo>
                <a:lnTo>
                  <a:pt x="783015" y="431800"/>
                </a:lnTo>
                <a:lnTo>
                  <a:pt x="816658" y="457200"/>
                </a:lnTo>
                <a:lnTo>
                  <a:pt x="850692" y="495300"/>
                </a:lnTo>
                <a:lnTo>
                  <a:pt x="885119" y="533400"/>
                </a:lnTo>
                <a:lnTo>
                  <a:pt x="919943" y="558800"/>
                </a:lnTo>
                <a:lnTo>
                  <a:pt x="955168" y="596900"/>
                </a:lnTo>
                <a:lnTo>
                  <a:pt x="990797" y="635000"/>
                </a:lnTo>
                <a:lnTo>
                  <a:pt x="1026833" y="660400"/>
                </a:lnTo>
                <a:lnTo>
                  <a:pt x="1063280" y="698500"/>
                </a:lnTo>
                <a:lnTo>
                  <a:pt x="1100141" y="723900"/>
                </a:lnTo>
                <a:lnTo>
                  <a:pt x="1137420" y="762000"/>
                </a:lnTo>
                <a:lnTo>
                  <a:pt x="1175119" y="787400"/>
                </a:lnTo>
                <a:lnTo>
                  <a:pt x="1213243" y="825500"/>
                </a:lnTo>
                <a:lnTo>
                  <a:pt x="1251794" y="850900"/>
                </a:lnTo>
                <a:lnTo>
                  <a:pt x="1290776" y="889000"/>
                </a:lnTo>
                <a:lnTo>
                  <a:pt x="1330192" y="914400"/>
                </a:lnTo>
                <a:lnTo>
                  <a:pt x="1370047" y="952500"/>
                </a:lnTo>
                <a:lnTo>
                  <a:pt x="1451082" y="1003300"/>
                </a:lnTo>
                <a:lnTo>
                  <a:pt x="1492270" y="1041400"/>
                </a:lnTo>
                <a:lnTo>
                  <a:pt x="1618556" y="1117600"/>
                </a:lnTo>
                <a:lnTo>
                  <a:pt x="1661569" y="1155700"/>
                </a:lnTo>
                <a:lnTo>
                  <a:pt x="1793413" y="1231900"/>
                </a:lnTo>
                <a:lnTo>
                  <a:pt x="1929532" y="1308100"/>
                </a:lnTo>
                <a:lnTo>
                  <a:pt x="1975870" y="1346200"/>
                </a:lnTo>
                <a:lnTo>
                  <a:pt x="2117832" y="1422400"/>
                </a:lnTo>
                <a:lnTo>
                  <a:pt x="2166145" y="1435100"/>
                </a:lnTo>
                <a:lnTo>
                  <a:pt x="2214961" y="1460500"/>
                </a:lnTo>
                <a:lnTo>
                  <a:pt x="2364455" y="1536700"/>
                </a:lnTo>
                <a:lnTo>
                  <a:pt x="2101118" y="1384300"/>
                </a:lnTo>
                <a:lnTo>
                  <a:pt x="1888404" y="1257300"/>
                </a:lnTo>
                <a:lnTo>
                  <a:pt x="1846625" y="1219200"/>
                </a:lnTo>
                <a:lnTo>
                  <a:pt x="1722867" y="1143000"/>
                </a:lnTo>
                <a:lnTo>
                  <a:pt x="1682147" y="1104900"/>
                </a:lnTo>
                <a:lnTo>
                  <a:pt x="1601524" y="1054100"/>
                </a:lnTo>
                <a:lnTo>
                  <a:pt x="1561626" y="1016000"/>
                </a:lnTo>
                <a:lnTo>
                  <a:pt x="1522006" y="990600"/>
                </a:lnTo>
                <a:lnTo>
                  <a:pt x="1482667" y="952500"/>
                </a:lnTo>
                <a:lnTo>
                  <a:pt x="1404844" y="901700"/>
                </a:lnTo>
                <a:lnTo>
                  <a:pt x="1366364" y="863600"/>
                </a:lnTo>
                <a:lnTo>
                  <a:pt x="1328175" y="838200"/>
                </a:lnTo>
                <a:lnTo>
                  <a:pt x="1252683" y="762000"/>
                </a:lnTo>
                <a:lnTo>
                  <a:pt x="1215384" y="736600"/>
                </a:lnTo>
                <a:lnTo>
                  <a:pt x="1178386" y="698500"/>
                </a:lnTo>
                <a:lnTo>
                  <a:pt x="1141692" y="673100"/>
                </a:lnTo>
                <a:lnTo>
                  <a:pt x="1069227" y="596900"/>
                </a:lnTo>
                <a:lnTo>
                  <a:pt x="1033461" y="558800"/>
                </a:lnTo>
                <a:lnTo>
                  <a:pt x="998009" y="533400"/>
                </a:lnTo>
                <a:lnTo>
                  <a:pt x="928058" y="457200"/>
                </a:lnTo>
                <a:lnTo>
                  <a:pt x="893564" y="419100"/>
                </a:lnTo>
                <a:lnTo>
                  <a:pt x="859394" y="381000"/>
                </a:lnTo>
                <a:lnTo>
                  <a:pt x="825551" y="342900"/>
                </a:lnTo>
                <a:lnTo>
                  <a:pt x="792038" y="304800"/>
                </a:lnTo>
                <a:lnTo>
                  <a:pt x="758856" y="279400"/>
                </a:lnTo>
                <a:lnTo>
                  <a:pt x="726010" y="241300"/>
                </a:lnTo>
                <a:lnTo>
                  <a:pt x="693500" y="203200"/>
                </a:lnTo>
                <a:lnTo>
                  <a:pt x="661329" y="165100"/>
                </a:lnTo>
                <a:lnTo>
                  <a:pt x="629501" y="114300"/>
                </a:lnTo>
                <a:lnTo>
                  <a:pt x="598018" y="76200"/>
                </a:lnTo>
                <a:lnTo>
                  <a:pt x="566882" y="38100"/>
                </a:lnTo>
                <a:lnTo>
                  <a:pt x="536095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" y="726252"/>
            <a:ext cx="4608195" cy="0"/>
          </a:xfrm>
          <a:custGeom>
            <a:avLst/>
            <a:gdLst/>
            <a:ahLst/>
            <a:cxnLst/>
            <a:rect l="l" t="t" r="r" b="b"/>
            <a:pathLst>
              <a:path w="4608195">
                <a:moveTo>
                  <a:pt x="0" y="0"/>
                </a:moveTo>
                <a:lnTo>
                  <a:pt x="4607936" y="0"/>
                </a:lnTo>
              </a:path>
            </a:pathLst>
          </a:custGeom>
          <a:ln w="20577">
            <a:solidFill>
              <a:srgbClr val="EAEBE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261554" y="165377"/>
            <a:ext cx="341477" cy="3410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67979" y="192853"/>
            <a:ext cx="1431624" cy="2856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90307" y="1417186"/>
            <a:ext cx="1829485" cy="340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13662" y="1877579"/>
            <a:ext cx="1982774" cy="454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" y="2"/>
            <a:ext cx="4607936" cy="39451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" y="814"/>
            <a:ext cx="2636520" cy="393700"/>
          </a:xfrm>
          <a:custGeom>
            <a:avLst/>
            <a:gdLst/>
            <a:ahLst/>
            <a:cxnLst/>
            <a:rect l="l" t="t" r="r" b="b"/>
            <a:pathLst>
              <a:path w="2636520" h="393700">
                <a:moveTo>
                  <a:pt x="0" y="255270"/>
                </a:moveTo>
                <a:lnTo>
                  <a:pt x="0" y="393700"/>
                </a:lnTo>
                <a:lnTo>
                  <a:pt x="1312468" y="393700"/>
                </a:lnTo>
                <a:lnTo>
                  <a:pt x="1260789" y="389890"/>
                </a:lnTo>
                <a:lnTo>
                  <a:pt x="698898" y="334010"/>
                </a:lnTo>
                <a:lnTo>
                  <a:pt x="648395" y="327660"/>
                </a:lnTo>
                <a:lnTo>
                  <a:pt x="497438" y="312420"/>
                </a:lnTo>
                <a:lnTo>
                  <a:pt x="447301" y="306070"/>
                </a:lnTo>
                <a:lnTo>
                  <a:pt x="347295" y="295910"/>
                </a:lnTo>
                <a:lnTo>
                  <a:pt x="297424" y="289560"/>
                </a:lnTo>
                <a:lnTo>
                  <a:pt x="247640" y="284480"/>
                </a:lnTo>
                <a:lnTo>
                  <a:pt x="197942" y="278130"/>
                </a:lnTo>
                <a:lnTo>
                  <a:pt x="148330" y="273050"/>
                </a:lnTo>
                <a:lnTo>
                  <a:pt x="98803" y="266700"/>
                </a:lnTo>
                <a:lnTo>
                  <a:pt x="49360" y="261620"/>
                </a:lnTo>
                <a:lnTo>
                  <a:pt x="0" y="255270"/>
                </a:lnTo>
                <a:close/>
              </a:path>
              <a:path w="2636520" h="393700">
                <a:moveTo>
                  <a:pt x="0" y="104140"/>
                </a:moveTo>
                <a:lnTo>
                  <a:pt x="0" y="184150"/>
                </a:lnTo>
                <a:lnTo>
                  <a:pt x="50742" y="193040"/>
                </a:lnTo>
                <a:lnTo>
                  <a:pt x="455290" y="254000"/>
                </a:lnTo>
                <a:lnTo>
                  <a:pt x="505666" y="260350"/>
                </a:lnTo>
                <a:lnTo>
                  <a:pt x="555996" y="267970"/>
                </a:lnTo>
                <a:lnTo>
                  <a:pt x="606277" y="274320"/>
                </a:lnTo>
                <a:lnTo>
                  <a:pt x="656510" y="281940"/>
                </a:lnTo>
                <a:lnTo>
                  <a:pt x="1006650" y="326390"/>
                </a:lnTo>
                <a:lnTo>
                  <a:pt x="1056442" y="331470"/>
                </a:lnTo>
                <a:lnTo>
                  <a:pt x="1155845" y="344170"/>
                </a:lnTo>
                <a:lnTo>
                  <a:pt x="1304474" y="359410"/>
                </a:lnTo>
                <a:lnTo>
                  <a:pt x="1353886" y="365760"/>
                </a:lnTo>
                <a:lnTo>
                  <a:pt x="1452503" y="375920"/>
                </a:lnTo>
                <a:lnTo>
                  <a:pt x="1501707" y="379730"/>
                </a:lnTo>
                <a:lnTo>
                  <a:pt x="1599898" y="389890"/>
                </a:lnTo>
                <a:lnTo>
                  <a:pt x="1648882" y="393700"/>
                </a:lnTo>
                <a:lnTo>
                  <a:pt x="2109882" y="393700"/>
                </a:lnTo>
                <a:lnTo>
                  <a:pt x="1944479" y="378460"/>
                </a:lnTo>
                <a:lnTo>
                  <a:pt x="1889782" y="372110"/>
                </a:lnTo>
                <a:lnTo>
                  <a:pt x="1781058" y="361950"/>
                </a:lnTo>
                <a:lnTo>
                  <a:pt x="1727037" y="355600"/>
                </a:lnTo>
                <a:lnTo>
                  <a:pt x="1673246" y="350520"/>
                </a:lnTo>
                <a:lnTo>
                  <a:pt x="1619689" y="344170"/>
                </a:lnTo>
                <a:lnTo>
                  <a:pt x="1566367" y="339090"/>
                </a:lnTo>
                <a:lnTo>
                  <a:pt x="1513284" y="332740"/>
                </a:lnTo>
                <a:lnTo>
                  <a:pt x="1460441" y="327660"/>
                </a:lnTo>
                <a:lnTo>
                  <a:pt x="945834" y="264160"/>
                </a:lnTo>
                <a:lnTo>
                  <a:pt x="895812" y="256540"/>
                </a:lnTo>
                <a:lnTo>
                  <a:pt x="846062" y="250190"/>
                </a:lnTo>
                <a:lnTo>
                  <a:pt x="796586" y="242570"/>
                </a:lnTo>
                <a:lnTo>
                  <a:pt x="747387" y="236220"/>
                </a:lnTo>
                <a:lnTo>
                  <a:pt x="410972" y="182880"/>
                </a:lnTo>
                <a:lnTo>
                  <a:pt x="364083" y="173990"/>
                </a:lnTo>
                <a:lnTo>
                  <a:pt x="317494" y="166370"/>
                </a:lnTo>
                <a:lnTo>
                  <a:pt x="271208" y="157480"/>
                </a:lnTo>
                <a:lnTo>
                  <a:pt x="225228" y="149860"/>
                </a:lnTo>
                <a:lnTo>
                  <a:pt x="44414" y="114300"/>
                </a:lnTo>
                <a:lnTo>
                  <a:pt x="0" y="104140"/>
                </a:lnTo>
                <a:close/>
              </a:path>
              <a:path w="2636520" h="393700">
                <a:moveTo>
                  <a:pt x="150275" y="0"/>
                </a:moveTo>
                <a:lnTo>
                  <a:pt x="0" y="0"/>
                </a:lnTo>
                <a:lnTo>
                  <a:pt x="0" y="24130"/>
                </a:lnTo>
                <a:lnTo>
                  <a:pt x="40893" y="34290"/>
                </a:lnTo>
                <a:lnTo>
                  <a:pt x="82347" y="45720"/>
                </a:lnTo>
                <a:lnTo>
                  <a:pt x="124352" y="55880"/>
                </a:lnTo>
                <a:lnTo>
                  <a:pt x="387353" y="116840"/>
                </a:lnTo>
                <a:lnTo>
                  <a:pt x="432917" y="125730"/>
                </a:lnTo>
                <a:lnTo>
                  <a:pt x="478948" y="135890"/>
                </a:lnTo>
                <a:lnTo>
                  <a:pt x="813332" y="198120"/>
                </a:lnTo>
                <a:lnTo>
                  <a:pt x="862713" y="205740"/>
                </a:lnTo>
                <a:lnTo>
                  <a:pt x="912466" y="214630"/>
                </a:lnTo>
                <a:lnTo>
                  <a:pt x="1270253" y="267970"/>
                </a:lnTo>
                <a:lnTo>
                  <a:pt x="1322599" y="274320"/>
                </a:lnTo>
                <a:lnTo>
                  <a:pt x="1375221" y="281940"/>
                </a:lnTo>
                <a:lnTo>
                  <a:pt x="1481253" y="294640"/>
                </a:lnTo>
                <a:lnTo>
                  <a:pt x="1534642" y="302260"/>
                </a:lnTo>
                <a:lnTo>
                  <a:pt x="1696173" y="321310"/>
                </a:lnTo>
                <a:lnTo>
                  <a:pt x="1750437" y="326390"/>
                </a:lnTo>
                <a:lnTo>
                  <a:pt x="1859531" y="339090"/>
                </a:lnTo>
                <a:lnTo>
                  <a:pt x="1969310" y="349250"/>
                </a:lnTo>
                <a:lnTo>
                  <a:pt x="2024430" y="355600"/>
                </a:lnTo>
                <a:lnTo>
                  <a:pt x="2301915" y="381000"/>
                </a:lnTo>
                <a:lnTo>
                  <a:pt x="2357715" y="384810"/>
                </a:lnTo>
                <a:lnTo>
                  <a:pt x="2413592" y="389890"/>
                </a:lnTo>
                <a:lnTo>
                  <a:pt x="2469534" y="393700"/>
                </a:lnTo>
                <a:lnTo>
                  <a:pt x="2636075" y="393700"/>
                </a:lnTo>
                <a:lnTo>
                  <a:pt x="2357289" y="368300"/>
                </a:lnTo>
                <a:lnTo>
                  <a:pt x="2301869" y="361950"/>
                </a:lnTo>
                <a:lnTo>
                  <a:pt x="2246587" y="356870"/>
                </a:lnTo>
                <a:lnTo>
                  <a:pt x="2191453" y="350520"/>
                </a:lnTo>
                <a:lnTo>
                  <a:pt x="2136477" y="345440"/>
                </a:lnTo>
                <a:lnTo>
                  <a:pt x="2081671" y="339090"/>
                </a:lnTo>
                <a:lnTo>
                  <a:pt x="2027044" y="334010"/>
                </a:lnTo>
                <a:lnTo>
                  <a:pt x="1918373" y="321310"/>
                </a:lnTo>
                <a:lnTo>
                  <a:pt x="1864350" y="316230"/>
                </a:lnTo>
                <a:lnTo>
                  <a:pt x="1650588" y="290830"/>
                </a:lnTo>
                <a:lnTo>
                  <a:pt x="1597783" y="283210"/>
                </a:lnTo>
                <a:lnTo>
                  <a:pt x="1493011" y="270510"/>
                </a:lnTo>
                <a:lnTo>
                  <a:pt x="1441065" y="262890"/>
                </a:lnTo>
                <a:lnTo>
                  <a:pt x="1389427" y="256540"/>
                </a:lnTo>
                <a:lnTo>
                  <a:pt x="1086649" y="210820"/>
                </a:lnTo>
                <a:lnTo>
                  <a:pt x="1037460" y="201930"/>
                </a:lnTo>
                <a:lnTo>
                  <a:pt x="988664" y="194310"/>
                </a:lnTo>
                <a:lnTo>
                  <a:pt x="704729" y="140970"/>
                </a:lnTo>
                <a:lnTo>
                  <a:pt x="658979" y="130810"/>
                </a:lnTo>
                <a:lnTo>
                  <a:pt x="613707" y="121920"/>
                </a:lnTo>
                <a:lnTo>
                  <a:pt x="480862" y="91440"/>
                </a:lnTo>
                <a:lnTo>
                  <a:pt x="437606" y="80010"/>
                </a:lnTo>
                <a:lnTo>
                  <a:pt x="394881" y="69850"/>
                </a:lnTo>
                <a:lnTo>
                  <a:pt x="229503" y="24130"/>
                </a:lnTo>
                <a:lnTo>
                  <a:pt x="189592" y="11430"/>
                </a:lnTo>
                <a:lnTo>
                  <a:pt x="150275" y="0"/>
                </a:lnTo>
                <a:close/>
              </a:path>
              <a:path w="2636520" h="393700">
                <a:moveTo>
                  <a:pt x="536095" y="0"/>
                </a:moveTo>
                <a:lnTo>
                  <a:pt x="408511" y="0"/>
                </a:lnTo>
                <a:lnTo>
                  <a:pt x="484145" y="20320"/>
                </a:lnTo>
                <a:lnTo>
                  <a:pt x="683565" y="71120"/>
                </a:lnTo>
                <a:lnTo>
                  <a:pt x="725278" y="80010"/>
                </a:lnTo>
                <a:lnTo>
                  <a:pt x="810591" y="100330"/>
                </a:lnTo>
                <a:lnTo>
                  <a:pt x="854204" y="109220"/>
                </a:lnTo>
                <a:lnTo>
                  <a:pt x="898466" y="119380"/>
                </a:lnTo>
                <a:lnTo>
                  <a:pt x="988960" y="137160"/>
                </a:lnTo>
                <a:lnTo>
                  <a:pt x="1035208" y="147320"/>
                </a:lnTo>
                <a:lnTo>
                  <a:pt x="1327145" y="200660"/>
                </a:lnTo>
                <a:lnTo>
                  <a:pt x="1378276" y="208280"/>
                </a:lnTo>
                <a:lnTo>
                  <a:pt x="1482725" y="226060"/>
                </a:lnTo>
                <a:lnTo>
                  <a:pt x="1590136" y="241300"/>
                </a:lnTo>
                <a:lnTo>
                  <a:pt x="1644971" y="250190"/>
                </a:lnTo>
                <a:lnTo>
                  <a:pt x="1990227" y="295910"/>
                </a:lnTo>
                <a:lnTo>
                  <a:pt x="2050544" y="302260"/>
                </a:lnTo>
                <a:lnTo>
                  <a:pt x="2173623" y="317500"/>
                </a:lnTo>
                <a:lnTo>
                  <a:pt x="2364455" y="336550"/>
                </a:lnTo>
                <a:lnTo>
                  <a:pt x="2306795" y="330200"/>
                </a:lnTo>
                <a:lnTo>
                  <a:pt x="2249529" y="322580"/>
                </a:lnTo>
                <a:lnTo>
                  <a:pt x="2192662" y="316230"/>
                </a:lnTo>
                <a:lnTo>
                  <a:pt x="1806227" y="262890"/>
                </a:lnTo>
                <a:lnTo>
                  <a:pt x="1752750" y="254000"/>
                </a:lnTo>
                <a:lnTo>
                  <a:pt x="1699723" y="246380"/>
                </a:lnTo>
                <a:lnTo>
                  <a:pt x="1595036" y="228600"/>
                </a:lnTo>
                <a:lnTo>
                  <a:pt x="1543387" y="220980"/>
                </a:lnTo>
                <a:lnTo>
                  <a:pt x="1341560" y="185420"/>
                </a:lnTo>
                <a:lnTo>
                  <a:pt x="1292322" y="175260"/>
                </a:lnTo>
                <a:lnTo>
                  <a:pt x="1243582" y="166370"/>
                </a:lnTo>
                <a:lnTo>
                  <a:pt x="1195347" y="156210"/>
                </a:lnTo>
                <a:lnTo>
                  <a:pt x="1147622" y="147320"/>
                </a:lnTo>
                <a:lnTo>
                  <a:pt x="1100412" y="137160"/>
                </a:lnTo>
                <a:lnTo>
                  <a:pt x="1053723" y="128270"/>
                </a:lnTo>
                <a:lnTo>
                  <a:pt x="872285" y="87630"/>
                </a:lnTo>
                <a:lnTo>
                  <a:pt x="828283" y="76200"/>
                </a:lnTo>
                <a:lnTo>
                  <a:pt x="741947" y="55880"/>
                </a:lnTo>
                <a:lnTo>
                  <a:pt x="657872" y="33020"/>
                </a:lnTo>
                <a:lnTo>
                  <a:pt x="616696" y="22860"/>
                </a:lnTo>
                <a:lnTo>
                  <a:pt x="536095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" y="394514"/>
            <a:ext cx="4608195" cy="20955"/>
          </a:xfrm>
          <a:custGeom>
            <a:avLst/>
            <a:gdLst/>
            <a:ahLst/>
            <a:cxnLst/>
            <a:rect l="l" t="t" r="r" b="b"/>
            <a:pathLst>
              <a:path w="4608195" h="20954">
                <a:moveTo>
                  <a:pt x="0" y="20578"/>
                </a:moveTo>
                <a:lnTo>
                  <a:pt x="4607936" y="20578"/>
                </a:lnTo>
                <a:lnTo>
                  <a:pt x="4607936" y="0"/>
                </a:lnTo>
                <a:lnTo>
                  <a:pt x="0" y="0"/>
                </a:lnTo>
                <a:lnTo>
                  <a:pt x="0" y="20578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" y="3279830"/>
            <a:ext cx="4608195" cy="176530"/>
          </a:xfrm>
          <a:custGeom>
            <a:avLst/>
            <a:gdLst/>
            <a:ahLst/>
            <a:cxnLst/>
            <a:rect l="l" t="t" r="r" b="b"/>
            <a:pathLst>
              <a:path w="4608195" h="176529">
                <a:moveTo>
                  <a:pt x="4607936" y="0"/>
                </a:moveTo>
                <a:lnTo>
                  <a:pt x="0" y="0"/>
                </a:lnTo>
                <a:lnTo>
                  <a:pt x="0" y="176220"/>
                </a:lnTo>
                <a:lnTo>
                  <a:pt x="4607936" y="176220"/>
                </a:lnTo>
                <a:lnTo>
                  <a:pt x="4607936" y="0"/>
                </a:lnTo>
                <a:close/>
              </a:path>
            </a:pathLst>
          </a:custGeom>
          <a:solidFill>
            <a:srgbClr val="003F9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" y="3259252"/>
            <a:ext cx="4608195" cy="20955"/>
          </a:xfrm>
          <a:custGeom>
            <a:avLst/>
            <a:gdLst/>
            <a:ahLst/>
            <a:cxnLst/>
            <a:rect l="l" t="t" r="r" b="b"/>
            <a:pathLst>
              <a:path w="4608195" h="20954">
                <a:moveTo>
                  <a:pt x="0" y="20578"/>
                </a:moveTo>
                <a:lnTo>
                  <a:pt x="4607936" y="20578"/>
                </a:lnTo>
                <a:lnTo>
                  <a:pt x="4607936" y="0"/>
                </a:lnTo>
                <a:lnTo>
                  <a:pt x="0" y="0"/>
                </a:lnTo>
                <a:lnTo>
                  <a:pt x="0" y="20578"/>
                </a:lnTo>
                <a:close/>
              </a:path>
            </a:pathLst>
          </a:custGeom>
          <a:solidFill>
            <a:srgbClr val="EAEB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847357" y="58384"/>
            <a:ext cx="285994" cy="28574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187747" y="81512"/>
            <a:ext cx="1199587" cy="2392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5897"/>
            <a:ext cx="4419498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tags" Target="../tags/tag9.xml"/><Relationship Id="rId2" Type="http://schemas.openxmlformats.org/officeDocument/2006/relationships/image" Target="../media/image17.png"/><Relationship Id="rId1" Type="http://schemas.openxmlformats.org/officeDocument/2006/relationships/tags" Target="../tags/tag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22.png"/><Relationship Id="rId3" Type="http://schemas.openxmlformats.org/officeDocument/2006/relationships/tags" Target="../tags/tag13.xml"/><Relationship Id="rId2" Type="http://schemas.openxmlformats.org/officeDocument/2006/relationships/image" Target="../media/image21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tags" Target="../tags/tag18.xml"/><Relationship Id="rId2" Type="http://schemas.openxmlformats.org/officeDocument/2006/relationships/image" Target="../media/image29.png"/><Relationship Id="rId1" Type="http://schemas.openxmlformats.org/officeDocument/2006/relationships/tags" Target="../tags/tag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4.xml"/><Relationship Id="rId2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tags" Target="../tags/tag7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161897" y="1882659"/>
            <a:ext cx="1982774" cy="466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655" algn="ctr">
              <a:lnSpc>
                <a:spcPct val="100000"/>
              </a:lnSpc>
              <a:spcBef>
                <a:spcPts val="95"/>
              </a:spcBef>
            </a:pPr>
            <a:endParaRPr sz="1000" spc="-5" dirty="0"/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endParaRPr sz="950">
              <a:latin typeface="Times New Roman" panose="02020603050405020304"/>
              <a:cs typeface="Times New Roman" panose="02020603050405020304"/>
            </a:endParaRPr>
          </a:p>
          <a:p>
            <a:pPr marL="33655" marR="27940" algn="ctr">
              <a:lnSpc>
                <a:spcPct val="100000"/>
              </a:lnSpc>
            </a:pPr>
            <a:endParaRPr lang="zh-CN" altLang="en-US" sz="10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8650" y="1120775"/>
            <a:ext cx="3199130" cy="67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60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52450" y="1196975"/>
            <a:ext cx="3361055" cy="979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PAC learning </a:t>
            </a:r>
            <a:r>
              <a:rPr lang="zh-CN" altLang="en-US" sz="2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000">
                <a:solidFill>
                  <a:schemeClr val="bg1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VC dimension</a:t>
            </a:r>
            <a:endParaRPr lang="en-US" altLang="zh-CN" sz="2000">
              <a:solidFill>
                <a:schemeClr val="bg1"/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66850" y="1958975"/>
            <a:ext cx="26028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张嘉贤</a:t>
            </a:r>
            <a:r>
              <a:rPr lang="en-US" altLang="zh-CN" sz="1200">
                <a:solidFill>
                  <a:schemeClr val="bg1"/>
                </a:solidFill>
              </a:rPr>
              <a:t> 2025/4/29</a:t>
            </a:r>
            <a:endParaRPr lang="en-US" altLang="zh-CN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2153920"/>
          </a:xfrm>
        </p:spPr>
        <p:txBody>
          <a:bodyPr/>
          <a:p>
            <a:r>
              <a:rPr lang="en-US" altLang="zh-CN"/>
              <a:t> </a:t>
            </a:r>
            <a:r>
              <a:rPr lang="en-US" altLang="zh-CN" sz="1000"/>
              <a:t>   </a:t>
            </a:r>
            <a:r>
              <a:rPr lang="zh-CN" altLang="en-US" sz="1000"/>
              <a:t>上面的定理要求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C⊆H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，即我们可以得到一个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误差的假设，但是如果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中不包含一个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误差的假设呢？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----&gt;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我们期望找到一个与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中最好的假设误差在ε以内的假设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则称概念类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是agnostically learnable的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同时，上面的定理还要求我们需要找到一致性的假设，这在很多时候都是很难做到的，我们可能无法完全准确的区分数据集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----&gt;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我们可以找到一个在数据集上错误尽可能小的假设。我们称经验误差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为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415" y="1196975"/>
            <a:ext cx="3810000" cy="5384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57650" y="2623185"/>
            <a:ext cx="348615" cy="144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53670"/>
          </a:xfrm>
        </p:spPr>
        <p:txBody>
          <a:bodyPr/>
          <a:p>
            <a:r>
              <a:rPr lang="zh-CN" altLang="en-US" sz="1000"/>
              <a:t>在新的前提下，我们有以下定理：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8435" y="892175"/>
            <a:ext cx="4253865" cy="8013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5250" y="1818640"/>
            <a:ext cx="4222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        </a:t>
            </a:r>
            <a:r>
              <a:rPr lang="zh-CN" altLang="en-US" sz="1000"/>
              <a:t>通过这个</a:t>
            </a:r>
            <a:r>
              <a:rPr lang="zh-CN" altLang="en-US" sz="1000"/>
              <a:t>定理，我们可以精确地量化随着样本数量的增加，经验误差如何收敛到真实误差</a:t>
            </a:r>
            <a:endParaRPr lang="zh-CN" altLang="en-U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650" y="511175"/>
            <a:ext cx="4039235" cy="2002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587375"/>
            <a:ext cx="4016375" cy="10674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1950" y="1958975"/>
            <a:ext cx="4054475" cy="3302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1702435"/>
              </a:xfrm>
            </p:spPr>
            <p:txBody>
              <a:bodyPr/>
              <a:p>
                <a:r>
                  <a:rPr lang="en-US" altLang="zh-CN" sz="1000"/>
                  <a:t>   </a:t>
                </a:r>
                <a:r>
                  <a:rPr lang="zh-CN" altLang="en-US" sz="1000"/>
                  <a:t>但是，假设类的大小通常是相当大的，甚至是无限的！</a:t>
                </a:r>
                <a:endParaRPr lang="zh-CN" altLang="en-US" sz="1000"/>
              </a:p>
              <a:p>
                <a:endParaRPr lang="zh-CN" altLang="en-US" sz="1000"/>
              </a:p>
              <a:p>
                <a:r>
                  <a:rPr lang="en-US" altLang="zh-CN" sz="1000"/>
                  <a:t>   </a:t>
                </a:r>
                <a:r>
                  <a:rPr lang="zh-CN" altLang="en-US" sz="1000"/>
                  <a:t>考虑一个简单的情况，比如我们要学习一个</a:t>
                </a:r>
                <a:r>
                  <a:rPr lang="en-US" altLang="zh-CN" sz="1000"/>
                  <a:t>n</a:t>
                </a:r>
                <a:r>
                  <a:rPr lang="zh-CN" altLang="en-US" sz="1000"/>
                  <a:t>维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，</a:t>
                </a:r>
                <a:r>
                  <a:rPr lang="en-US" altLang="zh-CN" sz="1000"/>
                  <a:t>1</a:t>
                </a:r>
                <a:r>
                  <a:rPr lang="zh-CN" altLang="en-US" sz="1000"/>
                  <a:t>向量的映射函数，由于</a:t>
                </a:r>
                <a:r>
                  <a:rPr lang="en-US" altLang="zh-CN" sz="1000"/>
                  <a:t>n</a:t>
                </a:r>
                <a:r>
                  <a:rPr lang="zh-CN" altLang="en-US" sz="1000"/>
                  <a:t>维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，</a:t>
                </a:r>
                <a:r>
                  <a:rPr lang="en-US" altLang="zh-CN" sz="1000"/>
                  <a:t>1</a:t>
                </a:r>
                <a:r>
                  <a:rPr lang="zh-CN" altLang="en-US" sz="1000"/>
                  <a:t>向量有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 sz="1000"/>
                  <a:t>个，并且，函数值可以为</a:t>
                </a:r>
                <a:r>
                  <a:rPr lang="en-US" altLang="zh-CN" sz="1000"/>
                  <a:t>0</a:t>
                </a:r>
                <a:r>
                  <a:rPr lang="zh-CN" altLang="en-US" sz="1000"/>
                  <a:t>或</a:t>
                </a:r>
                <a:r>
                  <a:rPr lang="en-US" altLang="zh-CN" sz="1000"/>
                  <a:t>1</a:t>
                </a:r>
                <a:r>
                  <a:rPr lang="zh-CN" altLang="en-US" sz="1000"/>
                  <a:t>，那么，映射函数将有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pPr>
                          <m:e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10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𝑛</m:t>
                            </m:r>
                          </m:sup>
                        </m:sSup>
                      </m:sup>
                    </m:sSup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 sz="1000"/>
                  <a:t>个，也就是说，对于这么一个简单的学习任务，我们的假设类的对数也是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sz="10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zh-CN" altLang="en-US" sz="1000"/>
                  <a:t>量级的，这是非常</a:t>
                </a:r>
                <a:r>
                  <a:rPr lang="zh-CN" altLang="en-US" sz="1000"/>
                  <a:t>糟糕的。</a:t>
                </a:r>
                <a:endParaRPr lang="zh-CN" altLang="en-US" sz="1000"/>
              </a:p>
              <a:p>
                <a:r>
                  <a:rPr lang="en-US" altLang="zh-CN" sz="1000"/>
                  <a:t>    </a:t>
                </a:r>
                <a:endParaRPr lang="en-US" altLang="zh-CN" sz="1000"/>
              </a:p>
              <a:p>
                <a:endParaRPr lang="en-US" altLang="zh-CN" sz="1000"/>
              </a:p>
              <a:p>
                <a:r>
                  <a:rPr lang="en-US" altLang="zh-CN" sz="1000"/>
                  <a:t>    </a:t>
                </a:r>
                <a:r>
                  <a:rPr lang="zh-CN" altLang="en-US" sz="1000"/>
                  <a:t>实际上，决定一个假设类区分数据类能力的，并非假设类的大小，这只是他区分能力的上限，</a:t>
                </a:r>
                <a:r>
                  <a:rPr lang="en-US" altLang="zh-CN" sz="1000"/>
                  <a:t>VC dimension</a:t>
                </a:r>
                <a:r>
                  <a:rPr lang="zh-CN" altLang="en-US" sz="1000"/>
                  <a:t>是更精确的衡量假设类区分数据能力的</a:t>
                </a:r>
                <a:r>
                  <a:rPr lang="zh-CN" altLang="en-US" sz="1000"/>
                  <a:t>指标！</a:t>
                </a:r>
                <a:endParaRPr lang="zh-CN" altLang="en-US" sz="1000"/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1702435"/>
              </a:xfrm>
              <a:blipFill rotWithShape="1">
                <a:blip r:embed="rId1"/>
                <a:stretch>
                  <a:fillRect l="-104" t="-30" r="-328" b="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307340"/>
          </a:xfrm>
        </p:spPr>
        <p:txBody>
          <a:bodyPr/>
          <a:p>
            <a:r>
              <a:rPr lang="en-US" altLang="zh-CN" sz="1000"/>
              <a:t>vc dimension</a:t>
            </a:r>
            <a:r>
              <a:rPr lang="zh-CN" altLang="en-US" sz="1000"/>
              <a:t>是衡量假设类分散数据点能力的量，因此，将</a:t>
            </a:r>
            <a:r>
              <a:rPr lang="en-US" altLang="zh-CN" sz="1000"/>
              <a:t>vc dimension</a:t>
            </a:r>
            <a:r>
              <a:rPr lang="zh-CN" altLang="en-US" sz="1000"/>
              <a:t>运用到</a:t>
            </a:r>
            <a:r>
              <a:rPr lang="en-US" altLang="zh-CN" sz="1000"/>
              <a:t>PAC learning</a:t>
            </a:r>
            <a:r>
              <a:rPr lang="zh-CN" altLang="en-US" sz="1000"/>
              <a:t>，可以得到下面的结论</a:t>
            </a:r>
            <a:endParaRPr lang="zh-CN" altLang="en-US" sz="1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245" y="1273175"/>
            <a:ext cx="4244340" cy="8261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7650" y="2263775"/>
            <a:ext cx="35661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对任何一个假设类</a:t>
            </a:r>
            <a:r>
              <a:rPr lang="en-US" altLang="zh-CN" sz="1000"/>
              <a:t>H</a:t>
            </a:r>
            <a:r>
              <a:rPr lang="zh-CN" altLang="en-US" sz="1000"/>
              <a:t>，其</a:t>
            </a:r>
            <a:r>
              <a:rPr lang="en-US" altLang="zh-CN" sz="1000"/>
              <a:t>vc dimension</a:t>
            </a:r>
            <a:r>
              <a:rPr lang="zh-CN" altLang="en-US" sz="1000"/>
              <a:t>都是要小于</a:t>
            </a:r>
            <a:r>
              <a:rPr lang="en-US" altLang="zh-CN" sz="1000"/>
              <a:t>logH</a:t>
            </a:r>
            <a:r>
              <a:rPr lang="zh-CN" altLang="en-US" sz="1000"/>
              <a:t>的</a:t>
            </a:r>
            <a:endParaRPr lang="zh-CN" altLang="en-U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53670"/>
          </a:xfrm>
        </p:spPr>
        <p:txBody>
          <a:bodyPr/>
          <a:p>
            <a:r>
              <a:rPr lang="en-US" altLang="zh-CN" sz="1000"/>
              <a:t>PAC bound</a:t>
            </a:r>
            <a:r>
              <a:rPr lang="zh-CN" altLang="en-US" sz="1000"/>
              <a:t>在机器学习中一个具体的应用例子：</a:t>
            </a:r>
            <a:r>
              <a:rPr lang="en-US" altLang="zh-CN" sz="1000"/>
              <a:t>SVM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4020" y="892175"/>
            <a:ext cx="3876040" cy="1946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307340"/>
          </a:xfrm>
        </p:spPr>
        <p:txBody>
          <a:bodyPr/>
          <a:p>
            <a:r>
              <a:rPr lang="en-US" altLang="zh-CN" sz="1000"/>
              <a:t>   </a:t>
            </a:r>
            <a:r>
              <a:rPr lang="zh-CN" altLang="en-US" sz="1000"/>
              <a:t>由于</a:t>
            </a:r>
            <a:r>
              <a:rPr lang="en-US" altLang="zh-CN" sz="1000"/>
              <a:t>d</a:t>
            </a:r>
            <a:r>
              <a:rPr lang="zh-CN" altLang="en-US" sz="1000"/>
              <a:t>维超平面的</a:t>
            </a:r>
            <a:r>
              <a:rPr lang="en-US" altLang="zh-CN" sz="1000"/>
              <a:t>VC dimension</a:t>
            </a:r>
            <a:r>
              <a:rPr lang="zh-CN" altLang="en-US" sz="1000"/>
              <a:t>为</a:t>
            </a:r>
            <a:r>
              <a:rPr lang="en-US" altLang="zh-CN" sz="1000"/>
              <a:t>d+1</a:t>
            </a:r>
            <a:r>
              <a:rPr lang="zh-CN" altLang="en-US" sz="1000"/>
              <a:t>，我们带入之前的公式，可以得到，我们的训练误差和训练样本数目的关系为</a:t>
            </a:r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044575"/>
            <a:ext cx="3935095" cy="4940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19405" y="1577975"/>
            <a:ext cx="3935095" cy="443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          </a:t>
            </a:r>
            <a:r>
              <a:rPr lang="zh-CN" altLang="en-US" sz="1000"/>
              <a:t>当数据维度不大时，我们仅需很少的样本就能保证训练误差在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ε以内。但是，现在处理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</a:rPr>
              <a:t>SVM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问题，我们大多采用核函数的方法，多项式核函数可能将数据点映射到很高的维度，高斯核函数甚至将数据维度映射到无穷，把这个带入我们的公式，这会带来维度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</a:rPr>
              <a:t>灾难！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9575" y="2432685"/>
            <a:ext cx="3880485" cy="5988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/>
              <a:t>         </a:t>
            </a:r>
            <a:r>
              <a:rPr lang="zh-CN" altLang="en-US" sz="1000"/>
              <a:t>这个问题的理解是，核函数有很强的数据区分能力，高斯核函数甚至可以区分任意的数据，但是，这会给模型带来泛化难题，即过拟合问题</a:t>
            </a:r>
            <a:endParaRPr lang="zh-CN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5300" y="65897"/>
            <a:ext cx="4419498" cy="182880"/>
          </a:xfrm>
        </p:spPr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772795"/>
              </a:xfrm>
            </p:spPr>
            <p:txBody>
              <a:bodyPr/>
              <a:p>
                <a:r>
                  <a:rPr lang="zh-CN" altLang="en-US" sz="1000"/>
                  <a:t>解决方案：引入基于</a:t>
                </a:r>
                <a:r>
                  <a:rPr lang="en-US" altLang="zh-CN" sz="1000"/>
                  <a:t>margin</a:t>
                </a:r>
                <a:r>
                  <a:rPr lang="zh-CN" altLang="en-US" sz="1000"/>
                  <a:t>的</a:t>
                </a:r>
                <a:r>
                  <a:rPr lang="en-US" altLang="zh-CN" sz="1000"/>
                  <a:t>VC dimension</a:t>
                </a:r>
                <a:endParaRPr lang="en-US" altLang="zh-CN" sz="1000"/>
              </a:p>
              <a:p>
                <a:endParaRPr lang="en-US" altLang="zh-CN" sz="1000"/>
              </a:p>
              <a:p>
                <a:r>
                  <a:rPr lang="en-US" altLang="zh-CN" sz="1000"/>
                  <a:t>    </a:t>
                </a:r>
                <a:r>
                  <a:rPr lang="zh-CN" altLang="en-US" sz="1000"/>
                  <a:t>在</a:t>
                </a:r>
                <a:r>
                  <a:rPr lang="en-US" altLang="zh-CN" sz="1000"/>
                  <a:t>SVM</a:t>
                </a:r>
                <a:r>
                  <a:rPr lang="zh-CN" altLang="en-US" sz="1000"/>
                  <a:t>问题中基于</a:t>
                </a:r>
                <a:r>
                  <a:rPr lang="en-US" altLang="zh-CN" sz="1000">
                    <a:sym typeface="+mn-ea"/>
                  </a:rPr>
                  <a:t>margin</a:t>
                </a:r>
                <a:r>
                  <a:rPr lang="zh-CN" altLang="en-US" sz="1000">
                    <a:sym typeface="+mn-ea"/>
                  </a:rPr>
                  <a:t>的</a:t>
                </a:r>
                <a:r>
                  <a:rPr lang="en-US" altLang="zh-CN" sz="1000">
                    <a:sym typeface="+mn-ea"/>
                  </a:rPr>
                  <a:t>VC dimension</a:t>
                </a:r>
                <a:r>
                  <a:rPr lang="zh-CN" altLang="en-US" sz="1000">
                    <a:sym typeface="+mn-ea"/>
                  </a:rPr>
                  <a:t>为</a:t>
                </a:r>
                <a:endParaRPr lang="zh-CN" altLang="en-US" sz="1000">
                  <a:sym typeface="+mn-ea"/>
                </a:endParaRPr>
              </a:p>
              <a:p>
                <a:pPr algn="ctr"/>
                <a:r>
                  <a:rPr lang="en-US" altLang="zh-CN" sz="1000"/>
                  <a:t>VC</a:t>
                </a:r>
                <a:r>
                  <a:rPr lang="zh-CN" altLang="en-US" sz="1000"/>
                  <a:t>（</a:t>
                </a:r>
                <a:r>
                  <a:rPr lang="en-US" altLang="zh-CN" sz="1000"/>
                  <a:t>H</a:t>
                </a:r>
                <a:r>
                  <a:rPr lang="zh-CN" altLang="en-US" sz="1000"/>
                  <a:t>）</a:t>
                </a:r>
                <a:r>
                  <a:rPr lang="en-US" altLang="zh-CN" sz="100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w·w</a:t>
                </a:r>
                <a:endParaRPr lang="en-US" altLang="zh-CN" sz="1000"/>
              </a:p>
              <a:p>
                <a:endParaRPr lang="zh-CN" altLang="en-US" sz="1000"/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772795"/>
              </a:xfrm>
              <a:blipFill rotWithShape="1">
                <a:blip r:embed="rId1"/>
                <a:stretch>
                  <a:fillRect l="-8" t="-66" r="8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50825" y="1273175"/>
                <a:ext cx="4109085" cy="72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000"/>
                  <a:t>          </a:t>
                </a:r>
                <a:r>
                  <a:rPr lang="zh-CN" altLang="en-US" sz="1000"/>
                  <a:t>其中，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𝑅</m:t>
                        </m:r>
                      </m:e>
                      <m:sup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</a:rPr>
                  <a:t>Φ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</a:rPr>
                  <a:t>（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</a:rPr>
                  <a:t>xj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</a:rPr>
                  <a:t>）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</a:rPr>
                  <a:t>·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Φ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（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xj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）表示数据的幅度，他度量了数据在空间中最大的扩展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程度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  <a:p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     w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是分类超平面的权重向量，衡量了分类间隔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margin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的大小，分类间隔越大，</a:t>
                </a:r>
                <a:r>
                  <a:rPr lang="en-US" altLang="zh-CN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w</a:t>
                </a:r>
                <a:r>
                  <a:rPr lang="zh-CN" altLang="en-US" sz="1000">
                    <a:latin typeface="宋体" panose="02010600030101010101" pitchFamily="2" charset="-122"/>
                    <a:ea typeface="宋体" panose="02010600030101010101" pitchFamily="2" charset="-122"/>
                    <a:sym typeface="+mn-ea"/>
                  </a:rPr>
                  <a:t>越小。</a:t>
                </a:r>
                <a:endParaRPr lang="zh-CN" altLang="en-US" sz="1000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5" y="1273175"/>
                <a:ext cx="4109085" cy="7264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323850" y="1999615"/>
            <a:ext cx="3634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        </a:t>
            </a:r>
            <a:r>
              <a:rPr lang="zh-CN" altLang="en-US" sz="1000"/>
              <a:t>这样一来，</a:t>
            </a:r>
            <a:r>
              <a:rPr lang="en-US" altLang="zh-CN" sz="1000"/>
              <a:t>svm</a:t>
            </a:r>
            <a:r>
              <a:rPr lang="zh-CN" altLang="en-US" sz="1000"/>
              <a:t>的VC</a:t>
            </a:r>
            <a:r>
              <a:rPr lang="en-US" altLang="zh-CN" sz="1000"/>
              <a:t> dimension</a:t>
            </a:r>
            <a:r>
              <a:rPr lang="zh-CN" altLang="en-US" sz="1000"/>
              <a:t>不依赖于数据维度，而是依赖于数据的幅度和分类间隔</a:t>
            </a:r>
            <a:endParaRPr lang="zh-CN" altLang="en-US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538605"/>
          </a:xfrm>
        </p:spPr>
        <p:txBody>
          <a:bodyPr/>
          <a:p>
            <a:r>
              <a:rPr lang="en-US" altLang="zh-CN" sz="1000"/>
              <a:t>    PAC learning</a:t>
            </a:r>
            <a:r>
              <a:rPr lang="zh-CN" altLang="en-US" sz="1000"/>
              <a:t>和</a:t>
            </a:r>
            <a:r>
              <a:rPr lang="en-US" altLang="zh-CN" sz="1000"/>
              <a:t>VC dimension</a:t>
            </a:r>
            <a:r>
              <a:rPr lang="zh-CN" altLang="en-US" sz="1000"/>
              <a:t>给传统的机器学习提供了很好的理论保证和数学基础，但是，随着深度学习的兴起，这些理论不能很好的给深度学习和大模型带来理论保证</a:t>
            </a:r>
            <a:endParaRPr lang="zh-CN" altLang="en-US" sz="1000"/>
          </a:p>
          <a:p>
            <a:r>
              <a:rPr lang="en-US" altLang="zh-CN" sz="1000"/>
              <a:t>    </a:t>
            </a:r>
            <a:endParaRPr lang="en-US" altLang="zh-CN" sz="1000"/>
          </a:p>
          <a:p>
            <a:r>
              <a:rPr lang="en-US" altLang="zh-CN" sz="1000"/>
              <a:t>    </a:t>
            </a:r>
            <a:endParaRPr lang="en-US" altLang="zh-CN" sz="1000"/>
          </a:p>
          <a:p>
            <a:r>
              <a:rPr lang="en-US" altLang="zh-CN" sz="1000"/>
              <a:t>    根据VC理论推导得出的神经网络的VC dimension往往很大，即神经网络对数据要求量非常大，很容易过拟合，因而对神经网络的泛化能力持不乐观态度并且缺乏实际指导意义。但在实际表现中深度学习的表现又往往很优秀，因此，在深度学习成为主流的背景下</a:t>
            </a:r>
            <a:r>
              <a:rPr lang="zh-CN" altLang="en-US" sz="1000"/>
              <a:t>需要新的理论来完善旧的</a:t>
            </a:r>
            <a:r>
              <a:rPr lang="zh-CN" altLang="en-US" sz="1000"/>
              <a:t>理论</a:t>
            </a:r>
            <a:endParaRPr lang="zh-CN" altLang="en-US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占位符 4"/>
          <p:cNvSpPr/>
          <p:nvPr>
            <p:ph type="body" idx="1"/>
          </p:nvPr>
        </p:nvSpPr>
        <p:spPr>
          <a:xfrm>
            <a:off x="319722" y="613285"/>
            <a:ext cx="3970655" cy="2000250"/>
          </a:xfrm>
        </p:spPr>
        <p:txBody>
          <a:bodyPr/>
          <a:p>
            <a:r>
              <a:rPr lang="en-US" altLang="zh-CN" sz="1000"/>
              <a:t>   </a:t>
            </a:r>
            <a:r>
              <a:rPr lang="zh-CN" altLang="en-US" sz="1000"/>
              <a:t>想象一下两个玩家之间的游戏。玩家1的脑海里有一个区间</a:t>
            </a:r>
            <a:r>
              <a:rPr lang="en-US" altLang="zh-CN" sz="1000"/>
              <a:t>[a,b]</a:t>
            </a:r>
            <a:r>
              <a:rPr lang="zh-CN" altLang="en-US" sz="1000"/>
              <a:t>，他通过某种固定的方式随机生成一些数字，他不断向玩家</a:t>
            </a:r>
            <a:r>
              <a:rPr lang="en-US" altLang="zh-CN" sz="1000"/>
              <a:t>2</a:t>
            </a:r>
            <a:r>
              <a:rPr lang="zh-CN" altLang="en-US" sz="1000"/>
              <a:t>报告这些数字，并说明这些数字是否在区间内。玩家</a:t>
            </a:r>
            <a:r>
              <a:rPr lang="en-US" altLang="zh-CN" sz="1000"/>
              <a:t>2</a:t>
            </a:r>
            <a:r>
              <a:rPr lang="zh-CN" altLang="en-US" sz="1000"/>
              <a:t>希望通过玩家</a:t>
            </a:r>
            <a:r>
              <a:rPr lang="en-US" altLang="zh-CN" sz="1000"/>
              <a:t>1</a:t>
            </a:r>
            <a:r>
              <a:rPr lang="zh-CN" altLang="en-US" sz="1000"/>
              <a:t>的报告的数字以及标签猜测出玩家</a:t>
            </a:r>
            <a:r>
              <a:rPr lang="en-US" altLang="zh-CN" sz="1000"/>
              <a:t>1</a:t>
            </a:r>
            <a:r>
              <a:rPr lang="zh-CN" altLang="en-US" sz="1000"/>
              <a:t>脑海里的那个</a:t>
            </a:r>
            <a:r>
              <a:rPr lang="zh-CN" altLang="en-US" sz="1000"/>
              <a:t>区间。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   </a:t>
            </a:r>
            <a:r>
              <a:rPr lang="zh-CN" altLang="en-US" sz="1000"/>
              <a:t>玩家2得到的信息是一堆样本，每个样本包含一个数字和相应的标签，他的目标是确定区间断点</a:t>
            </a:r>
            <a:r>
              <a:rPr lang="en-US" altLang="zh-CN" sz="1000"/>
              <a:t>a</a:t>
            </a:r>
            <a:r>
              <a:rPr lang="zh-CN" altLang="en-US" sz="1000"/>
              <a:t>和</a:t>
            </a:r>
            <a:r>
              <a:rPr lang="en-US" altLang="zh-CN" sz="1000"/>
              <a:t>b</a:t>
            </a:r>
            <a:r>
              <a:rPr lang="zh-CN" altLang="en-US" sz="1000"/>
              <a:t>。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</a:t>
            </a:r>
            <a:r>
              <a:rPr lang="en-US" altLang="zh-CN" sz="1000"/>
              <a:t>  </a:t>
            </a:r>
            <a:r>
              <a:rPr lang="zh-CN" altLang="en-US" sz="1000"/>
              <a:t>如果端点可以是任意实数，则玩家2几乎无法准确猜测区间，因为玩家1给出的样本数量有限。但是，无论玩家2在最后猜测的区间是</a:t>
            </a:r>
            <a:r>
              <a:rPr lang="zh-CN" altLang="en-US" sz="1000"/>
              <a:t>什么，都可以根据玩家1的数字生成方案进行测试。</a:t>
            </a:r>
            <a:endParaRPr lang="zh-CN" altLang="en-US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71767" y="1958850"/>
            <a:ext cx="3970655" cy="153670"/>
          </a:xfrm>
        </p:spPr>
        <p:txBody>
          <a:bodyPr/>
          <a:p>
            <a:r>
              <a:rPr lang="en-US" altLang="zh-CN" sz="1000"/>
              <a:t> </a:t>
            </a:r>
            <a:r>
              <a:rPr lang="zh-CN" altLang="en-US" sz="1000"/>
              <a:t>还有研究提出了新的模型复杂度度量来替代</a:t>
            </a:r>
            <a:r>
              <a:rPr lang="en-US" altLang="zh-CN" sz="1000"/>
              <a:t>vc dimension</a:t>
            </a:r>
            <a:endParaRPr lang="en-US" altLang="zh-CN" sz="100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885" y="2263775"/>
            <a:ext cx="3910330" cy="688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1450" y="815975"/>
            <a:ext cx="4139565" cy="1049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1450" y="511175"/>
            <a:ext cx="3626485" cy="393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目前有研究通过各种手段，试图解释深度神经网络的泛化能力</a:t>
            </a:r>
            <a:endParaRPr lang="zh-CN" altLang="en-US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342" y="1545456"/>
            <a:ext cx="1829485" cy="368935"/>
          </a:xfrm>
        </p:spPr>
        <p:txBody>
          <a:bodyPr/>
          <a:p>
            <a:r>
              <a:rPr lang="en-US" altLang="zh-CN" sz="2400" b="1"/>
              <a:t>Thanks!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461645"/>
          </a:xfrm>
        </p:spPr>
        <p:txBody>
          <a:bodyPr/>
          <a:p>
            <a:r>
              <a:rPr lang="en-US" altLang="zh-CN" sz="1000"/>
              <a:t>   </a:t>
            </a:r>
            <a:r>
              <a:rPr lang="zh-CN" altLang="en-US" sz="1000"/>
              <a:t>PAC</a:t>
            </a:r>
            <a:r>
              <a:rPr lang="en-US" altLang="zh-CN" sz="1000"/>
              <a:t>(</a:t>
            </a:r>
            <a:r>
              <a:rPr lang="zh-CN" altLang="en-US" sz="1000"/>
              <a:t>Probably Approximately Correct</a:t>
            </a:r>
            <a:r>
              <a:rPr lang="en-US" altLang="zh-CN" sz="1000"/>
              <a:t>)</a:t>
            </a:r>
            <a:r>
              <a:rPr lang="zh-CN" altLang="en-US" sz="1000"/>
              <a:t>，即概率近似正确，在我们刚才的猜数游戏中，如果玩家</a:t>
            </a:r>
            <a:r>
              <a:rPr lang="en-US" altLang="zh-CN" sz="1000"/>
              <a:t>2</a:t>
            </a:r>
            <a:r>
              <a:rPr lang="zh-CN" altLang="en-US" sz="1000"/>
              <a:t>能以很高的概率，返回一个近似正确的答案区间，那么这个问题</a:t>
            </a:r>
            <a:r>
              <a:rPr lang="zh-CN" altLang="en-US" sz="1000"/>
              <a:t>就是PAC-learnable</a:t>
            </a:r>
            <a:endParaRPr lang="zh-CN" altLang="en-US" sz="1000"/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276600" y="1349375"/>
            <a:ext cx="1013460" cy="10972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247650" y="1425575"/>
            <a:ext cx="255524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PAC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learning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是Leslie Valiant于1984 年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提出的一种计算学习理论框架，用于分析机器学习算法在有限样本下的学习能力。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它催生了计算机科学的一个新子领域，称为计算学习理论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7650" y="2644775"/>
            <a:ext cx="4038600" cy="2057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384935"/>
          </a:xfrm>
        </p:spPr>
        <p:txBody>
          <a:bodyPr/>
          <a:p>
            <a:r>
              <a:rPr lang="en-US" altLang="zh-CN" sz="1000"/>
              <a:t>   </a:t>
            </a:r>
            <a:r>
              <a:rPr lang="zh-CN" altLang="en-US" sz="1000"/>
              <a:t>数据来自于某一个确定的分布</a:t>
            </a:r>
            <a:r>
              <a:rPr lang="en-US" altLang="zh-CN" sz="1000"/>
              <a:t>D</a:t>
            </a:r>
            <a:r>
              <a:rPr lang="zh-CN" altLang="en-US" sz="1000"/>
              <a:t>，数据集合</a:t>
            </a:r>
            <a:r>
              <a:rPr lang="en-US" altLang="zh-CN" sz="1000"/>
              <a:t>X</a:t>
            </a:r>
            <a:r>
              <a:rPr lang="zh-CN" altLang="en-US" sz="1000"/>
              <a:t>中的每一个数据都独立同分布于</a:t>
            </a:r>
            <a:r>
              <a:rPr lang="en-US" altLang="zh-CN" sz="1000"/>
              <a:t>D</a:t>
            </a:r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   </a:t>
            </a:r>
            <a:r>
              <a:rPr lang="zh-CN" altLang="en-US" sz="1000"/>
              <a:t>概念类</a:t>
            </a:r>
            <a:r>
              <a:rPr lang="en-US" altLang="zh-CN" sz="1000"/>
              <a:t>/</a:t>
            </a:r>
            <a:r>
              <a:rPr lang="zh-CN" altLang="en-US" sz="1000"/>
              <a:t>目标类（Concept Class</a:t>
            </a:r>
            <a:r>
              <a:rPr lang="en-US" altLang="zh-CN" sz="1000"/>
              <a:t> C</a:t>
            </a:r>
            <a:r>
              <a:rPr lang="zh-CN" altLang="en-US" sz="1000"/>
              <a:t>）：一组待学习的函数集合（比如刚才的区间）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   </a:t>
            </a:r>
            <a:r>
              <a:rPr lang="zh-CN" altLang="en-US" sz="1000"/>
              <a:t>假设类（Hypothesis Class</a:t>
            </a:r>
            <a:r>
              <a:rPr lang="en-US" altLang="zh-CN" sz="1000"/>
              <a:t> H</a:t>
            </a:r>
            <a:r>
              <a:rPr lang="zh-CN" altLang="en-US" sz="1000"/>
              <a:t>）：算法可能输出的假设集合</a:t>
            </a:r>
            <a:endParaRPr lang="zh-CN" altLang="en-US" sz="1000"/>
          </a:p>
          <a:p>
            <a:endParaRPr lang="zh-CN" altLang="en-US" sz="1000"/>
          </a:p>
          <a:p>
            <a:r>
              <a:rPr lang="en-US" altLang="zh-CN" sz="1000"/>
              <a:t>   </a:t>
            </a:r>
            <a:r>
              <a:rPr lang="zh-CN" altLang="en-US" sz="1000"/>
              <a:t>误差：输出的假设和概念在分布</a:t>
            </a:r>
            <a:r>
              <a:rPr lang="en-US" altLang="zh-CN" sz="1000"/>
              <a:t>D</a:t>
            </a:r>
            <a:r>
              <a:rPr lang="zh-CN" altLang="en-US" sz="1000"/>
              <a:t>下不同的</a:t>
            </a:r>
            <a:r>
              <a:rPr lang="zh-CN" altLang="en-US" sz="1000"/>
              <a:t>概率</a:t>
            </a:r>
            <a:endParaRPr lang="zh-CN" altLang="en-US" sz="100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85850" y="2187575"/>
            <a:ext cx="2080895" cy="299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7650" y="663575"/>
            <a:ext cx="4067175" cy="650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62050" y="1314450"/>
            <a:ext cx="1668780" cy="3359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23850" y="2002155"/>
            <a:ext cx="3719830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该定义表达的核心意思是，在多项式时间内，是否存在算法通过数据集能以高概率学习到一个近似正确的假设，如果可以，该问题就是PAC-Learnable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076960"/>
          </a:xfrm>
        </p:spPr>
        <p:txBody>
          <a:bodyPr/>
          <a:p>
            <a:r>
              <a:rPr lang="en-US" altLang="zh-CN" sz="1000"/>
              <a:t>   </a:t>
            </a:r>
            <a:r>
              <a:rPr lang="zh-CN" altLang="en-US" sz="1000"/>
              <a:t>根据我们刚才的定义，区间学习的例子是PAC-Learnable，大致证明</a:t>
            </a:r>
            <a:r>
              <a:rPr lang="zh-CN" altLang="en-US" sz="1000"/>
              <a:t>思路：</a:t>
            </a:r>
            <a:endParaRPr lang="zh-CN" altLang="en-US" sz="1000"/>
          </a:p>
          <a:p>
            <a:r>
              <a:rPr lang="en-US" altLang="zh-CN" sz="1000"/>
              <a:t>   </a:t>
            </a:r>
            <a:r>
              <a:rPr lang="zh-CN" altLang="en-US" sz="1000"/>
              <a:t>首先是一个针对区间预测的朴素的</a:t>
            </a:r>
            <a:r>
              <a:rPr lang="zh-CN" altLang="en-US" sz="1000"/>
              <a:t>算法：在数据集中找到最大的正例和最小的正例，将他们作为我们得出的区间的边界。</a:t>
            </a:r>
            <a:endParaRPr lang="zh-CN" altLang="en-US" sz="1000"/>
          </a:p>
          <a:p>
            <a:r>
              <a:rPr lang="zh-CN" altLang="en-US" sz="1000"/>
              <a:t> </a:t>
            </a:r>
            <a:r>
              <a:rPr lang="en-US" altLang="zh-CN" sz="1000"/>
              <a:t>   </a:t>
            </a:r>
            <a:r>
              <a:rPr lang="zh-CN" altLang="en-US" sz="1000"/>
              <a:t>然后只需计算按照这种算法，得到的区间的错误概率，得到样本数量和误差的关系式，控制样本数量足够大，我们可以以大概率保证我们的误差在一个小的</a:t>
            </a:r>
            <a:r>
              <a:rPr lang="zh-CN" altLang="en-US" sz="1000"/>
              <a:t>范围内。</a:t>
            </a:r>
            <a:endParaRPr lang="zh-CN" altLang="en-US" sz="1000"/>
          </a:p>
        </p:txBody>
      </p:sp>
      <p:pic>
        <p:nvPicPr>
          <p:cNvPr id="101" name="图片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552450" y="1806575"/>
            <a:ext cx="3166110" cy="10083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19722" y="613285"/>
            <a:ext cx="3970655" cy="1076960"/>
          </a:xfrm>
        </p:spPr>
        <p:txBody>
          <a:bodyPr/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我们刚刚看到了一个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PAC-Learnable的例子，自然就会想到，那些问题是PAC-Learnable，那些不是PAC-Learnable。对于这个问题，我们可以运用一些概率不等式，比如The Chernoff bound和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union bound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来得到一些结论。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endParaRPr lang="en-US" altLang="zh-CN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    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如果我们的假设类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H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和目标类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都是有限的，并且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C⊆H,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那么理论上我们可以找到</a:t>
            </a:r>
            <a:r>
              <a:rPr lang="en-US" altLang="zh-CN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0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误差的假设。在这个假设的前提下，我们有以下</a:t>
            </a:r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结论：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958975"/>
            <a:ext cx="4041775" cy="7194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250" y="511175"/>
            <a:ext cx="3600000" cy="197553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76250" y="2492375"/>
            <a:ext cx="3842385" cy="577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1076960"/>
              </a:xfrm>
            </p:spPr>
            <p:txBody>
              <a:bodyPr/>
              <a:p>
                <a:r>
                  <a:rPr lang="en-US" altLang="zh-CN" sz="1000"/>
                  <a:t>    </a:t>
                </a:r>
                <a:r>
                  <a:rPr lang="zh-CN" altLang="en-US" sz="1000"/>
                  <a:t>从刚才的例子可以看出，假设类越小，我们需要的训练样本数越小，我们的假设的泛化能力越强。</a:t>
                </a:r>
                <a:endParaRPr lang="zh-CN" altLang="en-US" sz="1000"/>
              </a:p>
              <a:p>
                <a:endParaRPr lang="zh-CN" altLang="en-US" sz="1000"/>
              </a:p>
              <a:p>
                <a:endParaRPr lang="zh-CN" altLang="en-US" sz="1000"/>
              </a:p>
              <a:p>
                <a:r>
                  <a:rPr lang="zh-CN" altLang="en-US" sz="1000"/>
                  <a:t> </a:t>
                </a:r>
                <a:r>
                  <a:rPr lang="en-US" altLang="zh-CN" sz="1000"/>
                  <a:t>   </a:t>
                </a:r>
                <a:r>
                  <a:rPr lang="zh-CN" altLang="en-US" sz="1000"/>
                  <a:t>比如说，我们有两个假设类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|&lt;|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0">
                    <a:latin typeface="Cambria Math" panose="02040503050406030204" charset="0"/>
                    <a:cs typeface="Cambria Math" panose="02040503050406030204" charset="0"/>
                  </a:rPr>
                  <a:t>|</a:t>
                </a:r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，并且我们无论使用哪一种假设类，都可以找到一致的假设，那么我们更倾向于使用假设类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的泛化保证会比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1000">
                    <a:latin typeface="Cambria Math" panose="02040503050406030204" charset="0"/>
                    <a:cs typeface="Cambria Math" panose="02040503050406030204" charset="0"/>
                  </a:rPr>
                  <a:t>要强，这就是“奥卡姆剃刀”定理</a:t>
                </a:r>
                <a:endParaRPr lang="zh-CN" altLang="en-US" sz="1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9722" y="613285"/>
                <a:ext cx="3970655" cy="1076960"/>
              </a:xfrm>
              <a:blipFill rotWithShape="1">
                <a:blip r:embed="rId1"/>
                <a:stretch>
                  <a:fillRect l="-8" t="-47" r="8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PP_MARK_KEY" val="a5596c55-fd99-444c-855d-a7f38222773f"/>
  <p:tag name="COMMONDATA" val="eyJoZGlkIjoiZDliOWM2MzNlZjk4NTNhNjlmZThmZjcxNGE1Y2Q0ZmI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2721</Words>
  <Application>WPS 演示</Application>
  <PresentationFormat>On-screen Show (4:3)</PresentationFormat>
  <Paragraphs>100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Courier New</vt:lpstr>
      <vt:lpstr>Times New Roman</vt:lpstr>
      <vt:lpstr>Tahoma</vt:lpstr>
      <vt:lpstr>Times New Roman</vt:lpstr>
      <vt:lpstr>Cambria Math</vt:lpstr>
      <vt:lpstr>Calibri</vt:lpstr>
      <vt:lpstr>微软雅黑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计算机图形学理论和应用 </dc:title>
  <dc:creator>OpenGL  三角形</dc:creator>
  <cp:lastModifiedBy>嘉言贤行</cp:lastModifiedBy>
  <cp:revision>16</cp:revision>
  <dcterms:created xsi:type="dcterms:W3CDTF">2022-12-29T15:39:00Z</dcterms:created>
  <dcterms:modified xsi:type="dcterms:W3CDTF">2025-04-28T16:58:21Z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2022-09-19T08:00:00Z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2022-09-19T08:00:00Z</vt:filetime>
  </property>
  <property fmtid="{D5CDD505-2E9C-101B-9397-08002B2CF9AE}" pid="5" name="ICV">
    <vt:lpwstr>960D3D4F02C34B82AA0C175740437C8F_12</vt:lpwstr>
  </property>
  <property fmtid="{D5CDD505-2E9C-101B-9397-08002B2CF9AE}" pid="6" name="KSOProductBuildVer">
    <vt:lpwstr>2052-12.1.0.16120</vt:lpwstr>
  </property>
</Properties>
</file>