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4322" r:id="rId2"/>
    <p:sldId id="4326" r:id="rId3"/>
    <p:sldId id="4367" r:id="rId4"/>
    <p:sldId id="4327" r:id="rId5"/>
    <p:sldId id="4369" r:id="rId6"/>
    <p:sldId id="4370" r:id="rId7"/>
    <p:sldId id="4371" r:id="rId8"/>
    <p:sldId id="4372" r:id="rId9"/>
    <p:sldId id="4374" r:id="rId10"/>
    <p:sldId id="4373" r:id="rId11"/>
    <p:sldId id="4375" r:id="rId12"/>
    <p:sldId id="4376" r:id="rId13"/>
    <p:sldId id="4377" r:id="rId14"/>
    <p:sldId id="4378" r:id="rId15"/>
    <p:sldId id="4379" r:id="rId16"/>
    <p:sldId id="4395" r:id="rId17"/>
    <p:sldId id="4396" r:id="rId18"/>
    <p:sldId id="4397" r:id="rId19"/>
    <p:sldId id="4394" r:id="rId20"/>
    <p:sldId id="4399" r:id="rId21"/>
    <p:sldId id="4400" r:id="rId22"/>
    <p:sldId id="4401" r:id="rId23"/>
    <p:sldId id="4402" r:id="rId24"/>
    <p:sldId id="4380" r:id="rId25"/>
    <p:sldId id="4381" r:id="rId26"/>
    <p:sldId id="4382" r:id="rId27"/>
    <p:sldId id="4383" r:id="rId28"/>
    <p:sldId id="4384" r:id="rId29"/>
    <p:sldId id="4385" r:id="rId30"/>
    <p:sldId id="4386" r:id="rId31"/>
    <p:sldId id="4387" r:id="rId32"/>
    <p:sldId id="4388" r:id="rId33"/>
    <p:sldId id="4404" r:id="rId34"/>
    <p:sldId id="4406" r:id="rId35"/>
    <p:sldId id="4405" r:id="rId36"/>
    <p:sldId id="4407" r:id="rId37"/>
    <p:sldId id="4408" r:id="rId38"/>
    <p:sldId id="4409" r:id="rId39"/>
    <p:sldId id="4389" r:id="rId40"/>
    <p:sldId id="4390" r:id="rId41"/>
    <p:sldId id="4391" r:id="rId42"/>
    <p:sldId id="4392" r:id="rId43"/>
    <p:sldId id="4403" r:id="rId44"/>
    <p:sldId id="4410" r:id="rId45"/>
    <p:sldId id="4411" r:id="rId46"/>
    <p:sldId id="4412" r:id="rId47"/>
    <p:sldId id="4393" r:id="rId48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070857F-3B48-4788-BFFC-025E511F2EC4}">
          <p14:sldIdLst>
            <p14:sldId id="4322"/>
            <p14:sldId id="4326"/>
            <p14:sldId id="4367"/>
            <p14:sldId id="4327"/>
            <p14:sldId id="4369"/>
            <p14:sldId id="4370"/>
            <p14:sldId id="4371"/>
            <p14:sldId id="4372"/>
            <p14:sldId id="4374"/>
            <p14:sldId id="4373"/>
            <p14:sldId id="4375"/>
            <p14:sldId id="4376"/>
            <p14:sldId id="4377"/>
            <p14:sldId id="4378"/>
            <p14:sldId id="4379"/>
            <p14:sldId id="4395"/>
            <p14:sldId id="4396"/>
            <p14:sldId id="4397"/>
            <p14:sldId id="4394"/>
            <p14:sldId id="4399"/>
            <p14:sldId id="4400"/>
            <p14:sldId id="4401"/>
            <p14:sldId id="4402"/>
            <p14:sldId id="4380"/>
            <p14:sldId id="4381"/>
            <p14:sldId id="4382"/>
            <p14:sldId id="4383"/>
            <p14:sldId id="4384"/>
            <p14:sldId id="4385"/>
            <p14:sldId id="4386"/>
            <p14:sldId id="4387"/>
            <p14:sldId id="4388"/>
            <p14:sldId id="4404"/>
            <p14:sldId id="4406"/>
            <p14:sldId id="4405"/>
            <p14:sldId id="4407"/>
            <p14:sldId id="4408"/>
            <p14:sldId id="4409"/>
            <p14:sldId id="4389"/>
            <p14:sldId id="4390"/>
            <p14:sldId id="4391"/>
            <p14:sldId id="4392"/>
            <p14:sldId id="4403"/>
            <p14:sldId id="4410"/>
            <p14:sldId id="4411"/>
            <p14:sldId id="4412"/>
            <p14:sldId id="43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BCFA3"/>
    <a:srgbClr val="6685C3"/>
    <a:srgbClr val="498787"/>
    <a:srgbClr val="333333"/>
    <a:srgbClr val="009900"/>
    <a:srgbClr val="FFFFFF"/>
    <a:srgbClr val="004D95"/>
    <a:srgbClr val="996600"/>
    <a:srgbClr val="F9D836"/>
    <a:srgbClr val="F97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1" autoAdjust="0"/>
    <p:restoredTop sz="85733" autoAdjust="0"/>
  </p:normalViewPr>
  <p:slideViewPr>
    <p:cSldViewPr snapToGrid="0">
      <p:cViewPr varScale="1">
        <p:scale>
          <a:sx n="94" d="100"/>
          <a:sy n="94" d="100"/>
        </p:scale>
        <p:origin x="19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DC23C-BEAF-4C8A-800D-A908C74859EF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838A-2B32-4654-9316-0ED23CC996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87052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13073DDA-EF99-4D0F-AD1E-35929B033D15}" type="datetimeFigureOut">
              <a:rPr lang="zh-CN" altLang="en-US" smtClean="0"/>
              <a:t>2025/5/21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fld id="{A2103264-7A87-4363-AFA4-CCAB038A642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716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字魂59号-创粗黑" panose="00000500000000000000" pitchFamily="2" charset="-122"/>
        <a:ea typeface="字魂59号-创粗黑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4891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B6D20-D179-C359-FCA9-E72F7C62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51D3BA-8E76-3BC5-622F-3A9B0DEC1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B40652-4F55-53DC-81FB-E65150437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9804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48827-11E3-C145-30F9-3A659EC56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E0E127-5496-5386-4719-5D93BD427D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CB7AA2-5869-421A-380F-6EC89A068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MapReduce </a:t>
            </a:r>
            <a:r>
              <a:rPr lang="zh-CN" altLang="en-US" dirty="0"/>
              <a:t>的计算模型是“</a:t>
            </a:r>
            <a:r>
              <a:rPr lang="zh-CN" altLang="en-US" b="1" dirty="0"/>
              <a:t>一次性处理流程</a:t>
            </a:r>
            <a:r>
              <a:rPr lang="zh-CN" altLang="en-US" dirty="0"/>
              <a:t>”，每次执行 </a:t>
            </a:r>
            <a:r>
              <a:rPr lang="en-US" altLang="zh-CN" dirty="0"/>
              <a:t>Map → Shuffle → Reduce </a:t>
            </a:r>
            <a:r>
              <a:rPr lang="zh-CN" altLang="en-US" dirty="0"/>
              <a:t>完成后就</a:t>
            </a:r>
            <a:r>
              <a:rPr lang="zh-CN" altLang="en-US" b="1" dirty="0"/>
              <a:t>结束了这个计算阶段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zh-CN" altLang="en-US" dirty="0"/>
              <a:t>如果需要重复利用上一次的输出（如神经网络训练的多轮梯度下降、</a:t>
            </a:r>
            <a:r>
              <a:rPr lang="en-US" altLang="zh-CN" dirty="0"/>
              <a:t>PageRank </a:t>
            </a:r>
            <a:r>
              <a:rPr lang="zh-CN" altLang="en-US" dirty="0"/>
              <a:t>的多轮迭代），</a:t>
            </a:r>
            <a:r>
              <a:rPr lang="zh-CN" altLang="en-US" b="1" dirty="0"/>
              <a:t>每次都要重新启动一轮 </a:t>
            </a:r>
            <a:r>
              <a:rPr lang="en-US" altLang="zh-CN" b="1" dirty="0"/>
              <a:t>MapReduce </a:t>
            </a:r>
            <a:r>
              <a:rPr lang="zh-CN" altLang="en-US" b="1" dirty="0"/>
              <a:t>作业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每轮计算的输出必须先写入分布式文件系统（如 </a:t>
            </a:r>
            <a:r>
              <a:rPr lang="en-US" altLang="zh-CN" dirty="0"/>
              <a:t>HDFS</a:t>
            </a:r>
            <a:r>
              <a:rPr lang="zh-CN" altLang="en-US" dirty="0"/>
              <a:t>），</a:t>
            </a:r>
            <a:r>
              <a:rPr lang="zh-CN" altLang="en-US" b="1" dirty="0"/>
              <a:t>下一轮从磁盘重新读入</a:t>
            </a:r>
            <a:r>
              <a:rPr lang="zh-CN" altLang="en-US" dirty="0"/>
              <a:t>，导致大量磁盘 </a:t>
            </a:r>
            <a:r>
              <a:rPr lang="en-US" altLang="zh-CN" dirty="0"/>
              <a:t>I/O </a:t>
            </a:r>
            <a:r>
              <a:rPr lang="zh-CN" altLang="en-US" dirty="0"/>
              <a:t>和作业启动延迟。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MapReduce </a:t>
            </a:r>
            <a:r>
              <a:rPr lang="zh-CN" altLang="en-US" dirty="0"/>
              <a:t>是</a:t>
            </a:r>
            <a:r>
              <a:rPr lang="zh-CN" altLang="en-US" b="1" dirty="0"/>
              <a:t>批处理系统（</a:t>
            </a:r>
            <a:r>
              <a:rPr lang="en-US" altLang="zh-CN" b="1" dirty="0"/>
              <a:t>batch system</a:t>
            </a:r>
            <a:r>
              <a:rPr lang="zh-CN" altLang="en-US" b="1" dirty="0"/>
              <a:t>）</a:t>
            </a:r>
            <a:r>
              <a:rPr lang="zh-CN" altLang="en-US" dirty="0"/>
              <a:t>，需要</a:t>
            </a:r>
            <a:r>
              <a:rPr lang="zh-CN" altLang="en-US" b="1" dirty="0"/>
              <a:t>一段时间窗口（如每</a:t>
            </a:r>
            <a:r>
              <a:rPr lang="en-US" altLang="zh-CN" b="1" dirty="0"/>
              <a:t>10</a:t>
            </a:r>
            <a:r>
              <a:rPr lang="zh-CN" altLang="en-US" b="1" dirty="0"/>
              <a:t>秒）收集数据再处理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这意味着它的反应时间至少是一个批次大小（例如 </a:t>
            </a:r>
            <a:r>
              <a:rPr lang="en-US" altLang="zh-CN" dirty="0"/>
              <a:t>10 </a:t>
            </a:r>
            <a:r>
              <a:rPr lang="zh-CN" altLang="en-US" dirty="0"/>
              <a:t>秒甚至更长），远远达不到毫秒级实时处理的要求。</a:t>
            </a:r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在 </a:t>
            </a:r>
            <a:r>
              <a:rPr lang="en-US" altLang="zh-CN" dirty="0"/>
              <a:t>MapReduce </a:t>
            </a:r>
            <a:r>
              <a:rPr lang="zh-CN" altLang="en-US" dirty="0"/>
              <a:t>中，</a:t>
            </a:r>
            <a:r>
              <a:rPr lang="en-US" altLang="zh-CN" b="1" dirty="0"/>
              <a:t>Map </a:t>
            </a:r>
            <a:r>
              <a:rPr lang="zh-CN" altLang="en-US" b="1" dirty="0"/>
              <a:t>阶段的输出必须写入本地磁盘，</a:t>
            </a:r>
            <a:r>
              <a:rPr lang="en-US" altLang="zh-CN" b="1" dirty="0"/>
              <a:t>Reduce </a:t>
            </a:r>
            <a:r>
              <a:rPr lang="zh-CN" altLang="en-US" b="1" dirty="0"/>
              <a:t>阶段通过 </a:t>
            </a:r>
            <a:r>
              <a:rPr lang="en-US" altLang="zh-CN" b="1" dirty="0"/>
              <a:t>Shuffle </a:t>
            </a:r>
            <a:r>
              <a:rPr lang="zh-CN" altLang="en-US" b="1" dirty="0"/>
              <a:t>拉取数据时再从磁盘读取</a:t>
            </a:r>
            <a:r>
              <a:rPr lang="zh-CN" altLang="en-US" dirty="0"/>
              <a:t>；</a:t>
            </a:r>
          </a:p>
          <a:p>
            <a:pPr>
              <a:buNone/>
            </a:pPr>
            <a:r>
              <a:rPr lang="zh-CN" altLang="en-US" dirty="0"/>
              <a:t>同样，</a:t>
            </a:r>
            <a:r>
              <a:rPr lang="en-US" altLang="zh-CN" dirty="0"/>
              <a:t>Reduce </a:t>
            </a:r>
            <a:r>
              <a:rPr lang="zh-CN" altLang="en-US" dirty="0"/>
              <a:t>阶段的输出最终也会写入 </a:t>
            </a:r>
            <a:r>
              <a:rPr lang="en-US" altLang="zh-CN" dirty="0"/>
              <a:t>HDFS </a:t>
            </a:r>
            <a:r>
              <a:rPr lang="zh-CN" altLang="en-US" dirty="0"/>
              <a:t>等持久化存储；</a:t>
            </a:r>
          </a:p>
          <a:p>
            <a:r>
              <a:rPr lang="zh-CN" altLang="en-US" dirty="0"/>
              <a:t>整个过程中，</a:t>
            </a:r>
            <a:r>
              <a:rPr lang="zh-CN" altLang="en-US" b="1" dirty="0"/>
              <a:t>磁盘 </a:t>
            </a:r>
            <a:r>
              <a:rPr lang="en-US" altLang="zh-CN" b="1" dirty="0"/>
              <a:t>I/O </a:t>
            </a:r>
            <a:r>
              <a:rPr lang="zh-CN" altLang="en-US" b="1" dirty="0"/>
              <a:t>频繁，成为性能瓶颈</a:t>
            </a:r>
            <a:r>
              <a:rPr lang="zh-CN" altLang="en-US" dirty="0"/>
              <a:t>，尤其在数据量非常大时。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0602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BDE1-7DCD-DD0F-9F88-630FF718E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6C8505-2AA1-DE18-BF4B-240BCEDFD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59E152-4270-5121-0B47-F8C01F2DC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9556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E1F3-D27B-4FAA-0386-15FB9A865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10B60A-2AD3-E556-DA5A-485D5A0A3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00E16E-EDB5-807F-C0A5-A076C3679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11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5968-ACFD-674F-C945-978DF5E8D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304B1-AC12-3846-C182-EE994A19C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6DA18C-8817-952D-0B22-755F29B20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8016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4583B-9B41-5954-D7BE-EB4637093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27D428-4E2E-5665-D0DF-538CA2D6C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527B51A-EBA1-0A38-27DB-C90FF0471F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两次反证法证明：若</a:t>
            </a:r>
            <a:r>
              <a:rPr lang="en-US" altLang="zh-CN" dirty="0"/>
              <a:t>Ui</a:t>
            </a:r>
            <a:r>
              <a:rPr lang="zh-CN" altLang="en-US" dirty="0"/>
              <a:t>中有</a:t>
            </a:r>
            <a:r>
              <a:rPr lang="en-US" altLang="zh-CN" dirty="0"/>
              <a:t>k+1</a:t>
            </a:r>
            <a:r>
              <a:rPr lang="zh-CN" altLang="en-US" dirty="0"/>
              <a:t>个点相互之间距离超过</a:t>
            </a:r>
            <a:r>
              <a:rPr lang="en-US" altLang="zh-CN" dirty="0"/>
              <a:t>2OPT</a:t>
            </a:r>
            <a:r>
              <a:rPr lang="zh-CN" altLang="en-US" dirty="0"/>
              <a:t>，由于这</a:t>
            </a:r>
            <a:r>
              <a:rPr lang="en-US" altLang="zh-CN" dirty="0"/>
              <a:t>k+1</a:t>
            </a:r>
            <a:r>
              <a:rPr lang="zh-CN" altLang="en-US" dirty="0"/>
              <a:t>个点当中至少有</a:t>
            </a:r>
            <a:r>
              <a:rPr lang="en-US" altLang="zh-CN" dirty="0"/>
              <a:t>2</a:t>
            </a:r>
            <a:r>
              <a:rPr lang="zh-CN" altLang="en-US" dirty="0"/>
              <a:t>个点在最优解中属于同一个类中心，故不成立。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468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608A6-18B7-7CF8-FD74-82151E649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09E802-2692-25B4-BCAB-D44927C67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294974-B73A-C250-DCB0-2FFA638C0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381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172E2-DE61-5A73-03AE-962289198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9663A1-5F2D-748A-32CC-CCB8AA7CE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35CF5D-F4E4-0BFF-264D-0FED61AFB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Greedy</a:t>
            </a:r>
            <a:r>
              <a:rPr lang="zh-CN" altLang="en-US" dirty="0"/>
              <a:t>是原始</a:t>
            </a:r>
            <a:r>
              <a:rPr lang="en-US" altLang="zh-CN" dirty="0"/>
              <a:t>k-center</a:t>
            </a:r>
            <a:r>
              <a:rPr lang="zh-CN" altLang="en-US" dirty="0"/>
              <a:t>，</a:t>
            </a:r>
            <a:r>
              <a:rPr lang="en-US" altLang="zh-CN" dirty="0"/>
              <a:t>Greedy-MR</a:t>
            </a:r>
            <a:r>
              <a:rPr lang="zh-CN" altLang="en-US" dirty="0"/>
              <a:t>是分布式</a:t>
            </a:r>
            <a:r>
              <a:rPr lang="en-US" altLang="zh-CN" dirty="0"/>
              <a:t>k-center</a:t>
            </a:r>
            <a:r>
              <a:rPr lang="zh-CN" altLang="en-US" dirty="0"/>
              <a:t>，</a:t>
            </a:r>
            <a:r>
              <a:rPr lang="en-US" altLang="zh-CN" dirty="0"/>
              <a:t>Outliers</a:t>
            </a:r>
            <a:r>
              <a:rPr lang="zh-CN" altLang="en-US" dirty="0"/>
              <a:t>是原始</a:t>
            </a:r>
            <a:r>
              <a:rPr lang="en-US" altLang="zh-CN" dirty="0"/>
              <a:t>k-center with outliers</a:t>
            </a:r>
            <a:r>
              <a:rPr lang="zh-CN" altLang="en-US" dirty="0"/>
              <a:t>，</a:t>
            </a:r>
            <a:r>
              <a:rPr lang="en-US" altLang="zh-CN" dirty="0"/>
              <a:t>Outliers-MR</a:t>
            </a:r>
            <a:r>
              <a:rPr lang="zh-CN" altLang="en-US" dirty="0"/>
              <a:t>是分布式</a:t>
            </a:r>
            <a:r>
              <a:rPr lang="en-US" altLang="zh-CN" dirty="0"/>
              <a:t>k-center with outliers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072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3B0EC-9D82-B4AF-AF36-7F309485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713A89-5C46-8026-5053-ECEA82005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EE1EC7-B691-D072-81D6-47E2295F8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Greedy</a:t>
            </a:r>
            <a:r>
              <a:rPr lang="zh-CN" altLang="en-US" dirty="0"/>
              <a:t>是原始</a:t>
            </a:r>
            <a:r>
              <a:rPr lang="en-US" altLang="zh-CN" dirty="0"/>
              <a:t>k-center</a:t>
            </a:r>
            <a:r>
              <a:rPr lang="zh-CN" altLang="en-US" dirty="0"/>
              <a:t>，</a:t>
            </a:r>
            <a:r>
              <a:rPr lang="en-US" altLang="zh-CN" dirty="0"/>
              <a:t>Greedy-MR</a:t>
            </a:r>
            <a:r>
              <a:rPr lang="zh-CN" altLang="en-US" dirty="0"/>
              <a:t>是分布式</a:t>
            </a:r>
            <a:r>
              <a:rPr lang="en-US" altLang="zh-CN" dirty="0"/>
              <a:t>k-center</a:t>
            </a:r>
            <a:r>
              <a:rPr lang="zh-CN" altLang="en-US" dirty="0"/>
              <a:t>，</a:t>
            </a:r>
            <a:r>
              <a:rPr lang="en-US" altLang="zh-CN" dirty="0"/>
              <a:t>Outliers</a:t>
            </a:r>
            <a:r>
              <a:rPr lang="zh-CN" altLang="en-US" dirty="0"/>
              <a:t>是原始</a:t>
            </a:r>
            <a:r>
              <a:rPr lang="en-US" altLang="zh-CN" dirty="0"/>
              <a:t>k-center with outliers</a:t>
            </a:r>
            <a:r>
              <a:rPr lang="zh-CN" altLang="en-US" dirty="0"/>
              <a:t>，</a:t>
            </a:r>
            <a:r>
              <a:rPr lang="en-US" altLang="zh-CN" dirty="0"/>
              <a:t>Outliers-MR</a:t>
            </a:r>
            <a:r>
              <a:rPr lang="zh-CN" altLang="en-US" dirty="0"/>
              <a:t>是分布式</a:t>
            </a:r>
            <a:r>
              <a:rPr lang="en-US" altLang="zh-CN" dirty="0"/>
              <a:t>k-center with outliers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67752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FBC78-BFD1-D697-8BC9-A398028CE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7A103F-C0E9-7E85-7E61-8DEF22131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C5F942-02ED-60E2-4A19-D029B963C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0350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0622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98BC3-EC0E-7A88-A75D-E262E274E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FD65C4-17C5-C63F-EB77-002586F07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FE9863-9B2C-443C-C114-9BA92630F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</a:t>
            </a:r>
            <a:r>
              <a:rPr lang="en-US" altLang="zh-CN" dirty="0"/>
              <a:t>m</a:t>
            </a:r>
            <a:r>
              <a:rPr lang="zh-CN" altLang="en-US" dirty="0"/>
              <a:t>是机器个数，</a:t>
            </a:r>
            <a:r>
              <a:rPr lang="en-US" altLang="zh-CN" dirty="0"/>
              <a:t>l=d/epsilon^2</a:t>
            </a:r>
            <a:r>
              <a:rPr lang="zh-CN" altLang="en-US" dirty="0"/>
              <a:t>是机器进行本地数据压缩后的数据量</a:t>
            </a:r>
          </a:p>
        </p:txBody>
      </p:sp>
    </p:spTree>
    <p:extLst>
      <p:ext uri="{BB962C8B-B14F-4D97-AF65-F5344CB8AC3E}">
        <p14:creationId xmlns:p14="http://schemas.microsoft.com/office/powerpoint/2010/main" val="227819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71A8E-7803-D4AE-B19E-C93A68ADC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EF1A9C-8C02-7575-E89F-55887DDBE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19E591-51E5-98B2-816E-3B1A18720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本身的效果</a:t>
            </a:r>
            <a:r>
              <a:rPr lang="en-US" altLang="zh-CN" dirty="0"/>
              <a:t>/</a:t>
            </a:r>
            <a:r>
              <a:rPr lang="zh-CN" altLang="en-US" dirty="0"/>
              <a:t>用时对比。</a:t>
            </a:r>
            <a:endParaRPr lang="en-US" altLang="zh-CN" dirty="0"/>
          </a:p>
          <a:p>
            <a:r>
              <a:rPr lang="zh-CN" altLang="en-US" dirty="0"/>
              <a:t>这里蓝色是文章提出的分布式</a:t>
            </a:r>
            <a:r>
              <a:rPr lang="en-US" altLang="zh-CN" dirty="0"/>
              <a:t>PCA</a:t>
            </a:r>
            <a:r>
              <a:rPr lang="zh-CN" altLang="en-US" dirty="0"/>
              <a:t>方法（子机器数据压缩</a:t>
            </a:r>
            <a:r>
              <a:rPr lang="en-US" altLang="zh-CN" dirty="0"/>
              <a:t>+</a:t>
            </a:r>
            <a:r>
              <a:rPr lang="zh-CN" altLang="en-US" dirty="0"/>
              <a:t>中心机器</a:t>
            </a:r>
            <a:r>
              <a:rPr lang="en-US" altLang="zh-CN" dirty="0"/>
              <a:t>Randomized PCA</a:t>
            </a:r>
            <a:r>
              <a:rPr lang="zh-CN" altLang="en-US" dirty="0"/>
              <a:t>），红色、黑色分别为只使用子机器数据压缩、只使用中心机器</a:t>
            </a:r>
            <a:r>
              <a:rPr lang="en-US" altLang="zh-CN" dirty="0"/>
              <a:t>Randomized PCA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3914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AE531-D8A7-B19F-75DC-22F4861D0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16B1B85-2461-EBB6-18F6-43E27B785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E6C3BF-91ED-2DB6-A404-7759D35AB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后的数据做</a:t>
            </a:r>
            <a:r>
              <a:rPr lang="en-US" altLang="zh-CN" dirty="0"/>
              <a:t>k-means</a:t>
            </a:r>
            <a:r>
              <a:rPr lang="zh-CN" altLang="en-US" dirty="0"/>
              <a:t>的效果</a:t>
            </a:r>
            <a:r>
              <a:rPr lang="en-US" altLang="zh-CN" dirty="0"/>
              <a:t>/</a:t>
            </a:r>
            <a:r>
              <a:rPr lang="zh-CN" altLang="en-US" dirty="0"/>
              <a:t>用时对比</a:t>
            </a:r>
            <a:endParaRPr lang="en-US" altLang="zh-CN" dirty="0"/>
          </a:p>
          <a:p>
            <a:r>
              <a:rPr lang="zh-CN" altLang="en-US" dirty="0"/>
              <a:t>这里蓝色是文章提出的分布式</a:t>
            </a:r>
            <a:r>
              <a:rPr lang="en-US" altLang="zh-CN" dirty="0"/>
              <a:t>PCA</a:t>
            </a:r>
            <a:r>
              <a:rPr lang="zh-CN" altLang="en-US" dirty="0"/>
              <a:t>方法（子机器数据压缩</a:t>
            </a:r>
            <a:r>
              <a:rPr lang="en-US" altLang="zh-CN" dirty="0"/>
              <a:t>+</a:t>
            </a:r>
            <a:r>
              <a:rPr lang="zh-CN" altLang="en-US" dirty="0"/>
              <a:t>中心机器</a:t>
            </a:r>
            <a:r>
              <a:rPr lang="en-US" altLang="zh-CN" dirty="0"/>
              <a:t>Randomized PCA</a:t>
            </a:r>
            <a:r>
              <a:rPr lang="zh-CN" altLang="en-US" dirty="0"/>
              <a:t>），红色、黑色分别为只使用子机器数据压缩、只使用中心机器</a:t>
            </a:r>
            <a:r>
              <a:rPr lang="en-US" altLang="zh-CN" dirty="0"/>
              <a:t>Randomized PCA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4713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8A3E-2E5C-69C7-119D-C4F0CDD74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CE680E-3700-A7A5-AF73-38FA15FA05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DCB933-7808-0AC6-A283-DF7AAEBF61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后的数据做线性回归（</a:t>
            </a:r>
            <a:r>
              <a:rPr lang="en-US" altLang="zh-CN" dirty="0"/>
              <a:t>PCR</a:t>
            </a:r>
            <a:r>
              <a:rPr lang="zh-CN" altLang="en-US" dirty="0"/>
              <a:t>）的效果</a:t>
            </a:r>
            <a:r>
              <a:rPr lang="en-US" altLang="zh-CN" dirty="0"/>
              <a:t>/</a:t>
            </a:r>
            <a:r>
              <a:rPr lang="zh-CN" altLang="en-US" dirty="0"/>
              <a:t>用时对比</a:t>
            </a:r>
            <a:endParaRPr lang="en-US" altLang="zh-CN" dirty="0"/>
          </a:p>
          <a:p>
            <a:r>
              <a:rPr lang="zh-CN" altLang="en-US" dirty="0"/>
              <a:t>这里蓝色是文章提出的分布式</a:t>
            </a:r>
            <a:r>
              <a:rPr lang="en-US" altLang="zh-CN" dirty="0"/>
              <a:t>PCA</a:t>
            </a:r>
            <a:r>
              <a:rPr lang="zh-CN" altLang="en-US" dirty="0"/>
              <a:t>方法（子机器数据压缩</a:t>
            </a:r>
            <a:r>
              <a:rPr lang="en-US" altLang="zh-CN" dirty="0"/>
              <a:t>+</a:t>
            </a:r>
            <a:r>
              <a:rPr lang="zh-CN" altLang="en-US" dirty="0"/>
              <a:t>中心机器</a:t>
            </a:r>
            <a:r>
              <a:rPr lang="en-US" altLang="zh-CN" dirty="0"/>
              <a:t>Randomized PCA</a:t>
            </a:r>
            <a:r>
              <a:rPr lang="zh-CN" altLang="en-US" dirty="0"/>
              <a:t>），红色、黑色分别为只使用子机器数据压缩、只使用中心机器</a:t>
            </a:r>
            <a:r>
              <a:rPr lang="en-US" altLang="zh-CN" dirty="0"/>
              <a:t>Randomized PCA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208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003E1-1E34-BEDB-56E9-1B28F3D5A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35095A-1A83-BCC0-C0FD-FE05667AA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6D8507-38E3-DDA6-C742-A16195BBF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8272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B9986-B2DA-D655-8BC0-041F3DAD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8E27E4-47E2-3F27-E56F-B4CB0C88E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595B74-28AC-31E0-DF58-534B63BD7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969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F36A-7B76-F00C-1AA2-6D29954B3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DD52EB-EBEF-BF91-70C6-0539DE346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20F000-6785-D953-EE98-4C3C1FF7B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172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C4E5A-DDAE-7A9F-7FC3-81658E3CB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FB5F50-F626-C281-570C-77649BD3D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8124CE-A824-CF9E-1734-50A472418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81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FEE4E-E054-C378-E7D6-900F52009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DE46BF-FE68-E349-241C-F0FE4809C8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83F8CD-C28A-7DA0-3AFA-EC0A05413A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53174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02432-BF34-CED8-ABEF-329496A05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A16B99-7797-C1DF-D959-0ED3BED15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67F11A-569B-510D-9044-621E3BE46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3417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39507-8AB2-D1C4-E82D-BA9E1752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0E5EF7E-C6D8-95F8-AC4D-26BD7AE29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E2F115-6ECF-C1EE-A9C5-620F0AA29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931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2DF40-49A5-5FF0-0937-AA45CE1F5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E33BAF-3CED-E5C1-A201-8B2377F3A3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362E3B-A25E-0AFE-B007-DE707DC30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89160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292D1-E6D9-8EDF-4FEF-B2B5ACE97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91C5A7-A941-DE47-37EC-3865970966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4BD2EB4-4A45-AB32-945D-6FB98D6FB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0757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D0566-998B-BD06-1FC6-9492A5B05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A39A2F-CF30-B760-78F7-36F9D6F75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746EBE-77D3-4093-BF6B-2303C5EDB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210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393E7-021C-69F7-D984-8D554A057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2D9A99-8360-0E6C-1B90-260FDB327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3FB8EF6-E86B-3845-2E46-977D4F10E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547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E8D5B-A814-DC97-B6A8-810B6BD1D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380098-7FF5-F919-3C7E-102AB3297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2F5121-FF28-5275-ED28-67BAE6A40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059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FA933-79F0-4B54-DF48-65B69CD99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36D882-6801-6ACB-DD96-9D13DAD5C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622770-676D-A730-E783-32750302F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8188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8433C-FB50-75E2-5BB8-4B5F5E67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EC2C8C-A4B3-FAF3-6FF5-7075F411D7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AEC408-40D1-580A-950E-DCEDEB208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11814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79A44-EB0B-956D-C7EA-E89882B74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BD558E-C924-FC9A-B159-375F699560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ED58DB-0128-DDC7-1061-2EBA91C41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9298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CFD17-7B03-909A-4F54-5C552FB77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E3155D-88D9-BDDC-7C69-F3BB707E1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9AD1A8-62E4-79DD-9827-7FAC0F1A5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47443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D12B7-9ABA-1721-8E72-BFCF8CDA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1BDC75-59B0-C249-656D-9C1107F3D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CFF8D5-9502-2580-7EB3-C44E9D312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0623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56939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DA941-770F-1504-C714-005298338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9459D1E-B8FB-2EC0-BE16-F419A21B0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E13FB6-AE60-A18A-C38C-44250D6B4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8153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18242-536A-B470-C58B-BB7012E5F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6E817C-3FCF-4518-52BE-72B277210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392BEA-028C-48A9-912A-E221B1DE7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2710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2F992-68EE-DF80-23E7-028F9CCAE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FFF7B-4E62-DBBB-E90B-64B450524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F53768-1AE7-A4F3-DF4C-D23ADA4AD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5080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7620-B741-9B10-5933-F2A87DBFE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3B1E1C-66C6-AC7B-04C6-50D7C478D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6311D98-A0AC-B166-F897-8397AE0D7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244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72757-FD70-F793-4F71-8C8E289A1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6CB253-8A8A-C5AB-38DF-38E864BC8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7B78C38-3DAA-17EA-F83D-81B5B1D047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89449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AAE81-064E-34F5-9713-06AE0710E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19B9F9-3C82-64A9-B4F5-5287896B0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5BBEBF-82C1-A94A-4289-D38DB7743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66545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694BA-9210-9EA2-6A1F-CE72255B5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EA1AE2-31E5-AA6A-1CE5-A67FA93A3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8B61C9-152E-7E8F-AB07-062C17033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横轴：</a:t>
            </a:r>
            <a:r>
              <a:rPr lang="zh-CN" altLang="en-US" dirty="0"/>
              <a:t>客户端一共花了多少浮点运算（</a:t>
            </a:r>
            <a:r>
              <a:rPr lang="en-US" altLang="zh-CN" dirty="0"/>
              <a:t>FLOPs</a:t>
            </a:r>
            <a:r>
              <a:rPr lang="zh-CN" altLang="en-US" dirty="0"/>
              <a:t>）。数值越大，表示客户端计算负担越重。纵轴是整体模型的准确率。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本文的联邦学习方法是红色的</a:t>
            </a:r>
            <a:r>
              <a:rPr lang="en-US" altLang="zh-CN" dirty="0"/>
              <a:t>Split NN</a:t>
            </a:r>
            <a:r>
              <a:rPr lang="zh-CN" altLang="en-US" dirty="0"/>
              <a:t>（只有</a:t>
            </a:r>
            <a:r>
              <a:rPr lang="en-US" altLang="zh-CN" dirty="0"/>
              <a:t>n</a:t>
            </a:r>
            <a:r>
              <a:rPr lang="zh-CN" altLang="en-US" dirty="0"/>
              <a:t>层训练过程在客户端侧），蓝色的是朴素的联邦学习方法（所有训练过程都在客户端侧），绿色的是之前提到的分布式神经网络训练（所有训练过程也都在客户端侧）。所以</a:t>
            </a:r>
            <a:r>
              <a:rPr lang="en-US" altLang="zh-CN" dirty="0"/>
              <a:t>Split NN </a:t>
            </a:r>
            <a:r>
              <a:rPr lang="zh-CN" altLang="en-US" dirty="0"/>
              <a:t>在给客户端造成负担较轻的情况下，能达到很好的精度。</a:t>
            </a:r>
          </a:p>
        </p:txBody>
      </p:sp>
    </p:spTree>
    <p:extLst>
      <p:ext uri="{BB962C8B-B14F-4D97-AF65-F5344CB8AC3E}">
        <p14:creationId xmlns:p14="http://schemas.microsoft.com/office/powerpoint/2010/main" val="18926332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DC289-366E-6CB0-B101-BB12AB114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587297-14A6-2A5E-342D-320A863AA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2E87E1-3493-359C-81D8-B6CF1CA67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531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256C0-EAD8-50A4-12BF-68E1FDF0F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6F2E86-B202-DD10-0A1E-60B954AD3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AB2AB3-C9AF-A063-D6C2-993780E3B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0045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BA4B-E283-A258-971D-6519ACD8A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F9B271-552E-EE83-A40F-123E421C2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0F8152-7E91-30A4-35B0-E010C476D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12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F0F75-E640-0F9A-9F8A-B4123EB28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0C370E-D66C-814E-F0F2-BB42A83EC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5FE5C0-8186-7214-1423-C524E653C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2641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F05D0-023F-1C97-661F-0B9492D0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81BD50-7F45-CEEF-5371-02896539F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1FA185-08A9-D416-7952-795A5E9F3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5533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B14F2-4E68-29B6-97DE-D0BE67A77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B6D740-F5FF-CDA5-6D2F-45D9FAD76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B90D82-8574-76FD-E7C9-8CB83E9A6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65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616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6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520702" y="1378857"/>
            <a:ext cx="2561770" cy="2561770"/>
          </a:xfrm>
          <a:custGeom>
            <a:avLst/>
            <a:gdLst>
              <a:gd name="connsiteX0" fmla="*/ 1280885 w 2561770"/>
              <a:gd name="connsiteY0" fmla="*/ 0 h 2561770"/>
              <a:gd name="connsiteX1" fmla="*/ 2561770 w 2561770"/>
              <a:gd name="connsiteY1" fmla="*/ 1280885 h 2561770"/>
              <a:gd name="connsiteX2" fmla="*/ 1280885 w 2561770"/>
              <a:gd name="connsiteY2" fmla="*/ 2561770 h 2561770"/>
              <a:gd name="connsiteX3" fmla="*/ 0 w 2561770"/>
              <a:gd name="connsiteY3" fmla="*/ 1280885 h 2561770"/>
              <a:gd name="connsiteX4" fmla="*/ 1280885 w 2561770"/>
              <a:gd name="connsiteY4" fmla="*/ 0 h 2561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1770" h="2561770">
                <a:moveTo>
                  <a:pt x="1280885" y="0"/>
                </a:moveTo>
                <a:cubicBezTo>
                  <a:pt x="1988298" y="0"/>
                  <a:pt x="2561770" y="573472"/>
                  <a:pt x="2561770" y="1280885"/>
                </a:cubicBezTo>
                <a:cubicBezTo>
                  <a:pt x="2561770" y="1988298"/>
                  <a:pt x="1988298" y="2561770"/>
                  <a:pt x="1280885" y="2561770"/>
                </a:cubicBezTo>
                <a:cubicBezTo>
                  <a:pt x="573472" y="2561770"/>
                  <a:pt x="0" y="1988298"/>
                  <a:pt x="0" y="1280885"/>
                </a:cubicBezTo>
                <a:cubicBezTo>
                  <a:pt x="0" y="573472"/>
                  <a:pt x="573472" y="0"/>
                  <a:pt x="1280885" y="0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564564" cy="6858000"/>
          </a:xfrm>
          <a:custGeom>
            <a:avLst/>
            <a:gdLst>
              <a:gd name="connsiteX0" fmla="*/ 0 w 4564564"/>
              <a:gd name="connsiteY0" fmla="*/ 0 h 6858000"/>
              <a:gd name="connsiteX1" fmla="*/ 2066831 w 4564564"/>
              <a:gd name="connsiteY1" fmla="*/ 0 h 6858000"/>
              <a:gd name="connsiteX2" fmla="*/ 4564564 w 4564564"/>
              <a:gd name="connsiteY2" fmla="*/ 3428999 h 6858000"/>
              <a:gd name="connsiteX3" fmla="*/ 4564563 w 4564564"/>
              <a:gd name="connsiteY3" fmla="*/ 3429000 h 6858000"/>
              <a:gd name="connsiteX4" fmla="*/ 4564564 w 4564564"/>
              <a:gd name="connsiteY4" fmla="*/ 3429001 h 6858000"/>
              <a:gd name="connsiteX5" fmla="*/ 2066831 w 4564564"/>
              <a:gd name="connsiteY5" fmla="*/ 6858000 h 6858000"/>
              <a:gd name="connsiteX6" fmla="*/ 0 w 456456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64564" h="6858000">
                <a:moveTo>
                  <a:pt x="0" y="0"/>
                </a:moveTo>
                <a:lnTo>
                  <a:pt x="2066831" y="0"/>
                </a:lnTo>
                <a:lnTo>
                  <a:pt x="4564564" y="3428999"/>
                </a:lnTo>
                <a:lnTo>
                  <a:pt x="4564563" y="3429000"/>
                </a:lnTo>
                <a:lnTo>
                  <a:pt x="4564564" y="3429001"/>
                </a:lnTo>
                <a:lnTo>
                  <a:pt x="2066831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2710711" y="1635407"/>
            <a:ext cx="3318388" cy="3318388"/>
          </a:xfrm>
          <a:custGeom>
            <a:avLst/>
            <a:gdLst>
              <a:gd name="connsiteX0" fmla="*/ 1659194 w 3318388"/>
              <a:gd name="connsiteY0" fmla="*/ 0 h 3318388"/>
              <a:gd name="connsiteX1" fmla="*/ 3318388 w 3318388"/>
              <a:gd name="connsiteY1" fmla="*/ 1659194 h 3318388"/>
              <a:gd name="connsiteX2" fmla="*/ 1659194 w 3318388"/>
              <a:gd name="connsiteY2" fmla="*/ 3318388 h 3318388"/>
              <a:gd name="connsiteX3" fmla="*/ 0 w 3318388"/>
              <a:gd name="connsiteY3" fmla="*/ 1659194 h 3318388"/>
              <a:gd name="connsiteX4" fmla="*/ 1659194 w 3318388"/>
              <a:gd name="connsiteY4" fmla="*/ 0 h 331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8388" h="3318388">
                <a:moveTo>
                  <a:pt x="1659194" y="0"/>
                </a:moveTo>
                <a:cubicBezTo>
                  <a:pt x="2575542" y="0"/>
                  <a:pt x="3318388" y="742846"/>
                  <a:pt x="3318388" y="1659194"/>
                </a:cubicBezTo>
                <a:cubicBezTo>
                  <a:pt x="3318388" y="2575542"/>
                  <a:pt x="2575542" y="3318388"/>
                  <a:pt x="1659194" y="3318388"/>
                </a:cubicBezTo>
                <a:cubicBezTo>
                  <a:pt x="742846" y="3318388"/>
                  <a:pt x="0" y="2575542"/>
                  <a:pt x="0" y="1659194"/>
                </a:cubicBezTo>
                <a:cubicBezTo>
                  <a:pt x="0" y="742846"/>
                  <a:pt x="742846" y="0"/>
                  <a:pt x="1659194" y="0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marL="0" lvl="0" algn="ctr"/>
            <a:endParaRPr lang="zh-CN" altLang="en-US" dirty="0"/>
          </a:p>
        </p:txBody>
      </p:sp>
      <p:sp>
        <p:nvSpPr>
          <p:cNvPr id="4" name="图片占位符 6"/>
          <p:cNvSpPr>
            <a:spLocks noGrp="1"/>
          </p:cNvSpPr>
          <p:nvPr>
            <p:ph type="pic" sz="quarter" idx="11"/>
          </p:nvPr>
        </p:nvSpPr>
        <p:spPr>
          <a:xfrm>
            <a:off x="4724568" y="4066693"/>
            <a:ext cx="1774204" cy="1774204"/>
          </a:xfrm>
          <a:custGeom>
            <a:avLst/>
            <a:gdLst>
              <a:gd name="connsiteX0" fmla="*/ 1659194 w 3318388"/>
              <a:gd name="connsiteY0" fmla="*/ 0 h 3318388"/>
              <a:gd name="connsiteX1" fmla="*/ 3318388 w 3318388"/>
              <a:gd name="connsiteY1" fmla="*/ 1659194 h 3318388"/>
              <a:gd name="connsiteX2" fmla="*/ 1659194 w 3318388"/>
              <a:gd name="connsiteY2" fmla="*/ 3318388 h 3318388"/>
              <a:gd name="connsiteX3" fmla="*/ 0 w 3318388"/>
              <a:gd name="connsiteY3" fmla="*/ 1659194 h 3318388"/>
              <a:gd name="connsiteX4" fmla="*/ 1659194 w 3318388"/>
              <a:gd name="connsiteY4" fmla="*/ 0 h 331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8388" h="3318388">
                <a:moveTo>
                  <a:pt x="1659194" y="0"/>
                </a:moveTo>
                <a:cubicBezTo>
                  <a:pt x="2575542" y="0"/>
                  <a:pt x="3318388" y="742846"/>
                  <a:pt x="3318388" y="1659194"/>
                </a:cubicBezTo>
                <a:cubicBezTo>
                  <a:pt x="3318388" y="2575542"/>
                  <a:pt x="2575542" y="3318388"/>
                  <a:pt x="1659194" y="3318388"/>
                </a:cubicBezTo>
                <a:cubicBezTo>
                  <a:pt x="742846" y="3318388"/>
                  <a:pt x="0" y="2575542"/>
                  <a:pt x="0" y="1659194"/>
                </a:cubicBezTo>
                <a:cubicBezTo>
                  <a:pt x="0" y="742846"/>
                  <a:pt x="742846" y="0"/>
                  <a:pt x="1659194" y="0"/>
                </a:cubicBezTo>
                <a:close/>
              </a:path>
            </a:pathLst>
          </a:custGeom>
          <a:solidFill>
            <a:schemeClr val="tx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lvl1pPr>
              <a:defRPr lang="zh-CN" altLang="en-US" sz="1800">
                <a:solidFill>
                  <a:schemeClr val="lt1"/>
                </a:solidFill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pPr marL="0" lvl="0"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55753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004D95"/>
                </a:solidFill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483099" y="2187100"/>
            <a:ext cx="3225800" cy="3204524"/>
          </a:xfrm>
          <a:custGeom>
            <a:avLst/>
            <a:gdLst>
              <a:gd name="connsiteX0" fmla="*/ 1754534 w 3225800"/>
              <a:gd name="connsiteY0" fmla="*/ 1618065 h 3204524"/>
              <a:gd name="connsiteX1" fmla="*/ 3110607 w 3225800"/>
              <a:gd name="connsiteY1" fmla="*/ 1618065 h 3204524"/>
              <a:gd name="connsiteX2" fmla="*/ 3225800 w 3225800"/>
              <a:gd name="connsiteY2" fmla="*/ 1733258 h 3204524"/>
              <a:gd name="connsiteX3" fmla="*/ 3225800 w 3225800"/>
              <a:gd name="connsiteY3" fmla="*/ 3089331 h 3204524"/>
              <a:gd name="connsiteX4" fmla="*/ 3110607 w 3225800"/>
              <a:gd name="connsiteY4" fmla="*/ 3204524 h 3204524"/>
              <a:gd name="connsiteX5" fmla="*/ 1754534 w 3225800"/>
              <a:gd name="connsiteY5" fmla="*/ 3204524 h 3204524"/>
              <a:gd name="connsiteX6" fmla="*/ 1639341 w 3225800"/>
              <a:gd name="connsiteY6" fmla="*/ 3089331 h 3204524"/>
              <a:gd name="connsiteX7" fmla="*/ 1639341 w 3225800"/>
              <a:gd name="connsiteY7" fmla="*/ 1733258 h 3204524"/>
              <a:gd name="connsiteX8" fmla="*/ 1754534 w 3225800"/>
              <a:gd name="connsiteY8" fmla="*/ 1618065 h 3204524"/>
              <a:gd name="connsiteX9" fmla="*/ 115193 w 3225800"/>
              <a:gd name="connsiteY9" fmla="*/ 1618065 h 3204524"/>
              <a:gd name="connsiteX10" fmla="*/ 1471266 w 3225800"/>
              <a:gd name="connsiteY10" fmla="*/ 1618065 h 3204524"/>
              <a:gd name="connsiteX11" fmla="*/ 1586459 w 3225800"/>
              <a:gd name="connsiteY11" fmla="*/ 1733258 h 3204524"/>
              <a:gd name="connsiteX12" fmla="*/ 1586459 w 3225800"/>
              <a:gd name="connsiteY12" fmla="*/ 3089331 h 3204524"/>
              <a:gd name="connsiteX13" fmla="*/ 1471266 w 3225800"/>
              <a:gd name="connsiteY13" fmla="*/ 3204524 h 3204524"/>
              <a:gd name="connsiteX14" fmla="*/ 115193 w 3225800"/>
              <a:gd name="connsiteY14" fmla="*/ 3204524 h 3204524"/>
              <a:gd name="connsiteX15" fmla="*/ 0 w 3225800"/>
              <a:gd name="connsiteY15" fmla="*/ 3089331 h 3204524"/>
              <a:gd name="connsiteX16" fmla="*/ 0 w 3225800"/>
              <a:gd name="connsiteY16" fmla="*/ 1733258 h 3204524"/>
              <a:gd name="connsiteX17" fmla="*/ 115193 w 3225800"/>
              <a:gd name="connsiteY17" fmla="*/ 1618065 h 3204524"/>
              <a:gd name="connsiteX18" fmla="*/ 1754534 w 3225800"/>
              <a:gd name="connsiteY18" fmla="*/ 0 h 3204524"/>
              <a:gd name="connsiteX19" fmla="*/ 3110607 w 3225800"/>
              <a:gd name="connsiteY19" fmla="*/ 0 h 3204524"/>
              <a:gd name="connsiteX20" fmla="*/ 3225800 w 3225800"/>
              <a:gd name="connsiteY20" fmla="*/ 115193 h 3204524"/>
              <a:gd name="connsiteX21" fmla="*/ 3225800 w 3225800"/>
              <a:gd name="connsiteY21" fmla="*/ 1471266 h 3204524"/>
              <a:gd name="connsiteX22" fmla="*/ 3110607 w 3225800"/>
              <a:gd name="connsiteY22" fmla="*/ 1586459 h 3204524"/>
              <a:gd name="connsiteX23" fmla="*/ 1754534 w 3225800"/>
              <a:gd name="connsiteY23" fmla="*/ 1586459 h 3204524"/>
              <a:gd name="connsiteX24" fmla="*/ 1639341 w 3225800"/>
              <a:gd name="connsiteY24" fmla="*/ 1471266 h 3204524"/>
              <a:gd name="connsiteX25" fmla="*/ 1639341 w 3225800"/>
              <a:gd name="connsiteY25" fmla="*/ 115193 h 3204524"/>
              <a:gd name="connsiteX26" fmla="*/ 1754534 w 3225800"/>
              <a:gd name="connsiteY26" fmla="*/ 0 h 3204524"/>
              <a:gd name="connsiteX27" fmla="*/ 115193 w 3225800"/>
              <a:gd name="connsiteY27" fmla="*/ 0 h 3204524"/>
              <a:gd name="connsiteX28" fmla="*/ 1471266 w 3225800"/>
              <a:gd name="connsiteY28" fmla="*/ 0 h 3204524"/>
              <a:gd name="connsiteX29" fmla="*/ 1586459 w 3225800"/>
              <a:gd name="connsiteY29" fmla="*/ 115193 h 3204524"/>
              <a:gd name="connsiteX30" fmla="*/ 1586459 w 3225800"/>
              <a:gd name="connsiteY30" fmla="*/ 1471266 h 3204524"/>
              <a:gd name="connsiteX31" fmla="*/ 1471266 w 3225800"/>
              <a:gd name="connsiteY31" fmla="*/ 1586459 h 3204524"/>
              <a:gd name="connsiteX32" fmla="*/ 115193 w 3225800"/>
              <a:gd name="connsiteY32" fmla="*/ 1586459 h 3204524"/>
              <a:gd name="connsiteX33" fmla="*/ 0 w 3225800"/>
              <a:gd name="connsiteY33" fmla="*/ 1471266 h 3204524"/>
              <a:gd name="connsiteX34" fmla="*/ 0 w 3225800"/>
              <a:gd name="connsiteY34" fmla="*/ 115193 h 3204524"/>
              <a:gd name="connsiteX35" fmla="*/ 115193 w 3225800"/>
              <a:gd name="connsiteY35" fmla="*/ 0 h 3204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225800" h="3204524">
                <a:moveTo>
                  <a:pt x="1754534" y="1618065"/>
                </a:moveTo>
                <a:lnTo>
                  <a:pt x="3110607" y="1618065"/>
                </a:lnTo>
                <a:cubicBezTo>
                  <a:pt x="3174226" y="1618065"/>
                  <a:pt x="3225800" y="1669639"/>
                  <a:pt x="3225800" y="1733258"/>
                </a:cubicBezTo>
                <a:lnTo>
                  <a:pt x="3225800" y="3089331"/>
                </a:lnTo>
                <a:cubicBezTo>
                  <a:pt x="3225800" y="3152950"/>
                  <a:pt x="3174226" y="3204524"/>
                  <a:pt x="3110607" y="3204524"/>
                </a:cubicBezTo>
                <a:lnTo>
                  <a:pt x="1754534" y="3204524"/>
                </a:lnTo>
                <a:cubicBezTo>
                  <a:pt x="1690915" y="3204524"/>
                  <a:pt x="1639341" y="3152950"/>
                  <a:pt x="1639341" y="3089331"/>
                </a:cubicBezTo>
                <a:lnTo>
                  <a:pt x="1639341" y="1733258"/>
                </a:lnTo>
                <a:cubicBezTo>
                  <a:pt x="1639341" y="1669639"/>
                  <a:pt x="1690915" y="1618065"/>
                  <a:pt x="1754534" y="1618065"/>
                </a:cubicBezTo>
                <a:close/>
                <a:moveTo>
                  <a:pt x="115193" y="1618065"/>
                </a:moveTo>
                <a:lnTo>
                  <a:pt x="1471266" y="1618065"/>
                </a:lnTo>
                <a:cubicBezTo>
                  <a:pt x="1534885" y="1618065"/>
                  <a:pt x="1586459" y="1669639"/>
                  <a:pt x="1586459" y="1733258"/>
                </a:cubicBezTo>
                <a:lnTo>
                  <a:pt x="1586459" y="3089331"/>
                </a:lnTo>
                <a:cubicBezTo>
                  <a:pt x="1586459" y="3152950"/>
                  <a:pt x="1534885" y="3204524"/>
                  <a:pt x="1471266" y="3204524"/>
                </a:cubicBezTo>
                <a:lnTo>
                  <a:pt x="115193" y="3204524"/>
                </a:lnTo>
                <a:cubicBezTo>
                  <a:pt x="51574" y="3204524"/>
                  <a:pt x="0" y="3152950"/>
                  <a:pt x="0" y="3089331"/>
                </a:cubicBezTo>
                <a:lnTo>
                  <a:pt x="0" y="1733258"/>
                </a:lnTo>
                <a:cubicBezTo>
                  <a:pt x="0" y="1669639"/>
                  <a:pt x="51574" y="1618065"/>
                  <a:pt x="115193" y="1618065"/>
                </a:cubicBezTo>
                <a:close/>
                <a:moveTo>
                  <a:pt x="1754534" y="0"/>
                </a:moveTo>
                <a:lnTo>
                  <a:pt x="3110607" y="0"/>
                </a:lnTo>
                <a:cubicBezTo>
                  <a:pt x="3174226" y="0"/>
                  <a:pt x="3225800" y="51574"/>
                  <a:pt x="3225800" y="115193"/>
                </a:cubicBezTo>
                <a:lnTo>
                  <a:pt x="3225800" y="1471266"/>
                </a:lnTo>
                <a:cubicBezTo>
                  <a:pt x="3225800" y="1534885"/>
                  <a:pt x="3174226" y="1586459"/>
                  <a:pt x="3110607" y="1586459"/>
                </a:cubicBezTo>
                <a:lnTo>
                  <a:pt x="1754534" y="1586459"/>
                </a:lnTo>
                <a:cubicBezTo>
                  <a:pt x="1690915" y="1586459"/>
                  <a:pt x="1639341" y="1534885"/>
                  <a:pt x="1639341" y="1471266"/>
                </a:cubicBezTo>
                <a:lnTo>
                  <a:pt x="1639341" y="115193"/>
                </a:lnTo>
                <a:cubicBezTo>
                  <a:pt x="1639341" y="51574"/>
                  <a:pt x="1690915" y="0"/>
                  <a:pt x="1754534" y="0"/>
                </a:cubicBezTo>
                <a:close/>
                <a:moveTo>
                  <a:pt x="115193" y="0"/>
                </a:moveTo>
                <a:lnTo>
                  <a:pt x="1471266" y="0"/>
                </a:lnTo>
                <a:cubicBezTo>
                  <a:pt x="1534885" y="0"/>
                  <a:pt x="1586459" y="51574"/>
                  <a:pt x="1586459" y="115193"/>
                </a:cubicBezTo>
                <a:lnTo>
                  <a:pt x="1586459" y="1471266"/>
                </a:lnTo>
                <a:cubicBezTo>
                  <a:pt x="1586459" y="1534885"/>
                  <a:pt x="1534885" y="1586459"/>
                  <a:pt x="1471266" y="1586459"/>
                </a:cubicBezTo>
                <a:lnTo>
                  <a:pt x="115193" y="1586459"/>
                </a:lnTo>
                <a:cubicBezTo>
                  <a:pt x="51574" y="1586459"/>
                  <a:pt x="0" y="1534885"/>
                  <a:pt x="0" y="1471266"/>
                </a:cubicBezTo>
                <a:lnTo>
                  <a:pt x="0" y="115193"/>
                </a:lnTo>
                <a:cubicBezTo>
                  <a:pt x="0" y="51574"/>
                  <a:pt x="51574" y="0"/>
                  <a:pt x="11519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874713" y="3893867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3203407" y="3893867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3" y="1892721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203407" y="1892721"/>
            <a:ext cx="2152364" cy="1413022"/>
          </a:xfrm>
          <a:custGeom>
            <a:avLst/>
            <a:gdLst>
              <a:gd name="connsiteX0" fmla="*/ 0 w 2152364"/>
              <a:gd name="connsiteY0" fmla="*/ 0 h 1413022"/>
              <a:gd name="connsiteX1" fmla="*/ 2152364 w 2152364"/>
              <a:gd name="connsiteY1" fmla="*/ 0 h 1413022"/>
              <a:gd name="connsiteX2" fmla="*/ 2152364 w 2152364"/>
              <a:gd name="connsiteY2" fmla="*/ 1413022 h 1413022"/>
              <a:gd name="connsiteX3" fmla="*/ 0 w 2152364"/>
              <a:gd name="connsiteY3" fmla="*/ 1413022 h 141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2364" h="1413022">
                <a:moveTo>
                  <a:pt x="0" y="0"/>
                </a:moveTo>
                <a:lnTo>
                  <a:pt x="2152364" y="0"/>
                </a:lnTo>
                <a:lnTo>
                  <a:pt x="2152364" y="1413022"/>
                </a:lnTo>
                <a:lnTo>
                  <a:pt x="0" y="14130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>
          <a:xfrm>
            <a:off x="1108672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1"/>
          </p:nvPr>
        </p:nvSpPr>
        <p:spPr>
          <a:xfrm>
            <a:off x="38137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5188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3"/>
          </p:nvPr>
        </p:nvSpPr>
        <p:spPr>
          <a:xfrm>
            <a:off x="9223971" y="2127249"/>
            <a:ext cx="1859354" cy="1859354"/>
          </a:xfrm>
          <a:custGeom>
            <a:avLst/>
            <a:gdLst>
              <a:gd name="connsiteX0" fmla="*/ 929677 w 1859354"/>
              <a:gd name="connsiteY0" fmla="*/ 0 h 1859354"/>
              <a:gd name="connsiteX1" fmla="*/ 1859354 w 1859354"/>
              <a:gd name="connsiteY1" fmla="*/ 929677 h 1859354"/>
              <a:gd name="connsiteX2" fmla="*/ 929677 w 1859354"/>
              <a:gd name="connsiteY2" fmla="*/ 1859354 h 1859354"/>
              <a:gd name="connsiteX3" fmla="*/ 0 w 1859354"/>
              <a:gd name="connsiteY3" fmla="*/ 929677 h 1859354"/>
              <a:gd name="connsiteX4" fmla="*/ 929677 w 1859354"/>
              <a:gd name="connsiteY4" fmla="*/ 0 h 185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9354" h="1859354">
                <a:moveTo>
                  <a:pt x="929677" y="0"/>
                </a:moveTo>
                <a:cubicBezTo>
                  <a:pt x="1443123" y="0"/>
                  <a:pt x="1859354" y="416231"/>
                  <a:pt x="1859354" y="929677"/>
                </a:cubicBezTo>
                <a:cubicBezTo>
                  <a:pt x="1859354" y="1443123"/>
                  <a:pt x="1443123" y="1859354"/>
                  <a:pt x="929677" y="1859354"/>
                </a:cubicBezTo>
                <a:cubicBezTo>
                  <a:pt x="416231" y="1859354"/>
                  <a:pt x="0" y="1443123"/>
                  <a:pt x="0" y="929677"/>
                </a:cubicBezTo>
                <a:cubicBezTo>
                  <a:pt x="0" y="416231"/>
                  <a:pt x="416231" y="0"/>
                  <a:pt x="92967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87471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9" name="图片占位符 18"/>
          <p:cNvSpPr>
            <a:spLocks noGrp="1"/>
          </p:cNvSpPr>
          <p:nvPr>
            <p:ph type="pic" sz="quarter" idx="14"/>
          </p:nvPr>
        </p:nvSpPr>
        <p:spPr>
          <a:xfrm>
            <a:off x="4485873" y="3890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5"/>
          </p:nvPr>
        </p:nvSpPr>
        <p:spPr>
          <a:xfrm>
            <a:off x="8092592" y="3901925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874713" y="1788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1"/>
          </p:nvPr>
        </p:nvSpPr>
        <p:spPr>
          <a:xfrm>
            <a:off x="4485873" y="1788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2"/>
          </p:nvPr>
        </p:nvSpPr>
        <p:spPr>
          <a:xfrm>
            <a:off x="8092592" y="1799370"/>
            <a:ext cx="3224696" cy="1888433"/>
          </a:xfrm>
          <a:custGeom>
            <a:avLst/>
            <a:gdLst>
              <a:gd name="connsiteX0" fmla="*/ 0 w 3224696"/>
              <a:gd name="connsiteY0" fmla="*/ 0 h 1888433"/>
              <a:gd name="connsiteX1" fmla="*/ 3224696 w 3224696"/>
              <a:gd name="connsiteY1" fmla="*/ 0 h 1888433"/>
              <a:gd name="connsiteX2" fmla="*/ 3224696 w 3224696"/>
              <a:gd name="connsiteY2" fmla="*/ 1888433 h 1888433"/>
              <a:gd name="connsiteX3" fmla="*/ 0 w 3224696"/>
              <a:gd name="connsiteY3" fmla="*/ 1888433 h 188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4696" h="1888433">
                <a:moveTo>
                  <a:pt x="0" y="0"/>
                </a:moveTo>
                <a:lnTo>
                  <a:pt x="3224696" y="0"/>
                </a:lnTo>
                <a:lnTo>
                  <a:pt x="3224696" y="1888433"/>
                </a:lnTo>
                <a:lnTo>
                  <a:pt x="0" y="188843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latin typeface="字魂59号-创粗黑" panose="00000500000000000000" pitchFamily="2" charset="-122"/>
                <a:ea typeface="字魂59号-创粗黑" panose="00000500000000000000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496050"/>
            <a:ext cx="8525329" cy="361950"/>
          </a:xfrm>
          <a:prstGeom prst="rect">
            <a:avLst/>
          </a:prstGeom>
          <a:solidFill>
            <a:srgbClr val="004D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722660" y="6496050"/>
            <a:ext cx="184570" cy="351692"/>
          </a:xfrm>
          <a:prstGeom prst="rect">
            <a:avLst/>
          </a:prstGeom>
          <a:solidFill>
            <a:srgbClr val="004D94"/>
          </a:solidFill>
          <a:ln>
            <a:solidFill>
              <a:srgbClr val="004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  <p:pic>
        <p:nvPicPr>
          <p:cNvPr id="14" name="图片 13" descr="德创PPT无logo-02"/>
          <p:cNvPicPr>
            <a:picLocks noChangeAspect="1"/>
          </p:cNvPicPr>
          <p:nvPr userDrawn="1"/>
        </p:nvPicPr>
        <p:blipFill rotWithShape="1">
          <a:blip r:embed="rId15"/>
          <a:srcRect l="4479" t="6654" r="77828" b="87648"/>
          <a:stretch/>
        </p:blipFill>
        <p:spPr>
          <a:xfrm>
            <a:off x="9114959" y="6467236"/>
            <a:ext cx="2100516" cy="380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C9B6333-BDE4-46A9-9986-E4EB6F8B8B69}"/>
              </a:ext>
            </a:extLst>
          </p:cNvPr>
          <p:cNvSpPr/>
          <p:nvPr userDrawn="1"/>
        </p:nvSpPr>
        <p:spPr>
          <a:xfrm>
            <a:off x="522514" y="341992"/>
            <a:ext cx="159658" cy="703036"/>
          </a:xfrm>
          <a:prstGeom prst="rect">
            <a:avLst/>
          </a:prstGeom>
          <a:solidFill>
            <a:srgbClr val="004D95"/>
          </a:solidFill>
          <a:ln>
            <a:solidFill>
              <a:srgbClr val="004D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字魂59号-创粗黑" panose="00000500000000000000" pitchFamily="2" charset="-122"/>
              <a:ea typeface="字魂59号-创粗黑" panose="00000500000000000000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7" r:id="rId6"/>
    <p:sldLayoutId id="2147483658" r:id="rId7"/>
    <p:sldLayoutId id="2147483660" r:id="rId8"/>
    <p:sldLayoutId id="2147483661" r:id="rId9"/>
    <p:sldLayoutId id="2147483663" r:id="rId10"/>
    <p:sldLayoutId id="2147483664" r:id="rId11"/>
    <p:sldLayoutId id="2147483666" r:id="rId12"/>
    <p:sldLayoutId id="2147483669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J7411Z7T9/?share_source=copy_web&amp;vd_source=fe7092236630e898a24093e8201e20d3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科大logo-01">
            <a:extLst>
              <a:ext uri="{FF2B5EF4-FFF2-40B4-BE49-F238E27FC236}">
                <a16:creationId xmlns:a16="http://schemas.microsoft.com/office/drawing/2014/main" id="{02F5923D-B9C3-8B7D-99F0-4845A73B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15" y="374297"/>
            <a:ext cx="4339553" cy="91299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EDAC948F-8B2F-410B-9705-7C8EFB5D5013}"/>
              </a:ext>
            </a:extLst>
          </p:cNvPr>
          <p:cNvSpPr/>
          <p:nvPr/>
        </p:nvSpPr>
        <p:spPr>
          <a:xfrm>
            <a:off x="0" y="2543653"/>
            <a:ext cx="12192000" cy="1537901"/>
          </a:xfrm>
          <a:prstGeom prst="rect">
            <a:avLst/>
          </a:prstGeom>
          <a:solidFill>
            <a:srgbClr val="004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分布式算法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6AEF0B01-E035-4801-BC0E-2A363C62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258221"/>
            <a:ext cx="9144000" cy="51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ts val="35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23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711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12A09-42E7-E330-631A-25607E14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2FD9F9E-EBBE-59C9-7E89-5B9AC1F0D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en-US" altLang="zh-CN" dirty="0"/>
              <a:t>MapReduce</a:t>
            </a:r>
            <a:r>
              <a:rPr lang="zh-CN" altLang="en-US" dirty="0"/>
              <a:t>：分布式词频统计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7F8A08-49C1-F153-CD4C-F628A7F486F9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F34D2E16-2A4C-0488-258B-AC99FEE7325D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60654CA6-21AA-2D59-6705-2CF62E908C64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085BFC-CF24-A6C4-E41F-AA0D77816606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95166A98-875A-F457-1C23-FC4A0674254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19BE1113-C2F4-207C-A4C2-4C1D97B33544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190A4E5-C9BD-7FF0-934A-FC225D1167F9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9186BDBE-D5D9-9EA1-CBB5-E570A4EC591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36458047-3891-7448-D919-DF2F1F6F8C5C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768FA27-8D65-18E1-EEEA-8133B738AD04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3389F954-BAF2-4197-BDFB-54088AA881AD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3309C8C1-DB05-5F84-2076-4B4619D76FA9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580F3A8-CDAA-BB17-0816-D6D2B45FAF3B}"/>
              </a:ext>
            </a:extLst>
          </p:cNvPr>
          <p:cNvSpPr/>
          <p:nvPr/>
        </p:nvSpPr>
        <p:spPr>
          <a:xfrm>
            <a:off x="3420820" y="1596100"/>
            <a:ext cx="2497790" cy="4478879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2BC9EB1-12F9-6A13-B807-AC68720A8197}"/>
              </a:ext>
            </a:extLst>
          </p:cNvPr>
          <p:cNvSpPr/>
          <p:nvPr/>
        </p:nvSpPr>
        <p:spPr>
          <a:xfrm>
            <a:off x="3872352" y="2596638"/>
            <a:ext cx="1556988" cy="832362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Mapper1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9AF8E09-269B-DDC0-CBC6-25261E6AB19B}"/>
              </a:ext>
            </a:extLst>
          </p:cNvPr>
          <p:cNvSpPr/>
          <p:nvPr/>
        </p:nvSpPr>
        <p:spPr>
          <a:xfrm>
            <a:off x="3931499" y="1288019"/>
            <a:ext cx="1438695" cy="61616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Mappers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291A8A-CA7E-739C-D09D-10DE6C57F4EC}"/>
              </a:ext>
            </a:extLst>
          </p:cNvPr>
          <p:cNvSpPr/>
          <p:nvPr/>
        </p:nvSpPr>
        <p:spPr>
          <a:xfrm>
            <a:off x="3891221" y="4335808"/>
            <a:ext cx="1556988" cy="8323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Mapper2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CE23E5A-EFD2-891B-0D42-F646A17D99D6}"/>
              </a:ext>
            </a:extLst>
          </p:cNvPr>
          <p:cNvSpPr/>
          <p:nvPr/>
        </p:nvSpPr>
        <p:spPr>
          <a:xfrm>
            <a:off x="667691" y="1596100"/>
            <a:ext cx="2497790" cy="4478879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995AA26-63CD-FC6E-31B1-AFE01FBF2C74}"/>
              </a:ext>
            </a:extLst>
          </p:cNvPr>
          <p:cNvSpPr/>
          <p:nvPr/>
        </p:nvSpPr>
        <p:spPr>
          <a:xfrm>
            <a:off x="1178370" y="1288019"/>
            <a:ext cx="1438695" cy="61616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lang="en-US" altLang="zh-CN" sz="2000" b="1" kern="0" dirty="0" err="1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nput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6048F49-C931-EC99-147E-E296D4CB601D}"/>
              </a:ext>
            </a:extLst>
          </p:cNvPr>
          <p:cNvSpPr/>
          <p:nvPr/>
        </p:nvSpPr>
        <p:spPr>
          <a:xfrm>
            <a:off x="1117600" y="4039357"/>
            <a:ext cx="1556988" cy="832362"/>
          </a:xfrm>
          <a:prstGeom prst="rect">
            <a:avLst/>
          </a:prstGeom>
          <a:solidFill>
            <a:srgbClr val="5B9BD5">
              <a:lumMod val="40000"/>
              <a:lumOff val="60000"/>
            </a:srgb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“to be or”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280C3BD-74EB-55B6-3CF3-A0686EACB986}"/>
              </a:ext>
            </a:extLst>
          </p:cNvPr>
          <p:cNvSpPr txBox="1"/>
          <p:nvPr/>
        </p:nvSpPr>
        <p:spPr>
          <a:xfrm>
            <a:off x="-1162945" y="2227306"/>
            <a:ext cx="6159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“to be or not to be”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EB7B7735-D901-19AF-C903-02F064DD448F}"/>
              </a:ext>
            </a:extLst>
          </p:cNvPr>
          <p:cNvSpPr/>
          <p:nvPr/>
        </p:nvSpPr>
        <p:spPr>
          <a:xfrm>
            <a:off x="1716035" y="2809877"/>
            <a:ext cx="401102" cy="1049724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5019CD-BC5C-83DC-3CDA-E59BC979D9F8}"/>
              </a:ext>
            </a:extLst>
          </p:cNvPr>
          <p:cNvSpPr txBox="1"/>
          <p:nvPr/>
        </p:nvSpPr>
        <p:spPr>
          <a:xfrm>
            <a:off x="1981557" y="3089352"/>
            <a:ext cx="95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split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E18245C-30B0-9AAC-0DC4-AAB48767EBD6}"/>
              </a:ext>
            </a:extLst>
          </p:cNvPr>
          <p:cNvSpPr/>
          <p:nvPr/>
        </p:nvSpPr>
        <p:spPr>
          <a:xfrm>
            <a:off x="1117600" y="4982660"/>
            <a:ext cx="1556988" cy="832362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“not to be”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3BA29C21-17DF-81F6-F46E-FAFBB28CA0DD}"/>
              </a:ext>
            </a:extLst>
          </p:cNvPr>
          <p:cNvSpPr/>
          <p:nvPr/>
        </p:nvSpPr>
        <p:spPr>
          <a:xfrm rot="13958927">
            <a:off x="3080144" y="3150073"/>
            <a:ext cx="401102" cy="1049724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003284FC-E466-6617-AD87-F5F716D7C24D}"/>
              </a:ext>
            </a:extLst>
          </p:cNvPr>
          <p:cNvSpPr/>
          <p:nvPr/>
        </p:nvSpPr>
        <p:spPr>
          <a:xfrm rot="14476080">
            <a:off x="3075219" y="4585294"/>
            <a:ext cx="401102" cy="1049724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D736EF4A-D87C-F102-5B05-A05A5A0F6020}"/>
              </a:ext>
            </a:extLst>
          </p:cNvPr>
          <p:cNvSpPr/>
          <p:nvPr/>
        </p:nvSpPr>
        <p:spPr>
          <a:xfrm rot="16200000">
            <a:off x="6319949" y="2026764"/>
            <a:ext cx="401102" cy="2051857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D2B3A5F-C4FC-25AD-0C7D-235E8FBBF73B}"/>
              </a:ext>
            </a:extLst>
          </p:cNvPr>
          <p:cNvSpPr txBox="1"/>
          <p:nvPr/>
        </p:nvSpPr>
        <p:spPr>
          <a:xfrm>
            <a:off x="6164208" y="2024525"/>
            <a:ext cx="982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(to, 1),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(be, 1),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(or, 1)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箭头: 下 38">
            <a:extLst>
              <a:ext uri="{FF2B5EF4-FFF2-40B4-BE49-F238E27FC236}">
                <a16:creationId xmlns:a16="http://schemas.microsoft.com/office/drawing/2014/main" id="{EED22579-B620-AFE5-8E80-DD728829170D}"/>
              </a:ext>
            </a:extLst>
          </p:cNvPr>
          <p:cNvSpPr/>
          <p:nvPr/>
        </p:nvSpPr>
        <p:spPr>
          <a:xfrm rot="14231901">
            <a:off x="6384361" y="2882165"/>
            <a:ext cx="401102" cy="2418550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3917F33-0951-F764-4837-DD3D6D15260F}"/>
              </a:ext>
            </a:extLst>
          </p:cNvPr>
          <p:cNvSpPr txBox="1"/>
          <p:nvPr/>
        </p:nvSpPr>
        <p:spPr>
          <a:xfrm>
            <a:off x="6164208" y="4383942"/>
            <a:ext cx="9825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(to, 1),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(be, 1),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(not, 1)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4FE0302-E3A0-F699-2E6E-AF55C5522C97}"/>
              </a:ext>
            </a:extLst>
          </p:cNvPr>
          <p:cNvSpPr/>
          <p:nvPr/>
        </p:nvSpPr>
        <p:spPr>
          <a:xfrm>
            <a:off x="7667649" y="2947855"/>
            <a:ext cx="1438695" cy="61616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Shuffle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1326871-0D35-14C5-7F26-B37C0F75DC61}"/>
              </a:ext>
            </a:extLst>
          </p:cNvPr>
          <p:cNvSpPr/>
          <p:nvPr/>
        </p:nvSpPr>
        <p:spPr>
          <a:xfrm>
            <a:off x="10136035" y="2945163"/>
            <a:ext cx="1438695" cy="61616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Reducer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2611734-CD4B-C7D8-C2C8-0B0C84AAE368}"/>
              </a:ext>
            </a:extLst>
          </p:cNvPr>
          <p:cNvSpPr txBox="1"/>
          <p:nvPr/>
        </p:nvSpPr>
        <p:spPr>
          <a:xfrm>
            <a:off x="8924706" y="1807116"/>
            <a:ext cx="1301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(to, [1,1]),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(be, [1,1]),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(or, [1]),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(not, [1])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89E0D819-0B97-711A-C06F-CB6E3C80CFBD}"/>
              </a:ext>
            </a:extLst>
          </p:cNvPr>
          <p:cNvSpPr/>
          <p:nvPr/>
        </p:nvSpPr>
        <p:spPr>
          <a:xfrm rot="16200000">
            <a:off x="9375056" y="2822681"/>
            <a:ext cx="401102" cy="829251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89CDFBC7-EE59-2B9E-4E97-17FD7111F009}"/>
              </a:ext>
            </a:extLst>
          </p:cNvPr>
          <p:cNvSpPr/>
          <p:nvPr/>
        </p:nvSpPr>
        <p:spPr>
          <a:xfrm rot="2528247">
            <a:off x="10516064" y="3577600"/>
            <a:ext cx="401102" cy="829251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62BE6CE-30EF-7675-EF6A-DCE1C4409D75}"/>
              </a:ext>
            </a:extLst>
          </p:cNvPr>
          <p:cNvSpPr txBox="1"/>
          <p:nvPr/>
        </p:nvSpPr>
        <p:spPr>
          <a:xfrm>
            <a:off x="8856259" y="4798676"/>
            <a:ext cx="13018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(to, 2),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(be, 2),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(or, 1),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(not, 1)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25455985-ADBA-6F49-874A-198FCBC8DB23}"/>
              </a:ext>
            </a:extLst>
          </p:cNvPr>
          <p:cNvSpPr/>
          <p:nvPr/>
        </p:nvSpPr>
        <p:spPr>
          <a:xfrm>
            <a:off x="8258265" y="4403463"/>
            <a:ext cx="2497790" cy="185625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C890E267-D316-0AB5-7955-E5AB711A0C7D}"/>
              </a:ext>
            </a:extLst>
          </p:cNvPr>
          <p:cNvSpPr/>
          <p:nvPr/>
        </p:nvSpPr>
        <p:spPr>
          <a:xfrm>
            <a:off x="8787813" y="4085814"/>
            <a:ext cx="1438695" cy="61616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Output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12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 animBg="1"/>
      <p:bldP spid="39" grpId="0" animBg="1"/>
      <p:bldP spid="48" grpId="0" animBg="1"/>
      <p:bldP spid="4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070D-BB3B-DE38-F663-D95BD0C9B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EF136A3-9B70-73F5-C564-2E7C49F70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基础概念：</a:t>
            </a:r>
            <a:r>
              <a:rPr lang="en-US" altLang="zh-CN" dirty="0"/>
              <a:t>MapReduce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FB0D80-4C5B-8265-4F4B-7CF2B95FEC68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EBB67DEB-176A-9A66-3AA1-5687CD110E3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F049FF75-08EE-DC98-F69A-DE9F8B185CF4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EED8F31-DF5A-8DC5-CA0F-8C93FF2AD5FD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2CF32893-D763-29B9-ABEC-242F3A74374B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209ED1D9-D5E4-0622-869B-0EF30F14CBB7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CA7AB7D-15D4-A3B6-41B8-BA274446B4EF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A5091471-C396-DD51-D987-41CE09FEA79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CF449B8E-F766-A78D-AD20-978C698E3AD7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B7589E1-2E75-29EE-2D75-CC82CCB31E15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4F82F9CF-03CC-8C73-FE22-7DD299A1E22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C6C21761-90B9-D05C-CA0D-F824F7828D1C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BDDBD67-4A10-D56A-1BE2-D5F50B95014D}"/>
              </a:ext>
            </a:extLst>
          </p:cNvPr>
          <p:cNvSpPr txBox="1"/>
          <p:nvPr/>
        </p:nvSpPr>
        <p:spPr>
          <a:xfrm>
            <a:off x="880762" y="1186957"/>
            <a:ext cx="6612774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</a:rPr>
              <a:t>虽然 </a:t>
            </a:r>
            <a:r>
              <a:rPr lang="en-US" altLang="zh-CN" dirty="0">
                <a:latin typeface="+mn-ea"/>
              </a:rPr>
              <a:t>MapReduce </a:t>
            </a:r>
            <a:r>
              <a:rPr lang="zh-CN" altLang="en-US" dirty="0">
                <a:latin typeface="+mn-ea"/>
              </a:rPr>
              <a:t>功能强大，但也有一些局限：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不适合迭代计算</a:t>
            </a:r>
            <a:r>
              <a:rPr lang="en-US" altLang="zh-CN" b="1" dirty="0"/>
              <a:t>: 	</a:t>
            </a:r>
            <a:r>
              <a:rPr lang="zh-CN" altLang="en-US" dirty="0"/>
              <a:t>如机器学习训练、图计算；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延迟较高</a:t>
            </a:r>
            <a:r>
              <a:rPr lang="en-US" altLang="zh-CN" b="1" dirty="0"/>
              <a:t>:</a:t>
            </a:r>
            <a:r>
              <a:rPr lang="zh-CN" altLang="en-US" b="1" dirty="0"/>
              <a:t> </a:t>
            </a:r>
            <a:r>
              <a:rPr lang="en-US" altLang="zh-CN" b="1" dirty="0"/>
              <a:t>		</a:t>
            </a:r>
            <a:r>
              <a:rPr lang="zh-CN" altLang="en-US" dirty="0"/>
              <a:t>不适用于低延迟实时处理；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中间结果频繁写磁盘</a:t>
            </a:r>
            <a:r>
              <a:rPr lang="en-US" altLang="zh-CN" b="1" dirty="0"/>
              <a:t>:	</a:t>
            </a:r>
            <a:r>
              <a:rPr lang="zh-CN" altLang="en-US" dirty="0"/>
              <a:t>导致 </a:t>
            </a:r>
            <a:r>
              <a:rPr lang="en-US" altLang="zh-CN" dirty="0"/>
              <a:t>I/O </a:t>
            </a:r>
            <a:r>
              <a:rPr lang="zh-CN" altLang="en-US" dirty="0"/>
              <a:t>成本高。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因此，后续出现了 </a:t>
            </a:r>
            <a:r>
              <a:rPr lang="en-US" altLang="zh-CN" dirty="0"/>
              <a:t>Spark</a:t>
            </a:r>
            <a:r>
              <a:rPr lang="zh-CN" altLang="en-US" dirty="0"/>
              <a:t>、</a:t>
            </a:r>
            <a:r>
              <a:rPr lang="en-US" altLang="zh-CN" dirty="0"/>
              <a:t>Flink </a:t>
            </a:r>
            <a:r>
              <a:rPr lang="zh-CN" altLang="en-US" dirty="0"/>
              <a:t>等内存计算框架来补足其短板。</a:t>
            </a:r>
            <a:endParaRPr lang="zh-CN" altLang="en-US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835239-1FD2-629E-1870-C093E8679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432" y="584044"/>
            <a:ext cx="2508276" cy="13050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1DB1AEC-AA6A-0599-350C-599DDB50D2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603" y="2221868"/>
            <a:ext cx="2326221" cy="11264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FF099B-EEA5-9D04-8177-34B323872C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631" y="3659819"/>
            <a:ext cx="8689958" cy="265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84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6591-816E-6B9C-7791-A101ABC5F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BB5EE72-CBD6-0530-493A-A332DFAD2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432" y="418427"/>
            <a:ext cx="5575300" cy="698500"/>
          </a:xfrm>
        </p:spPr>
        <p:txBody>
          <a:bodyPr/>
          <a:lstStyle/>
          <a:p>
            <a:r>
              <a:rPr lang="zh-CN" altLang="en-US" dirty="0"/>
              <a:t>大数据算法：分布式算法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8A416667-2DC6-1D2C-01EB-1CA738324C1F}"/>
              </a:ext>
            </a:extLst>
          </p:cNvPr>
          <p:cNvSpPr txBox="1"/>
          <p:nvPr/>
        </p:nvSpPr>
        <p:spPr>
          <a:xfrm>
            <a:off x="3659082" y="1175866"/>
            <a:ext cx="6620511" cy="388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基础概念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算法的分布式实现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分布式机器学习训练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联邦学习与区块链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304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FAD08-CC93-B71B-A85D-0B9ED248B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193BB3D-8777-63B4-1C3E-EDC9883B6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k-center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182502A-855A-4D60-3E3A-7BC74E169DBB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A1281A55-A65B-F76E-BB47-D1F1C94F1261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7CF9ECEA-EC44-E991-6221-5CE86CCC3CCE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D7823E1-070B-7334-6C8C-056A9CF03E5E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243A7957-4A89-D9D1-043F-61BA7779068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D9F45A06-422A-4129-6573-B5C3B5A60EC2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C7F99A9-F68C-1622-C13B-8AA0322EEBE6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6B0A4DC3-5349-0318-FB89-89EC6A0EFDA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32468A48-7AD2-60FE-FF9C-18ACF07F41AA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53E751E-32E6-0E1C-1261-2F464862959B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6E8DB7A-3E5F-CF1A-5F1F-51B49FBB47A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E5DA34F1-24B0-09BD-1270-82C69ABF90F5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23AB281A-A38C-4297-C004-B2571FAF60DF}"/>
              </a:ext>
            </a:extLst>
          </p:cNvPr>
          <p:cNvSpPr/>
          <p:nvPr/>
        </p:nvSpPr>
        <p:spPr>
          <a:xfrm>
            <a:off x="3310556" y="176920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30A18E4-C506-EC7A-34DA-EE99CD69E5A8}"/>
              </a:ext>
            </a:extLst>
          </p:cNvPr>
          <p:cNvSpPr/>
          <p:nvPr/>
        </p:nvSpPr>
        <p:spPr>
          <a:xfrm>
            <a:off x="4065112" y="184904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A2B0BE4-6A0A-940F-86EE-836105905EAB}"/>
              </a:ext>
            </a:extLst>
          </p:cNvPr>
          <p:cNvSpPr/>
          <p:nvPr/>
        </p:nvSpPr>
        <p:spPr>
          <a:xfrm>
            <a:off x="3269156" y="214772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C990EF-91BF-C9C5-3EC9-FA3145A06D55}"/>
              </a:ext>
            </a:extLst>
          </p:cNvPr>
          <p:cNvSpPr/>
          <p:nvPr/>
        </p:nvSpPr>
        <p:spPr>
          <a:xfrm>
            <a:off x="3731436" y="196772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2A87F79-5F05-1EBE-9879-5C2336EFB552}"/>
              </a:ext>
            </a:extLst>
          </p:cNvPr>
          <p:cNvSpPr/>
          <p:nvPr/>
        </p:nvSpPr>
        <p:spPr>
          <a:xfrm>
            <a:off x="3400556" y="280188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20E0499-A2D6-6619-3B48-2CC625CE9160}"/>
              </a:ext>
            </a:extLst>
          </p:cNvPr>
          <p:cNvSpPr/>
          <p:nvPr/>
        </p:nvSpPr>
        <p:spPr>
          <a:xfrm>
            <a:off x="3789516" y="247436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96BA13E-0264-0CC5-CE37-B43755D7506E}"/>
              </a:ext>
            </a:extLst>
          </p:cNvPr>
          <p:cNvSpPr/>
          <p:nvPr/>
        </p:nvSpPr>
        <p:spPr>
          <a:xfrm>
            <a:off x="3166836" y="3031459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0856763-7382-16A4-513E-295F16C1F53E}"/>
              </a:ext>
            </a:extLst>
          </p:cNvPr>
          <p:cNvSpPr/>
          <p:nvPr/>
        </p:nvSpPr>
        <p:spPr>
          <a:xfrm>
            <a:off x="3764116" y="297020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AD87A7C-C3CC-C18E-4ACE-C24944BB3093}"/>
              </a:ext>
            </a:extLst>
          </p:cNvPr>
          <p:cNvSpPr/>
          <p:nvPr/>
        </p:nvSpPr>
        <p:spPr>
          <a:xfrm>
            <a:off x="4211156" y="3121459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7D6410C3-6191-D607-A1FF-4D17BBDEC9AB}"/>
              </a:ext>
            </a:extLst>
          </p:cNvPr>
          <p:cNvSpPr/>
          <p:nvPr/>
        </p:nvSpPr>
        <p:spPr>
          <a:xfrm>
            <a:off x="4245112" y="270109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D534E20D-E33A-AB4D-6FBD-87FE34BF27F4}"/>
              </a:ext>
            </a:extLst>
          </p:cNvPr>
          <p:cNvSpPr/>
          <p:nvPr/>
        </p:nvSpPr>
        <p:spPr>
          <a:xfrm>
            <a:off x="4536112" y="1703188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9BADF7C2-1DB0-8438-A936-E0088AB99B19}"/>
              </a:ext>
            </a:extLst>
          </p:cNvPr>
          <p:cNvSpPr/>
          <p:nvPr/>
        </p:nvSpPr>
        <p:spPr>
          <a:xfrm>
            <a:off x="4975952" y="257485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99AFE456-242C-1379-6A2E-3F92C8A22249}"/>
              </a:ext>
            </a:extLst>
          </p:cNvPr>
          <p:cNvSpPr/>
          <p:nvPr/>
        </p:nvSpPr>
        <p:spPr>
          <a:xfrm>
            <a:off x="4885952" y="194048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4514C44-9F8E-8117-B75A-A4E8FD02DD11}"/>
              </a:ext>
            </a:extLst>
          </p:cNvPr>
          <p:cNvSpPr/>
          <p:nvPr/>
        </p:nvSpPr>
        <p:spPr>
          <a:xfrm>
            <a:off x="4568159" y="252109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65F1A06-D815-5788-9498-73E56483925D}"/>
              </a:ext>
            </a:extLst>
          </p:cNvPr>
          <p:cNvSpPr/>
          <p:nvPr/>
        </p:nvSpPr>
        <p:spPr>
          <a:xfrm>
            <a:off x="4808441" y="3031459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55DBFEB-F057-FEB5-355B-B6A1DA1DA86C}"/>
              </a:ext>
            </a:extLst>
          </p:cNvPr>
          <p:cNvSpPr/>
          <p:nvPr/>
        </p:nvSpPr>
        <p:spPr>
          <a:xfrm>
            <a:off x="2929556" y="1529080"/>
            <a:ext cx="2468880" cy="18999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DEBA0F1-AA9B-E722-9ACF-F61CEEACA98F}"/>
                  </a:ext>
                </a:extLst>
              </p:cNvPr>
              <p:cNvSpPr txBox="1"/>
              <p:nvPr/>
            </p:nvSpPr>
            <p:spPr>
              <a:xfrm>
                <a:off x="3642222" y="3451824"/>
                <a:ext cx="12057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points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EDEBA0F1-AA9B-E722-9ACF-F61CEEAC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2222" y="3451824"/>
                <a:ext cx="1205779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箭头: 下 56">
            <a:extLst>
              <a:ext uri="{FF2B5EF4-FFF2-40B4-BE49-F238E27FC236}">
                <a16:creationId xmlns:a16="http://schemas.microsoft.com/office/drawing/2014/main" id="{578229FD-A72A-097C-05BE-5CF5AD715543}"/>
              </a:ext>
            </a:extLst>
          </p:cNvPr>
          <p:cNvSpPr/>
          <p:nvPr/>
        </p:nvSpPr>
        <p:spPr>
          <a:xfrm rot="16200000">
            <a:off x="6041312" y="1838182"/>
            <a:ext cx="401102" cy="1231267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4518601-F835-FBEA-44CA-F81EA851E56E}"/>
              </a:ext>
            </a:extLst>
          </p:cNvPr>
          <p:cNvSpPr txBox="1"/>
          <p:nvPr/>
        </p:nvSpPr>
        <p:spPr>
          <a:xfrm>
            <a:off x="5582256" y="1935814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Gonzalez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0542837F-B08F-3157-8E60-DB854A204165}"/>
                  </a:ext>
                </a:extLst>
              </p:cNvPr>
              <p:cNvSpPr txBox="1"/>
              <p:nvPr/>
            </p:nvSpPr>
            <p:spPr>
              <a:xfrm>
                <a:off x="7647317" y="3482657"/>
                <a:ext cx="1266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centers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0542837F-B08F-3157-8E60-DB854A204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17" y="3482657"/>
                <a:ext cx="1266437" cy="369332"/>
              </a:xfrm>
              <a:prstGeom prst="rect">
                <a:avLst/>
              </a:prstGeom>
              <a:blipFill>
                <a:blip r:embed="rId4"/>
                <a:stretch>
                  <a:fillRect t="-8197" r="-432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椭圆 197">
            <a:extLst>
              <a:ext uri="{FF2B5EF4-FFF2-40B4-BE49-F238E27FC236}">
                <a16:creationId xmlns:a16="http://schemas.microsoft.com/office/drawing/2014/main" id="{555AA046-8AAF-68D2-050C-0DE2FDC306D1}"/>
              </a:ext>
            </a:extLst>
          </p:cNvPr>
          <p:cNvSpPr/>
          <p:nvPr/>
        </p:nvSpPr>
        <p:spPr>
          <a:xfrm>
            <a:off x="3898007" y="2245092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2FE3B12F-2F57-02F6-5615-E823CA5EF6AA}"/>
              </a:ext>
            </a:extLst>
          </p:cNvPr>
          <p:cNvSpPr/>
          <p:nvPr/>
        </p:nvSpPr>
        <p:spPr>
          <a:xfrm>
            <a:off x="5115249" y="2283841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0" name="椭圆 199">
            <a:extLst>
              <a:ext uri="{FF2B5EF4-FFF2-40B4-BE49-F238E27FC236}">
                <a16:creationId xmlns:a16="http://schemas.microsoft.com/office/drawing/2014/main" id="{F0DBB90F-94A5-CE95-E611-D7F6F0112A8C}"/>
              </a:ext>
            </a:extLst>
          </p:cNvPr>
          <p:cNvSpPr/>
          <p:nvPr/>
        </p:nvSpPr>
        <p:spPr>
          <a:xfrm>
            <a:off x="4217512" y="200144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1" name="椭圆 200">
            <a:extLst>
              <a:ext uri="{FF2B5EF4-FFF2-40B4-BE49-F238E27FC236}">
                <a16:creationId xmlns:a16="http://schemas.microsoft.com/office/drawing/2014/main" id="{7ED2377E-66E2-B7A7-905D-D7E2EB117FBE}"/>
              </a:ext>
            </a:extLst>
          </p:cNvPr>
          <p:cNvSpPr/>
          <p:nvPr/>
        </p:nvSpPr>
        <p:spPr>
          <a:xfrm>
            <a:off x="4369912" y="215384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2" name="椭圆 201">
            <a:extLst>
              <a:ext uri="{FF2B5EF4-FFF2-40B4-BE49-F238E27FC236}">
                <a16:creationId xmlns:a16="http://schemas.microsoft.com/office/drawing/2014/main" id="{3DA45AAE-1F6F-5D24-9ABE-C1986ACFBFCA}"/>
              </a:ext>
            </a:extLst>
          </p:cNvPr>
          <p:cNvSpPr/>
          <p:nvPr/>
        </p:nvSpPr>
        <p:spPr>
          <a:xfrm>
            <a:off x="4522312" y="230624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A16EBEB5-063D-8A30-890C-ADDCB52CCF8A}"/>
              </a:ext>
            </a:extLst>
          </p:cNvPr>
          <p:cNvSpPr/>
          <p:nvPr/>
        </p:nvSpPr>
        <p:spPr>
          <a:xfrm>
            <a:off x="4795952" y="2204241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F99CF403-D30A-9D75-F5C4-EBF56C0A7701}"/>
              </a:ext>
            </a:extLst>
          </p:cNvPr>
          <p:cNvSpPr/>
          <p:nvPr/>
        </p:nvSpPr>
        <p:spPr>
          <a:xfrm>
            <a:off x="7418039" y="176920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A48D138B-05BF-BB1E-F9FF-D8ECCE4E0450}"/>
              </a:ext>
            </a:extLst>
          </p:cNvPr>
          <p:cNvSpPr/>
          <p:nvPr/>
        </p:nvSpPr>
        <p:spPr>
          <a:xfrm>
            <a:off x="8172595" y="184904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A241F572-4008-6FE1-76E3-3C2F4F10A381}"/>
              </a:ext>
            </a:extLst>
          </p:cNvPr>
          <p:cNvSpPr/>
          <p:nvPr/>
        </p:nvSpPr>
        <p:spPr>
          <a:xfrm>
            <a:off x="7376639" y="214772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B72EA4DC-3F78-4EE8-B35C-4855ADA34A3D}"/>
              </a:ext>
            </a:extLst>
          </p:cNvPr>
          <p:cNvSpPr/>
          <p:nvPr/>
        </p:nvSpPr>
        <p:spPr>
          <a:xfrm>
            <a:off x="7838919" y="196772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7DDE7E5B-E036-75CA-C925-C8718EC1ACE2}"/>
              </a:ext>
            </a:extLst>
          </p:cNvPr>
          <p:cNvSpPr/>
          <p:nvPr/>
        </p:nvSpPr>
        <p:spPr>
          <a:xfrm>
            <a:off x="7508039" y="280188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76C279D2-46D8-3EA9-33A3-76A68969200F}"/>
              </a:ext>
            </a:extLst>
          </p:cNvPr>
          <p:cNvSpPr/>
          <p:nvPr/>
        </p:nvSpPr>
        <p:spPr>
          <a:xfrm>
            <a:off x="7896999" y="247436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0" name="椭圆 209">
            <a:extLst>
              <a:ext uri="{FF2B5EF4-FFF2-40B4-BE49-F238E27FC236}">
                <a16:creationId xmlns:a16="http://schemas.microsoft.com/office/drawing/2014/main" id="{001AFD08-2610-9F53-15C4-73BF78BEBC16}"/>
              </a:ext>
            </a:extLst>
          </p:cNvPr>
          <p:cNvSpPr/>
          <p:nvPr/>
        </p:nvSpPr>
        <p:spPr>
          <a:xfrm>
            <a:off x="7274319" y="3031459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1" name="椭圆 210">
            <a:extLst>
              <a:ext uri="{FF2B5EF4-FFF2-40B4-BE49-F238E27FC236}">
                <a16:creationId xmlns:a16="http://schemas.microsoft.com/office/drawing/2014/main" id="{EB06D16D-9F87-20E1-0325-E5071202A02D}"/>
              </a:ext>
            </a:extLst>
          </p:cNvPr>
          <p:cNvSpPr/>
          <p:nvPr/>
        </p:nvSpPr>
        <p:spPr>
          <a:xfrm>
            <a:off x="7871599" y="297020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2" name="椭圆 211">
            <a:extLst>
              <a:ext uri="{FF2B5EF4-FFF2-40B4-BE49-F238E27FC236}">
                <a16:creationId xmlns:a16="http://schemas.microsoft.com/office/drawing/2014/main" id="{CD4219EA-7B57-7562-C631-689FD23227FA}"/>
              </a:ext>
            </a:extLst>
          </p:cNvPr>
          <p:cNvSpPr/>
          <p:nvPr/>
        </p:nvSpPr>
        <p:spPr>
          <a:xfrm>
            <a:off x="8318639" y="3121459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3" name="椭圆 212">
            <a:extLst>
              <a:ext uri="{FF2B5EF4-FFF2-40B4-BE49-F238E27FC236}">
                <a16:creationId xmlns:a16="http://schemas.microsoft.com/office/drawing/2014/main" id="{98692025-3E9D-9F46-9504-3BB2E78ABB45}"/>
              </a:ext>
            </a:extLst>
          </p:cNvPr>
          <p:cNvSpPr/>
          <p:nvPr/>
        </p:nvSpPr>
        <p:spPr>
          <a:xfrm>
            <a:off x="8352595" y="270109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1D319DB9-3511-DCE3-A71D-C5271607B7A5}"/>
              </a:ext>
            </a:extLst>
          </p:cNvPr>
          <p:cNvSpPr/>
          <p:nvPr/>
        </p:nvSpPr>
        <p:spPr>
          <a:xfrm>
            <a:off x="8643595" y="1703188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98282DFF-9E7D-401A-B88C-A9CA265E71FD}"/>
              </a:ext>
            </a:extLst>
          </p:cNvPr>
          <p:cNvSpPr/>
          <p:nvPr/>
        </p:nvSpPr>
        <p:spPr>
          <a:xfrm>
            <a:off x="9083435" y="257485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6" name="矩形: 圆角 225">
            <a:extLst>
              <a:ext uri="{FF2B5EF4-FFF2-40B4-BE49-F238E27FC236}">
                <a16:creationId xmlns:a16="http://schemas.microsoft.com/office/drawing/2014/main" id="{4DCB1404-3861-4B36-46AA-9103DCAA018C}"/>
              </a:ext>
            </a:extLst>
          </p:cNvPr>
          <p:cNvSpPr/>
          <p:nvPr/>
        </p:nvSpPr>
        <p:spPr>
          <a:xfrm>
            <a:off x="4369912" y="4521419"/>
            <a:ext cx="4045083" cy="1064507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65A369-AB32-FC06-107F-4ECBA8567C71}"/>
                  </a:ext>
                </a:extLst>
              </p:cNvPr>
              <p:cNvSpPr txBox="1"/>
              <p:nvPr/>
            </p:nvSpPr>
            <p:spPr>
              <a:xfrm>
                <a:off x="5027170" y="4701800"/>
                <a:ext cx="28103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+mn-ea"/>
                  </a:rPr>
                  <a:t>2</a:t>
                </a:r>
                <a:r>
                  <a:rPr lang="en-US" altLang="zh-CN" dirty="0">
                    <a:latin typeface="+mn-ea"/>
                  </a:rPr>
                  <a:t>-approximation</a:t>
                </a:r>
                <a:r>
                  <a:rPr lang="zh-CN" altLang="en-US" dirty="0">
                    <a:latin typeface="+mn-ea"/>
                  </a:rPr>
                  <a:t>，</a:t>
                </a:r>
                <a:endParaRPr lang="en-US" altLang="zh-CN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𝒏𝒌𝒅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+mn-ea"/>
                  </a:rPr>
                  <a:t> </a:t>
                </a:r>
                <a:r>
                  <a:rPr lang="en-US" altLang="zh-CN" dirty="0">
                    <a:latin typeface="+mn-ea"/>
                  </a:rPr>
                  <a:t>processing time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F65A369-AB32-FC06-107F-4ECBA8567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170" y="4701800"/>
                <a:ext cx="2810321" cy="646331"/>
              </a:xfrm>
              <a:prstGeom prst="rect">
                <a:avLst/>
              </a:prstGeom>
              <a:blipFill>
                <a:blip r:embed="rId5"/>
                <a:stretch>
                  <a:fillRect t="-4717" r="-151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6" name="椭圆 215">
            <a:extLst>
              <a:ext uri="{FF2B5EF4-FFF2-40B4-BE49-F238E27FC236}">
                <a16:creationId xmlns:a16="http://schemas.microsoft.com/office/drawing/2014/main" id="{529D951D-1271-CF7E-F88B-9A02193FB189}"/>
              </a:ext>
            </a:extLst>
          </p:cNvPr>
          <p:cNvSpPr/>
          <p:nvPr/>
        </p:nvSpPr>
        <p:spPr>
          <a:xfrm>
            <a:off x="8993435" y="194048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0854A4D8-0976-11E1-BA2C-34B32F23AC99}"/>
              </a:ext>
            </a:extLst>
          </p:cNvPr>
          <p:cNvSpPr/>
          <p:nvPr/>
        </p:nvSpPr>
        <p:spPr>
          <a:xfrm>
            <a:off x="8675642" y="252109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E079F99C-1288-3DA6-2E3C-948AAF33EACF}"/>
              </a:ext>
            </a:extLst>
          </p:cNvPr>
          <p:cNvSpPr/>
          <p:nvPr/>
        </p:nvSpPr>
        <p:spPr>
          <a:xfrm>
            <a:off x="8915924" y="3031459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94D40723-A00F-CF1C-4866-DA0ACEDC38DE}"/>
              </a:ext>
            </a:extLst>
          </p:cNvPr>
          <p:cNvSpPr/>
          <p:nvPr/>
        </p:nvSpPr>
        <p:spPr>
          <a:xfrm>
            <a:off x="7037039" y="1529080"/>
            <a:ext cx="2468880" cy="18999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F36AF296-9DF9-13D8-058F-378841EE7465}"/>
              </a:ext>
            </a:extLst>
          </p:cNvPr>
          <p:cNvSpPr/>
          <p:nvPr/>
        </p:nvSpPr>
        <p:spPr>
          <a:xfrm>
            <a:off x="8005490" y="2245092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1" name="椭圆 220">
            <a:extLst>
              <a:ext uri="{FF2B5EF4-FFF2-40B4-BE49-F238E27FC236}">
                <a16:creationId xmlns:a16="http://schemas.microsoft.com/office/drawing/2014/main" id="{C82574D9-1344-0CF8-2654-011C74664B59}"/>
              </a:ext>
            </a:extLst>
          </p:cNvPr>
          <p:cNvSpPr/>
          <p:nvPr/>
        </p:nvSpPr>
        <p:spPr>
          <a:xfrm>
            <a:off x="9222732" y="228384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2" name="椭圆 221">
            <a:extLst>
              <a:ext uri="{FF2B5EF4-FFF2-40B4-BE49-F238E27FC236}">
                <a16:creationId xmlns:a16="http://schemas.microsoft.com/office/drawing/2014/main" id="{1CB772D9-CDE0-317F-9D26-03DEDEF2DAA0}"/>
              </a:ext>
            </a:extLst>
          </p:cNvPr>
          <p:cNvSpPr/>
          <p:nvPr/>
        </p:nvSpPr>
        <p:spPr>
          <a:xfrm>
            <a:off x="8324995" y="200144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3" name="椭圆 222">
            <a:extLst>
              <a:ext uri="{FF2B5EF4-FFF2-40B4-BE49-F238E27FC236}">
                <a16:creationId xmlns:a16="http://schemas.microsoft.com/office/drawing/2014/main" id="{281C561D-E98F-0615-66C2-0FD94A10A4E0}"/>
              </a:ext>
            </a:extLst>
          </p:cNvPr>
          <p:cNvSpPr/>
          <p:nvPr/>
        </p:nvSpPr>
        <p:spPr>
          <a:xfrm>
            <a:off x="8477395" y="215384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4" name="椭圆 223">
            <a:extLst>
              <a:ext uri="{FF2B5EF4-FFF2-40B4-BE49-F238E27FC236}">
                <a16:creationId xmlns:a16="http://schemas.microsoft.com/office/drawing/2014/main" id="{AC3B9603-6159-9855-8B98-1C4082E11F1B}"/>
              </a:ext>
            </a:extLst>
          </p:cNvPr>
          <p:cNvSpPr/>
          <p:nvPr/>
        </p:nvSpPr>
        <p:spPr>
          <a:xfrm>
            <a:off x="8629795" y="230624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5" name="椭圆 224">
            <a:extLst>
              <a:ext uri="{FF2B5EF4-FFF2-40B4-BE49-F238E27FC236}">
                <a16:creationId xmlns:a16="http://schemas.microsoft.com/office/drawing/2014/main" id="{06F10D7F-6438-DCB4-7BB7-16C28BCEF48F}"/>
              </a:ext>
            </a:extLst>
          </p:cNvPr>
          <p:cNvSpPr/>
          <p:nvPr/>
        </p:nvSpPr>
        <p:spPr>
          <a:xfrm>
            <a:off x="8903435" y="2204241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D10B826-05BF-284C-ABE0-2A6D9BEA86A5}"/>
              </a:ext>
            </a:extLst>
          </p:cNvPr>
          <p:cNvSpPr/>
          <p:nvPr/>
        </p:nvSpPr>
        <p:spPr>
          <a:xfrm>
            <a:off x="5065952" y="563921"/>
            <a:ext cx="2208368" cy="62476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5C3B75-093B-5011-FEE2-A960CD53D013}"/>
              </a:ext>
            </a:extLst>
          </p:cNvPr>
          <p:cNvSpPr txBox="1"/>
          <p:nvPr/>
        </p:nvSpPr>
        <p:spPr>
          <a:xfrm>
            <a:off x="5166781" y="690190"/>
            <a:ext cx="202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单机版本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2068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E11BA-8664-F283-A869-44D5B0BD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38D4059-58B8-EDF3-2A31-6FE503350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k-center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89D860D-8F92-1CBA-A0F8-37178EB27912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A84B988D-62F5-C53D-6A41-3D52603BC724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659DE7B6-3E5E-6A2E-EF03-E6F52FB85DD5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73A707-72EA-2A80-5BB1-2C87E5E427C5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C1EC4CDA-75E8-06B5-49C6-2711DD5C5315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28A486D6-AF79-AB56-A4AD-CEF501D8B63C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5402C0C-5EDF-9BF5-EC5B-8ABC4B8621B5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BB49187D-EAA3-0B33-6DE6-98553BF0A45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20324496-5A2A-C010-CD65-374286035A9B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F54A80D-EB7B-0011-41DF-B64677B66F45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0FC31990-0E6F-70B3-FA5C-FD4951BBFB3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F9BB71D2-4F86-7AD3-7CA9-A38365430B9E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091D2A2-06DC-92C7-9734-50E6FCB8893E}"/>
                  </a:ext>
                </a:extLst>
              </p:cNvPr>
              <p:cNvSpPr txBox="1"/>
              <p:nvPr/>
            </p:nvSpPr>
            <p:spPr>
              <a:xfrm>
                <a:off x="2705219" y="2273930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points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091D2A2-06DC-92C7-9734-50E6FCB8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219" y="2273930"/>
                <a:ext cx="1492716" cy="369332"/>
              </a:xfrm>
              <a:prstGeom prst="rect">
                <a:avLst/>
              </a:prstGeom>
              <a:blipFill>
                <a:blip r:embed="rId3"/>
                <a:stretch>
                  <a:fillRect t="-8197" r="-244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5F7C286-4AA2-6536-9AD2-CC855BB7FCE3}"/>
                  </a:ext>
                </a:extLst>
              </p:cNvPr>
              <p:cNvSpPr txBox="1"/>
              <p:nvPr/>
            </p:nvSpPr>
            <p:spPr>
              <a:xfrm>
                <a:off x="1009042" y="2262707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points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45F7C286-4AA2-6536-9AD2-CC855BB7F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042" y="2262707"/>
                <a:ext cx="1492716" cy="369332"/>
              </a:xfrm>
              <a:prstGeom prst="rect">
                <a:avLst/>
              </a:prstGeom>
              <a:blipFill>
                <a:blip r:embed="rId4"/>
                <a:stretch>
                  <a:fillRect t="-8197" r="-286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D52F133-D6BF-421D-7D5E-924252096B57}"/>
                  </a:ext>
                </a:extLst>
              </p:cNvPr>
              <p:cNvSpPr txBox="1"/>
              <p:nvPr/>
            </p:nvSpPr>
            <p:spPr>
              <a:xfrm>
                <a:off x="4359690" y="2278308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points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CD52F133-D6BF-421D-7D5E-924252096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690" y="2278308"/>
                <a:ext cx="1492716" cy="369332"/>
              </a:xfrm>
              <a:prstGeom prst="rect">
                <a:avLst/>
              </a:prstGeom>
              <a:blipFill>
                <a:blip r:embed="rId5"/>
                <a:stretch>
                  <a:fillRect t="-1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椭圆 128">
            <a:extLst>
              <a:ext uri="{FF2B5EF4-FFF2-40B4-BE49-F238E27FC236}">
                <a16:creationId xmlns:a16="http://schemas.microsoft.com/office/drawing/2014/main" id="{916C69A9-1CBC-FCC6-77D8-04C96EE0E085}"/>
              </a:ext>
            </a:extLst>
          </p:cNvPr>
          <p:cNvSpPr/>
          <p:nvPr/>
        </p:nvSpPr>
        <p:spPr>
          <a:xfrm>
            <a:off x="3087337" y="422114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0" name="椭圆 129">
            <a:extLst>
              <a:ext uri="{FF2B5EF4-FFF2-40B4-BE49-F238E27FC236}">
                <a16:creationId xmlns:a16="http://schemas.microsoft.com/office/drawing/2014/main" id="{0661E93D-7C21-019D-24C0-CFC101379F1F}"/>
              </a:ext>
            </a:extLst>
          </p:cNvPr>
          <p:cNvSpPr/>
          <p:nvPr/>
        </p:nvSpPr>
        <p:spPr>
          <a:xfrm>
            <a:off x="3476297" y="389363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1" name="椭圆 130">
            <a:extLst>
              <a:ext uri="{FF2B5EF4-FFF2-40B4-BE49-F238E27FC236}">
                <a16:creationId xmlns:a16="http://schemas.microsoft.com/office/drawing/2014/main" id="{44B59EAE-F374-5F59-0F7D-D04738E49715}"/>
              </a:ext>
            </a:extLst>
          </p:cNvPr>
          <p:cNvSpPr/>
          <p:nvPr/>
        </p:nvSpPr>
        <p:spPr>
          <a:xfrm>
            <a:off x="3053992" y="3951428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2" name="椭圆 131">
            <a:extLst>
              <a:ext uri="{FF2B5EF4-FFF2-40B4-BE49-F238E27FC236}">
                <a16:creationId xmlns:a16="http://schemas.microsoft.com/office/drawing/2014/main" id="{73FB2AAB-7330-4BBE-047B-6B7C3196FB4F}"/>
              </a:ext>
            </a:extLst>
          </p:cNvPr>
          <p:cNvSpPr/>
          <p:nvPr/>
        </p:nvSpPr>
        <p:spPr>
          <a:xfrm>
            <a:off x="3426562" y="4243905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3" name="椭圆 132">
            <a:extLst>
              <a:ext uri="{FF2B5EF4-FFF2-40B4-BE49-F238E27FC236}">
                <a16:creationId xmlns:a16="http://schemas.microsoft.com/office/drawing/2014/main" id="{0FF36414-D093-E1E0-B5BE-5F568749625F}"/>
              </a:ext>
            </a:extLst>
          </p:cNvPr>
          <p:cNvSpPr/>
          <p:nvPr/>
        </p:nvSpPr>
        <p:spPr>
          <a:xfrm>
            <a:off x="3752062" y="4170176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EEB605F0-6F47-D9DC-FBE7-793B5134C69A}"/>
              </a:ext>
            </a:extLst>
          </p:cNvPr>
          <p:cNvSpPr/>
          <p:nvPr/>
        </p:nvSpPr>
        <p:spPr>
          <a:xfrm>
            <a:off x="2762316" y="3765715"/>
            <a:ext cx="1310461" cy="7839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FF4F62A5-8B63-D96A-9192-F3651F9241BF}"/>
              </a:ext>
            </a:extLst>
          </p:cNvPr>
          <p:cNvSpPr/>
          <p:nvPr/>
        </p:nvSpPr>
        <p:spPr>
          <a:xfrm>
            <a:off x="1391160" y="420992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37AC02B4-E0AB-BC14-7A6F-FD14DB1217AE}"/>
              </a:ext>
            </a:extLst>
          </p:cNvPr>
          <p:cNvSpPr/>
          <p:nvPr/>
        </p:nvSpPr>
        <p:spPr>
          <a:xfrm>
            <a:off x="1780120" y="3882411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9E88D795-AD8F-7618-4B69-181ADC05896D}"/>
              </a:ext>
            </a:extLst>
          </p:cNvPr>
          <p:cNvSpPr/>
          <p:nvPr/>
        </p:nvSpPr>
        <p:spPr>
          <a:xfrm>
            <a:off x="1357815" y="3940205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39" name="椭圆 138">
            <a:extLst>
              <a:ext uri="{FF2B5EF4-FFF2-40B4-BE49-F238E27FC236}">
                <a16:creationId xmlns:a16="http://schemas.microsoft.com/office/drawing/2014/main" id="{D43A3E15-9E54-B74E-ED73-1522A521D0BB}"/>
              </a:ext>
            </a:extLst>
          </p:cNvPr>
          <p:cNvSpPr/>
          <p:nvPr/>
        </p:nvSpPr>
        <p:spPr>
          <a:xfrm>
            <a:off x="1730385" y="4232682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3FF13400-E899-1E99-2E1E-92095BFD0A1A}"/>
              </a:ext>
            </a:extLst>
          </p:cNvPr>
          <p:cNvSpPr/>
          <p:nvPr/>
        </p:nvSpPr>
        <p:spPr>
          <a:xfrm>
            <a:off x="2055885" y="4158953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6D2E7A60-F3A5-09DB-7755-5FAA976E6943}"/>
              </a:ext>
            </a:extLst>
          </p:cNvPr>
          <p:cNvSpPr/>
          <p:nvPr/>
        </p:nvSpPr>
        <p:spPr>
          <a:xfrm>
            <a:off x="1066139" y="3754492"/>
            <a:ext cx="1310461" cy="7839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34A36636-65FE-A599-B4D7-FA4C8B507851}"/>
              </a:ext>
            </a:extLst>
          </p:cNvPr>
          <p:cNvSpPr/>
          <p:nvPr/>
        </p:nvSpPr>
        <p:spPr>
          <a:xfrm>
            <a:off x="4741808" y="4225525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44" name="椭圆 143">
            <a:extLst>
              <a:ext uri="{FF2B5EF4-FFF2-40B4-BE49-F238E27FC236}">
                <a16:creationId xmlns:a16="http://schemas.microsoft.com/office/drawing/2014/main" id="{AE46B67D-6E01-B9C7-7D3A-CAC26B5B8939}"/>
              </a:ext>
            </a:extLst>
          </p:cNvPr>
          <p:cNvSpPr/>
          <p:nvPr/>
        </p:nvSpPr>
        <p:spPr>
          <a:xfrm>
            <a:off x="5130768" y="3898012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45" name="椭圆 144">
            <a:extLst>
              <a:ext uri="{FF2B5EF4-FFF2-40B4-BE49-F238E27FC236}">
                <a16:creationId xmlns:a16="http://schemas.microsoft.com/office/drawing/2014/main" id="{D9A4C48A-B32C-6460-03F4-1D0783030A00}"/>
              </a:ext>
            </a:extLst>
          </p:cNvPr>
          <p:cNvSpPr/>
          <p:nvPr/>
        </p:nvSpPr>
        <p:spPr>
          <a:xfrm>
            <a:off x="4708463" y="3955806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ECA4C9E9-0515-D93D-654D-EB6A7E215615}"/>
              </a:ext>
            </a:extLst>
          </p:cNvPr>
          <p:cNvSpPr/>
          <p:nvPr/>
        </p:nvSpPr>
        <p:spPr>
          <a:xfrm>
            <a:off x="5081033" y="4248283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47" name="椭圆 146">
            <a:extLst>
              <a:ext uri="{FF2B5EF4-FFF2-40B4-BE49-F238E27FC236}">
                <a16:creationId xmlns:a16="http://schemas.microsoft.com/office/drawing/2014/main" id="{F1E55813-09AD-AC6B-2C02-0F86B4BAD66D}"/>
              </a:ext>
            </a:extLst>
          </p:cNvPr>
          <p:cNvSpPr/>
          <p:nvPr/>
        </p:nvSpPr>
        <p:spPr>
          <a:xfrm>
            <a:off x="5406533" y="417455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96AEC781-A47B-127B-BC43-837898FA2700}"/>
              </a:ext>
            </a:extLst>
          </p:cNvPr>
          <p:cNvSpPr/>
          <p:nvPr/>
        </p:nvSpPr>
        <p:spPr>
          <a:xfrm>
            <a:off x="4416787" y="3770093"/>
            <a:ext cx="1310461" cy="7839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C277D7E-A423-E0E1-2550-FEB6BE08FEDE}"/>
                  </a:ext>
                </a:extLst>
              </p:cNvPr>
              <p:cNvSpPr txBox="1"/>
              <p:nvPr/>
            </p:nvSpPr>
            <p:spPr>
              <a:xfrm>
                <a:off x="1066139" y="4495471"/>
                <a:ext cx="1266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centers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C277D7E-A423-E0E1-2550-FEB6BE08F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139" y="4495471"/>
                <a:ext cx="1266437" cy="369332"/>
              </a:xfrm>
              <a:prstGeom prst="rect">
                <a:avLst/>
              </a:prstGeom>
              <a:blipFill>
                <a:blip r:embed="rId6"/>
                <a:stretch>
                  <a:fillRect t="-8197" r="-384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B6C9C81-3A5E-CF6C-FC8C-F6A3FDD2888B}"/>
                  </a:ext>
                </a:extLst>
              </p:cNvPr>
              <p:cNvSpPr txBox="1"/>
              <p:nvPr/>
            </p:nvSpPr>
            <p:spPr>
              <a:xfrm>
                <a:off x="2775052" y="4529066"/>
                <a:ext cx="1266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centers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2B6C9C81-3A5E-CF6C-FC8C-F6A3FDD28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052" y="4529066"/>
                <a:ext cx="1266437" cy="369332"/>
              </a:xfrm>
              <a:prstGeom prst="rect">
                <a:avLst/>
              </a:prstGeom>
              <a:blipFill>
                <a:blip r:embed="rId7"/>
                <a:stretch>
                  <a:fillRect t="-9836" r="-432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347EBC3-E9BD-2CEB-FE0B-8AC6A7C51A0B}"/>
                  </a:ext>
                </a:extLst>
              </p:cNvPr>
              <p:cNvSpPr txBox="1"/>
              <p:nvPr/>
            </p:nvSpPr>
            <p:spPr>
              <a:xfrm>
                <a:off x="4416787" y="4548607"/>
                <a:ext cx="1266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centers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347EBC3-E9BD-2CEB-FE0B-8AC6A7C51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787" y="4548607"/>
                <a:ext cx="1266437" cy="369332"/>
              </a:xfrm>
              <a:prstGeom prst="rect">
                <a:avLst/>
              </a:prstGeom>
              <a:blipFill>
                <a:blip r:embed="rId8"/>
                <a:stretch>
                  <a:fillRect t="-8197" r="-434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椭圆 153">
            <a:extLst>
              <a:ext uri="{FF2B5EF4-FFF2-40B4-BE49-F238E27FC236}">
                <a16:creationId xmlns:a16="http://schemas.microsoft.com/office/drawing/2014/main" id="{344538CD-22AC-CD70-15E9-084FCCFDAA95}"/>
              </a:ext>
            </a:extLst>
          </p:cNvPr>
          <p:cNvSpPr/>
          <p:nvPr/>
        </p:nvSpPr>
        <p:spPr>
          <a:xfrm>
            <a:off x="1589635" y="404973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3FAA8F8F-324A-9B5E-29E4-4C612E4B3BE3}"/>
              </a:ext>
            </a:extLst>
          </p:cNvPr>
          <p:cNvSpPr/>
          <p:nvPr/>
        </p:nvSpPr>
        <p:spPr>
          <a:xfrm>
            <a:off x="2083646" y="393394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F7AF335A-68EC-B50C-CAF1-DD41E2F11D88}"/>
              </a:ext>
            </a:extLst>
          </p:cNvPr>
          <p:cNvSpPr/>
          <p:nvPr/>
        </p:nvSpPr>
        <p:spPr>
          <a:xfrm>
            <a:off x="3276346" y="405787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BF853B24-0032-D05E-5D0A-0182F595F02D}"/>
              </a:ext>
            </a:extLst>
          </p:cNvPr>
          <p:cNvSpPr/>
          <p:nvPr/>
        </p:nvSpPr>
        <p:spPr>
          <a:xfrm>
            <a:off x="3821353" y="395142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9B7C5629-940A-51D5-78FA-F76B4FCDD732}"/>
              </a:ext>
            </a:extLst>
          </p:cNvPr>
          <p:cNvSpPr/>
          <p:nvPr/>
        </p:nvSpPr>
        <p:spPr>
          <a:xfrm>
            <a:off x="4921929" y="40906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67228893-7A91-186C-D0CC-2B1B112F2566}"/>
              </a:ext>
            </a:extLst>
          </p:cNvPr>
          <p:cNvSpPr/>
          <p:nvPr/>
        </p:nvSpPr>
        <p:spPr>
          <a:xfrm>
            <a:off x="5427201" y="3950285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61" name="箭头: 下 160">
            <a:extLst>
              <a:ext uri="{FF2B5EF4-FFF2-40B4-BE49-F238E27FC236}">
                <a16:creationId xmlns:a16="http://schemas.microsoft.com/office/drawing/2014/main" id="{86FAE163-47F0-6993-3C77-FA72821F6375}"/>
              </a:ext>
            </a:extLst>
          </p:cNvPr>
          <p:cNvSpPr/>
          <p:nvPr/>
        </p:nvSpPr>
        <p:spPr>
          <a:xfrm rot="16200000">
            <a:off x="7024764" y="3774290"/>
            <a:ext cx="401102" cy="1231267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29EAC5C4-8EA3-6601-723F-FEA3424CC9B4}"/>
              </a:ext>
            </a:extLst>
          </p:cNvPr>
          <p:cNvSpPr/>
          <p:nvPr/>
        </p:nvSpPr>
        <p:spPr>
          <a:xfrm>
            <a:off x="8774736" y="3540374"/>
            <a:ext cx="2468880" cy="18999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8C65A3F4-AB38-B44F-988A-D838806E5BA7}"/>
                  </a:ext>
                </a:extLst>
              </p:cNvPr>
              <p:cNvSpPr txBox="1"/>
              <p:nvPr/>
            </p:nvSpPr>
            <p:spPr>
              <a:xfrm>
                <a:off x="9279692" y="5474275"/>
                <a:ext cx="14812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𝒎𝒌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centers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8C65A3F4-AB38-B44F-988A-D838806E5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692" y="5474275"/>
                <a:ext cx="1481239" cy="369332"/>
              </a:xfrm>
              <a:prstGeom prst="rect">
                <a:avLst/>
              </a:prstGeom>
              <a:blipFill>
                <a:blip r:embed="rId9"/>
                <a:stretch>
                  <a:fillRect t="-8197" r="-370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椭圆 180">
            <a:extLst>
              <a:ext uri="{FF2B5EF4-FFF2-40B4-BE49-F238E27FC236}">
                <a16:creationId xmlns:a16="http://schemas.microsoft.com/office/drawing/2014/main" id="{FB314A0C-62B5-990D-9941-344D6D6FD958}"/>
              </a:ext>
            </a:extLst>
          </p:cNvPr>
          <p:cNvSpPr/>
          <p:nvPr/>
        </p:nvSpPr>
        <p:spPr>
          <a:xfrm>
            <a:off x="9316986" y="397758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A892D7AA-48E5-4C48-C903-DD01D71ECC86}"/>
              </a:ext>
            </a:extLst>
          </p:cNvPr>
          <p:cNvSpPr/>
          <p:nvPr/>
        </p:nvSpPr>
        <p:spPr>
          <a:xfrm>
            <a:off x="9300866" y="466619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888CC716-D2B9-8226-1EF4-EE4805CBEF4D}"/>
              </a:ext>
            </a:extLst>
          </p:cNvPr>
          <p:cNvSpPr/>
          <p:nvPr/>
        </p:nvSpPr>
        <p:spPr>
          <a:xfrm>
            <a:off x="9872016" y="415963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84" name="椭圆 183">
            <a:extLst>
              <a:ext uri="{FF2B5EF4-FFF2-40B4-BE49-F238E27FC236}">
                <a16:creationId xmlns:a16="http://schemas.microsoft.com/office/drawing/2014/main" id="{43993A7F-D063-6C13-A667-533EDC67673B}"/>
              </a:ext>
            </a:extLst>
          </p:cNvPr>
          <p:cNvSpPr/>
          <p:nvPr/>
        </p:nvSpPr>
        <p:spPr>
          <a:xfrm>
            <a:off x="9998768" y="454019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85" name="椭圆 184">
            <a:extLst>
              <a:ext uri="{FF2B5EF4-FFF2-40B4-BE49-F238E27FC236}">
                <a16:creationId xmlns:a16="http://schemas.microsoft.com/office/drawing/2014/main" id="{9310F4D2-23AB-94EA-7AE6-F7A0EC602AC7}"/>
              </a:ext>
            </a:extLst>
          </p:cNvPr>
          <p:cNvSpPr/>
          <p:nvPr/>
        </p:nvSpPr>
        <p:spPr>
          <a:xfrm>
            <a:off x="10495546" y="417086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86" name="椭圆 185">
            <a:extLst>
              <a:ext uri="{FF2B5EF4-FFF2-40B4-BE49-F238E27FC236}">
                <a16:creationId xmlns:a16="http://schemas.microsoft.com/office/drawing/2014/main" id="{AC95473D-5AD3-36A8-8E9E-B20B3F280A98}"/>
              </a:ext>
            </a:extLst>
          </p:cNvPr>
          <p:cNvSpPr/>
          <p:nvPr/>
        </p:nvSpPr>
        <p:spPr>
          <a:xfrm>
            <a:off x="10312666" y="493278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2D77A3F2-821F-77B2-A6C2-61CDFCF5BBD9}"/>
              </a:ext>
            </a:extLst>
          </p:cNvPr>
          <p:cNvSpPr txBox="1"/>
          <p:nvPr/>
        </p:nvSpPr>
        <p:spPr>
          <a:xfrm>
            <a:off x="7495090" y="3045348"/>
            <a:ext cx="222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Reducer: Gonzalez</a:t>
            </a:r>
            <a:endParaRPr lang="zh-CN" altLang="en-US" dirty="0">
              <a:latin typeface="+mn-ea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0BBF6A6E-8CB0-1A82-8EE5-94196D98D9F7}"/>
              </a:ext>
            </a:extLst>
          </p:cNvPr>
          <p:cNvSpPr/>
          <p:nvPr/>
        </p:nvSpPr>
        <p:spPr>
          <a:xfrm>
            <a:off x="8776299" y="467747"/>
            <a:ext cx="2468880" cy="189992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5CDEB8A-22AB-9E4D-D355-07098B456FD0}"/>
                  </a:ext>
                </a:extLst>
              </p:cNvPr>
              <p:cNvSpPr txBox="1"/>
              <p:nvPr/>
            </p:nvSpPr>
            <p:spPr>
              <a:xfrm>
                <a:off x="9420360" y="2415332"/>
                <a:ext cx="1266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>
                    <a:latin typeface="+mn-ea"/>
                  </a:rPr>
                  <a:t>  </a:t>
                </a:r>
                <a:r>
                  <a:rPr lang="en-US" altLang="zh-CN" dirty="0">
                    <a:latin typeface="+mn-ea"/>
                  </a:rPr>
                  <a:t>centers</a:t>
                </a:r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B5CDEB8A-22AB-9E4D-D355-07098B456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360" y="2415332"/>
                <a:ext cx="1266437" cy="369332"/>
              </a:xfrm>
              <a:prstGeom prst="rect">
                <a:avLst/>
              </a:prstGeom>
              <a:blipFill>
                <a:blip r:embed="rId10"/>
                <a:stretch>
                  <a:fillRect t="-8197" r="-432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椭圆 190">
            <a:extLst>
              <a:ext uri="{FF2B5EF4-FFF2-40B4-BE49-F238E27FC236}">
                <a16:creationId xmlns:a16="http://schemas.microsoft.com/office/drawing/2014/main" id="{DDA57904-E741-BE5B-7C75-F2D5C023D1D8}"/>
              </a:ext>
            </a:extLst>
          </p:cNvPr>
          <p:cNvSpPr/>
          <p:nvPr/>
        </p:nvSpPr>
        <p:spPr>
          <a:xfrm>
            <a:off x="9318549" y="904962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FF36C8FF-AB24-F2C6-CF1C-76F69C032321}"/>
              </a:ext>
            </a:extLst>
          </p:cNvPr>
          <p:cNvSpPr/>
          <p:nvPr/>
        </p:nvSpPr>
        <p:spPr>
          <a:xfrm>
            <a:off x="9302429" y="1593565"/>
            <a:ext cx="180000" cy="180000"/>
          </a:xfrm>
          <a:prstGeom prst="ellipse">
            <a:avLst/>
          </a:prstGeom>
          <a:solidFill>
            <a:srgbClr val="2BCFA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FB981133-CC34-919A-ED63-42215603F061}"/>
              </a:ext>
            </a:extLst>
          </p:cNvPr>
          <p:cNvSpPr/>
          <p:nvPr/>
        </p:nvSpPr>
        <p:spPr>
          <a:xfrm>
            <a:off x="9873579" y="1087011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1776DFA1-9352-5274-9A99-1BDA279CFDB3}"/>
              </a:ext>
            </a:extLst>
          </p:cNvPr>
          <p:cNvSpPr/>
          <p:nvPr/>
        </p:nvSpPr>
        <p:spPr>
          <a:xfrm>
            <a:off x="10000331" y="1467566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F824751E-D3A8-7E8B-ABFD-77EB4810AEFC}"/>
              </a:ext>
            </a:extLst>
          </p:cNvPr>
          <p:cNvSpPr/>
          <p:nvPr/>
        </p:nvSpPr>
        <p:spPr>
          <a:xfrm>
            <a:off x="10497109" y="1098234"/>
            <a:ext cx="180000" cy="180000"/>
          </a:xfrm>
          <a:prstGeom prst="ellipse">
            <a:avLst/>
          </a:prstGeom>
          <a:solidFill>
            <a:srgbClr val="2BCFA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6" name="椭圆 195">
            <a:extLst>
              <a:ext uri="{FF2B5EF4-FFF2-40B4-BE49-F238E27FC236}">
                <a16:creationId xmlns:a16="http://schemas.microsoft.com/office/drawing/2014/main" id="{BAA43491-1E71-F0A2-E2D7-53F33305CB8C}"/>
              </a:ext>
            </a:extLst>
          </p:cNvPr>
          <p:cNvSpPr/>
          <p:nvPr/>
        </p:nvSpPr>
        <p:spPr>
          <a:xfrm>
            <a:off x="10314229" y="1860154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C981B429-2A05-C493-DD14-BEC66E126995}"/>
              </a:ext>
            </a:extLst>
          </p:cNvPr>
          <p:cNvSpPr/>
          <p:nvPr/>
        </p:nvSpPr>
        <p:spPr>
          <a:xfrm>
            <a:off x="3162515" y="2877991"/>
            <a:ext cx="401102" cy="724884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330B77-9AB5-8DF1-750D-A38D56A81942}"/>
              </a:ext>
            </a:extLst>
          </p:cNvPr>
          <p:cNvSpPr txBox="1"/>
          <p:nvPr/>
        </p:nvSpPr>
        <p:spPr>
          <a:xfrm>
            <a:off x="872676" y="3012861"/>
            <a:ext cx="2366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Mappers: Gonzalez</a:t>
            </a:r>
            <a:endParaRPr lang="zh-CN" altLang="en-US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DD3620E-93EF-CE22-0F7F-1B298B7D1E44}"/>
              </a:ext>
            </a:extLst>
          </p:cNvPr>
          <p:cNvSpPr txBox="1"/>
          <p:nvPr/>
        </p:nvSpPr>
        <p:spPr>
          <a:xfrm>
            <a:off x="6655806" y="388701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Shuffle</a:t>
            </a:r>
            <a:endParaRPr lang="zh-CN" altLang="en-US" dirty="0">
              <a:latin typeface="+mn-ea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B33A58CD-BF78-A439-1639-3084CD08356D}"/>
              </a:ext>
            </a:extLst>
          </p:cNvPr>
          <p:cNvSpPr/>
          <p:nvPr/>
        </p:nvSpPr>
        <p:spPr>
          <a:xfrm rot="10800000">
            <a:off x="9724996" y="2910468"/>
            <a:ext cx="401102" cy="529069"/>
          </a:xfrm>
          <a:prstGeom prst="downArrow">
            <a:avLst/>
          </a:prstGeom>
          <a:gradFill flip="none" rotWithShape="1">
            <a:gsLst>
              <a:gs pos="0">
                <a:srgbClr val="4472C4">
                  <a:lumMod val="67000"/>
                </a:srgbClr>
              </a:gs>
              <a:gs pos="48000">
                <a:srgbClr val="4472C4">
                  <a:lumMod val="97000"/>
                  <a:lumOff val="3000"/>
                </a:srgbClr>
              </a:gs>
              <a:gs pos="100000">
                <a:srgbClr val="4472C4">
                  <a:lumMod val="60000"/>
                  <a:lumOff val="40000"/>
                </a:srgb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F25F678-FFCA-5357-47C6-29CA4706300E}"/>
              </a:ext>
            </a:extLst>
          </p:cNvPr>
          <p:cNvSpPr/>
          <p:nvPr/>
        </p:nvSpPr>
        <p:spPr>
          <a:xfrm>
            <a:off x="3087337" y="1903799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7648650-BD2B-470B-E27D-6BA7522A4A09}"/>
              </a:ext>
            </a:extLst>
          </p:cNvPr>
          <p:cNvSpPr/>
          <p:nvPr/>
        </p:nvSpPr>
        <p:spPr>
          <a:xfrm>
            <a:off x="3476297" y="1576286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5D4B6948-F469-2ECD-FDAB-95BF71B28C23}"/>
              </a:ext>
            </a:extLst>
          </p:cNvPr>
          <p:cNvSpPr/>
          <p:nvPr/>
        </p:nvSpPr>
        <p:spPr>
          <a:xfrm>
            <a:off x="3053992" y="163408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F5DF266A-09FE-4CF6-F4A7-F5036E84B3FB}"/>
              </a:ext>
            </a:extLst>
          </p:cNvPr>
          <p:cNvSpPr/>
          <p:nvPr/>
        </p:nvSpPr>
        <p:spPr>
          <a:xfrm>
            <a:off x="3426562" y="192655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A203E9E-80BD-5942-C022-12F71A236F07}"/>
              </a:ext>
            </a:extLst>
          </p:cNvPr>
          <p:cNvSpPr/>
          <p:nvPr/>
        </p:nvSpPr>
        <p:spPr>
          <a:xfrm>
            <a:off x="3752062" y="1852828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90B2C0E-BE27-8CD0-3732-58E8DE7B53A1}"/>
              </a:ext>
            </a:extLst>
          </p:cNvPr>
          <p:cNvSpPr/>
          <p:nvPr/>
        </p:nvSpPr>
        <p:spPr>
          <a:xfrm>
            <a:off x="2762316" y="1448367"/>
            <a:ext cx="1310461" cy="7839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56BBEB04-A749-AE13-8F95-BCE179FEBC0A}"/>
              </a:ext>
            </a:extLst>
          </p:cNvPr>
          <p:cNvSpPr/>
          <p:nvPr/>
        </p:nvSpPr>
        <p:spPr>
          <a:xfrm>
            <a:off x="1391160" y="1892576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3B084311-CE4E-BD6B-FA21-481E38282A41}"/>
              </a:ext>
            </a:extLst>
          </p:cNvPr>
          <p:cNvSpPr/>
          <p:nvPr/>
        </p:nvSpPr>
        <p:spPr>
          <a:xfrm>
            <a:off x="1780120" y="1565063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F4DC7691-6ED4-A6D9-39AE-222054EA87B9}"/>
              </a:ext>
            </a:extLst>
          </p:cNvPr>
          <p:cNvSpPr/>
          <p:nvPr/>
        </p:nvSpPr>
        <p:spPr>
          <a:xfrm>
            <a:off x="1357815" y="162285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99D33AAA-129D-7731-49AA-56BB7C4C9438}"/>
              </a:ext>
            </a:extLst>
          </p:cNvPr>
          <p:cNvSpPr/>
          <p:nvPr/>
        </p:nvSpPr>
        <p:spPr>
          <a:xfrm>
            <a:off x="1730385" y="191533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8FF5EBFF-998D-DA85-7BF6-424F6A1AF83F}"/>
              </a:ext>
            </a:extLst>
          </p:cNvPr>
          <p:cNvSpPr/>
          <p:nvPr/>
        </p:nvSpPr>
        <p:spPr>
          <a:xfrm>
            <a:off x="2055885" y="1841605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031BE8B2-DD4A-A9AC-D23C-323F2BA4D6D5}"/>
              </a:ext>
            </a:extLst>
          </p:cNvPr>
          <p:cNvSpPr/>
          <p:nvPr/>
        </p:nvSpPr>
        <p:spPr>
          <a:xfrm>
            <a:off x="1066139" y="1437144"/>
            <a:ext cx="1310461" cy="7839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2CB90F5-02EE-9353-475C-B827ABDDD126}"/>
              </a:ext>
            </a:extLst>
          </p:cNvPr>
          <p:cNvSpPr/>
          <p:nvPr/>
        </p:nvSpPr>
        <p:spPr>
          <a:xfrm>
            <a:off x="4741808" y="190817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8CE388E-6795-4074-F83B-B434607F7A38}"/>
              </a:ext>
            </a:extLst>
          </p:cNvPr>
          <p:cNvSpPr/>
          <p:nvPr/>
        </p:nvSpPr>
        <p:spPr>
          <a:xfrm>
            <a:off x="5130768" y="158066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B15A2D6-3AD9-36FB-9085-FBEC2215809B}"/>
              </a:ext>
            </a:extLst>
          </p:cNvPr>
          <p:cNvSpPr/>
          <p:nvPr/>
        </p:nvSpPr>
        <p:spPr>
          <a:xfrm>
            <a:off x="4708463" y="1638458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AE267563-2E19-3C11-A177-5637D57E89B1}"/>
              </a:ext>
            </a:extLst>
          </p:cNvPr>
          <p:cNvSpPr/>
          <p:nvPr/>
        </p:nvSpPr>
        <p:spPr>
          <a:xfrm>
            <a:off x="5081033" y="1930935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C72AFBE3-F9FC-E55B-D327-CED2A25D06F5}"/>
              </a:ext>
            </a:extLst>
          </p:cNvPr>
          <p:cNvSpPr/>
          <p:nvPr/>
        </p:nvSpPr>
        <p:spPr>
          <a:xfrm>
            <a:off x="5406533" y="1857206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739FDF7-5A5C-33C8-5210-B8E2C2D63E9F}"/>
              </a:ext>
            </a:extLst>
          </p:cNvPr>
          <p:cNvSpPr/>
          <p:nvPr/>
        </p:nvSpPr>
        <p:spPr>
          <a:xfrm>
            <a:off x="4416787" y="1452745"/>
            <a:ext cx="1310461" cy="78397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DEEC1E75-CC82-89C3-20E4-FCB6D80206BF}"/>
              </a:ext>
            </a:extLst>
          </p:cNvPr>
          <p:cNvSpPr/>
          <p:nvPr/>
        </p:nvSpPr>
        <p:spPr>
          <a:xfrm>
            <a:off x="1589635" y="1732388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1D1D1972-B973-0D53-007A-F95E35B567D2}"/>
              </a:ext>
            </a:extLst>
          </p:cNvPr>
          <p:cNvSpPr/>
          <p:nvPr/>
        </p:nvSpPr>
        <p:spPr>
          <a:xfrm>
            <a:off x="2083646" y="1616592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A43FB2A4-C0F4-FD26-E241-8289C3663545}"/>
              </a:ext>
            </a:extLst>
          </p:cNvPr>
          <p:cNvSpPr/>
          <p:nvPr/>
        </p:nvSpPr>
        <p:spPr>
          <a:xfrm>
            <a:off x="3276346" y="1740524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98C352C2-C8D6-AA96-105D-C35CFFA59CD5}"/>
              </a:ext>
            </a:extLst>
          </p:cNvPr>
          <p:cNvSpPr/>
          <p:nvPr/>
        </p:nvSpPr>
        <p:spPr>
          <a:xfrm>
            <a:off x="3821353" y="1634080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8DD6343B-46AD-A22E-9373-4AC7383AFF14}"/>
              </a:ext>
            </a:extLst>
          </p:cNvPr>
          <p:cNvSpPr/>
          <p:nvPr/>
        </p:nvSpPr>
        <p:spPr>
          <a:xfrm>
            <a:off x="4921929" y="1773318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48D5F11A-2660-6282-0513-411DB1153421}"/>
              </a:ext>
            </a:extLst>
          </p:cNvPr>
          <p:cNvSpPr/>
          <p:nvPr/>
        </p:nvSpPr>
        <p:spPr>
          <a:xfrm>
            <a:off x="5427201" y="1632937"/>
            <a:ext cx="180000" cy="180000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C9943655-1EA9-1F34-D097-7A8E84488A9C}"/>
              </a:ext>
            </a:extLst>
          </p:cNvPr>
          <p:cNvSpPr/>
          <p:nvPr/>
        </p:nvSpPr>
        <p:spPr>
          <a:xfrm>
            <a:off x="872677" y="5219542"/>
            <a:ext cx="6523804" cy="1064507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3CDCFC4-136E-F9B8-BCCD-F46C4FABA01F}"/>
                  </a:ext>
                </a:extLst>
              </p:cNvPr>
              <p:cNvSpPr txBox="1"/>
              <p:nvPr/>
            </p:nvSpPr>
            <p:spPr>
              <a:xfrm>
                <a:off x="1057656" y="5235143"/>
                <a:ext cx="6216719" cy="1050672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+mn-ea"/>
                  </a:rPr>
                  <a:t>4</a:t>
                </a:r>
                <a:r>
                  <a:rPr lang="en-US" altLang="zh-CN" dirty="0">
                    <a:latin typeface="+mn-ea"/>
                  </a:rPr>
                  <a:t>-approximation</a:t>
                </a:r>
                <a:r>
                  <a:rPr lang="zh-CN" altLang="en-US" dirty="0">
                    <a:latin typeface="+mn-ea"/>
                  </a:rPr>
                  <a:t>，</a:t>
                </a:r>
                <a:endParaRPr lang="en-US" altLang="zh-CN" dirty="0">
                  <a:latin typeface="+mn-ea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𝒏𝒌𝒅</m:t>
                        </m:r>
                      </m:num>
                      <m:den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processing time + communication time</a:t>
                </a:r>
                <a:r>
                  <a:rPr lang="zh-CN" altLang="en-US" dirty="0">
                    <a:latin typeface="+mn-ea"/>
                  </a:rPr>
                  <a:t>，</a:t>
                </a:r>
                <a:endParaRPr lang="en-US" altLang="zh-CN" dirty="0">
                  <a:latin typeface="+mn-ea"/>
                </a:endParaRPr>
              </a:p>
              <a:p>
                <a:pPr algn="ctr"/>
                <a:r>
                  <a:rPr lang="en-US" altLang="zh-CN" dirty="0">
                    <a:latin typeface="+mn-ea"/>
                  </a:rPr>
                  <a:t>Communicates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 amount of data</a:t>
                </a: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33CDCFC4-136E-F9B8-BCCD-F46C4FABA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56" y="5235143"/>
                <a:ext cx="6216719" cy="1050672"/>
              </a:xfrm>
              <a:prstGeom prst="rect">
                <a:avLst/>
              </a:prstGeom>
              <a:blipFill>
                <a:blip r:embed="rId11"/>
                <a:stretch>
                  <a:fillRect l="-1766" t="-3488" r="-2650" b="-8721"/>
                </a:stretch>
              </a:blipFill>
              <a:ln>
                <a:noFill/>
                <a:prstDash val="sysDot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: 圆角 2">
            <a:extLst>
              <a:ext uri="{FF2B5EF4-FFF2-40B4-BE49-F238E27FC236}">
                <a16:creationId xmlns:a16="http://schemas.microsoft.com/office/drawing/2014/main" id="{8A75B763-1DCA-485C-B644-3BE56D57DF9B}"/>
              </a:ext>
            </a:extLst>
          </p:cNvPr>
          <p:cNvSpPr/>
          <p:nvPr/>
        </p:nvSpPr>
        <p:spPr>
          <a:xfrm>
            <a:off x="5065952" y="563921"/>
            <a:ext cx="2208368" cy="62476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188DF1-2472-4D95-7AD9-B207CDBA3BD4}"/>
              </a:ext>
            </a:extLst>
          </p:cNvPr>
          <p:cNvSpPr txBox="1"/>
          <p:nvPr/>
        </p:nvSpPr>
        <p:spPr>
          <a:xfrm>
            <a:off x="5166781" y="690190"/>
            <a:ext cx="202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分布式版本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614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 animBg="1"/>
      <p:bldP spid="4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90A2-A4F2-8E16-9D54-51BF4571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9817D6D-6A61-C741-1A24-5E3B6DC6A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k-center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292145-0E92-5575-5158-89639F840B80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596E2082-76D9-4339-11EA-C7111641F6F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7A6D0D79-08DA-F699-813F-48B9A8242128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8B495A-3DB5-4E29-F7BD-24F201D46A3D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FAA60E86-D228-5FE0-4CF3-6794DF3B840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8A0CF4E5-6E46-C417-2698-E8A8DC900532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3658D28-75F2-EABC-29AA-02AA79495DEE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BC9D0434-FDBD-2F47-159B-044CA964E66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5113DD88-E4EA-46A0-7FA6-F030948E1FA6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8F1621F-F814-8565-2ABB-370BD744B5C7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949E4872-1E94-02C3-EAD1-08964A23787B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9F94B380-22DE-9512-147B-D51949E7D0EB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622FD716-4153-9F79-A0A7-BEDA1D69E8BC}"/>
              </a:ext>
            </a:extLst>
          </p:cNvPr>
          <p:cNvSpPr/>
          <p:nvPr/>
        </p:nvSpPr>
        <p:spPr>
          <a:xfrm>
            <a:off x="1654476" y="196798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B7D0C61-ABD6-61A6-8D83-3F31F8464587}"/>
              </a:ext>
            </a:extLst>
          </p:cNvPr>
          <p:cNvSpPr/>
          <p:nvPr/>
        </p:nvSpPr>
        <p:spPr>
          <a:xfrm>
            <a:off x="2409032" y="204782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94094B48-E054-7A20-44AB-C22A49C01B2A}"/>
              </a:ext>
            </a:extLst>
          </p:cNvPr>
          <p:cNvSpPr/>
          <p:nvPr/>
        </p:nvSpPr>
        <p:spPr>
          <a:xfrm>
            <a:off x="1613076" y="2346515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53529995-CF2F-E279-5EB6-7F157F97AD19}"/>
              </a:ext>
            </a:extLst>
          </p:cNvPr>
          <p:cNvSpPr/>
          <p:nvPr/>
        </p:nvSpPr>
        <p:spPr>
          <a:xfrm>
            <a:off x="2075356" y="2166515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7FE360-8F40-85D0-67A2-8EE84993D55E}"/>
              </a:ext>
            </a:extLst>
          </p:cNvPr>
          <p:cNvSpPr/>
          <p:nvPr/>
        </p:nvSpPr>
        <p:spPr>
          <a:xfrm>
            <a:off x="1746571" y="3403885"/>
            <a:ext cx="220296" cy="22806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6668217-860C-CD5F-58AF-3F2E0A055CAB}"/>
              </a:ext>
            </a:extLst>
          </p:cNvPr>
          <p:cNvSpPr/>
          <p:nvPr/>
        </p:nvSpPr>
        <p:spPr>
          <a:xfrm>
            <a:off x="2295652" y="3308189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6D852AD6-C7DC-50E5-CAC0-78E1F670311E}"/>
              </a:ext>
            </a:extLst>
          </p:cNvPr>
          <p:cNvSpPr/>
          <p:nvPr/>
        </p:nvSpPr>
        <p:spPr>
          <a:xfrm>
            <a:off x="1516196" y="386825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ADB8DC4-43B8-49D3-7051-FAA6A2C2E7AE}"/>
              </a:ext>
            </a:extLst>
          </p:cNvPr>
          <p:cNvSpPr/>
          <p:nvPr/>
        </p:nvSpPr>
        <p:spPr>
          <a:xfrm>
            <a:off x="2228334" y="3728716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2B8A6BB-6A90-4FCF-26DB-1EE640BC70FD}"/>
              </a:ext>
            </a:extLst>
          </p:cNvPr>
          <p:cNvSpPr/>
          <p:nvPr/>
        </p:nvSpPr>
        <p:spPr>
          <a:xfrm>
            <a:off x="2943108" y="3721424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4FE2CCA5-8743-F5A4-258A-08C7A7A5D238}"/>
              </a:ext>
            </a:extLst>
          </p:cNvPr>
          <p:cNvSpPr/>
          <p:nvPr/>
        </p:nvSpPr>
        <p:spPr>
          <a:xfrm>
            <a:off x="3357720" y="3419314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EE593FA-7A9B-D9DF-47EC-42450BA84EAB}"/>
              </a:ext>
            </a:extLst>
          </p:cNvPr>
          <p:cNvSpPr/>
          <p:nvPr/>
        </p:nvSpPr>
        <p:spPr>
          <a:xfrm>
            <a:off x="2880032" y="1901976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6536F9BB-1851-FE3A-AB9B-C3608D4712CD}"/>
              </a:ext>
            </a:extLst>
          </p:cNvPr>
          <p:cNvSpPr/>
          <p:nvPr/>
        </p:nvSpPr>
        <p:spPr>
          <a:xfrm>
            <a:off x="3886468" y="293149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4E9927B-A76E-5835-79F2-991BD0700BB8}"/>
              </a:ext>
            </a:extLst>
          </p:cNvPr>
          <p:cNvSpPr/>
          <p:nvPr/>
        </p:nvSpPr>
        <p:spPr>
          <a:xfrm>
            <a:off x="3434999" y="2130041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EECBD203-0376-AD58-2EBA-52C8D37DA4CE}"/>
              </a:ext>
            </a:extLst>
          </p:cNvPr>
          <p:cNvSpPr/>
          <p:nvPr/>
        </p:nvSpPr>
        <p:spPr>
          <a:xfrm>
            <a:off x="2957162" y="3289852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B8E8424-A8DC-4D19-4BCA-BA1890AAF4AB}"/>
              </a:ext>
            </a:extLst>
          </p:cNvPr>
          <p:cNvSpPr/>
          <p:nvPr/>
        </p:nvSpPr>
        <p:spPr>
          <a:xfrm>
            <a:off x="3922907" y="3783820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DC895F44-AA63-CFA2-152C-B0CDF2E47C3A}"/>
              </a:ext>
            </a:extLst>
          </p:cNvPr>
          <p:cNvSpPr/>
          <p:nvPr/>
        </p:nvSpPr>
        <p:spPr>
          <a:xfrm>
            <a:off x="1273476" y="1727868"/>
            <a:ext cx="3021582" cy="240725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81B2C52A-FF87-526F-4AB9-4CE030129D4E}"/>
              </a:ext>
            </a:extLst>
          </p:cNvPr>
          <p:cNvSpPr/>
          <p:nvPr/>
        </p:nvSpPr>
        <p:spPr>
          <a:xfrm>
            <a:off x="1793734" y="288201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E6F9199-9B19-1064-32F1-7450DFB33FDF}"/>
              </a:ext>
            </a:extLst>
          </p:cNvPr>
          <p:cNvSpPr/>
          <p:nvPr/>
        </p:nvSpPr>
        <p:spPr>
          <a:xfrm>
            <a:off x="3430674" y="2699129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5C3E69D-8579-DE4C-FA81-DB93F55382B5}"/>
              </a:ext>
            </a:extLst>
          </p:cNvPr>
          <p:cNvSpPr/>
          <p:nvPr/>
        </p:nvSpPr>
        <p:spPr>
          <a:xfrm>
            <a:off x="2862571" y="230717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EAFDECF-4190-C031-3F23-E927B7EABE6A}"/>
              </a:ext>
            </a:extLst>
          </p:cNvPr>
          <p:cNvSpPr/>
          <p:nvPr/>
        </p:nvSpPr>
        <p:spPr>
          <a:xfrm>
            <a:off x="2508854" y="2658854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2F37114-CA09-12E3-1002-2128724CA06B}"/>
              </a:ext>
            </a:extLst>
          </p:cNvPr>
          <p:cNvSpPr/>
          <p:nvPr/>
        </p:nvSpPr>
        <p:spPr>
          <a:xfrm>
            <a:off x="2824582" y="2811700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38186781-F61D-91E8-FAF6-8C419CC5B56A}"/>
              </a:ext>
            </a:extLst>
          </p:cNvPr>
          <p:cNvSpPr/>
          <p:nvPr/>
        </p:nvSpPr>
        <p:spPr>
          <a:xfrm>
            <a:off x="3091509" y="2642412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D62D19E-8C94-C7F5-D2C4-9FA805AB1A94}"/>
                  </a:ext>
                </a:extLst>
              </p:cNvPr>
              <p:cNvSpPr txBox="1"/>
              <p:nvPr/>
            </p:nvSpPr>
            <p:spPr>
              <a:xfrm>
                <a:off x="1472948" y="3543067"/>
                <a:ext cx="48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0D62D19E-8C94-C7F5-D2C4-9FA805AB1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48" y="3543067"/>
                <a:ext cx="4864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椭圆 49">
            <a:extLst>
              <a:ext uri="{FF2B5EF4-FFF2-40B4-BE49-F238E27FC236}">
                <a16:creationId xmlns:a16="http://schemas.microsoft.com/office/drawing/2014/main" id="{756F8682-A2AD-4C94-C92A-D17A83B2329F}"/>
              </a:ext>
            </a:extLst>
          </p:cNvPr>
          <p:cNvSpPr/>
          <p:nvPr/>
        </p:nvSpPr>
        <p:spPr>
          <a:xfrm>
            <a:off x="5165014" y="196798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DBB2479-F95D-5F90-8C25-37DA8CEEFD59}"/>
              </a:ext>
            </a:extLst>
          </p:cNvPr>
          <p:cNvSpPr/>
          <p:nvPr/>
        </p:nvSpPr>
        <p:spPr>
          <a:xfrm>
            <a:off x="5919570" y="204782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2726669-3D7B-DAF1-3312-982677BAD782}"/>
              </a:ext>
            </a:extLst>
          </p:cNvPr>
          <p:cNvSpPr/>
          <p:nvPr/>
        </p:nvSpPr>
        <p:spPr>
          <a:xfrm>
            <a:off x="5123614" y="2346515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93FF1352-773F-3BB4-7853-9076B119510F}"/>
              </a:ext>
            </a:extLst>
          </p:cNvPr>
          <p:cNvSpPr/>
          <p:nvPr/>
        </p:nvSpPr>
        <p:spPr>
          <a:xfrm>
            <a:off x="5585894" y="2166515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BD1C7A42-576F-85FF-DB1E-7B0B6C32331C}"/>
              </a:ext>
            </a:extLst>
          </p:cNvPr>
          <p:cNvSpPr/>
          <p:nvPr/>
        </p:nvSpPr>
        <p:spPr>
          <a:xfrm>
            <a:off x="5257109" y="3403885"/>
            <a:ext cx="220296" cy="22806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6E11A077-104D-F414-ADD9-749115F12511}"/>
              </a:ext>
            </a:extLst>
          </p:cNvPr>
          <p:cNvSpPr/>
          <p:nvPr/>
        </p:nvSpPr>
        <p:spPr>
          <a:xfrm>
            <a:off x="5806190" y="3308189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AA431F34-451B-AA09-6436-A9EEAF18B871}"/>
              </a:ext>
            </a:extLst>
          </p:cNvPr>
          <p:cNvSpPr/>
          <p:nvPr/>
        </p:nvSpPr>
        <p:spPr>
          <a:xfrm>
            <a:off x="5026734" y="386825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2612F383-92FD-D630-38EF-CA982B7A884D}"/>
              </a:ext>
            </a:extLst>
          </p:cNvPr>
          <p:cNvSpPr/>
          <p:nvPr/>
        </p:nvSpPr>
        <p:spPr>
          <a:xfrm>
            <a:off x="5738872" y="3728716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FD19F9C-3E3A-C95A-EF52-1555DC8E15D3}"/>
              </a:ext>
            </a:extLst>
          </p:cNvPr>
          <p:cNvSpPr/>
          <p:nvPr/>
        </p:nvSpPr>
        <p:spPr>
          <a:xfrm>
            <a:off x="6453646" y="3721424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126B6814-39C8-7F66-E265-6425ED6F5117}"/>
              </a:ext>
            </a:extLst>
          </p:cNvPr>
          <p:cNvSpPr/>
          <p:nvPr/>
        </p:nvSpPr>
        <p:spPr>
          <a:xfrm>
            <a:off x="6868258" y="3419314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40ECC322-89FA-44A2-E7EC-C4744C3D0316}"/>
              </a:ext>
            </a:extLst>
          </p:cNvPr>
          <p:cNvSpPr/>
          <p:nvPr/>
        </p:nvSpPr>
        <p:spPr>
          <a:xfrm>
            <a:off x="6390570" y="1901976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41379A5-4210-5E9A-87EF-1D8C556D35E2}"/>
              </a:ext>
            </a:extLst>
          </p:cNvPr>
          <p:cNvSpPr/>
          <p:nvPr/>
        </p:nvSpPr>
        <p:spPr>
          <a:xfrm>
            <a:off x="7397006" y="293149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213D0E87-8FB8-3C72-8275-4FE91CC0BAF4}"/>
              </a:ext>
            </a:extLst>
          </p:cNvPr>
          <p:cNvSpPr/>
          <p:nvPr/>
        </p:nvSpPr>
        <p:spPr>
          <a:xfrm>
            <a:off x="6945537" y="2130041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795B4398-50ED-5E66-7595-4D6F23151E75}"/>
              </a:ext>
            </a:extLst>
          </p:cNvPr>
          <p:cNvSpPr/>
          <p:nvPr/>
        </p:nvSpPr>
        <p:spPr>
          <a:xfrm>
            <a:off x="6467700" y="3289852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468E3C2D-5F03-6C19-66FA-900128EB9B02}"/>
              </a:ext>
            </a:extLst>
          </p:cNvPr>
          <p:cNvSpPr/>
          <p:nvPr/>
        </p:nvSpPr>
        <p:spPr>
          <a:xfrm>
            <a:off x="7433445" y="3783820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BBC75682-BB46-4252-5478-C01ABE8695FB}"/>
              </a:ext>
            </a:extLst>
          </p:cNvPr>
          <p:cNvSpPr/>
          <p:nvPr/>
        </p:nvSpPr>
        <p:spPr>
          <a:xfrm>
            <a:off x="4784014" y="1727868"/>
            <a:ext cx="3021582" cy="240725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DD9FA80-B255-0CEC-C7C9-F3A8FB143FDF}"/>
              </a:ext>
            </a:extLst>
          </p:cNvPr>
          <p:cNvSpPr/>
          <p:nvPr/>
        </p:nvSpPr>
        <p:spPr>
          <a:xfrm>
            <a:off x="5304272" y="288201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0EF1548-BC34-B596-0B3C-E1A9C7D4231F}"/>
              </a:ext>
            </a:extLst>
          </p:cNvPr>
          <p:cNvSpPr/>
          <p:nvPr/>
        </p:nvSpPr>
        <p:spPr>
          <a:xfrm>
            <a:off x="6941212" y="2699129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C89FCEDC-158C-363B-E105-F07A4596A736}"/>
              </a:ext>
            </a:extLst>
          </p:cNvPr>
          <p:cNvSpPr/>
          <p:nvPr/>
        </p:nvSpPr>
        <p:spPr>
          <a:xfrm>
            <a:off x="6373109" y="230717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61F11BAF-21E7-3206-6646-CF36C9E03648}"/>
              </a:ext>
            </a:extLst>
          </p:cNvPr>
          <p:cNvSpPr/>
          <p:nvPr/>
        </p:nvSpPr>
        <p:spPr>
          <a:xfrm>
            <a:off x="6019392" y="2658854"/>
            <a:ext cx="220296" cy="2280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20BDB31C-6DAC-25CD-4832-24E6907DF253}"/>
              </a:ext>
            </a:extLst>
          </p:cNvPr>
          <p:cNvSpPr/>
          <p:nvPr/>
        </p:nvSpPr>
        <p:spPr>
          <a:xfrm>
            <a:off x="6335120" y="2811700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EF18925C-EC64-D445-BEDB-B71C75DE8A2E}"/>
              </a:ext>
            </a:extLst>
          </p:cNvPr>
          <p:cNvSpPr/>
          <p:nvPr/>
        </p:nvSpPr>
        <p:spPr>
          <a:xfrm>
            <a:off x="6602047" y="2642412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BF5BEA2-22CE-8797-3F0A-7931381C5DB3}"/>
                  </a:ext>
                </a:extLst>
              </p:cNvPr>
              <p:cNvSpPr txBox="1"/>
              <p:nvPr/>
            </p:nvSpPr>
            <p:spPr>
              <a:xfrm>
                <a:off x="4983486" y="3543067"/>
                <a:ext cx="48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BF5BEA2-22CE-8797-3F0A-7931381C5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86" y="3543067"/>
                <a:ext cx="4864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椭圆 84">
            <a:extLst>
              <a:ext uri="{FF2B5EF4-FFF2-40B4-BE49-F238E27FC236}">
                <a16:creationId xmlns:a16="http://schemas.microsoft.com/office/drawing/2014/main" id="{C2FDE60A-7744-5A51-0668-742300140125}"/>
              </a:ext>
            </a:extLst>
          </p:cNvPr>
          <p:cNvSpPr/>
          <p:nvPr/>
        </p:nvSpPr>
        <p:spPr>
          <a:xfrm>
            <a:off x="8686180" y="196798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C27E4E65-8BDE-F32F-97F2-78AD4D47F730}"/>
              </a:ext>
            </a:extLst>
          </p:cNvPr>
          <p:cNvSpPr/>
          <p:nvPr/>
        </p:nvSpPr>
        <p:spPr>
          <a:xfrm>
            <a:off x="9440736" y="204782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DFD344E-D06E-B1F1-0DF0-800740E35678}"/>
              </a:ext>
            </a:extLst>
          </p:cNvPr>
          <p:cNvSpPr/>
          <p:nvPr/>
        </p:nvSpPr>
        <p:spPr>
          <a:xfrm>
            <a:off x="8644780" y="2346515"/>
            <a:ext cx="220296" cy="228065"/>
          </a:xfrm>
          <a:prstGeom prst="ellipse">
            <a:avLst/>
          </a:prstGeom>
          <a:solidFill>
            <a:srgbClr val="2BCFA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358D5302-10A4-6888-5B32-E6834D1BD23D}"/>
              </a:ext>
            </a:extLst>
          </p:cNvPr>
          <p:cNvSpPr/>
          <p:nvPr/>
        </p:nvSpPr>
        <p:spPr>
          <a:xfrm>
            <a:off x="9107060" y="2166515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22AFA91F-99AB-C597-0E55-6B030441486E}"/>
              </a:ext>
            </a:extLst>
          </p:cNvPr>
          <p:cNvSpPr/>
          <p:nvPr/>
        </p:nvSpPr>
        <p:spPr>
          <a:xfrm>
            <a:off x="8778275" y="3403885"/>
            <a:ext cx="220296" cy="228065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3765A5FE-22AD-4A93-9456-D92571FCC31D}"/>
              </a:ext>
            </a:extLst>
          </p:cNvPr>
          <p:cNvSpPr/>
          <p:nvPr/>
        </p:nvSpPr>
        <p:spPr>
          <a:xfrm>
            <a:off x="9327356" y="3308189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6" name="椭圆 105">
            <a:extLst>
              <a:ext uri="{FF2B5EF4-FFF2-40B4-BE49-F238E27FC236}">
                <a16:creationId xmlns:a16="http://schemas.microsoft.com/office/drawing/2014/main" id="{D8AD3401-B907-B527-60BB-845A4B4080A3}"/>
              </a:ext>
            </a:extLst>
          </p:cNvPr>
          <p:cNvSpPr/>
          <p:nvPr/>
        </p:nvSpPr>
        <p:spPr>
          <a:xfrm>
            <a:off x="8547900" y="386825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365FB6E5-E4D9-F28F-662F-A6447E8FBA80}"/>
              </a:ext>
            </a:extLst>
          </p:cNvPr>
          <p:cNvSpPr/>
          <p:nvPr/>
        </p:nvSpPr>
        <p:spPr>
          <a:xfrm>
            <a:off x="9260038" y="3728716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102F5CC8-8F72-86B2-B675-A4D9DE86B7FE}"/>
              </a:ext>
            </a:extLst>
          </p:cNvPr>
          <p:cNvSpPr/>
          <p:nvPr/>
        </p:nvSpPr>
        <p:spPr>
          <a:xfrm>
            <a:off x="9974812" y="3721424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59799D4C-3E99-26EF-1B4B-F2E97AEBAFA5}"/>
              </a:ext>
            </a:extLst>
          </p:cNvPr>
          <p:cNvSpPr/>
          <p:nvPr/>
        </p:nvSpPr>
        <p:spPr>
          <a:xfrm>
            <a:off x="10389424" y="3419314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C1C6B5BF-FAA6-2B50-1AA3-E6676B671020}"/>
              </a:ext>
            </a:extLst>
          </p:cNvPr>
          <p:cNvSpPr/>
          <p:nvPr/>
        </p:nvSpPr>
        <p:spPr>
          <a:xfrm>
            <a:off x="9911736" y="1901976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EE763E5E-B8DC-6D6A-2D89-E77BB312371D}"/>
              </a:ext>
            </a:extLst>
          </p:cNvPr>
          <p:cNvSpPr/>
          <p:nvPr/>
        </p:nvSpPr>
        <p:spPr>
          <a:xfrm>
            <a:off x="10918172" y="293149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659EEA85-F2F3-EEC5-FC72-AEC0CBEDAE0F}"/>
              </a:ext>
            </a:extLst>
          </p:cNvPr>
          <p:cNvSpPr/>
          <p:nvPr/>
        </p:nvSpPr>
        <p:spPr>
          <a:xfrm>
            <a:off x="10466703" y="2130041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EE65CE2C-83B5-879C-47CD-6F0F60C90DF0}"/>
              </a:ext>
            </a:extLst>
          </p:cNvPr>
          <p:cNvSpPr/>
          <p:nvPr/>
        </p:nvSpPr>
        <p:spPr>
          <a:xfrm>
            <a:off x="9988866" y="3289852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13E415D4-7882-8D2D-1BED-A8B98C065A62}"/>
              </a:ext>
            </a:extLst>
          </p:cNvPr>
          <p:cNvSpPr/>
          <p:nvPr/>
        </p:nvSpPr>
        <p:spPr>
          <a:xfrm>
            <a:off x="10954611" y="3783820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0D68D0B-1E1E-C36E-DD29-F4F5C119E9E7}"/>
              </a:ext>
            </a:extLst>
          </p:cNvPr>
          <p:cNvSpPr/>
          <p:nvPr/>
        </p:nvSpPr>
        <p:spPr>
          <a:xfrm>
            <a:off x="8305180" y="1727868"/>
            <a:ext cx="3021582" cy="2407251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6" name="椭圆 115">
            <a:extLst>
              <a:ext uri="{FF2B5EF4-FFF2-40B4-BE49-F238E27FC236}">
                <a16:creationId xmlns:a16="http://schemas.microsoft.com/office/drawing/2014/main" id="{9FB78624-9251-02EB-BA7D-3D41E25CAC15}"/>
              </a:ext>
            </a:extLst>
          </p:cNvPr>
          <p:cNvSpPr/>
          <p:nvPr/>
        </p:nvSpPr>
        <p:spPr>
          <a:xfrm>
            <a:off x="8825438" y="2882013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7" name="椭圆 116">
            <a:extLst>
              <a:ext uri="{FF2B5EF4-FFF2-40B4-BE49-F238E27FC236}">
                <a16:creationId xmlns:a16="http://schemas.microsoft.com/office/drawing/2014/main" id="{994F87EF-B756-D7D0-253B-416388D81703}"/>
              </a:ext>
            </a:extLst>
          </p:cNvPr>
          <p:cNvSpPr/>
          <p:nvPr/>
        </p:nvSpPr>
        <p:spPr>
          <a:xfrm>
            <a:off x="10462378" y="2699129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8" name="椭圆 117">
            <a:extLst>
              <a:ext uri="{FF2B5EF4-FFF2-40B4-BE49-F238E27FC236}">
                <a16:creationId xmlns:a16="http://schemas.microsoft.com/office/drawing/2014/main" id="{30961195-AA64-6AA7-CA6D-1D7EC4C77FCA}"/>
              </a:ext>
            </a:extLst>
          </p:cNvPr>
          <p:cNvSpPr/>
          <p:nvPr/>
        </p:nvSpPr>
        <p:spPr>
          <a:xfrm>
            <a:off x="9894275" y="2307178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957CB76-991E-64FF-99BB-B63B4791CB30}"/>
              </a:ext>
            </a:extLst>
          </p:cNvPr>
          <p:cNvSpPr/>
          <p:nvPr/>
        </p:nvSpPr>
        <p:spPr>
          <a:xfrm>
            <a:off x="9540558" y="2658854"/>
            <a:ext cx="220296" cy="22806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20" name="椭圆 119">
            <a:extLst>
              <a:ext uri="{FF2B5EF4-FFF2-40B4-BE49-F238E27FC236}">
                <a16:creationId xmlns:a16="http://schemas.microsoft.com/office/drawing/2014/main" id="{488C78CE-7A1D-A7E6-FC99-95C4C38123BD}"/>
              </a:ext>
            </a:extLst>
          </p:cNvPr>
          <p:cNvSpPr/>
          <p:nvPr/>
        </p:nvSpPr>
        <p:spPr>
          <a:xfrm>
            <a:off x="9856286" y="2811700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E62892F1-9DC9-77C6-4BE7-99201249F359}"/>
              </a:ext>
            </a:extLst>
          </p:cNvPr>
          <p:cNvSpPr/>
          <p:nvPr/>
        </p:nvSpPr>
        <p:spPr>
          <a:xfrm>
            <a:off x="10123213" y="2642412"/>
            <a:ext cx="220296" cy="228065"/>
          </a:xfrm>
          <a:prstGeom prst="ellipse">
            <a:avLst/>
          </a:prstGeom>
          <a:solidFill>
            <a:srgbClr val="6685C3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8DB1E6D0-116F-AE42-0151-569E4FD2E0E6}"/>
                  </a:ext>
                </a:extLst>
              </p:cNvPr>
              <p:cNvSpPr txBox="1"/>
              <p:nvPr/>
            </p:nvSpPr>
            <p:spPr>
              <a:xfrm>
                <a:off x="8504652" y="3543067"/>
                <a:ext cx="48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8DB1E6D0-116F-AE42-0151-569E4FD2E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4652" y="3543067"/>
                <a:ext cx="4864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8286C42-0ED2-396A-2ABA-9D244359F0D9}"/>
                  </a:ext>
                </a:extLst>
              </p:cNvPr>
              <p:cNvSpPr txBox="1"/>
              <p:nvPr/>
            </p:nvSpPr>
            <p:spPr>
              <a:xfrm>
                <a:off x="5967022" y="2807729"/>
                <a:ext cx="48647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98286C42-0ED2-396A-2ABA-9D244359F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22" y="2807729"/>
                <a:ext cx="486475" cy="3702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A7444A6F-38EE-E728-27FA-7026D3D9D13E}"/>
                  </a:ext>
                </a:extLst>
              </p:cNvPr>
              <p:cNvSpPr txBox="1"/>
              <p:nvPr/>
            </p:nvSpPr>
            <p:spPr>
              <a:xfrm>
                <a:off x="9477651" y="2832568"/>
                <a:ext cx="486475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A7444A6F-38EE-E728-27FA-7026D3D9D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7651" y="2832568"/>
                <a:ext cx="486475" cy="37029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174BD23D-FCBC-B84E-E4EE-B19D4038240C}"/>
                  </a:ext>
                </a:extLst>
              </p:cNvPr>
              <p:cNvSpPr txBox="1"/>
              <p:nvPr/>
            </p:nvSpPr>
            <p:spPr>
              <a:xfrm>
                <a:off x="8319193" y="2498093"/>
                <a:ext cx="486475" cy="370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174BD23D-FCBC-B84E-E4EE-B19D40382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193" y="2498093"/>
                <a:ext cx="486475" cy="3709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EC0A812-F2BF-73D7-D143-DBBF03F0ED95}"/>
              </a:ext>
            </a:extLst>
          </p:cNvPr>
          <p:cNvCxnSpPr>
            <a:cxnSpLocks/>
            <a:stCxn id="54" idx="7"/>
            <a:endCxn id="81" idx="3"/>
          </p:cNvCxnSpPr>
          <p:nvPr/>
        </p:nvCxnSpPr>
        <p:spPr>
          <a:xfrm flipV="1">
            <a:off x="5445143" y="2853520"/>
            <a:ext cx="606511" cy="583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0EEC709B-989D-0B48-831F-48792C124FE5}"/>
              </a:ext>
            </a:extLst>
          </p:cNvPr>
          <p:cNvCxnSpPr>
            <a:cxnSpLocks/>
            <a:stCxn id="104" idx="7"/>
            <a:endCxn id="119" idx="3"/>
          </p:cNvCxnSpPr>
          <p:nvPr/>
        </p:nvCxnSpPr>
        <p:spPr>
          <a:xfrm flipV="1">
            <a:off x="8966309" y="2853520"/>
            <a:ext cx="606511" cy="583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F45E5399-DB45-7670-3FE3-4A2CE5E97648}"/>
              </a:ext>
            </a:extLst>
          </p:cNvPr>
          <p:cNvCxnSpPr>
            <a:cxnSpLocks/>
            <a:stCxn id="119" idx="2"/>
            <a:endCxn id="100" idx="6"/>
          </p:cNvCxnSpPr>
          <p:nvPr/>
        </p:nvCxnSpPr>
        <p:spPr>
          <a:xfrm flipH="1" flipV="1">
            <a:off x="8865076" y="2460548"/>
            <a:ext cx="675482" cy="312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506A089-6129-2448-20DF-49BE59991176}"/>
                  </a:ext>
                </a:extLst>
              </p:cNvPr>
              <p:cNvSpPr txBox="1"/>
              <p:nvPr/>
            </p:nvSpPr>
            <p:spPr>
              <a:xfrm>
                <a:off x="3950821" y="4670056"/>
                <a:ext cx="476861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+mn-ea"/>
                  </a:rPr>
                  <a:t>反证法可证：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r>
                  <a:rPr lang="en-US" altLang="zh-CN" dirty="0">
                    <a:latin typeface="+mn-ea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𝑂𝑃𝑇</m:t>
                    </m:r>
                  </m:oMath>
                </a14:m>
                <a:endParaRPr lang="en-US" altLang="zh-CN" dirty="0">
                  <a:latin typeface="+mn-ea"/>
                </a:endParaRPr>
              </a:p>
              <a:p>
                <a:pPr algn="ctr"/>
                <a:endParaRPr lang="en-US" altLang="zh-CN" dirty="0">
                  <a:latin typeface="+mn-ea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zh-CN" altLang="en-US" dirty="0">
                  <a:latin typeface="+mn-ea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7506A089-6129-2448-20DF-49BE59991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821" y="4670056"/>
                <a:ext cx="4768613" cy="923330"/>
              </a:xfrm>
              <a:prstGeom prst="rect">
                <a:avLst/>
              </a:prstGeom>
              <a:blipFill>
                <a:blip r:embed="rId9"/>
                <a:stretch>
                  <a:fillRect l="-512" t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087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3E64B-3177-B38F-0D80-9BEDE1D8E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E8B61C6-2CF8-C464-44EA-B37622D17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k-center with outliers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6DDC24-561E-C9F3-9BCE-9E6F94D39C71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AFB364CA-B9A9-79B2-5954-B28DE7120D9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4C99FB5F-2BDB-079A-1C05-9D1027648296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7478DA-F3C1-4889-8241-601996D506EC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F64A5745-708C-9A08-0D31-30933FB4182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88AFFDA7-911F-D882-0CD6-ADED7A6202A6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224CCD-2C87-2FE7-A6AE-6289A12A37E1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B1C91A5C-E757-D859-523E-AAA5CBE0DE8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AFDCB7F8-9996-E3CD-B86E-834E9B3E11D7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B26A538-9990-7F47-B485-D76A3FF8630A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3AB47CA1-D710-AE2E-91F7-EC79538A280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322681AB-A328-9632-DE88-1123A07C0152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5F033EF6-26FB-0D85-1AA2-BACE856119B3}"/>
              </a:ext>
            </a:extLst>
          </p:cNvPr>
          <p:cNvSpPr txBox="1"/>
          <p:nvPr/>
        </p:nvSpPr>
        <p:spPr>
          <a:xfrm>
            <a:off x="801674" y="1303366"/>
            <a:ext cx="996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针对</a:t>
            </a:r>
            <a:r>
              <a:rPr lang="en-US" altLang="zh-CN" dirty="0">
                <a:latin typeface="+mn-ea"/>
              </a:rPr>
              <a:t>k-center with outliers</a:t>
            </a:r>
            <a:r>
              <a:rPr lang="zh-CN" altLang="en-US" dirty="0">
                <a:latin typeface="+mn-ea"/>
              </a:rPr>
              <a:t>问题，利用与分布式</a:t>
            </a:r>
            <a:r>
              <a:rPr lang="en-US" altLang="zh-CN" dirty="0">
                <a:latin typeface="+mn-ea"/>
              </a:rPr>
              <a:t>k-center</a:t>
            </a:r>
            <a:r>
              <a:rPr lang="zh-CN" altLang="en-US" dirty="0">
                <a:latin typeface="+mn-ea"/>
              </a:rPr>
              <a:t>相同思路设计的算法</a:t>
            </a:r>
            <a:r>
              <a:rPr lang="en-US" altLang="zh-CN" dirty="0">
                <a:latin typeface="+mn-ea"/>
              </a:rPr>
              <a:t>Outliers-MR[1]</a:t>
            </a:r>
            <a:endParaRPr lang="zh-CN" altLang="en-US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B85CDF0-79D0-5D9D-0FF6-90FC1FDB48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483518"/>
                  </p:ext>
                </p:extLst>
              </p:nvPr>
            </p:nvGraphicFramePr>
            <p:xfrm>
              <a:off x="838199" y="1717067"/>
              <a:ext cx="10061550" cy="40481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826278">
                      <a:extLst>
                        <a:ext uri="{9D8B030D-6E8A-4147-A177-3AD203B41FA5}">
                          <a16:colId xmlns:a16="http://schemas.microsoft.com/office/drawing/2014/main" val="2799844446"/>
                        </a:ext>
                      </a:extLst>
                    </a:gridCol>
                    <a:gridCol w="3617636">
                      <a:extLst>
                        <a:ext uri="{9D8B030D-6E8A-4147-A177-3AD203B41FA5}">
                          <a16:colId xmlns:a16="http://schemas.microsoft.com/office/drawing/2014/main" val="1341401545"/>
                        </a:ext>
                      </a:extLst>
                    </a:gridCol>
                    <a:gridCol w="3617636">
                      <a:extLst>
                        <a:ext uri="{9D8B030D-6E8A-4147-A177-3AD203B41FA5}">
                          <a16:colId xmlns:a16="http://schemas.microsoft.com/office/drawing/2014/main" val="4242783734"/>
                        </a:ext>
                      </a:extLst>
                    </a:gridCol>
                  </a:tblGrid>
                  <a:tr h="643644">
                    <a:tc>
                      <a:txBody>
                        <a:bodyPr/>
                        <a:lstStyle/>
                        <a:p>
                          <a:pPr algn="ctr"/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Sequential Algorithm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>
                              <a:latin typeface="+mn-ea"/>
                              <a:ea typeface="+mn-ea"/>
                            </a:rPr>
                            <a:t>Distributed Algorithm (O</a:t>
                          </a:r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utliers</a:t>
                          </a:r>
                          <a:r>
                            <a:rPr sz="1800" dirty="0">
                              <a:latin typeface="+mn-ea"/>
                              <a:ea typeface="+mn-ea"/>
                            </a:rPr>
                            <a:t>-MR)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2841800"/>
                      </a:ext>
                    </a:extLst>
                  </a:tr>
                  <a:tr h="643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n-ea"/>
                              <a:ea typeface="+mn-ea"/>
                            </a:rPr>
                            <a:t>近似比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3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13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7433265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总时间复杂度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zh-CN" alt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altLang="zh-CN" sz="18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d>
                                  <m:d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lang="en-US" altLang="zh-CN" sz="1800" i="1" dirty="0" err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zh-CN" altLang="en-US" sz="1800" i="1" dirty="0" err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18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180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 </m:t>
                                </m:r>
                                <m:r>
                                  <a:rPr lang="zh-CN" alt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8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i="1" dirty="0" err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1800" i="1" dirty="0" err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1800" i="1" dirty="0" err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7946671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通信复杂度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/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d>
                                  <m:dPr>
                                    <m:ctrlPr>
                                      <a:rPr lang="en-US" sz="180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 dirty="0" err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lang="en-US" sz="1800" i="1" dirty="0" err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en-US" sz="1800" i="1" dirty="0" err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𝑧</m:t>
                                    </m:r>
                                  </m:e>
                                </m:d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𝑚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log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44862770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MapReduce轮数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/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020912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 err="1">
                              <a:latin typeface="+mn-ea"/>
                              <a:ea typeface="+mn-ea"/>
                            </a:rPr>
                            <a:t>每台机器内存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zh-CN" alt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lang="en-US" altLang="zh-CN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max</m:t>
                                </m:r>
                                <m:r>
                                  <m:rPr>
                                    <m:lit/>
                                  </m:rP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{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/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𝑚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,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𝑚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en-US" sz="1800" i="1" dirty="0" err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lang="en-US" sz="1800" i="1" dirty="0" err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sz="1800" i="1" dirty="0" err="1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log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}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1196882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 err="1">
                              <a:latin typeface="+mn-ea"/>
                              <a:ea typeface="+mn-ea"/>
                            </a:rPr>
                            <a:t>可扩展性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>
                              <a:latin typeface="+mn-ea"/>
                              <a:ea typeface="+mn-ea"/>
                            </a:rPr>
                            <a:t>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>
                              <a:latin typeface="+mn-ea"/>
                              <a:ea typeface="+mn-ea"/>
                            </a:rPr>
                            <a:t>好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3703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AB85CDF0-79D0-5D9D-0FF6-90FC1FDB48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7483518"/>
                  </p:ext>
                </p:extLst>
              </p:nvPr>
            </p:nvGraphicFramePr>
            <p:xfrm>
              <a:off x="838199" y="1717067"/>
              <a:ext cx="10061550" cy="404814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826278">
                      <a:extLst>
                        <a:ext uri="{9D8B030D-6E8A-4147-A177-3AD203B41FA5}">
                          <a16:colId xmlns:a16="http://schemas.microsoft.com/office/drawing/2014/main" val="2799844446"/>
                        </a:ext>
                      </a:extLst>
                    </a:gridCol>
                    <a:gridCol w="3617636">
                      <a:extLst>
                        <a:ext uri="{9D8B030D-6E8A-4147-A177-3AD203B41FA5}">
                          <a16:colId xmlns:a16="http://schemas.microsoft.com/office/drawing/2014/main" val="1341401545"/>
                        </a:ext>
                      </a:extLst>
                    </a:gridCol>
                    <a:gridCol w="3617636">
                      <a:extLst>
                        <a:ext uri="{9D8B030D-6E8A-4147-A177-3AD203B41FA5}">
                          <a16:colId xmlns:a16="http://schemas.microsoft.com/office/drawing/2014/main" val="4242783734"/>
                        </a:ext>
                      </a:extLst>
                    </a:gridCol>
                  </a:tblGrid>
                  <a:tr h="643644">
                    <a:tc>
                      <a:txBody>
                        <a:bodyPr/>
                        <a:lstStyle/>
                        <a:p>
                          <a:pPr algn="ctr"/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Sequential Algorithm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>
                              <a:latin typeface="+mn-ea"/>
                              <a:ea typeface="+mn-ea"/>
                            </a:rPr>
                            <a:t>Distributed Algorithm (O</a:t>
                          </a:r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utliers</a:t>
                          </a:r>
                          <a:r>
                            <a:rPr sz="1800" dirty="0">
                              <a:latin typeface="+mn-ea"/>
                              <a:ea typeface="+mn-ea"/>
                            </a:rPr>
                            <a:t>-MR)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2841800"/>
                      </a:ext>
                    </a:extLst>
                  </a:tr>
                  <a:tr h="643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n-ea"/>
                              <a:ea typeface="+mn-ea"/>
                            </a:rPr>
                            <a:t>近似比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3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13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07433265"/>
                      </a:ext>
                    </a:extLst>
                  </a:tr>
                  <a:tr h="6153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总时间复杂度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283" t="-211765" r="-100673" b="-34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283" t="-211765" r="-673" b="-34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7946671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通信复杂度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/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283" t="-361364" r="-673" b="-3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4862770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MapReduce轮数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/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>
                              <a:latin typeface="+mn-ea"/>
                              <a:ea typeface="+mn-ea"/>
                            </a:rPr>
                            <a:t>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42020912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 err="1">
                              <a:latin typeface="+mn-ea"/>
                              <a:ea typeface="+mn-ea"/>
                            </a:rPr>
                            <a:t>每台机器内存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8283" t="-561364" r="-100673" b="-102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78283" t="-561364" r="-673" b="-102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1196882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 err="1">
                              <a:latin typeface="+mn-ea"/>
                              <a:ea typeface="+mn-ea"/>
                            </a:rPr>
                            <a:t>可扩展性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>
                              <a:latin typeface="+mn-ea"/>
                              <a:ea typeface="+mn-ea"/>
                            </a:rPr>
                            <a:t>差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>
                              <a:latin typeface="+mn-ea"/>
                              <a:ea typeface="+mn-ea"/>
                            </a:rPr>
                            <a:t>好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37033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B241F64-3012-2964-AA24-A076D047E5F4}"/>
              </a:ext>
            </a:extLst>
          </p:cNvPr>
          <p:cNvSpPr txBox="1"/>
          <p:nvPr/>
        </p:nvSpPr>
        <p:spPr>
          <a:xfrm>
            <a:off x="801674" y="5838334"/>
            <a:ext cx="10134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latin typeface="+mn-ea"/>
              </a:rPr>
              <a:t>[1]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Malkomes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G, Kusner M J, Chen W, et al. Fast distributed k-center clustering with outliers on massive data[J]. Advances in Neural Information Processing Systems, 2015, 28.</a:t>
            </a:r>
            <a:endParaRPr lang="zh-CN" altLang="en-US" sz="12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933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F39EB-AA88-CB58-3F63-FBE917FB2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8954F9B-6300-FBD2-1123-52EE36F1FE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k-center with outliers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8EB4446-3661-752C-6155-BCADD9ACAABF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FF8BC0AF-23C8-3166-1EAE-C3A56AC8923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7A40EB77-4C1C-F3D1-3ACD-6D37E2E90F5A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0AFDDB6-C7B4-9664-B7C1-82CE121D1318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E647172D-5169-6B98-F80B-EBCA6F04FC7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B010A5DF-EEC3-093D-D3B2-BFA78BDE2D00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83CE5D6-F9C0-89C0-EDCC-C71E299AC2B6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CE774F62-625D-E255-7401-80161DC4CD7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DF852A5B-EB52-89E1-6D26-55D5A7289C6C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43F3328-0861-CE4E-B27A-666CC0A3FCE7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0F3E6512-59A0-4794-B669-17361374681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31CAEF8F-F28F-58FE-D625-3F3C5C9B0FF8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D2F79B87-B3CD-BEFE-7F5D-9EE441F57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40" y="1323681"/>
            <a:ext cx="9269119" cy="42106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91634A-7980-B870-6DC0-9BFBE6BCA76D}"/>
              </a:ext>
            </a:extLst>
          </p:cNvPr>
          <p:cNvSpPr txBox="1"/>
          <p:nvPr/>
        </p:nvSpPr>
        <p:spPr>
          <a:xfrm>
            <a:off x="1677102" y="5717746"/>
            <a:ext cx="900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针对</a:t>
            </a:r>
            <a:r>
              <a:rPr lang="en-US" altLang="zh-CN" dirty="0">
                <a:latin typeface="+mn-ea"/>
              </a:rPr>
              <a:t>k-center with outliers</a:t>
            </a:r>
            <a:r>
              <a:rPr lang="zh-CN" altLang="en-US" dirty="0">
                <a:latin typeface="+mn-ea"/>
              </a:rPr>
              <a:t>问题，</a:t>
            </a:r>
            <a:r>
              <a:rPr lang="en-US" altLang="zh-CN" dirty="0">
                <a:latin typeface="+mn-ea"/>
              </a:rPr>
              <a:t>Outliers</a:t>
            </a:r>
            <a:r>
              <a:rPr lang="zh-CN" altLang="en-US" dirty="0">
                <a:latin typeface="+mn-ea"/>
              </a:rPr>
              <a:t>与</a:t>
            </a:r>
            <a:r>
              <a:rPr lang="en-US" altLang="zh-CN" dirty="0">
                <a:latin typeface="+mn-ea"/>
              </a:rPr>
              <a:t>Outliers-MR[1]</a:t>
            </a:r>
            <a:r>
              <a:rPr lang="zh-CN" altLang="en-US" dirty="0">
                <a:latin typeface="+mn-ea"/>
              </a:rPr>
              <a:t>的聚类效果几乎相同。</a:t>
            </a:r>
          </a:p>
        </p:txBody>
      </p:sp>
    </p:spTree>
    <p:extLst>
      <p:ext uri="{BB962C8B-B14F-4D97-AF65-F5344CB8AC3E}">
        <p14:creationId xmlns:p14="http://schemas.microsoft.com/office/powerpoint/2010/main" val="4090432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8D4AB-F238-2C65-4198-7BA1769DB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F2F4839-1062-71EB-949A-33745720A4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k-center with outliers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301BD333-A8E7-B9F9-1A60-B6C10F39205D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C3B5492B-0ADE-15B5-4D9D-A11465B0FC2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47EDB317-6604-2FA2-EBB7-CA26D3703A75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D177F8-9DA2-D833-0CA7-DC1CCE9FD7C2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A9B7D878-F31D-ABDF-4DE8-E13C6F9FB3DD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898EB305-1A90-C228-9E36-6E707803BF60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4642E24-5065-6CD8-44BC-D066B6B87D3A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AA0B66FE-A162-89A3-7189-57B5834A4DEB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3D16D396-F010-C893-B3C3-E63A0E3AE6EA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7C1F78B-80FE-A1B9-311D-800864458DC5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134DFE9C-DE71-CBB1-831A-005C8532441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ADAFE755-1284-D168-B1D4-7598C6675577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6EE589-F6C7-42C3-E0DB-2BE85343FF11}"/>
                  </a:ext>
                </a:extLst>
              </p:cNvPr>
              <p:cNvSpPr txBox="1"/>
              <p:nvPr/>
            </p:nvSpPr>
            <p:spPr>
              <a:xfrm>
                <a:off x="1119869" y="3741547"/>
                <a:ext cx="5986382" cy="2121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+mn-ea"/>
                  </a:rPr>
                  <a:t>在理想情况下，分布式</a:t>
                </a:r>
                <a:r>
                  <a:rPr lang="en-US" altLang="zh-CN" dirty="0">
                    <a:latin typeface="+mn-ea"/>
                  </a:rPr>
                  <a:t>k-center</a:t>
                </a:r>
                <a:r>
                  <a:rPr lang="zh-CN" altLang="en-US" dirty="0">
                    <a:latin typeface="+mn-ea"/>
                  </a:rPr>
                  <a:t>与分布式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k-center with outliers</a:t>
                </a:r>
                <a:r>
                  <a:rPr lang="zh-CN" altLang="en-US" dirty="0">
                    <a:latin typeface="+mn-ea"/>
                  </a:rPr>
                  <a:t>算法相较于原始算法分别可以实现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latin typeface="+mn-ea"/>
                  </a:rPr>
                  <a:t>倍的加速。</a:t>
                </a:r>
                <a:endParaRPr lang="en-US" altLang="zh-CN" dirty="0"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latin typeface="+mn-ea"/>
                  </a:rPr>
                  <a:t>右图为在</a:t>
                </a:r>
                <a:r>
                  <a:rPr lang="en-US" altLang="zh-CN" dirty="0">
                    <a:latin typeface="+mn-ea"/>
                  </a:rPr>
                  <a:t>4</a:t>
                </a:r>
                <a:r>
                  <a:rPr lang="zh-CN" altLang="en-US" dirty="0">
                    <a:latin typeface="+mn-ea"/>
                  </a:rPr>
                  <a:t>个真实数据集中，分布式算法的加速倍数。</a:t>
                </a: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（机器数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>
                    <a:latin typeface="+mn-ea"/>
                  </a:rPr>
                  <a:t>）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6EE589-F6C7-42C3-E0DB-2BE85343F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869" y="3741547"/>
                <a:ext cx="5986382" cy="2121286"/>
              </a:xfrm>
              <a:prstGeom prst="rect">
                <a:avLst/>
              </a:prstGeom>
              <a:blipFill>
                <a:blip r:embed="rId3"/>
                <a:stretch>
                  <a:fillRect l="-916" r="-204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9B8375B2-F4FF-FF2E-A5FA-2F3E3ED64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618" y="4203340"/>
            <a:ext cx="3810532" cy="1390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9D53960-99D4-3D13-EB27-4FF023F66E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603363"/>
                  </p:ext>
                </p:extLst>
              </p:nvPr>
            </p:nvGraphicFramePr>
            <p:xfrm>
              <a:off x="1117600" y="1387377"/>
              <a:ext cx="10061552" cy="217698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44044">
                      <a:extLst>
                        <a:ext uri="{9D8B030D-6E8A-4147-A177-3AD203B41FA5}">
                          <a16:colId xmlns:a16="http://schemas.microsoft.com/office/drawing/2014/main" val="1556322864"/>
                        </a:ext>
                      </a:extLst>
                    </a:gridCol>
                    <a:gridCol w="2104377">
                      <a:extLst>
                        <a:ext uri="{9D8B030D-6E8A-4147-A177-3AD203B41FA5}">
                          <a16:colId xmlns:a16="http://schemas.microsoft.com/office/drawing/2014/main" val="11383483"/>
                        </a:ext>
                      </a:extLst>
                    </a:gridCol>
                    <a:gridCol w="2104377">
                      <a:extLst>
                        <a:ext uri="{9D8B030D-6E8A-4147-A177-3AD203B41FA5}">
                          <a16:colId xmlns:a16="http://schemas.microsoft.com/office/drawing/2014/main" val="1886259780"/>
                        </a:ext>
                      </a:extLst>
                    </a:gridCol>
                    <a:gridCol w="2104377">
                      <a:extLst>
                        <a:ext uri="{9D8B030D-6E8A-4147-A177-3AD203B41FA5}">
                          <a16:colId xmlns:a16="http://schemas.microsoft.com/office/drawing/2014/main" val="3917019820"/>
                        </a:ext>
                      </a:extLst>
                    </a:gridCol>
                    <a:gridCol w="2104377">
                      <a:extLst>
                        <a:ext uri="{9D8B030D-6E8A-4147-A177-3AD203B41FA5}">
                          <a16:colId xmlns:a16="http://schemas.microsoft.com/office/drawing/2014/main" val="364646539"/>
                        </a:ext>
                      </a:extLst>
                    </a:gridCol>
                  </a:tblGrid>
                  <a:tr h="643644">
                    <a:tc>
                      <a:txBody>
                        <a:bodyPr/>
                        <a:lstStyle/>
                        <a:p>
                          <a:pPr algn="ctr"/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G</a:t>
                          </a:r>
                          <a:r>
                            <a:rPr lang="en-US" altLang="zh-CN" sz="1800" dirty="0">
                              <a:latin typeface="+mn-ea"/>
                              <a:ea typeface="+mn-ea"/>
                            </a:rPr>
                            <a:t>reedy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Greedy-MR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O</a:t>
                          </a:r>
                          <a:r>
                            <a:rPr lang="en-US" altLang="zh-CN" sz="1800" dirty="0">
                              <a:latin typeface="+mn-ea"/>
                              <a:ea typeface="+mn-ea"/>
                            </a:rPr>
                            <a:t>utliers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>
                              <a:latin typeface="+mn-ea"/>
                              <a:ea typeface="+mn-ea"/>
                            </a:rPr>
                            <a:t>O</a:t>
                          </a:r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utliers</a:t>
                          </a:r>
                          <a:r>
                            <a:rPr sz="1800" dirty="0">
                              <a:latin typeface="+mn-ea"/>
                              <a:ea typeface="+mn-ea"/>
                            </a:rPr>
                            <a:t>-MR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4147040"/>
                      </a:ext>
                    </a:extLst>
                  </a:tr>
                  <a:tr h="643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n-ea"/>
                              <a:ea typeface="+mn-ea"/>
                            </a:rPr>
                            <a:t>近似比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2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4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3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13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4739689"/>
                      </a:ext>
                    </a:extLst>
                  </a:tr>
                  <a:tr h="53637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 err="1">
                              <a:latin typeface="+mn-ea"/>
                              <a:ea typeface="+mn-ea"/>
                            </a:rPr>
                            <a:t>总时间复杂度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𝑛𝑘𝑑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zh-CN" altLang="en-US" b="0" dirty="0">
                              <a:latin typeface="+mn-ea"/>
                            </a:rPr>
                            <a:t> </a:t>
                          </a:r>
                          <a:endParaRPr sz="1800" b="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𝑛𝑘𝑑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800" b="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  <m:r>
                                  <a:rPr lang="en-US" altLang="zh-CN" sz="1800" b="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r>
                                  <a:rPr lang="zh-CN" altLang="en-US" sz="1800" b="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altLang="zh-CN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8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18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b="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800" b="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800" b="0" i="1" dirty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𝑂</m:t>
                                </m:r>
                                <m:r>
                                  <a:rPr lang="en-US" altLang="zh-CN" sz="1800" b="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(</m:t>
                                </m:r>
                                <m:d>
                                  <m:dPr>
                                    <m:ctrlPr>
                                      <a:rPr lang="en-US" altLang="zh-CN" sz="1800" b="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1800" b="0" i="1" dirty="0" smtClean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𝑘</m:t>
                                    </m:r>
                                    <m:r>
                                      <a:rPr lang="en-US" altLang="zh-CN" sz="1800" b="0" i="1" dirty="0" err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+</m:t>
                                    </m:r>
                                    <m:r>
                                      <a:rPr lang="zh-CN" altLang="en-US" sz="1800" b="0" i="1" dirty="0" err="1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altLang="zh-CN" sz="18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800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zh-CN" altLang="en-US" sz="1800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𝑛</m:t>
                                            </m:r>
                                          </m:num>
                                          <m:den>
                                            <m:r>
                                              <a:rPr lang="zh-CN" altLang="en-US" sz="1800" b="0" i="1" dirty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 </m:t>
                                </m:r>
                                <m:r>
                                  <a:rPr lang="en-US" altLang="zh-CN" sz="1800" b="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+ </m:t>
                                </m:r>
                                <m:r>
                                  <a:rPr lang="zh-CN" altLang="en-US" sz="1800" b="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altLang="zh-CN" sz="1800" b="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1800" b="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1800" b="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sz="1800" b="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800" b="0" i="1" dirty="0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1800" b="0" i="1" dirty="0" err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1800" b="0" i="1" dirty="0" err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1800" b="0" i="1" dirty="0" err="1"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800" b="0" i="1" dirty="0"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1800" b="0" i="1" dirty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sz="1800" b="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924801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9D53960-99D4-3D13-EB27-4FF023F66E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5603363"/>
                  </p:ext>
                </p:extLst>
              </p:nvPr>
            </p:nvGraphicFramePr>
            <p:xfrm>
              <a:off x="1117600" y="1387377"/>
              <a:ext cx="10061552" cy="217698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44044">
                      <a:extLst>
                        <a:ext uri="{9D8B030D-6E8A-4147-A177-3AD203B41FA5}">
                          <a16:colId xmlns:a16="http://schemas.microsoft.com/office/drawing/2014/main" val="1556322864"/>
                        </a:ext>
                      </a:extLst>
                    </a:gridCol>
                    <a:gridCol w="2104377">
                      <a:extLst>
                        <a:ext uri="{9D8B030D-6E8A-4147-A177-3AD203B41FA5}">
                          <a16:colId xmlns:a16="http://schemas.microsoft.com/office/drawing/2014/main" val="11383483"/>
                        </a:ext>
                      </a:extLst>
                    </a:gridCol>
                    <a:gridCol w="2104377">
                      <a:extLst>
                        <a:ext uri="{9D8B030D-6E8A-4147-A177-3AD203B41FA5}">
                          <a16:colId xmlns:a16="http://schemas.microsoft.com/office/drawing/2014/main" val="1886259780"/>
                        </a:ext>
                      </a:extLst>
                    </a:gridCol>
                    <a:gridCol w="2104377">
                      <a:extLst>
                        <a:ext uri="{9D8B030D-6E8A-4147-A177-3AD203B41FA5}">
                          <a16:colId xmlns:a16="http://schemas.microsoft.com/office/drawing/2014/main" val="3917019820"/>
                        </a:ext>
                      </a:extLst>
                    </a:gridCol>
                    <a:gridCol w="2104377">
                      <a:extLst>
                        <a:ext uri="{9D8B030D-6E8A-4147-A177-3AD203B41FA5}">
                          <a16:colId xmlns:a16="http://schemas.microsoft.com/office/drawing/2014/main" val="364646539"/>
                        </a:ext>
                      </a:extLst>
                    </a:gridCol>
                  </a:tblGrid>
                  <a:tr h="643644">
                    <a:tc>
                      <a:txBody>
                        <a:bodyPr/>
                        <a:lstStyle/>
                        <a:p>
                          <a:pPr algn="ctr"/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G</a:t>
                          </a:r>
                          <a:r>
                            <a:rPr lang="en-US" altLang="zh-CN" sz="1800" dirty="0">
                              <a:latin typeface="+mn-ea"/>
                              <a:ea typeface="+mn-ea"/>
                            </a:rPr>
                            <a:t>reedy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Greedy-MR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O</a:t>
                          </a:r>
                          <a:r>
                            <a:rPr lang="en-US" altLang="zh-CN" sz="1800" dirty="0">
                              <a:latin typeface="+mn-ea"/>
                              <a:ea typeface="+mn-ea"/>
                            </a:rPr>
                            <a:t>utliers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>
                              <a:latin typeface="+mn-ea"/>
                              <a:ea typeface="+mn-ea"/>
                            </a:rPr>
                            <a:t>O</a:t>
                          </a:r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utliers</a:t>
                          </a:r>
                          <a:r>
                            <a:rPr sz="1800" dirty="0">
                              <a:latin typeface="+mn-ea"/>
                              <a:ea typeface="+mn-ea"/>
                            </a:rPr>
                            <a:t>-MR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24147040"/>
                      </a:ext>
                    </a:extLst>
                  </a:tr>
                  <a:tr h="6436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800" dirty="0">
                              <a:latin typeface="+mn-ea"/>
                              <a:ea typeface="+mn-ea"/>
                            </a:rPr>
                            <a:t>近似比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2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4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3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+mn-ea"/>
                              <a:ea typeface="+mn-ea"/>
                            </a:rPr>
                            <a:t>13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4739689"/>
                      </a:ext>
                    </a:extLst>
                  </a:tr>
                  <a:tr h="8896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sz="1800" dirty="0" err="1">
                              <a:latin typeface="+mn-ea"/>
                              <a:ea typeface="+mn-ea"/>
                            </a:rPr>
                            <a:t>总时间复杂度</a:t>
                          </a:r>
                          <a:endParaRPr sz="1800" dirty="0">
                            <a:latin typeface="+mn-ea"/>
                            <a:ea typeface="+mn-ea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8551" t="-145890" r="-301739" b="-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78551" t="-145890" r="-201739" b="-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77746" t="-145890" r="-101156" b="-61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78841" t="-145890" r="-1449" b="-61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24801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594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33271-DDC0-B87F-AAD5-CBEC8955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4BFF7838-B72F-42A8-8B39-4D2F054AA1D7}"/>
              </a:ext>
            </a:extLst>
          </p:cNvPr>
          <p:cNvSpPr/>
          <p:nvPr/>
        </p:nvSpPr>
        <p:spPr>
          <a:xfrm>
            <a:off x="6565842" y="710376"/>
            <a:ext cx="5058777" cy="2466429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D59BADB-6526-3616-48F3-4FB10B944B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3670017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A5BDD04-D5D0-4BE0-37C6-DA7A53BAE005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656D2A5C-7E0F-E1FE-E55E-C9E7C90C943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A9441C01-39A9-832E-B0C1-185CAEEA635F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F8EB25-2944-6E9C-5966-D3514E9651D7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47BD3E3E-76D2-17E4-C52B-1CCB97AEF2C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4CF9D9D7-372F-50EA-EFAC-FC655EDCEF9A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75E14B1-B8A9-51B0-06A7-9ED6513F00A7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83BB83B1-9C19-9578-92A5-088145759A5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255405E5-43A8-FC0E-0E61-0CE60DB1FEDF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E3832B8-C285-9FB1-F4FA-BB152C853B69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C0C81772-B8BF-377A-A7E7-4DE2FD24B1DD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A09072EC-56D7-8387-DDB1-2589F91F10A2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C7618E9-6736-91A1-6201-15D898B75D6D}"/>
              </a:ext>
            </a:extLst>
          </p:cNvPr>
          <p:cNvSpPr/>
          <p:nvPr/>
        </p:nvSpPr>
        <p:spPr>
          <a:xfrm>
            <a:off x="486100" y="1494924"/>
            <a:ext cx="5528619" cy="487446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ACEDF5-2E3F-7915-97A6-88BB9E71C96C}"/>
              </a:ext>
            </a:extLst>
          </p:cNvPr>
          <p:cNvSpPr/>
          <p:nvPr/>
        </p:nvSpPr>
        <p:spPr>
          <a:xfrm>
            <a:off x="1870587" y="1211920"/>
            <a:ext cx="241808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  PCA(</a:t>
            </a:r>
            <a:r>
              <a:rPr lang="zh-CN" altLang="en-US" b="1" dirty="0">
                <a:solidFill>
                  <a:schemeClr val="tx1"/>
                </a:solidFill>
              </a:rPr>
              <a:t>主成分分析</a:t>
            </a:r>
            <a:r>
              <a:rPr lang="en-US" altLang="zh-CN" b="1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76F620-6AE3-D107-C5DD-F052AA1CADF1}"/>
                  </a:ext>
                </a:extLst>
              </p:cNvPr>
              <p:cNvSpPr txBox="1"/>
              <p:nvPr/>
            </p:nvSpPr>
            <p:spPr>
              <a:xfrm>
                <a:off x="774070" y="1916018"/>
                <a:ext cx="5240649" cy="44201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/>
                  <a:t>目标：</a:t>
                </a:r>
                <a:endParaRPr lang="en-US" altLang="zh-CN" b="1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找到数据中方差最大的方向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将原始数据投影到这些方向上，从而实现降维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/>
                  <a:t>PCA</a:t>
                </a:r>
                <a:r>
                  <a:rPr lang="zh-CN" altLang="en-US" b="1" dirty="0"/>
                  <a:t>步骤：</a:t>
                </a:r>
                <a:endParaRPr lang="en-US" altLang="zh-CN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给定中心化后的数据矩阵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计算其协方差矩阵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̃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3. </a:t>
                </a:r>
                <a:r>
                  <a:rPr lang="zh-CN" altLang="en-US" dirty="0"/>
                  <a:t>对协方差矩阵做特征值分解或奇异值分解</a:t>
                </a:r>
                <a:r>
                  <a:rPr lang="en-US" altLang="zh-CN" dirty="0"/>
                  <a:t>(SVD)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4.</a:t>
                </a:r>
                <a:r>
                  <a:rPr lang="zh-CN" altLang="en-US" dirty="0"/>
                  <a:t>取前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个主成分对应的特征向量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奇异向量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b="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676F620-6AE3-D107-C5DD-F052AA1CA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0" y="1916018"/>
                <a:ext cx="5240649" cy="4420184"/>
              </a:xfrm>
              <a:prstGeom prst="rect">
                <a:avLst/>
              </a:prstGeom>
              <a:blipFill>
                <a:blip r:embed="rId3"/>
                <a:stretch>
                  <a:fillRect l="-10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: 圆角 5">
            <a:extLst>
              <a:ext uri="{FF2B5EF4-FFF2-40B4-BE49-F238E27FC236}">
                <a16:creationId xmlns:a16="http://schemas.microsoft.com/office/drawing/2014/main" id="{05080E10-0053-FFDB-6ED9-A16030163CFD}"/>
              </a:ext>
            </a:extLst>
          </p:cNvPr>
          <p:cNvSpPr/>
          <p:nvPr/>
        </p:nvSpPr>
        <p:spPr>
          <a:xfrm>
            <a:off x="7885307" y="427372"/>
            <a:ext cx="241808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协方差矩阵聚合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ECBAACAB-6AC9-F1BD-FEE2-9DDA7FDA355B}"/>
              </a:ext>
            </a:extLst>
          </p:cNvPr>
          <p:cNvCxnSpPr>
            <a:cxnSpLocks/>
          </p:cNvCxnSpPr>
          <p:nvPr/>
        </p:nvCxnSpPr>
        <p:spPr>
          <a:xfrm flipV="1">
            <a:off x="1037222" y="565078"/>
            <a:ext cx="6765658" cy="4397518"/>
          </a:xfrm>
          <a:prstGeom prst="bentConnector3">
            <a:avLst>
              <a:gd name="adj1" fmla="val 7643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504BDEEB-2491-60D1-CB6D-608362457C8B}"/>
              </a:ext>
            </a:extLst>
          </p:cNvPr>
          <p:cNvSpPr/>
          <p:nvPr/>
        </p:nvSpPr>
        <p:spPr>
          <a:xfrm>
            <a:off x="4550779" y="3331403"/>
            <a:ext cx="346341" cy="662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06E80B8-F451-1BC9-9D36-427AFA7D1544}"/>
              </a:ext>
            </a:extLst>
          </p:cNvPr>
          <p:cNvSpPr/>
          <p:nvPr/>
        </p:nvSpPr>
        <p:spPr>
          <a:xfrm>
            <a:off x="4693920" y="4033520"/>
            <a:ext cx="914400" cy="914400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F60BF8-3F23-C0FF-3A1F-8657F292BC60}"/>
              </a:ext>
            </a:extLst>
          </p:cNvPr>
          <p:cNvSpPr/>
          <p:nvPr/>
        </p:nvSpPr>
        <p:spPr>
          <a:xfrm>
            <a:off x="1037223" y="4531360"/>
            <a:ext cx="3082493" cy="431236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A402F0-4470-6AE4-9299-84EC733EE6EB}"/>
              </a:ext>
            </a:extLst>
          </p:cNvPr>
          <p:cNvSpPr/>
          <p:nvPr/>
        </p:nvSpPr>
        <p:spPr>
          <a:xfrm>
            <a:off x="1037222" y="5100686"/>
            <a:ext cx="4881388" cy="330738"/>
          </a:xfrm>
          <a:prstGeom prst="rect">
            <a:avLst/>
          </a:prstGeom>
          <a:ln w="38100">
            <a:solidFill>
              <a:srgbClr val="0070C0"/>
            </a:solidFill>
          </a:ln>
        </p:spPr>
        <p:txBody>
          <a:bodyPr wrap="square" rtlCol="0" anchor="ctr">
            <a:no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DA57EA-4354-5F87-289C-D400A28280F7}"/>
                  </a:ext>
                </a:extLst>
              </p:cNvPr>
              <p:cNvSpPr txBox="1"/>
              <p:nvPr/>
            </p:nvSpPr>
            <p:spPr>
              <a:xfrm>
                <a:off x="6644693" y="963229"/>
                <a:ext cx="5240649" cy="2111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1. </a:t>
                </a:r>
                <a:r>
                  <a:rPr lang="zh-CN" altLang="en-US" b="0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台</m:t>
                    </m:r>
                  </m:oMath>
                </a14:m>
                <a:r>
                  <a:rPr lang="zh-CN" altLang="en-US" b="0" dirty="0"/>
                  <a:t>机器分到的数据为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中心化后</m:t>
                    </m:r>
                  </m:oMath>
                </a14:m>
                <a:r>
                  <a:rPr lang="zh-CN" altLang="en-US" b="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2. </a:t>
                </a:r>
                <a:r>
                  <a:rPr lang="zh-CN" altLang="en-US" b="0" dirty="0"/>
                  <a:t>计算</a:t>
                </a:r>
                <a:r>
                  <a:rPr lang="zh-CN" altLang="en-US" b="1" dirty="0"/>
                  <a:t>本地协方差矩阵</a:t>
                </a:r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3. </a:t>
                </a:r>
                <a:r>
                  <a:rPr lang="zh-CN" altLang="en-US" b="0" dirty="0"/>
                  <a:t>各机器上传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/>
                  <a:t>并加权合并：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4. </a:t>
                </a:r>
                <a:r>
                  <a:rPr lang="zh-CN" altLang="en-US" b="0" dirty="0"/>
                  <a:t>对总协方差矩阵做特征分解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0DA57EA-4354-5F87-289C-D400A2828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93" y="963229"/>
                <a:ext cx="5240649" cy="2111668"/>
              </a:xfrm>
              <a:prstGeom prst="rect">
                <a:avLst/>
              </a:prstGeom>
              <a:blipFill>
                <a:blip r:embed="rId4"/>
                <a:stretch>
                  <a:fillRect l="-930" b="-98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AB1CF52-2A8D-7DD7-A430-9648FFEC1012}"/>
              </a:ext>
            </a:extLst>
          </p:cNvPr>
          <p:cNvCxnSpPr>
            <a:cxnSpLocks/>
          </p:cNvCxnSpPr>
          <p:nvPr/>
        </p:nvCxnSpPr>
        <p:spPr>
          <a:xfrm flipV="1">
            <a:off x="1037221" y="3459809"/>
            <a:ext cx="6765659" cy="1982203"/>
          </a:xfrm>
          <a:prstGeom prst="bentConnector3">
            <a:avLst>
              <a:gd name="adj1" fmla="val 80485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A4A77EF-216B-5232-8E37-271D9ADF0A77}"/>
              </a:ext>
            </a:extLst>
          </p:cNvPr>
          <p:cNvSpPr/>
          <p:nvPr/>
        </p:nvSpPr>
        <p:spPr>
          <a:xfrm>
            <a:off x="6588923" y="3555024"/>
            <a:ext cx="5058777" cy="2815144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69CA4CE-9CEC-5C0A-725D-F13A89B75479}"/>
              </a:ext>
            </a:extLst>
          </p:cNvPr>
          <p:cNvSpPr/>
          <p:nvPr/>
        </p:nvSpPr>
        <p:spPr>
          <a:xfrm>
            <a:off x="7908388" y="3272020"/>
            <a:ext cx="241808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子空间合并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ADE8192-7D53-8A67-1BF6-0A8C952D68FA}"/>
                  </a:ext>
                </a:extLst>
              </p:cNvPr>
              <p:cNvSpPr txBox="1"/>
              <p:nvPr/>
            </p:nvSpPr>
            <p:spPr>
              <a:xfrm>
                <a:off x="6644693" y="3754127"/>
                <a:ext cx="5240649" cy="2599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1. </a:t>
                </a:r>
                <a:r>
                  <a:rPr lang="zh-CN" altLang="en-US" b="0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台</m:t>
                    </m:r>
                  </m:oMath>
                </a14:m>
                <a:r>
                  <a:rPr lang="zh-CN" altLang="en-US" b="0" dirty="0"/>
                  <a:t>机器分到的数据为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中心化后</m:t>
                    </m:r>
                  </m:oMath>
                </a14:m>
                <a:r>
                  <a:rPr lang="zh-CN" altLang="en-US" b="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每台机器</a:t>
                </a:r>
                <a:r>
                  <a:rPr lang="zh-CN" altLang="en-US" b="1" dirty="0"/>
                  <a:t>本地执行</a:t>
                </a:r>
                <a:r>
                  <a:rPr lang="en-US" altLang="zh-CN" b="1" dirty="0"/>
                  <a:t>PCA</a:t>
                </a:r>
                <a:r>
                  <a:rPr lang="zh-CN" altLang="en-US" dirty="0"/>
                  <a:t>，取前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个主成分：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3. </a:t>
                </a:r>
                <a:r>
                  <a:rPr lang="zh-CN" altLang="en-US" b="0" dirty="0"/>
                  <a:t>各机器上传子空间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b="0" dirty="0"/>
                  <a:t>中心机器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4. </a:t>
                </a:r>
                <a:r>
                  <a:rPr lang="zh-CN" altLang="en-US" b="0" dirty="0"/>
                  <a:t>中心机器对这些子空间做合并（如：对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/>
                  <a:t>做</a:t>
                </a:r>
                <a:r>
                  <a:rPr lang="en-US" altLang="zh-CN" b="0" dirty="0"/>
                  <a:t>SVD</a:t>
                </a:r>
                <a:r>
                  <a:rPr lang="zh-CN" altLang="en-US" b="0" dirty="0"/>
                  <a:t>），得到全局主成分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ADE8192-7D53-8A67-1BF6-0A8C952D6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693" y="3754127"/>
                <a:ext cx="5240649" cy="2599943"/>
              </a:xfrm>
              <a:prstGeom prst="rect">
                <a:avLst/>
              </a:prstGeom>
              <a:blipFill>
                <a:blip r:embed="rId5"/>
                <a:stretch>
                  <a:fillRect l="-930" b="-1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67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28BFC4E-EF00-4555-9D66-9B186806EA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432" y="418427"/>
            <a:ext cx="5575300" cy="698500"/>
          </a:xfrm>
        </p:spPr>
        <p:txBody>
          <a:bodyPr/>
          <a:lstStyle/>
          <a:p>
            <a:r>
              <a:rPr lang="zh-CN" altLang="en-US" dirty="0"/>
              <a:t>大数据算法：分布式算法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9416463-0DD3-467B-BA26-925119341940}"/>
              </a:ext>
            </a:extLst>
          </p:cNvPr>
          <p:cNvSpPr txBox="1"/>
          <p:nvPr/>
        </p:nvSpPr>
        <p:spPr>
          <a:xfrm>
            <a:off x="3659082" y="1175866"/>
            <a:ext cx="6620511" cy="388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基础概念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算法的分布式实现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分布式机器学习训练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联邦学习与区块链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0253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EAA26-9BCA-8F11-A508-5F68A5421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71F2384-9A09-D8A4-0F9C-820E622DE403}"/>
              </a:ext>
            </a:extLst>
          </p:cNvPr>
          <p:cNvSpPr/>
          <p:nvPr/>
        </p:nvSpPr>
        <p:spPr>
          <a:xfrm>
            <a:off x="6096000" y="1423258"/>
            <a:ext cx="5058777" cy="447364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4A931DA-D371-464F-79A9-11085366E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3670017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56CF8FD-9A21-11E8-698A-18B35B54672F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EF33221F-BFC9-2FF4-5EED-716E228736C5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47A4F4AC-0DF3-0407-CF3D-05A726C2E108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484BD98-A993-E9DE-E2F8-0145C48A530C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1E928EE5-1BBB-42B2-1286-D3792414B9A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552156DB-5738-9086-F62D-C101BB337878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A6FBDBC-93F2-C1A9-039E-29A257057204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EF246A09-737B-AD40-A6AF-8A825AA6DD7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9FCF83B8-B3B0-C20D-81CC-9DDB0EDC58A2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BD070AE8-AAB7-BF89-DF63-7176BFBB5A36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6F89A0CC-A20A-F766-064E-51D4FF671B7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9F9E931E-A8AA-D577-A159-7C76DC1C0DCD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593ECAE-BDCE-66E7-C900-926C07A9618D}"/>
              </a:ext>
            </a:extLst>
          </p:cNvPr>
          <p:cNvSpPr/>
          <p:nvPr/>
        </p:nvSpPr>
        <p:spPr>
          <a:xfrm>
            <a:off x="533563" y="1486771"/>
            <a:ext cx="5058777" cy="4410128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9F035FFC-0A65-9F6D-E83C-B2AF12DB5447}"/>
              </a:ext>
            </a:extLst>
          </p:cNvPr>
          <p:cNvSpPr/>
          <p:nvPr/>
        </p:nvSpPr>
        <p:spPr>
          <a:xfrm>
            <a:off x="1853911" y="1186957"/>
            <a:ext cx="241808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子空间合并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E7EC226-135B-D8AE-C32E-4F8CCE6F45BE}"/>
                  </a:ext>
                </a:extLst>
              </p:cNvPr>
              <p:cNvSpPr txBox="1"/>
              <p:nvPr/>
            </p:nvSpPr>
            <p:spPr>
              <a:xfrm>
                <a:off x="589333" y="1685874"/>
                <a:ext cx="4917387" cy="4211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1. </a:t>
                </a:r>
                <a:r>
                  <a:rPr lang="zh-CN" altLang="en-US" b="0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台</m:t>
                    </m:r>
                  </m:oMath>
                </a14:m>
                <a:r>
                  <a:rPr lang="zh-CN" altLang="en-US" b="0" dirty="0"/>
                  <a:t>机器分到的数据为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中心化后</m:t>
                    </m:r>
                  </m:oMath>
                </a14:m>
                <a:r>
                  <a:rPr lang="zh-CN" altLang="en-US" b="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每台机器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本地执行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PCA</a:t>
                </a:r>
                <a:r>
                  <a:rPr lang="zh-CN" altLang="en-US" dirty="0"/>
                  <a:t>，取前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dirty="0"/>
                  <a:t>个主成分：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3. </a:t>
                </a:r>
                <a:r>
                  <a:rPr lang="zh-CN" altLang="en-US" b="0" dirty="0"/>
                  <a:t>各机器</a:t>
                </a:r>
                <a:r>
                  <a:rPr lang="zh-CN" altLang="en-US" b="1" dirty="0"/>
                  <a:t>上传子空间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b="0" dirty="0"/>
                  <a:t>中心机器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4. </a:t>
                </a:r>
                <a:r>
                  <a:rPr lang="zh-CN" altLang="en-US" b="0" dirty="0"/>
                  <a:t>中心机器</a:t>
                </a:r>
                <a:r>
                  <a:rPr lang="zh-CN" altLang="en-US" b="1" dirty="0"/>
                  <a:t>对这些子空间做合并</a:t>
                </a:r>
                <a:r>
                  <a:rPr lang="zh-CN" altLang="en-US" b="0" dirty="0"/>
                  <a:t>（如：对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b="0" dirty="0"/>
                  <a:t>做</a:t>
                </a:r>
                <a:r>
                  <a:rPr lang="en-US" altLang="zh-CN" b="0" dirty="0"/>
                  <a:t>SVD</a:t>
                </a:r>
                <a:r>
                  <a:rPr lang="zh-CN" altLang="en-US" b="0" dirty="0"/>
                  <a:t>分解），得到全局主成分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通信</a:t>
                </a:r>
                <a:r>
                  <a:rPr lang="zh-CN" altLang="en-US" dirty="0"/>
                  <a:t>数据量</a:t>
                </a:r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𝑚𝑘𝑑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信息丢失严重</a:t>
                </a:r>
                <a:endParaRPr lang="en-US" altLang="zh-CN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b="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E7EC226-135B-D8AE-C32E-4F8CCE6F4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33" y="1685874"/>
                <a:ext cx="4917387" cy="4211025"/>
              </a:xfrm>
              <a:prstGeom prst="rect">
                <a:avLst/>
              </a:prstGeom>
              <a:blipFill>
                <a:blip r:embed="rId3"/>
                <a:stretch>
                  <a:fillRect l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6735F67-3E58-BA42-C822-0DD105AFE827}"/>
              </a:ext>
            </a:extLst>
          </p:cNvPr>
          <p:cNvSpPr txBox="1"/>
          <p:nvPr/>
        </p:nvSpPr>
        <p:spPr>
          <a:xfrm>
            <a:off x="169975" y="5973679"/>
            <a:ext cx="12369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+mn-ea"/>
              </a:rPr>
              <a:t>[2]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Liang Y,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Balcan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M F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F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Kanchanapally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V, et al. Improved distributed principal component analysis[J]. Advances in neural information processing systems, 2014, 27.</a:t>
            </a:r>
            <a:endParaRPr lang="zh-CN" altLang="en-US" sz="1200" i="1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8FA2961-5D9C-A130-BD6D-1F9013A1986E}"/>
              </a:ext>
            </a:extLst>
          </p:cNvPr>
          <p:cNvSpPr/>
          <p:nvPr/>
        </p:nvSpPr>
        <p:spPr>
          <a:xfrm>
            <a:off x="7312100" y="1140254"/>
            <a:ext cx="2608219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改进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减少信息丢失</a:t>
            </a:r>
            <a:r>
              <a:rPr lang="en-US" altLang="zh-CN" b="1" dirty="0">
                <a:solidFill>
                  <a:schemeClr val="tx1"/>
                </a:solidFill>
              </a:rPr>
              <a:t>[2]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E5B8C91-2F2A-A335-7C78-F2ADBC004BE8}"/>
                  </a:ext>
                </a:extLst>
              </p:cNvPr>
              <p:cNvSpPr txBox="1"/>
              <p:nvPr/>
            </p:nvSpPr>
            <p:spPr>
              <a:xfrm>
                <a:off x="6166694" y="1638459"/>
                <a:ext cx="4917387" cy="46614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1. </a:t>
                </a:r>
                <a:r>
                  <a:rPr lang="zh-CN" altLang="en-US" b="0" dirty="0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台</m:t>
                    </m:r>
                  </m:oMath>
                </a14:m>
                <a:r>
                  <a:rPr lang="zh-CN" altLang="en-US" b="0" dirty="0"/>
                  <a:t>机器分到的数据为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中心化后</m:t>
                    </m:r>
                  </m:oMath>
                </a14:m>
                <a:r>
                  <a:rPr lang="zh-CN" altLang="en-US" b="0" dirty="0"/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每台机器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本地执行保距的数据压缩</a:t>
                </a:r>
                <a:r>
                  <a:rPr lang="zh-CN" altLang="en-US" dirty="0"/>
                  <a:t>（对任意方向的长度近似保持）得到低维数据矩阵</a:t>
                </a:r>
                <a:r>
                  <a:rPr lang="zh-CN" altLang="en-US" b="0" dirty="0"/>
                  <a:t>：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3. </a:t>
                </a:r>
                <a:r>
                  <a:rPr lang="zh-CN" altLang="en-US" b="0" dirty="0"/>
                  <a:t>各机器</a:t>
                </a:r>
                <a:r>
                  <a:rPr lang="zh-CN" altLang="en-US" b="1" dirty="0"/>
                  <a:t>上传低维数据矩阵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̃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到</m:t>
                    </m:r>
                  </m:oMath>
                </a14:m>
                <a:r>
                  <a:rPr lang="zh-CN" altLang="en-US" b="0" dirty="0"/>
                  <a:t>中心机器</a:t>
                </a:r>
                <a:endParaRPr lang="en-US" altLang="zh-CN" b="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dirty="0"/>
                  <a:t>4. </a:t>
                </a:r>
                <a:r>
                  <a:rPr lang="zh-CN" altLang="en-US" b="0" dirty="0"/>
                  <a:t>中心机器</a:t>
                </a:r>
                <a:r>
                  <a:rPr lang="zh-CN" altLang="en-US" b="1" dirty="0"/>
                  <a:t>对这些低维数据矩阵做拼接</a:t>
                </a:r>
                <a:r>
                  <a:rPr lang="zh-CN" altLang="en-US" b="0" dirty="0"/>
                  <a:t>，再做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Randomized SVD</a:t>
                </a:r>
                <a:r>
                  <a:rPr lang="zh-CN" altLang="en-US" b="0" dirty="0"/>
                  <a:t>分解，得到全局主成分</a:t>
                </a:r>
                <a:endParaRPr lang="en-US" altLang="zh-CN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0" dirty="0"/>
                  <a:t>通信</a:t>
                </a:r>
                <a:r>
                  <a:rPr lang="zh-CN" altLang="en-US" dirty="0"/>
                  <a:t>数据量</a:t>
                </a:r>
                <a:r>
                  <a:rPr lang="zh-CN" altLang="en-US" b="0" dirty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𝑚𝑘𝑑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有全局的误差保证</a:t>
                </a:r>
                <a:r>
                  <a:rPr lang="zh-CN" altLang="en-US" dirty="0">
                    <a:sym typeface="Wingdings" panose="05000000000000000000" pitchFamily="2" charset="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𝜖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倍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乘法</m:t>
                    </m:r>
                  </m:oMath>
                </a14:m>
                <a:r>
                  <a:rPr lang="zh-CN" altLang="en-US" b="0" dirty="0"/>
                  <a:t>误差，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倍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加法误差</m:t>
                    </m:r>
                  </m:oMath>
                </a14:m>
                <a:endParaRPr lang="en-US" altLang="zh-CN" b="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b="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E5B8C91-2F2A-A335-7C78-F2ADBC00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94" y="1638459"/>
                <a:ext cx="4917387" cy="4661469"/>
              </a:xfrm>
              <a:prstGeom prst="rect">
                <a:avLst/>
              </a:prstGeom>
              <a:blipFill>
                <a:blip r:embed="rId4"/>
                <a:stretch>
                  <a:fillRect l="-1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659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BCFC5-6EF4-D439-9482-DCA8CFE7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B3C86DB-A084-B9D4-CDAE-3DF92726CF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3670017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2288A1-E04E-E6F5-4B45-FF5874586846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315DDA57-4AFD-A69C-22D7-400CA0E3250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D88708F4-83A1-B636-2E28-DB5B73C63A8E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945CE9-2322-EEE8-37D3-80D869C40B54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6316A4AB-82B2-36FB-768A-57F232D10C8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21F28FAD-A226-2A68-C0D6-6C3EDE814A38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97C03D0-477F-95E3-ED5A-2A47786C2E5B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B094D5D6-D2F5-47BE-0EC6-3E0CF04DDF3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EBDF233B-A5DF-3180-74E2-87C3BDDA0B27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F655C65-BDC4-3AF3-5033-3A1D01AFB5C2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95910574-9C29-6D93-9090-25AEEB761F5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D309E674-B919-053E-A84C-52A6C90734BF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EDAE7989-C289-D87C-04E1-A6BBB1FF41C9}"/>
              </a:ext>
            </a:extLst>
          </p:cNvPr>
          <p:cNvSpPr txBox="1"/>
          <p:nvPr/>
        </p:nvSpPr>
        <p:spPr>
          <a:xfrm>
            <a:off x="169975" y="5973679"/>
            <a:ext cx="12369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+mn-ea"/>
              </a:rPr>
              <a:t>[2]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Liang Y,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Balcan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M F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F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Kanchanapally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V, et al. Improved distributed principal component analysis[J]. Advances in neural information processing systems, 2014, 27.</a:t>
            </a:r>
            <a:endParaRPr lang="zh-CN" altLang="en-US" sz="1200" i="1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4888E7-F061-AC84-9B93-B1586C1C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624" y="947391"/>
            <a:ext cx="9678751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00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E25A0-F418-F59F-19C7-4EF843C91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CF69828-C993-CA44-20DF-944127BD8F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3670017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74E2F6F-0779-3C24-C06C-0F485CEFF40A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97FB7244-E465-92C3-4127-2595DE7BE7D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23BDD842-E6A9-A616-AA34-83C7133471D9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8F3E655-AFAB-1E88-CC35-86DE79914ACB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A04F9C9B-B27C-14C1-1842-62D82D64F1D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E417B4FA-941F-6EC2-0426-89913C7F3F03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952268C-E1B1-EBAE-C44C-499E474B327E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5F7502F8-8D04-6014-ED70-F2EBE988C224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640DD89A-6ABB-01F5-FF34-2A23A10D3156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151219-BC2B-2E0A-AFEC-E08A4703A33A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B1802292-31FE-43AE-F4A2-2FF04A074831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C7C1BAD6-D91D-7D18-E3AA-D8C1B5997243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080C1998-E504-287F-CD7A-AF292D5B1AE2}"/>
              </a:ext>
            </a:extLst>
          </p:cNvPr>
          <p:cNvSpPr txBox="1"/>
          <p:nvPr/>
        </p:nvSpPr>
        <p:spPr>
          <a:xfrm>
            <a:off x="169975" y="5973679"/>
            <a:ext cx="12369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+mn-ea"/>
              </a:rPr>
              <a:t>[2]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Liang Y,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Balcan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M F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F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Kanchanapally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V, et al. Improved distributed principal component analysis[J]. Advances in neural information processing systems, 2014, 27.</a:t>
            </a:r>
            <a:endParaRPr lang="zh-CN" altLang="en-US" sz="1200" i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0A5E34-12C7-913A-58F1-81AD1A60A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99" y="1104700"/>
            <a:ext cx="9279601" cy="49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4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5853B-4D7A-F02E-78C2-AEC234DAD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B30A7D0-6FCC-D67F-8DF5-439345B869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3670017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PCA</a:t>
            </a:r>
            <a:r>
              <a:rPr lang="zh-CN" altLang="en-US" dirty="0"/>
              <a:t>降维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6860D7E-A4DE-3CC4-3FE2-A6DC11CAF288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A610CFBC-58E1-E034-94BE-33A04D432781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7714D835-B448-BC2C-D4BB-C7829BCA701D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578E1DB-AAB3-19AF-73F8-EEEE357421D0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4E816EF9-6221-22CB-2DBA-E339A9C5C20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2CA6BECA-C5A2-1A13-E5F1-66660BF602E7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3E7A52F-94BE-005E-4DBC-1A4E4CBD36F7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7AF10FBC-71DF-4AB3-D8E2-C20241CF7E3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69801C14-7D7D-6438-41DA-F37936D4E498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9791610-ABBD-7481-838D-77463AD4F2BA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40715821-F47C-CE73-8A54-755CADF36D1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1706CA7C-70CB-561A-FD1C-9932E08D951A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198DF01-2935-0B7C-990D-B7FF27950E8D}"/>
              </a:ext>
            </a:extLst>
          </p:cNvPr>
          <p:cNvSpPr txBox="1"/>
          <p:nvPr/>
        </p:nvSpPr>
        <p:spPr>
          <a:xfrm>
            <a:off x="169975" y="5973679"/>
            <a:ext cx="123698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+mn-ea"/>
              </a:rPr>
              <a:t>[2]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Liang Y,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Balcan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M F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F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Kanchanapally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V, et al. Improved distributed principal component analysis[J]. Advances in neural information processing systems, 2014, 27.</a:t>
            </a:r>
            <a:endParaRPr lang="zh-CN" altLang="en-US" sz="1200" i="1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079082-E8A5-C23F-FF7A-A6E42C336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199" y="1104700"/>
            <a:ext cx="9279601" cy="490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2F325-7112-FCF8-D281-6984A89E3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015D2F2-E9F9-76D3-C897-5E979710C7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PageRank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419C91-F756-BABC-F959-B36FCA51DCC0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45025C4B-98F8-B8D4-3AFA-A4025578442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499B88AF-0666-13DA-2D7D-6F8CCEE9187F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7DFF63B-37B6-1EA1-EC6F-B0794137A676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E51E7C91-04CD-6D43-F766-CB446E0DD4A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23E310DA-2E4A-0E6E-B1C0-79D3B65392EE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6FD881A-773C-852D-09EE-7A279625CB61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86393CB1-C788-FE67-F2A9-64AED18AC07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5D9EDB35-35BE-53F0-4F0F-D1C6C2896FE6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15443AD-4561-3179-B975-6FC7075A7F7E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B840B35A-2135-B0B0-E9C7-0762EE444E8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2CD38BD5-427F-CAA2-D8A6-559DD6FC91A3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0D040A5-F03C-8FF9-B896-7CD1DBCADC46}"/>
              </a:ext>
            </a:extLst>
          </p:cNvPr>
          <p:cNvSpPr txBox="1"/>
          <p:nvPr/>
        </p:nvSpPr>
        <p:spPr>
          <a:xfrm>
            <a:off x="670560" y="1293614"/>
            <a:ext cx="102647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“一个网页的重要性由指向它的其他网页的重要性共同决定。”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69BCFB-A5C4-0ED3-1C07-2B725BD9BA38}"/>
                  </a:ext>
                </a:extLst>
              </p:cNvPr>
              <p:cNvSpPr txBox="1"/>
              <p:nvPr/>
            </p:nvSpPr>
            <p:spPr>
              <a:xfrm>
                <a:off x="670560" y="1970194"/>
                <a:ext cx="11023600" cy="4264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对于有向图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>
                    <a:latin typeface="+mn-ea"/>
                  </a:rPr>
                  <a:t>的一个节点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>
                    <a:latin typeface="+mn-ea"/>
                  </a:rPr>
                  <a:t>, </a:t>
                </a:r>
                <a:r>
                  <a:rPr lang="zh-CN" altLang="en-US" dirty="0">
                    <a:latin typeface="+mn-ea"/>
                  </a:rPr>
                  <a:t>它的</a:t>
                </a:r>
                <a:r>
                  <a:rPr lang="en-US" altLang="zh-CN" dirty="0">
                    <a:latin typeface="+mn-ea"/>
                  </a:rPr>
                  <a:t>PageRank</a:t>
                </a:r>
                <a:r>
                  <a:rPr lang="zh-CN" altLang="en-US" dirty="0">
                    <a:latin typeface="+mn-ea"/>
                  </a:rPr>
                  <a:t>值为</a:t>
                </a:r>
                <a:r>
                  <a:rPr lang="en-US" altLang="zh-CN" dirty="0">
                    <a:latin typeface="+mn-ea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.	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𝑷𝑹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⋅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𝑰𝒏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𝑷𝑹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𝒅𝒆𝒈</m:t>
                            </m:r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zh-CN" sz="24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+mn-ea"/>
                  </a:rPr>
                  <a:t>其中：</a:t>
                </a:r>
                <a:endParaRPr lang="en-US" altLang="zh-CN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>
                    <a:latin typeface="+mn-ea"/>
                  </a:rPr>
                  <a:t>: </a:t>
                </a:r>
                <a:r>
                  <a:rPr lang="zh-CN" altLang="en-US" dirty="0">
                    <a:latin typeface="+mn-ea"/>
                  </a:rPr>
                  <a:t>阻尼系数，常取</a:t>
                </a:r>
                <a:r>
                  <a:rPr lang="en-US" altLang="zh-CN" dirty="0">
                    <a:latin typeface="+mn-ea"/>
                  </a:rPr>
                  <a:t>0.85</a:t>
                </a: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>
                    <a:latin typeface="+mn-ea"/>
                  </a:rPr>
                  <a:t>: </a:t>
                </a:r>
                <a:r>
                  <a:rPr lang="zh-CN" altLang="en-US" dirty="0">
                    <a:latin typeface="+mn-ea"/>
                  </a:rPr>
                  <a:t>总节点数</a:t>
                </a:r>
                <a:endParaRPr lang="en-US" altLang="zh-CN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: </a:t>
                </a:r>
                <a:r>
                  <a:rPr lang="zh-CN" altLang="en-US" dirty="0">
                    <a:latin typeface="+mn-ea"/>
                  </a:rPr>
                  <a:t>指向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latin typeface="+mn-ea"/>
                  </a:rPr>
                  <a:t>的所有页面</a:t>
                </a:r>
                <a:endParaRPr lang="en-US" altLang="zh-CN" dirty="0">
                  <a:latin typeface="+mn-ea"/>
                </a:endParaRPr>
              </a:p>
              <a:p>
                <a:pPr marL="457200" indent="-45720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𝑑𝑒𝑔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+mn-ea"/>
                  </a:rPr>
                  <a:t>: </a:t>
                </a:r>
                <a:r>
                  <a:rPr lang="zh-CN" altLang="en-US" dirty="0">
                    <a:latin typeface="+mn-ea"/>
                  </a:rPr>
                  <a:t>节点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latin typeface="+mn-ea"/>
                  </a:rPr>
                  <a:t>的出度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69BCFB-A5C4-0ED3-1C07-2B725BD9B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970194"/>
                <a:ext cx="11023600" cy="4264309"/>
              </a:xfrm>
              <a:prstGeom prst="rect">
                <a:avLst/>
              </a:prstGeom>
              <a:blipFill>
                <a:blip r:embed="rId3"/>
                <a:stretch>
                  <a:fillRect l="-442" b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2265E20F-BC06-C219-76BE-077C014A8D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0" y="2287204"/>
            <a:ext cx="4658196" cy="37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63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373BD-A563-5630-3B27-A17222ED1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430BAFB-D9CF-A737-0BBF-DA0C3A7F0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4117958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PageRank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F035F8D-094B-23A9-C11C-1CF43318B7E6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E8C5AFE5-37C4-B89D-95D0-B2BAFDB6C32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745BB357-4836-F22A-C660-9385B2F6B7B6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62D8669-2F87-C1F8-609C-78520653A507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2864483C-1662-A84B-4531-6FAE3C7D5155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032A2211-CFB4-A61C-297C-099D3EC3CAF9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092E128-937C-54D4-ECDF-4D4D359E3081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38119D10-95B9-C17A-018F-264EA712053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1F0CB0EA-7A86-00E4-7DFC-F086730602DB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5A86D51-1000-7B85-3B4D-4828D39ADDED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40346AF8-7218-A87F-08F8-31C45AF404A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74C78255-31F2-842E-8A0B-9249DEBEC472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3BFB76-5E8C-E875-83D9-85B2C52FB1B3}"/>
                  </a:ext>
                </a:extLst>
              </p:cNvPr>
              <p:cNvSpPr txBox="1"/>
              <p:nvPr/>
            </p:nvSpPr>
            <p:spPr>
              <a:xfrm>
                <a:off x="920531" y="1968350"/>
                <a:ext cx="11023600" cy="3225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迭代过程中，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在第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轮更新后的</a:t>
                </a:r>
                <a:r>
                  <a:rPr lang="en-US" altLang="zh-CN" dirty="0"/>
                  <a:t>PageRank</a:t>
                </a:r>
                <a:r>
                  <a:rPr lang="zh-CN" altLang="en-US" dirty="0"/>
                  <a:t>值为：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num>
                        <m:den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 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𝑰𝒏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  <m:sSup>
                                <m:sSup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𝒅𝒆𝒈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dirty="0"/>
                  <a:t>单机版本中，对于每个节点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，需访问它的所有入边邻居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altLang="zh-CN" b="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，总复杂度为：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 b="1" dirty="0"/>
              </a:p>
              <a:p>
                <a:endParaRPr lang="en-US" altLang="zh-CN" b="1" dirty="0"/>
              </a:p>
              <a:p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dirty="0"/>
                  <a:t>中的每条边都被访问一次，用于计算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𝑷</m:t>
                        </m:r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p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num>
                      <m:den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𝒅𝒆𝒈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33BFB76-5E8C-E875-83D9-85B2C52FB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31" y="1968350"/>
                <a:ext cx="11023600" cy="3225435"/>
              </a:xfrm>
              <a:prstGeom prst="rect">
                <a:avLst/>
              </a:prstGeom>
              <a:blipFill>
                <a:blip r:embed="rId3"/>
                <a:stretch>
                  <a:fillRect l="-442" t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5830F383-0C22-F7D4-AFA7-D8C0A2202972}"/>
              </a:ext>
            </a:extLst>
          </p:cNvPr>
          <p:cNvSpPr/>
          <p:nvPr/>
        </p:nvSpPr>
        <p:spPr>
          <a:xfrm>
            <a:off x="5075390" y="342275"/>
            <a:ext cx="2208368" cy="62476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84C370-9B76-E340-A4E5-579B73F8AEFE}"/>
              </a:ext>
            </a:extLst>
          </p:cNvPr>
          <p:cNvSpPr txBox="1"/>
          <p:nvPr/>
        </p:nvSpPr>
        <p:spPr>
          <a:xfrm>
            <a:off x="5176219" y="468544"/>
            <a:ext cx="202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单机版本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24942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8E0E3-F342-6524-40DE-0653DC412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BB98956-1024-820C-AF37-0FF652540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4117958" cy="698500"/>
          </a:xfrm>
        </p:spPr>
        <p:txBody>
          <a:bodyPr/>
          <a:lstStyle/>
          <a:p>
            <a:r>
              <a:rPr lang="zh-CN" altLang="en-US" dirty="0"/>
              <a:t>分布式</a:t>
            </a:r>
            <a:r>
              <a:rPr lang="en-US" altLang="zh-CN" dirty="0"/>
              <a:t>PageRank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12BB246-F054-F635-13FE-39F5902BA432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DA331602-4F91-F166-AF7F-D1CCA3C12CD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7BD452DB-39AE-8412-07FF-940D87E40233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9CC521B-7289-7D32-6EEE-29C6593FAEB8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3711A11A-39A3-41AF-DC64-60FD0E4D9ED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DBDEAC9B-7F26-BF17-589E-D3AD70EBEC12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7132487-6E12-661C-0884-C35A04A6ADA8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1F9FE7FA-EEA3-9E9F-DDAA-3E2E14F62EB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274EE5C9-7FAD-14B9-F3B1-D8B041713384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5A5186F-C8D0-1667-7284-3DC4D0F0206D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55607DE-F285-12AD-0A92-1B27AB66559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54547AE1-7378-75DC-669F-9A4D020B2D4D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BF1B12-A224-381D-423B-F0232F708D64}"/>
                  </a:ext>
                </a:extLst>
              </p:cNvPr>
              <p:cNvSpPr txBox="1"/>
              <p:nvPr/>
            </p:nvSpPr>
            <p:spPr>
              <a:xfrm>
                <a:off x="920531" y="1140254"/>
                <a:ext cx="11023600" cy="4969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分布式迭代过程中，机器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负责子图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每台</m:t>
                    </m:r>
                  </m:oMath>
                </a14:m>
                <a:r>
                  <a:rPr lang="zh-CN" altLang="en-US" dirty="0"/>
                  <a:t>机器按以下步骤独立计算：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本地</a:t>
                </a:r>
                <a:r>
                  <a:rPr lang="en-US" altLang="zh-CN" dirty="0"/>
                  <a:t>PageRank</a:t>
                </a:r>
                <a:r>
                  <a:rPr lang="zh-CN" altLang="en-US" dirty="0"/>
                  <a:t>分发：</a:t>
                </a:r>
                <a:r>
                  <a:rPr lang="en-US" altLang="zh-CN" dirty="0"/>
                  <a:t>	</a:t>
                </a:r>
                <a:r>
                  <a:rPr lang="zh-CN" altLang="en-US" dirty="0"/>
                  <a:t>遍历自己负责的节点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将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的贡献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num>
                      <m:den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𝑑𝑒𝑔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分发给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的所有邻居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跨机器通信：</a:t>
                </a:r>
                <a:r>
                  <a:rPr lang="en-US" altLang="zh-CN" dirty="0"/>
                  <a:t>		</a:t>
                </a:r>
                <a:r>
                  <a:rPr lang="zh-CN" altLang="en-US" dirty="0"/>
                  <a:t>若邻居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，就将贡献发送给其他机器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聚合更新：</a:t>
                </a:r>
                <a:r>
                  <a:rPr lang="en-US" altLang="zh-CN" dirty="0"/>
                  <a:t>		</a:t>
                </a:r>
                <a:r>
                  <a:rPr lang="zh-CN" altLang="en-US" dirty="0"/>
                  <a:t>对每个本地节点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汇总所有来自入邻居的贡献，更新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PageRank</a:t>
                </a:r>
                <a:r>
                  <a:rPr lang="zh-CN" altLang="en-US" dirty="0"/>
                  <a:t>值：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𝑑𝑒𝑔</m:t>
                              </m:r>
                              <m:d>
                                <m:d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b="1" dirty="0"/>
              </a:p>
              <a:p>
                <a:r>
                  <a:rPr lang="zh-CN" altLang="en-US" dirty="0"/>
                  <a:t>本地计算复杂度 ≈ 处理边集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；若图近似均匀划分，则每台机器每轮的</a:t>
                </a:r>
                <a:r>
                  <a:rPr lang="zh-CN" altLang="en-US" b="1" dirty="0"/>
                  <a:t>本地复杂度：</a:t>
                </a:r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每轮所有机器产生的</a:t>
                </a:r>
                <a:r>
                  <a:rPr lang="zh-CN" altLang="en-US" b="1" dirty="0"/>
                  <a:t>总通信复杂度</a:t>
                </a:r>
                <a:r>
                  <a:rPr lang="zh-CN" altLang="en-US" dirty="0"/>
                  <a:t>：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(#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跨机器边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6BF1B12-A224-381D-423B-F0232F708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31" y="1140254"/>
                <a:ext cx="11023600" cy="4969309"/>
              </a:xfrm>
              <a:prstGeom prst="rect">
                <a:avLst/>
              </a:prstGeo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2162BC-E62E-5BF3-4630-6A38F7B16009}"/>
              </a:ext>
            </a:extLst>
          </p:cNvPr>
          <p:cNvSpPr/>
          <p:nvPr/>
        </p:nvSpPr>
        <p:spPr>
          <a:xfrm>
            <a:off x="5075390" y="342275"/>
            <a:ext cx="2208368" cy="62476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A59E3A-60EF-609B-03B2-B2B7909B0E2B}"/>
              </a:ext>
            </a:extLst>
          </p:cNvPr>
          <p:cNvSpPr txBox="1"/>
          <p:nvPr/>
        </p:nvSpPr>
        <p:spPr>
          <a:xfrm>
            <a:off x="5176219" y="468544"/>
            <a:ext cx="202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+mn-ea"/>
              </a:rPr>
              <a:t>分布式版本</a:t>
            </a:r>
            <a:endParaRPr lang="zh-CN" altLang="en-US" dirty="0">
              <a:latin typeface="+mn-ea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00DC3787-4800-3C6D-F44D-C9243655C79F}"/>
              </a:ext>
            </a:extLst>
          </p:cNvPr>
          <p:cNvSpPr/>
          <p:nvPr/>
        </p:nvSpPr>
        <p:spPr>
          <a:xfrm>
            <a:off x="7335881" y="5507685"/>
            <a:ext cx="397734" cy="682098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3B0674-58DD-EEDA-81A9-6F48D4FEB2E7}"/>
              </a:ext>
            </a:extLst>
          </p:cNvPr>
          <p:cNvSpPr txBox="1"/>
          <p:nvPr/>
        </p:nvSpPr>
        <p:spPr>
          <a:xfrm>
            <a:off x="7773384" y="5323019"/>
            <a:ext cx="3717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理想划分：边不跨机器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DDF527-7BE0-0295-E18E-015AD7053D3F}"/>
                  </a:ext>
                </a:extLst>
              </p:cNvPr>
              <p:cNvSpPr txBox="1"/>
              <p:nvPr/>
            </p:nvSpPr>
            <p:spPr>
              <a:xfrm>
                <a:off x="7773384" y="6010048"/>
                <a:ext cx="37175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最坏划分：每轮通信复杂度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DDF527-7BE0-0295-E18E-015AD7053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384" y="6010048"/>
                <a:ext cx="3717576" cy="369332"/>
              </a:xfrm>
              <a:prstGeom prst="rect">
                <a:avLst/>
              </a:prstGeom>
              <a:blipFill>
                <a:blip r:embed="rId4"/>
                <a:stretch>
                  <a:fillRect l="-1311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755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B5CA6-F026-DD1F-81BE-EC6006CBF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DAFD981-4EEA-3278-6C0C-AA6CF324FD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432" y="418427"/>
            <a:ext cx="5575300" cy="698500"/>
          </a:xfrm>
        </p:spPr>
        <p:txBody>
          <a:bodyPr/>
          <a:lstStyle/>
          <a:p>
            <a:r>
              <a:rPr lang="zh-CN" altLang="en-US" dirty="0"/>
              <a:t>大数据算法：分布式算法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5F255C27-9CDD-E6DB-EEC0-8A0B6204330A}"/>
              </a:ext>
            </a:extLst>
          </p:cNvPr>
          <p:cNvSpPr txBox="1"/>
          <p:nvPr/>
        </p:nvSpPr>
        <p:spPr>
          <a:xfrm>
            <a:off x="3659082" y="1175866"/>
            <a:ext cx="6620511" cy="388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基础概念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算法的分布式实现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分布式机器学习训练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联邦学习与区块链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9216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73B19-4449-4362-7311-4198772F0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ABE60F0-384F-C901-B16F-52D98BA51C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4117958" cy="698500"/>
          </a:xfrm>
        </p:spPr>
        <p:txBody>
          <a:bodyPr/>
          <a:lstStyle/>
          <a:p>
            <a:r>
              <a:rPr lang="zh-CN" altLang="en-US" dirty="0"/>
              <a:t>分布式训练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3DC690D-5EEB-5606-8C00-C6C8525217D0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3F89F585-BC61-667A-AD34-BA9F91A73DB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E1815591-9C25-B169-426E-C98A26FDC00A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5EF982-EE91-7B30-7A07-EBF9DEAB224F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197321AF-4BB7-3FAF-E7B7-E593523EFF4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00AA897E-8369-0680-09DB-363AA1B815E6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9E2BFF4-B0D6-F817-D650-A9DF84C7F8CB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5C966569-C15D-456B-CF16-43EC55F10DC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61DD99BA-543A-F6B2-6DF6-D9D22577E666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73B34D2-BB16-86EA-3F72-40AEB2DC4D8A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F06327FE-2743-761A-11F1-1A1D23FA488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125804B2-8637-805E-7C37-9F1A1C452EED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FF84BB8-196C-2064-C3BF-C94A818610FD}"/>
              </a:ext>
            </a:extLst>
          </p:cNvPr>
          <p:cNvSpPr txBox="1"/>
          <p:nvPr/>
        </p:nvSpPr>
        <p:spPr>
          <a:xfrm>
            <a:off x="880762" y="1610672"/>
            <a:ext cx="8430260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生成型预训练变换模型 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（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Generative Pre-trained Transformer 3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GPT-3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）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GPT-3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模型规模：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b="1" dirty="0"/>
              <a:t>1750</a:t>
            </a:r>
            <a:r>
              <a:rPr lang="zh-CN" altLang="en-US" b="1" dirty="0"/>
              <a:t>亿个参数（</a:t>
            </a:r>
            <a:r>
              <a:rPr lang="en-US" altLang="zh-CN" b="1" dirty="0"/>
              <a:t>175 billion parameters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使用了 </a:t>
            </a:r>
            <a:r>
              <a:rPr lang="en-US" altLang="zh-CN" b="1" dirty="0"/>
              <a:t>45TB </a:t>
            </a:r>
            <a:r>
              <a:rPr lang="zh-CN" altLang="en-US" b="1" dirty="0"/>
              <a:t>的文本数据</a:t>
            </a:r>
            <a:r>
              <a:rPr lang="zh-CN" altLang="en-US" dirty="0"/>
              <a:t> 作为训练集（去重后的文本大约为 </a:t>
            </a:r>
            <a:r>
              <a:rPr lang="en-US" altLang="zh-CN" dirty="0"/>
              <a:t>570GB</a:t>
            </a:r>
            <a:r>
              <a:rPr lang="zh-CN" altLang="en-US" dirty="0"/>
              <a:t>）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训练使用了 </a:t>
            </a:r>
            <a:r>
              <a:rPr lang="zh-CN" altLang="en-US" b="1" dirty="0"/>
              <a:t>超级计算集群</a:t>
            </a:r>
            <a:r>
              <a:rPr lang="zh-CN" altLang="en-US" dirty="0"/>
              <a:t>，包含了 </a:t>
            </a:r>
            <a:r>
              <a:rPr lang="zh-CN" altLang="en-US" b="1" dirty="0"/>
              <a:t>数千个</a:t>
            </a:r>
            <a:r>
              <a:rPr lang="en-US" altLang="zh-CN" b="1" dirty="0"/>
              <a:t>GPU</a:t>
            </a:r>
            <a:r>
              <a:rPr lang="zh-CN" altLang="en-US" dirty="0"/>
              <a:t>，训练时间以周为单位计算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8FFC58-C3CA-C988-3CDE-54364DA51F7A}"/>
              </a:ext>
            </a:extLst>
          </p:cNvPr>
          <p:cNvSpPr txBox="1"/>
          <p:nvPr/>
        </p:nvSpPr>
        <p:spPr>
          <a:xfrm>
            <a:off x="1510869" y="4779656"/>
            <a:ext cx="3711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训练所需计算量远超单机计算能力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008F54B-4424-EBD2-CECC-A63BFE680CD1}"/>
              </a:ext>
            </a:extLst>
          </p:cNvPr>
          <p:cNvSpPr/>
          <p:nvPr/>
        </p:nvSpPr>
        <p:spPr>
          <a:xfrm>
            <a:off x="5829610" y="4791779"/>
            <a:ext cx="717312" cy="345087"/>
          </a:xfrm>
          <a:prstGeom prst="rightArrow">
            <a:avLst/>
          </a:prstGeom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212056-5AFB-48BB-05C0-F0D44C4F9550}"/>
              </a:ext>
            </a:extLst>
          </p:cNvPr>
          <p:cNvSpPr txBox="1"/>
          <p:nvPr/>
        </p:nvSpPr>
        <p:spPr>
          <a:xfrm>
            <a:off x="8094109" y="4767534"/>
            <a:ext cx="274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分布式训练方式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71FE11D-EA96-A90E-69DA-F5BF45B0C434}"/>
              </a:ext>
            </a:extLst>
          </p:cNvPr>
          <p:cNvSpPr/>
          <p:nvPr/>
        </p:nvSpPr>
        <p:spPr>
          <a:xfrm>
            <a:off x="1449723" y="4681320"/>
            <a:ext cx="3833478" cy="56600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26AC64B-8FF0-4902-C24F-A4B0992BE57F}"/>
              </a:ext>
            </a:extLst>
          </p:cNvPr>
          <p:cNvSpPr/>
          <p:nvPr/>
        </p:nvSpPr>
        <p:spPr>
          <a:xfrm>
            <a:off x="7001291" y="4681320"/>
            <a:ext cx="3833478" cy="56600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C382AD2-E4A1-5C09-0381-A0702EDE51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7022" y="1930376"/>
            <a:ext cx="2880978" cy="16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20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3BAA0-99EB-236D-B9C0-D15C62669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9E204B-0839-8BD6-F23D-D5AF0EDCB5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120529" cy="698500"/>
          </a:xfrm>
        </p:spPr>
        <p:txBody>
          <a:bodyPr/>
          <a:lstStyle/>
          <a:p>
            <a:r>
              <a:rPr lang="zh-CN" altLang="en-US" dirty="0"/>
              <a:t>分布式训练：基本模式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635C8DC-7904-EA82-9B82-6FD477B31739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C018F028-65D6-A7EC-C1D1-73F78D49225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C880C9C4-3057-F211-1439-8C5E0E6DCF30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4C89DA3-ADF9-BABE-2188-29801910EC7A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D1348BA5-49D0-EE81-66FA-83F92E30D4C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0BA6F2EB-EC98-421A-04DD-2557FB42F763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F10A592-5B61-1005-4469-6D7BD3AD7E6A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70ED1722-8BAE-647C-F47A-5469A553C2E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FA76B21B-AC73-F9D7-C6C5-470192D8DA83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0F496DE-0655-330D-7796-175A3FA42335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B101189C-269C-C37E-4330-3C314743D2C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45D73C3A-08E6-B258-7C74-B74D7BFF1679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9F58490-E647-8900-92AD-D8C5448083CE}"/>
              </a:ext>
            </a:extLst>
          </p:cNvPr>
          <p:cNvSpPr/>
          <p:nvPr/>
        </p:nvSpPr>
        <p:spPr>
          <a:xfrm>
            <a:off x="1218240" y="1387182"/>
            <a:ext cx="7021192" cy="56600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数据并行（</a:t>
            </a:r>
            <a:r>
              <a:rPr lang="en-US" altLang="zh-CN" b="1" dirty="0">
                <a:solidFill>
                  <a:schemeClr val="tx1"/>
                </a:solidFill>
              </a:rPr>
              <a:t>Data Parallelism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：模型复制，数据划分。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2ABB5-6391-105A-21F0-A12C6306E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078" y="3131815"/>
            <a:ext cx="8253843" cy="2953041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06C4E52F-BA42-F893-C674-7F40C4D184EB}"/>
              </a:ext>
            </a:extLst>
          </p:cNvPr>
          <p:cNvSpPr/>
          <p:nvPr/>
        </p:nvSpPr>
        <p:spPr>
          <a:xfrm>
            <a:off x="1218240" y="2092810"/>
            <a:ext cx="7021192" cy="566008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模型并行（</a:t>
            </a:r>
            <a:r>
              <a:rPr lang="en-US" altLang="zh-CN" b="1" dirty="0">
                <a:solidFill>
                  <a:schemeClr val="tx1"/>
                </a:solidFill>
              </a:rPr>
              <a:t>Model Parallelism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r>
              <a:rPr lang="zh-CN" altLang="en-US" dirty="0">
                <a:solidFill>
                  <a:schemeClr val="tx1"/>
                </a:solidFill>
              </a:rPr>
              <a:t>：模型划分，多节点协同训练。</a:t>
            </a:r>
          </a:p>
        </p:txBody>
      </p:sp>
    </p:spTree>
    <p:extLst>
      <p:ext uri="{BB962C8B-B14F-4D97-AF65-F5344CB8AC3E}">
        <p14:creationId xmlns:p14="http://schemas.microsoft.com/office/powerpoint/2010/main" val="165820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9532D-DA49-4DEC-C2AA-CF7200E10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6AFA30-1074-20D3-2021-DC75CBA356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432" y="418427"/>
            <a:ext cx="5575300" cy="698500"/>
          </a:xfrm>
        </p:spPr>
        <p:txBody>
          <a:bodyPr/>
          <a:lstStyle/>
          <a:p>
            <a:r>
              <a:rPr lang="zh-CN" altLang="en-US" dirty="0"/>
              <a:t>大数据算法：分布式算法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2AEB2F7-CD3C-BF84-6D75-D9037077E8F6}"/>
              </a:ext>
            </a:extLst>
          </p:cNvPr>
          <p:cNvSpPr txBox="1"/>
          <p:nvPr/>
        </p:nvSpPr>
        <p:spPr>
          <a:xfrm>
            <a:off x="3659082" y="1175866"/>
            <a:ext cx="6620511" cy="388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基础概念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算法的分布式实现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分布式机器学习训练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联邦学习与区块链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8622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AADA8-2662-8489-79BE-46E57C256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762FD2D-85FE-4903-58F2-DBA14EB9D411}"/>
              </a:ext>
            </a:extLst>
          </p:cNvPr>
          <p:cNvSpPr/>
          <p:nvPr/>
        </p:nvSpPr>
        <p:spPr>
          <a:xfrm>
            <a:off x="880760" y="1667864"/>
            <a:ext cx="10093000" cy="134965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554692-26E6-638C-92BC-4485025B2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120529" cy="698500"/>
          </a:xfrm>
        </p:spPr>
        <p:txBody>
          <a:bodyPr/>
          <a:lstStyle/>
          <a:p>
            <a:r>
              <a:rPr lang="zh-CN" altLang="en-US" dirty="0"/>
              <a:t>分布式训练：系统架构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861F9A-6B2F-462C-AFCC-8C2D088E69EC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4DCE5452-E0CD-4CBA-A301-06BD096350D1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AA99D2FB-ECBB-A679-ECE5-B06BD3436273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161C14DE-33AE-5BFC-F410-8A9EB925F284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225D7FF5-3C2F-4321-E711-B20DF27E00A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F5D4752A-20FC-1729-90D6-28887F18BE3D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1702C63-6AA6-FD41-D9F4-FFA3F10ED368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697897B4-F7DF-9CD7-2855-7E83BFD0C29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05A91908-2094-3677-AFCC-C1F591E413EE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4C191C0-3C5A-5F1D-06F0-BF1AAC865158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33AAA688-8924-B0D6-8C65-5F14A4F20174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F5B55543-B78C-B917-E515-592E265BBFFB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4EE206F-4B7A-CC4F-879E-7A535BB9C5C2}"/>
              </a:ext>
            </a:extLst>
          </p:cNvPr>
          <p:cNvSpPr/>
          <p:nvPr/>
        </p:nvSpPr>
        <p:spPr>
          <a:xfrm>
            <a:off x="1218240" y="1387182"/>
            <a:ext cx="470037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参数服务器（</a:t>
            </a:r>
            <a:r>
              <a:rPr lang="en-US" altLang="zh-CN" b="1" dirty="0">
                <a:solidFill>
                  <a:schemeClr val="tx1"/>
                </a:solidFill>
              </a:rPr>
              <a:t>Parameter Server, PS</a:t>
            </a:r>
            <a:r>
              <a:rPr lang="zh-CN" altLang="en-US" b="1" dirty="0">
                <a:solidFill>
                  <a:schemeClr val="tx1"/>
                </a:solidFill>
              </a:rPr>
              <a:t>）架构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68B9A2-2803-8B7F-EE8C-4D686190BDF6}"/>
              </a:ext>
            </a:extLst>
          </p:cNvPr>
          <p:cNvSpPr txBox="1"/>
          <p:nvPr/>
        </p:nvSpPr>
        <p:spPr>
          <a:xfrm>
            <a:off x="1117600" y="1963915"/>
            <a:ext cx="9682480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将训练模型的参数集中管理，由一组称为</a:t>
            </a:r>
            <a:r>
              <a:rPr lang="zh-CN" altLang="en-US" b="1" dirty="0"/>
              <a:t>参数服务器（</a:t>
            </a:r>
            <a:r>
              <a:rPr lang="en-US" altLang="zh-CN" b="1" dirty="0"/>
              <a:t>PS</a:t>
            </a:r>
            <a:r>
              <a:rPr lang="zh-CN" altLang="en-US" b="1" dirty="0"/>
              <a:t>）的节点负责模型参数的存储与更新，而其他节点称为工作节点（</a:t>
            </a:r>
            <a:r>
              <a:rPr lang="en-US" altLang="zh-CN" b="1" dirty="0"/>
              <a:t>worker</a:t>
            </a:r>
            <a:r>
              <a:rPr lang="zh-CN" altLang="en-US" b="1" dirty="0"/>
              <a:t>）</a:t>
            </a:r>
            <a:r>
              <a:rPr lang="zh-CN" altLang="en-US" dirty="0"/>
              <a:t>，它们负责数据读取与梯度计算。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6AFC2E3-21FD-C04A-817D-26830F759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90" y="3298202"/>
            <a:ext cx="7221220" cy="283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09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F03CA-9769-DB58-A241-C746A4B92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1E4BB63-6FA4-A071-DBA9-EB827FB678F3}"/>
              </a:ext>
            </a:extLst>
          </p:cNvPr>
          <p:cNvSpPr/>
          <p:nvPr/>
        </p:nvSpPr>
        <p:spPr>
          <a:xfrm>
            <a:off x="880760" y="1667864"/>
            <a:ext cx="5037850" cy="436717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4E78475-874B-AC28-9D15-7ED49696E1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120529" cy="698500"/>
          </a:xfrm>
        </p:spPr>
        <p:txBody>
          <a:bodyPr/>
          <a:lstStyle/>
          <a:p>
            <a:r>
              <a:rPr lang="zh-CN" altLang="en-US" dirty="0"/>
              <a:t>分布式训练：系统架构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DE1641B-A81B-A5E7-E96C-D82C089CFC0F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6048FD17-59E1-7009-F6C0-9720202E4A6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521EA49C-E8A8-93C8-8897-8155E446826B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5ECF4F1-A41E-0E17-0E34-F2700B889FEE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55902C1A-D329-76BB-439F-60ECB7CB9FA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8B4690A0-3334-F73C-29F7-BDE2244FC226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AEEC7B3-2E06-9485-E73E-3F6A03D80D93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8132073-4358-9566-3A77-BC122045F19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86A2ED43-7386-451C-0646-55A5697E2573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DEC71F3-663E-10BE-F3A9-82DE4D097DAB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73AA9E7F-983B-9007-E18A-01003536F81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FF583ED8-C2EB-B884-CF60-426766A749DB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D50E5F7-B9BC-F2AF-F818-5312E38D51F0}"/>
              </a:ext>
            </a:extLst>
          </p:cNvPr>
          <p:cNvSpPr/>
          <p:nvPr/>
        </p:nvSpPr>
        <p:spPr>
          <a:xfrm>
            <a:off x="1301165" y="1384860"/>
            <a:ext cx="419704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AllReduce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架构（如 </a:t>
            </a:r>
            <a:r>
              <a:rPr lang="en-US" altLang="zh-CN" b="1" dirty="0">
                <a:solidFill>
                  <a:schemeClr val="tx1"/>
                </a:solidFill>
              </a:rPr>
              <a:t>Ring-</a:t>
            </a:r>
            <a:r>
              <a:rPr lang="en-US" altLang="zh-CN" b="1" dirty="0" err="1">
                <a:solidFill>
                  <a:schemeClr val="tx1"/>
                </a:solidFill>
              </a:rPr>
              <a:t>AllReduce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29F931-F4C3-B508-CE8E-DD8B3EE165A2}"/>
              </a:ext>
            </a:extLst>
          </p:cNvPr>
          <p:cNvSpPr txBox="1"/>
          <p:nvPr/>
        </p:nvSpPr>
        <p:spPr>
          <a:xfrm>
            <a:off x="1159405" y="2309480"/>
            <a:ext cx="4480560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每个节点拥有模型的</a:t>
            </a:r>
            <a:r>
              <a:rPr lang="zh-CN" altLang="en-US" b="1" dirty="0"/>
              <a:t>完整副本</a:t>
            </a:r>
            <a:r>
              <a:rPr lang="zh-CN" altLang="en-US" dirty="0"/>
              <a:t>，训练过程通过 </a:t>
            </a:r>
            <a:r>
              <a:rPr lang="en-US" altLang="zh-CN" b="1" dirty="0" err="1"/>
              <a:t>AllReduce</a:t>
            </a:r>
            <a:r>
              <a:rPr lang="en-US" altLang="zh-CN" b="1" dirty="0"/>
              <a:t> </a:t>
            </a:r>
            <a:r>
              <a:rPr lang="zh-CN" altLang="en-US" b="1" dirty="0"/>
              <a:t>操作</a:t>
            </a:r>
            <a:r>
              <a:rPr lang="zh-CN" altLang="en-US" dirty="0"/>
              <a:t>实现各个节点间梯度的</a:t>
            </a:r>
            <a:r>
              <a:rPr lang="zh-CN" altLang="en-US" b="1" dirty="0"/>
              <a:t>同步聚合</a:t>
            </a:r>
            <a:r>
              <a:rPr lang="zh-CN" altLang="en-US" dirty="0"/>
              <a:t>，不需要中心参数服务器。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每个 </a:t>
            </a:r>
            <a:r>
              <a:rPr lang="en-US" altLang="zh-CN" dirty="0"/>
              <a:t>Worker </a:t>
            </a:r>
            <a:r>
              <a:rPr lang="zh-CN" altLang="en-US" dirty="0"/>
              <a:t>使用本地数据计算梯度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所有节点之间通过 </a:t>
            </a:r>
            <a:r>
              <a:rPr lang="en-US" altLang="zh-CN" dirty="0" err="1"/>
              <a:t>AllReduce</a:t>
            </a:r>
            <a:r>
              <a:rPr lang="en-US" altLang="zh-CN" dirty="0"/>
              <a:t> </a:t>
            </a:r>
            <a:r>
              <a:rPr lang="zh-CN" altLang="en-US" dirty="0"/>
              <a:t>操作（比如 </a:t>
            </a:r>
            <a:r>
              <a:rPr lang="en-US" altLang="zh-CN" dirty="0"/>
              <a:t>NCCL</a:t>
            </a:r>
            <a:r>
              <a:rPr lang="zh-CN" altLang="en-US" dirty="0"/>
              <a:t>库）</a:t>
            </a:r>
            <a:r>
              <a:rPr lang="zh-CN" altLang="en-US" b="1" dirty="0"/>
              <a:t>直接通信并聚合梯度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每个节点本地同步更新自己的模型副本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D2B9EF-B91B-9533-C220-FD225554CF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656" y="1778000"/>
            <a:ext cx="5851759" cy="395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39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F8119-7595-5D73-976F-055571C6C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54A1F242-40F9-68D7-7ECB-FAC1594E8748}"/>
              </a:ext>
            </a:extLst>
          </p:cNvPr>
          <p:cNvSpPr/>
          <p:nvPr/>
        </p:nvSpPr>
        <p:spPr>
          <a:xfrm>
            <a:off x="880760" y="1667864"/>
            <a:ext cx="5037850" cy="23465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763FCC0-CE7A-7D9D-631B-8BB596E81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983079" cy="698500"/>
          </a:xfrm>
        </p:spPr>
        <p:txBody>
          <a:bodyPr/>
          <a:lstStyle/>
          <a:p>
            <a:r>
              <a:rPr lang="zh-CN" altLang="en-US" dirty="0"/>
              <a:t>分布式训练：同步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异步训练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645874F-9DF2-794E-F759-74948D20CEF0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E336A251-EC18-F0B2-F7C8-A5B12CB0E7F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1B2AF367-AF35-9A91-75B5-FB90C49E18AE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EDCBA67-E393-D09C-A651-C6F80C7C51AC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B64CDC6D-DC49-363D-EC55-64B8AD88864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E1FECD11-CE56-4F09-9242-1B893B2A37FE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58F2C940-1348-99AD-1E4E-2A1E0672B8FB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04815010-F978-F97D-03B5-D15F435728C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7FEC2C84-77A7-A72A-4E25-DDC51E34BB95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CEA3120-A43A-EC53-F469-9F55D304C332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7910DA47-9685-F5AF-B030-0D60BD54F00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0F61FE0E-4302-3018-0300-A7B047412FDA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5E0A6B9-14FF-24F7-69BF-76DDB148FE3D}"/>
              </a:ext>
            </a:extLst>
          </p:cNvPr>
          <p:cNvSpPr/>
          <p:nvPr/>
        </p:nvSpPr>
        <p:spPr>
          <a:xfrm>
            <a:off x="1301165" y="1384860"/>
            <a:ext cx="419704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  同步训练（</a:t>
            </a:r>
            <a:r>
              <a:rPr lang="en-US" altLang="zh-CN" b="1" dirty="0">
                <a:solidFill>
                  <a:schemeClr val="tx1"/>
                </a:solidFill>
              </a:rPr>
              <a:t>Synchronous Training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4AF4B0-E6F5-35BD-4883-1F8B7559103B}"/>
              </a:ext>
            </a:extLst>
          </p:cNvPr>
          <p:cNvSpPr txBox="1"/>
          <p:nvPr/>
        </p:nvSpPr>
        <p:spPr>
          <a:xfrm>
            <a:off x="1159405" y="2118913"/>
            <a:ext cx="4480560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以</a:t>
            </a:r>
            <a:r>
              <a:rPr lang="en-US" altLang="zh-CN" dirty="0"/>
              <a:t>PS</a:t>
            </a:r>
            <a:r>
              <a:rPr lang="zh-CN" altLang="en-US" dirty="0"/>
              <a:t>架构为例，每轮训练中，所有 </a:t>
            </a:r>
            <a:r>
              <a:rPr lang="en-US" altLang="zh-CN" dirty="0"/>
              <a:t>Worker </a:t>
            </a:r>
            <a:r>
              <a:rPr lang="zh-CN" altLang="en-US" dirty="0"/>
              <a:t>都必须完成本轮梯度计算，并将结果发送给聚合节点，</a:t>
            </a:r>
            <a:r>
              <a:rPr lang="zh-CN" altLang="en-US" b="1" dirty="0"/>
              <a:t>等所有人到齐后再更新模型参数</a:t>
            </a:r>
            <a:r>
              <a:rPr lang="zh-CN" altLang="en-US" dirty="0"/>
              <a:t>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801400F-76E3-B694-8813-0D05C19FE147}"/>
              </a:ext>
            </a:extLst>
          </p:cNvPr>
          <p:cNvSpPr/>
          <p:nvPr/>
        </p:nvSpPr>
        <p:spPr>
          <a:xfrm>
            <a:off x="6179574" y="1667864"/>
            <a:ext cx="5037850" cy="234657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232BA3C-B29E-F581-1A31-B30DD2F03C59}"/>
              </a:ext>
            </a:extLst>
          </p:cNvPr>
          <p:cNvSpPr/>
          <p:nvPr/>
        </p:nvSpPr>
        <p:spPr>
          <a:xfrm>
            <a:off x="6599979" y="1384860"/>
            <a:ext cx="419704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异步训练（</a:t>
            </a:r>
            <a:r>
              <a:rPr lang="en-US" altLang="zh-CN" b="1" dirty="0">
                <a:solidFill>
                  <a:schemeClr val="tx1"/>
                </a:solidFill>
              </a:rPr>
              <a:t>Asynchronous Training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57EF33-60F2-6D47-7555-B5B59DCB156D}"/>
              </a:ext>
            </a:extLst>
          </p:cNvPr>
          <p:cNvSpPr txBox="1"/>
          <p:nvPr/>
        </p:nvSpPr>
        <p:spPr>
          <a:xfrm>
            <a:off x="6458219" y="2118913"/>
            <a:ext cx="4480560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各个 </a:t>
            </a:r>
            <a:r>
              <a:rPr lang="en-US" altLang="zh-CN" dirty="0"/>
              <a:t>Worker </a:t>
            </a:r>
            <a:r>
              <a:rPr lang="zh-CN" altLang="en-US" dirty="0"/>
              <a:t>不需要等待其他节点，谁算完了就立刻把梯度发给 </a:t>
            </a:r>
            <a:r>
              <a:rPr lang="en-US" altLang="zh-CN" dirty="0"/>
              <a:t>PS</a:t>
            </a:r>
            <a:r>
              <a:rPr lang="zh-CN" altLang="en-US" dirty="0"/>
              <a:t>，由 </a:t>
            </a:r>
            <a:r>
              <a:rPr lang="en-US" altLang="zh-CN" dirty="0"/>
              <a:t>PS </a:t>
            </a:r>
            <a:r>
              <a:rPr lang="zh-CN" altLang="en-US" b="1" dirty="0"/>
              <a:t>立即更新模型参数</a:t>
            </a:r>
            <a:r>
              <a:rPr lang="zh-CN" altLang="en-US" dirty="0"/>
              <a:t>并发送给该</a:t>
            </a:r>
            <a:r>
              <a:rPr lang="en-US" altLang="zh-CN" dirty="0"/>
              <a:t>Worker</a:t>
            </a:r>
            <a:r>
              <a:rPr lang="zh-CN" altLang="en-US" dirty="0"/>
              <a:t>，其他节点继续按自己的节奏进行。</a:t>
            </a:r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319C68C-BBD5-29A7-6021-C1D368135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00236"/>
              </p:ext>
            </p:extLst>
          </p:nvPr>
        </p:nvGraphicFramePr>
        <p:xfrm>
          <a:off x="1981200" y="4346557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同步训练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异步训练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收敛速度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 err="1"/>
                        <a:t>稳定但较慢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较快但可能不稳定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收敛精度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 err="1"/>
                        <a:t>高，更新一致性好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低，更新不一致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应用案例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Horovod, DDP, Ring-AllReduce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TensorFlow Async, </a:t>
                      </a:r>
                      <a:r>
                        <a:rPr dirty="0" err="1"/>
                        <a:t>DistBelief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62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C6B6-9003-5D9D-7DAD-66E94349E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9D0DBE58-CE50-DE85-4B1B-A348DEB1A8BA}"/>
              </a:ext>
            </a:extLst>
          </p:cNvPr>
          <p:cNvSpPr/>
          <p:nvPr/>
        </p:nvSpPr>
        <p:spPr>
          <a:xfrm>
            <a:off x="880760" y="1667864"/>
            <a:ext cx="5037850" cy="224373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6CE7E4D-FA38-72EE-8EF3-1D64ADB775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983079" cy="698500"/>
          </a:xfrm>
        </p:spPr>
        <p:txBody>
          <a:bodyPr/>
          <a:lstStyle/>
          <a:p>
            <a:r>
              <a:rPr lang="zh-CN" altLang="en-US" dirty="0"/>
              <a:t>分布式训练：实际例子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AA34B5-9E91-F0A2-7CE7-240CD5AA3F1F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3736A9EE-49A0-1416-0EEE-FF0210D4B8E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CC47154D-0E3C-5EE4-B8F4-8ABA9ADD1BD3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9293B40-41E2-80BC-27B6-F6BEC4A70BDF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04CDE16B-E123-B3ED-80F2-0E9C36942A6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CD8797CB-43D1-F49A-F35E-584376B4C659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152B849-0CBE-530F-0DF1-2BBF51A8D370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13189670-1873-FFED-92D4-BE74CF94552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807CC60C-3BD2-F8DF-F407-A9110B654827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5538032-1FED-3E44-558B-F445343572C7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FD1F37C6-180E-F5F4-64B5-8AFF659DD66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48D1E6E0-ED85-4CB5-7771-CB1205FEFA29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FF5FAFA-D367-AD7F-0D59-E8A8077BD5C8}"/>
              </a:ext>
            </a:extLst>
          </p:cNvPr>
          <p:cNvSpPr/>
          <p:nvPr/>
        </p:nvSpPr>
        <p:spPr>
          <a:xfrm>
            <a:off x="1301165" y="1384860"/>
            <a:ext cx="419704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Async-SGD [3]</a:t>
            </a:r>
            <a:r>
              <a:rPr lang="zh-CN" altLang="en-US" b="1" dirty="0">
                <a:solidFill>
                  <a:schemeClr val="tx1"/>
                </a:solidFill>
              </a:rPr>
              <a:t>：异步训练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2897BF2-19B5-CAE7-7DA0-68AB4011DAAA}"/>
              </a:ext>
            </a:extLst>
          </p:cNvPr>
          <p:cNvSpPr txBox="1"/>
          <p:nvPr/>
        </p:nvSpPr>
        <p:spPr>
          <a:xfrm>
            <a:off x="6663678" y="994895"/>
            <a:ext cx="4480560" cy="502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对于每个</a:t>
            </a:r>
            <a:r>
              <a:rPr lang="en-US" altLang="zh-CN" dirty="0"/>
              <a:t>Worker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“拿模型”</a:t>
            </a:r>
            <a:r>
              <a:rPr lang="zh-CN" altLang="en-US" dirty="0"/>
              <a:t>：向参数服务器要一份当前模型参数的完整拷贝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“算梯度”</a:t>
            </a:r>
            <a:r>
              <a:rPr lang="zh-CN" altLang="en-US" dirty="0"/>
              <a:t>：用这份模型把手里的小批量数据（</a:t>
            </a:r>
            <a:r>
              <a:rPr lang="en-US" altLang="zh-CN" dirty="0"/>
              <a:t>mini-batch</a:t>
            </a:r>
            <a:r>
              <a:rPr lang="zh-CN" altLang="en-US" dirty="0"/>
              <a:t>）走一遍“前向训练</a:t>
            </a:r>
            <a:r>
              <a:rPr lang="en-US" altLang="zh-CN" dirty="0"/>
              <a:t>+</a:t>
            </a:r>
            <a:r>
              <a:rPr lang="zh-CN" altLang="en-US" dirty="0"/>
              <a:t>反向传播”，算出梯度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“梯度上传”</a:t>
            </a:r>
            <a:r>
              <a:rPr lang="zh-CN" altLang="en-US" dirty="0"/>
              <a:t>：把刚算好的梯度上传到参数服务器，指导参数服务器修改参数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b="1" dirty="0"/>
              <a:t>立刻进入下一轮</a:t>
            </a:r>
            <a:r>
              <a:rPr lang="zh-CN" altLang="en-US" dirty="0"/>
              <a:t>：不等服务器改完模型，也不关心别的 </a:t>
            </a:r>
            <a:r>
              <a:rPr lang="en-US" altLang="zh-CN" dirty="0"/>
              <a:t>Worker </a:t>
            </a:r>
            <a:r>
              <a:rPr lang="zh-CN" altLang="en-US" dirty="0"/>
              <a:t>的进度，直接去拉取新数据、拉取当前最新模型开始下一轮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F3A9FCA-BA8B-E58C-715F-B0482A3FDA73}"/>
              </a:ext>
            </a:extLst>
          </p:cNvPr>
          <p:cNvSpPr txBox="1"/>
          <p:nvPr/>
        </p:nvSpPr>
        <p:spPr>
          <a:xfrm>
            <a:off x="1117600" y="3870570"/>
            <a:ext cx="4480560" cy="2120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对于</a:t>
            </a:r>
            <a:r>
              <a:rPr lang="en-US" altLang="zh-CN" dirty="0"/>
              <a:t>Server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任意</a:t>
            </a:r>
            <a:r>
              <a:rPr lang="en-US" altLang="zh-CN" dirty="0"/>
              <a:t>Worker</a:t>
            </a:r>
            <a:r>
              <a:rPr lang="zh-CN" altLang="en-US" b="1" dirty="0"/>
              <a:t>请求模型参数</a:t>
            </a:r>
            <a:r>
              <a:rPr lang="zh-CN" altLang="en-US" dirty="0"/>
              <a:t>时，拷贝当前模型参数给</a:t>
            </a:r>
            <a:r>
              <a:rPr lang="en-US" altLang="zh-CN" dirty="0"/>
              <a:t>Worker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任意</a:t>
            </a:r>
            <a:r>
              <a:rPr lang="en-US" altLang="zh-CN" dirty="0"/>
              <a:t>Worker</a:t>
            </a:r>
            <a:r>
              <a:rPr lang="zh-CN" altLang="en-US" b="1" dirty="0"/>
              <a:t>上传梯度</a:t>
            </a:r>
            <a:r>
              <a:rPr lang="zh-CN" altLang="en-US" dirty="0"/>
              <a:t>时，立刻用设定的学习率，按照</a:t>
            </a:r>
            <a:r>
              <a:rPr lang="en-US" altLang="zh-CN" dirty="0"/>
              <a:t>Worker</a:t>
            </a:r>
            <a:r>
              <a:rPr lang="zh-CN" altLang="en-US" dirty="0"/>
              <a:t>的指示进行更新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76E83E0-912E-AC41-B07C-6D61032875A1}"/>
              </a:ext>
            </a:extLst>
          </p:cNvPr>
          <p:cNvSpPr txBox="1"/>
          <p:nvPr/>
        </p:nvSpPr>
        <p:spPr>
          <a:xfrm>
            <a:off x="880760" y="6096835"/>
            <a:ext cx="86436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+mn-ea"/>
              </a:rPr>
              <a:t>[3] 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Chen J, Pan X, Monga R, et al. Revisiting distributed synchronous SGD[J].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preprint arXiv:1604.00981, 2016.</a:t>
            </a:r>
            <a:endParaRPr lang="zh-CN" altLang="en-US" sz="1200" i="1" dirty="0">
              <a:latin typeface="+mn-ea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41FA220-48DD-144A-DE2F-891866B6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16" y="2059114"/>
            <a:ext cx="4835537" cy="1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51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DA3F6-7FC0-8244-812E-8758F1535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3569301-3D09-2973-C850-375F781428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983079" cy="698500"/>
          </a:xfrm>
        </p:spPr>
        <p:txBody>
          <a:bodyPr/>
          <a:lstStyle/>
          <a:p>
            <a:r>
              <a:rPr lang="zh-CN" altLang="en-US" dirty="0"/>
              <a:t>分布式训练：实际例子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A5836E3-80D5-3EB6-F951-562EEE4E2C54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2D5ACC9B-3A52-7A13-67C9-58F4E6486E0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16C4203C-0472-3F2E-EF03-4A39A4F23730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FB23C26-0989-06A2-BC67-015A5DA0F2E6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3AB7F6E6-21CA-2689-81AC-BFF5D8BC651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59F8FA5F-3276-EBC0-ED55-19D462B05522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85FFAE4-1484-CB77-9BEB-571485D1E5DE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C39E1335-4CF8-B2F1-81F5-1C7FB8D7CD6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EBAA3396-1613-535B-80E0-69CA34FF5287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57DB1A-26E3-8031-A4C7-7D681CB32D2D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5DA93967-A966-4FF3-58B3-1DD48DE17B5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2F23F69A-E46C-9645-7FF8-C7C733B426C5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DE86A69-6756-AFE2-C981-2A3C829C7AF7}"/>
              </a:ext>
            </a:extLst>
          </p:cNvPr>
          <p:cNvSpPr/>
          <p:nvPr/>
        </p:nvSpPr>
        <p:spPr>
          <a:xfrm>
            <a:off x="1168400" y="1577162"/>
            <a:ext cx="5037850" cy="4569638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6922B4-12EF-F758-803C-718F56611DAA}"/>
              </a:ext>
            </a:extLst>
          </p:cNvPr>
          <p:cNvSpPr/>
          <p:nvPr/>
        </p:nvSpPr>
        <p:spPr>
          <a:xfrm>
            <a:off x="1583965" y="1294158"/>
            <a:ext cx="419704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梯度陈旧（</a:t>
            </a:r>
            <a:r>
              <a:rPr lang="en-US" altLang="zh-CN" b="1" dirty="0">
                <a:solidFill>
                  <a:schemeClr val="tx1"/>
                </a:solidFill>
              </a:rPr>
              <a:t>Staleness</a:t>
            </a:r>
            <a:r>
              <a:rPr lang="zh-CN" altLang="en-US" b="1" dirty="0">
                <a:solidFill>
                  <a:schemeClr val="tx1"/>
                </a:solidFill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121B92-B364-5BAD-698E-771A46E43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290" y="930166"/>
            <a:ext cx="4426949" cy="47695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37C0DF-E319-5B2C-BC36-36149C75A3CE}"/>
              </a:ext>
            </a:extLst>
          </p:cNvPr>
          <p:cNvSpPr txBox="1"/>
          <p:nvPr/>
        </p:nvSpPr>
        <p:spPr>
          <a:xfrm>
            <a:off x="1265541" y="2160960"/>
            <a:ext cx="4759339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在异步训练中，每个 </a:t>
            </a:r>
            <a:r>
              <a:rPr lang="en-US" altLang="zh-CN" dirty="0"/>
              <a:t>worker </a:t>
            </a:r>
            <a:r>
              <a:rPr lang="zh-CN" altLang="en-US" dirty="0"/>
              <a:t>先“拿模型”→ “算梯度” →“梯度上传”。这段时间里，别的 </a:t>
            </a:r>
            <a:r>
              <a:rPr lang="en-US" altLang="zh-CN" dirty="0"/>
              <a:t>worker </a:t>
            </a:r>
            <a:r>
              <a:rPr lang="zh-CN" altLang="en-US" dirty="0"/>
              <a:t>可能更新模型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当服务器收到这份梯度时，它对应的是</a:t>
            </a:r>
            <a:r>
              <a:rPr lang="zh-CN" altLang="en-US" b="1" dirty="0"/>
              <a:t>几步之前的旧模型，</a:t>
            </a:r>
            <a:r>
              <a:rPr lang="zh-CN" altLang="en-US" dirty="0"/>
              <a:t>这份梯度就被称为“陈旧”梯度，导致误差变高、收敛性差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可以通过</a:t>
            </a:r>
            <a:r>
              <a:rPr lang="zh-CN" altLang="en-US" b="1" dirty="0"/>
              <a:t>限制最大陈旧度</a:t>
            </a:r>
            <a:r>
              <a:rPr lang="zh-CN" altLang="en-US" dirty="0"/>
              <a:t>的</a:t>
            </a:r>
            <a:r>
              <a:rPr lang="en-US" altLang="zh-CN" dirty="0"/>
              <a:t>Stale Synchronous Parallel (SSP)</a:t>
            </a:r>
            <a:r>
              <a:rPr lang="zh-CN" altLang="en-US" dirty="0"/>
              <a:t>方法，最多只允许落后一定步数的梯度被应用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50848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49BD0-DD6C-2DD0-8397-E8A9432D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D7206908-6AA0-99E8-18DC-72A447049D9F}"/>
              </a:ext>
            </a:extLst>
          </p:cNvPr>
          <p:cNvSpPr/>
          <p:nvPr/>
        </p:nvSpPr>
        <p:spPr>
          <a:xfrm>
            <a:off x="880760" y="1667864"/>
            <a:ext cx="5037850" cy="224373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81491F9-C221-226C-A5D4-A6F345D87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983079" cy="698500"/>
          </a:xfrm>
        </p:spPr>
        <p:txBody>
          <a:bodyPr/>
          <a:lstStyle/>
          <a:p>
            <a:r>
              <a:rPr lang="zh-CN" altLang="en-US" dirty="0"/>
              <a:t>分布式训练：实际例子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1625D6E-14EF-6073-43DC-15569615B3B6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804C56F8-A977-CA37-1982-553059A90BC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ADE1E63B-F19C-53DE-4D0D-60C9A00621EB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C1C276-EF76-9D57-244D-DDB0149D6427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FFE45FEB-4707-6F42-6DEB-567B95DF793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CDCA9841-6773-429F-A59A-3234A05E1338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4017289-8577-BA60-053E-D257756806D9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FE08C6C4-836E-B1DF-9AB4-21D692A7A6F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7EB220FB-EE6D-304A-F338-4B8D8CAAC8FD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9E6F466-3FB8-4234-16BA-07D0C8AEAF7C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EB00C4B2-497C-1638-8872-558FC2B8D99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517E1B72-1892-2832-7FDB-AD8FF55FEFEC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07271598-F5C7-E028-178D-4A2AFA6077A9}"/>
              </a:ext>
            </a:extLst>
          </p:cNvPr>
          <p:cNvSpPr/>
          <p:nvPr/>
        </p:nvSpPr>
        <p:spPr>
          <a:xfrm>
            <a:off x="1301165" y="1384860"/>
            <a:ext cx="419704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Sync-SGD [3]</a:t>
            </a:r>
            <a:r>
              <a:rPr lang="zh-CN" altLang="en-US" b="1" dirty="0">
                <a:solidFill>
                  <a:schemeClr val="tx1"/>
                </a:solidFill>
              </a:rPr>
              <a:t>：同步训练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88B30355-3FB4-84D7-73FB-0F29244C4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712" y="2023867"/>
            <a:ext cx="4179361" cy="180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4725BA6-A704-E1FB-08DF-0B22D38CEF53}"/>
                  </a:ext>
                </a:extLst>
              </p:cNvPr>
              <p:cNvSpPr txBox="1"/>
              <p:nvPr/>
            </p:nvSpPr>
            <p:spPr>
              <a:xfrm>
                <a:off x="6663678" y="994895"/>
                <a:ext cx="4480560" cy="4611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对于每个</a:t>
                </a:r>
                <a:r>
                  <a:rPr lang="en-US" altLang="zh-CN" dirty="0"/>
                  <a:t>Worker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1" dirty="0"/>
                  <a:t>“等待模型”</a:t>
                </a:r>
                <a:r>
                  <a:rPr lang="zh-CN" altLang="en-US" dirty="0"/>
                  <a:t>：等待参数服务器发布新的模型参数，然后拉取一份新模型参数的完整拷贝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1" dirty="0"/>
                  <a:t>“算梯度”</a:t>
                </a:r>
                <a:r>
                  <a:rPr lang="zh-CN" altLang="en-US" dirty="0"/>
                  <a:t>：用这份模型把手里的小批量数据（</a:t>
                </a:r>
                <a:r>
                  <a:rPr lang="en-US" altLang="zh-CN" dirty="0"/>
                  <a:t>mini-batch</a:t>
                </a:r>
                <a:r>
                  <a:rPr lang="zh-CN" altLang="en-US" dirty="0"/>
                  <a:t>）走一遍“前向训练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反向传播”，算出梯度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1" dirty="0"/>
                  <a:t>“带时间戳的梯度上传”</a:t>
                </a:r>
                <a:r>
                  <a:rPr lang="zh-CN" altLang="en-US" dirty="0"/>
                  <a:t>：把刚算好的梯度标注好轮次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，上传到参数服务器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1" dirty="0"/>
                  <a:t>等待下一轮</a:t>
                </a:r>
                <a:r>
                  <a:rPr lang="zh-CN" altLang="en-US" dirty="0"/>
                  <a:t>：阻塞，直到参数服务器发布新模型参数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4725BA6-A704-E1FB-08DF-0B22D38CE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78" y="994895"/>
                <a:ext cx="4480560" cy="4611519"/>
              </a:xfrm>
              <a:prstGeom prst="rect">
                <a:avLst/>
              </a:prstGeom>
              <a:blipFill>
                <a:blip r:embed="rId4"/>
                <a:stretch>
                  <a:fillRect l="-1088" b="-1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3DDC31-0755-6865-BD48-92473D16D45B}"/>
                  </a:ext>
                </a:extLst>
              </p:cNvPr>
              <p:cNvSpPr txBox="1"/>
              <p:nvPr/>
            </p:nvSpPr>
            <p:spPr>
              <a:xfrm>
                <a:off x="1117599" y="3870570"/>
                <a:ext cx="5314731" cy="2536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Server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“收集梯度”：进入第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轮</m:t>
                    </m:r>
                  </m:oMath>
                </a14:m>
                <a:r>
                  <a:rPr lang="zh-CN" altLang="en-US" dirty="0"/>
                  <a:t>后，服务器接收时间戳为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的上传梯度。直到接收够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份</m:t>
                    </m:r>
                  </m:oMath>
                </a14:m>
                <a:r>
                  <a:rPr lang="zh-CN" altLang="en-US" dirty="0"/>
                  <a:t>后，停止接收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dirty="0"/>
                  <a:t>计算并发布新模型：利用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份</m:t>
                    </m:r>
                  </m:oMath>
                </a14:m>
                <a:r>
                  <a:rPr lang="zh-CN" altLang="en-US" dirty="0"/>
                  <a:t>梯度数据更新一次模型，并发布最近模型给所有</a:t>
                </a:r>
                <a:r>
                  <a:rPr lang="en-US" altLang="zh-CN" dirty="0"/>
                  <a:t>Workers</a:t>
                </a:r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63DDC31-0755-6865-BD48-92473D16D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599" y="3870570"/>
                <a:ext cx="5314731" cy="2536079"/>
              </a:xfrm>
              <a:prstGeom prst="rect">
                <a:avLst/>
              </a:prstGeom>
              <a:blipFill>
                <a:blip r:embed="rId5"/>
                <a:stretch>
                  <a:fillRect l="-917" r="-344" b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31566B86-0EC9-1A7B-FA47-34C8F2F71588}"/>
              </a:ext>
            </a:extLst>
          </p:cNvPr>
          <p:cNvSpPr txBox="1"/>
          <p:nvPr/>
        </p:nvSpPr>
        <p:spPr>
          <a:xfrm>
            <a:off x="6966600" y="5707245"/>
            <a:ext cx="437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rgbClr val="222222"/>
                </a:solidFill>
                <a:latin typeface="+mn-ea"/>
              </a:rPr>
              <a:t>[3] 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Chen J, Pan X, Monga R, et al. Revisiting distributed synchronous SGD[J].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arXiv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preprint arXiv:1604.00981, 2016.</a:t>
            </a:r>
            <a:endParaRPr lang="zh-CN" altLang="en-US" sz="12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14594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F446-2529-C9AF-57E1-41A620A6E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DCB3259-14F7-71CA-BEE5-8EDA31CE8A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983079" cy="698500"/>
          </a:xfrm>
        </p:spPr>
        <p:txBody>
          <a:bodyPr/>
          <a:lstStyle/>
          <a:p>
            <a:r>
              <a:rPr lang="zh-CN" altLang="en-US" dirty="0"/>
              <a:t>分布式训练：实际例子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80A948F-657E-C255-ADC6-A2F20A98F4FB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4BF83227-E64F-53F0-25DC-568DFF7B3D9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836070DF-3261-76DE-7668-23A2EF3C20E4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CEF84DE-A9DA-E574-2797-C9769F86F0BC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131494C5-8D4A-EF07-97EB-EDB652E8AC2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D13BCF86-E60F-65EF-4F78-C2DBE2C42054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B8C2E29-9A6C-26A3-A3C6-B7674916ED39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C6BA316E-6360-7BE5-4EBE-6F35A105E31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18C8C5E3-D314-A608-4446-A9F15A6A8C19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543A96E2-43FC-E827-E4EB-0ACE6E80B61C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B301CBA5-3508-1D53-9268-FC07022FC82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DFCDD04C-7221-870D-1A68-B5CF03191D74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73FCDED-C7A0-2B9D-74A3-D9D60DBD56B9}"/>
              </a:ext>
            </a:extLst>
          </p:cNvPr>
          <p:cNvSpPr/>
          <p:nvPr/>
        </p:nvSpPr>
        <p:spPr>
          <a:xfrm>
            <a:off x="1168400" y="1577162"/>
            <a:ext cx="5037850" cy="4569638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0CAC217-4B09-1F2D-5449-103D98EF4232}"/>
              </a:ext>
            </a:extLst>
          </p:cNvPr>
          <p:cNvSpPr/>
          <p:nvPr/>
        </p:nvSpPr>
        <p:spPr>
          <a:xfrm>
            <a:off x="1583965" y="1294158"/>
            <a:ext cx="4197040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慢节点 </a:t>
            </a:r>
            <a:r>
              <a:rPr lang="en-US" altLang="zh-CN" b="1" dirty="0">
                <a:solidFill>
                  <a:schemeClr val="tx1"/>
                </a:solidFill>
              </a:rPr>
              <a:t>(Stragglers)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B4AB045-7013-8F10-5DDE-2519641BAF44}"/>
                  </a:ext>
                </a:extLst>
              </p:cNvPr>
              <p:cNvSpPr txBox="1"/>
              <p:nvPr/>
            </p:nvSpPr>
            <p:spPr>
              <a:xfrm>
                <a:off x="1265541" y="2160960"/>
                <a:ext cx="4759339" cy="3782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在同步训练中，如图所示，前 </a:t>
                </a:r>
                <a:r>
                  <a:rPr lang="en-US" altLang="zh-CN" dirty="0"/>
                  <a:t>90 </a:t>
                </a:r>
                <a:r>
                  <a:rPr lang="zh-CN" altLang="en-US" dirty="0"/>
                  <a:t>个梯度几乎都在 </a:t>
                </a:r>
                <a:r>
                  <a:rPr lang="en-US" altLang="zh-CN" dirty="0"/>
                  <a:t>2 </a:t>
                </a:r>
                <a:r>
                  <a:rPr lang="zh-CN" altLang="en-US" dirty="0"/>
                  <a:t>秒内到齐。但等到第 </a:t>
                </a:r>
                <a:r>
                  <a:rPr lang="en-US" altLang="zh-CN" dirty="0"/>
                  <a:t>100 </a:t>
                </a:r>
                <a:r>
                  <a:rPr lang="zh-CN" altLang="en-US" dirty="0"/>
                  <a:t>个（最后一个）梯度，尾部拖得很长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存在极少数迭代要几十甚至上百秒，说明</a:t>
                </a:r>
                <a:r>
                  <a:rPr lang="zh-CN" altLang="en-US" b="1" dirty="0"/>
                  <a:t>极个别慢节点把整轮训练卡住</a:t>
                </a:r>
                <a:r>
                  <a:rPr lang="zh-CN" altLang="en-US" dirty="0"/>
                  <a:t>。这种“长尾”现象就是 </a:t>
                </a:r>
                <a:r>
                  <a:rPr lang="en-US" altLang="zh-CN" dirty="0"/>
                  <a:t>straggler </a:t>
                </a:r>
                <a:r>
                  <a:rPr lang="zh-CN" altLang="en-US" dirty="0"/>
                  <a:t>问题的根源。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实际部署会留出 </a:t>
                </a:r>
                <a:r>
                  <a:rPr lang="zh-CN" altLang="en-US" b="1" dirty="0"/>
                  <a:t>少量备份 </a:t>
                </a:r>
                <a:r>
                  <a:rPr lang="en-US" altLang="zh-CN" b="1" dirty="0"/>
                  <a:t>worker</a:t>
                </a:r>
                <a:r>
                  <a:rPr lang="zh-CN" altLang="en-US" dirty="0"/>
                  <a:t>（比如 </a:t>
                </a:r>
                <a:r>
                  <a:rPr lang="en-US" altLang="zh-CN" dirty="0"/>
                  <a:t>4 %–5 %</a:t>
                </a:r>
                <a:r>
                  <a:rPr lang="zh-CN" altLang="en-US" dirty="0"/>
                  <a:t>），只聚合最快的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dirty="0"/>
                  <a:t>份梯度，就能在</a:t>
                </a:r>
                <a:r>
                  <a:rPr lang="zh-CN" altLang="en-US" b="1" dirty="0"/>
                  <a:t>总训练时间</a:t>
                </a:r>
                <a:r>
                  <a:rPr lang="zh-CN" altLang="en-US" dirty="0"/>
                  <a:t>上取得最优折中。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B4AB045-7013-8F10-5DDE-2519641BA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541" y="2160960"/>
                <a:ext cx="4759339" cy="3782446"/>
              </a:xfrm>
              <a:prstGeom prst="rect">
                <a:avLst/>
              </a:prstGeom>
              <a:blipFill>
                <a:blip r:embed="rId3"/>
                <a:stretch>
                  <a:fillRect l="-897" r="-1923" b="-1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A0FD6CF0-4521-57EF-AC9E-78E5BBCAC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1815" y="1140254"/>
            <a:ext cx="5086171" cy="488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71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F49E1-08A5-6EAC-27F1-034775E7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794816D-0530-399F-F3B2-3F581717E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8486759" cy="698500"/>
          </a:xfrm>
        </p:spPr>
        <p:txBody>
          <a:bodyPr/>
          <a:lstStyle/>
          <a:p>
            <a:r>
              <a:rPr lang="zh-CN" altLang="en-US" dirty="0"/>
              <a:t>分布式训练：同步</a:t>
            </a:r>
            <a:r>
              <a:rPr lang="en-US" altLang="zh-CN" dirty="0"/>
              <a:t>SGD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异步</a:t>
            </a:r>
            <a:r>
              <a:rPr lang="en-US" altLang="zh-CN" dirty="0"/>
              <a:t>SGD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C807348-AB4F-E544-D4AA-F94A697BA471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B35D836D-51A2-9C75-1724-356CA5F7C70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97F51B41-E078-C705-C389-823E0C94BEC3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8DFFCD1-22B8-B9FB-A554-C628828CE75F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FFA2DD17-21D0-0131-EAFE-C50E3DBBCFA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B81A6782-1DE9-75E6-0CFC-DC8202B1ACBB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CB7F3BC-2045-E2EB-C215-AF5533E0CB46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E1610B59-38C5-4CE6-8A98-61996550825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7D785C67-FDFC-B76C-9E1E-66CBCA210E8E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058D759-67A7-D6A6-D758-B280A113C5D9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4D6F0ED1-0FAE-0651-714B-6F7B0CA9AEAB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525D8A8F-923B-F830-2DF2-316071CC3AF9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F582ABA-2314-59ED-B91F-A48EFD374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336" y="1140254"/>
            <a:ext cx="8621328" cy="3248478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10DC620-F628-3146-28D2-869273BFBC26}"/>
              </a:ext>
            </a:extLst>
          </p:cNvPr>
          <p:cNvSpPr/>
          <p:nvPr/>
        </p:nvSpPr>
        <p:spPr>
          <a:xfrm>
            <a:off x="1076959" y="4653280"/>
            <a:ext cx="9935883" cy="149352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742AD5-6843-15AB-A5F5-026A3207DDD1}"/>
              </a:ext>
            </a:extLst>
          </p:cNvPr>
          <p:cNvSpPr txBox="1"/>
          <p:nvPr/>
        </p:nvSpPr>
        <p:spPr>
          <a:xfrm>
            <a:off x="1179158" y="4749412"/>
            <a:ext cx="9833684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最终精度：同步</a:t>
            </a:r>
            <a:r>
              <a:rPr lang="en-US" altLang="zh-CN" dirty="0"/>
              <a:t>SGD</a:t>
            </a:r>
            <a:r>
              <a:rPr lang="zh-CN" altLang="en-US" dirty="0"/>
              <a:t>始终略胜异步</a:t>
            </a:r>
            <a:r>
              <a:rPr lang="en-US" altLang="zh-CN" dirty="0"/>
              <a:t>SGD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同步训练的精度随着训练时间的增加而逐渐下降，可能存在过拟合。而异步训练自带梯度噪声，相当于一种正则化，所以曲线更平。</a:t>
            </a:r>
          </a:p>
        </p:txBody>
      </p:sp>
    </p:spTree>
    <p:extLst>
      <p:ext uri="{BB962C8B-B14F-4D97-AF65-F5344CB8AC3E}">
        <p14:creationId xmlns:p14="http://schemas.microsoft.com/office/powerpoint/2010/main" val="2857640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B2706-F26E-0013-7EF5-AC33A14D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89D10B4-04AA-F6B7-6348-73E2F4472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8486759" cy="698500"/>
          </a:xfrm>
        </p:spPr>
        <p:txBody>
          <a:bodyPr/>
          <a:lstStyle/>
          <a:p>
            <a:r>
              <a:rPr lang="zh-CN" altLang="en-US" dirty="0"/>
              <a:t>分布式训练：同步</a:t>
            </a:r>
            <a:r>
              <a:rPr lang="en-US" altLang="zh-CN" dirty="0"/>
              <a:t>SGD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异步</a:t>
            </a:r>
            <a:r>
              <a:rPr lang="en-US" altLang="zh-CN" dirty="0"/>
              <a:t>SGD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B77CDE8-11EA-184B-6AEA-E0D102EB1A75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9D4ABA08-D773-7176-78B8-54689E3BA46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A70DE068-1109-EC74-6144-8E02BB26553F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5CD527F-9513-A910-D86E-9BD0D4D06BEF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F650C0BF-8EA6-50B0-6CA3-5817A8E858D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DE3A7E33-DF42-1743-3F52-F2595CCE17E5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07B85A-4AE2-9DEC-DC50-61AC07FBBC45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FA592864-39C1-8E3C-3DF0-C55AF7F99AD5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946910E7-B08D-2E9E-286B-E76C16DA1AD5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80A70807-52CE-8084-E133-0EAB757A647B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0EEEEEFF-CEF3-8221-A7C1-9E56667D92F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105A8069-BC00-F240-9781-96F7D8D011EF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D55B318-3F6A-DCC5-904A-BC75AC4C9BF2}"/>
              </a:ext>
            </a:extLst>
          </p:cNvPr>
          <p:cNvSpPr/>
          <p:nvPr/>
        </p:nvSpPr>
        <p:spPr>
          <a:xfrm>
            <a:off x="1076959" y="4653280"/>
            <a:ext cx="9935883" cy="1493520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6E5A60-14D1-99C3-DBE4-F111574E7D22}"/>
              </a:ext>
            </a:extLst>
          </p:cNvPr>
          <p:cNvSpPr txBox="1"/>
          <p:nvPr/>
        </p:nvSpPr>
        <p:spPr>
          <a:xfrm>
            <a:off x="1304856" y="4753855"/>
            <a:ext cx="922750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/>
              <a:t>收敛速度：</a:t>
            </a:r>
            <a:r>
              <a:rPr lang="en-US" altLang="zh-CN" dirty="0"/>
              <a:t>workers</a:t>
            </a:r>
            <a:r>
              <a:rPr lang="zh-CN" altLang="en-US" dirty="0"/>
              <a:t>个数较少时，异步训练收敛快：同步等待开销占比大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	        workers</a:t>
            </a:r>
            <a:r>
              <a:rPr lang="zh-CN" altLang="en-US" dirty="0"/>
              <a:t>个数较多时，同步训练收敛快：每个</a:t>
            </a:r>
            <a:r>
              <a:rPr lang="en-US" altLang="zh-CN" dirty="0"/>
              <a:t>epoch</a:t>
            </a:r>
            <a:r>
              <a:rPr lang="zh-CN" altLang="en-US" dirty="0"/>
              <a:t>训练效果更好，可以用</a:t>
            </a:r>
            <a:r>
              <a:rPr lang="en-US" altLang="zh-CN" dirty="0"/>
              <a:t>	        </a:t>
            </a:r>
            <a:r>
              <a:rPr lang="zh-CN" altLang="en-US" dirty="0"/>
              <a:t>更少的</a:t>
            </a:r>
            <a:r>
              <a:rPr lang="en-US" altLang="zh-CN" dirty="0"/>
              <a:t>epoch</a:t>
            </a:r>
            <a:r>
              <a:rPr lang="zh-CN" altLang="en-US" dirty="0"/>
              <a:t>完成收敛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0D1EE7-AD11-E946-7913-0E6DF1208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71" y="1291052"/>
            <a:ext cx="10435606" cy="299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2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8166D-2B99-F7AE-61E0-71D0B14F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75F38D3-570C-4457-2B69-2FEF51D8A1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432" y="418427"/>
            <a:ext cx="5575300" cy="698500"/>
          </a:xfrm>
        </p:spPr>
        <p:txBody>
          <a:bodyPr/>
          <a:lstStyle/>
          <a:p>
            <a:r>
              <a:rPr lang="zh-CN" altLang="en-US" dirty="0"/>
              <a:t>大数据算法：分布式算法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70CE9052-E5FB-2DD5-A702-9695CCE78A61}"/>
              </a:ext>
            </a:extLst>
          </p:cNvPr>
          <p:cNvSpPr txBox="1"/>
          <p:nvPr/>
        </p:nvSpPr>
        <p:spPr>
          <a:xfrm>
            <a:off x="3659082" y="1175866"/>
            <a:ext cx="6620511" cy="3883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基础概念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算法的分布式实现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分布式机器学习训练</a:t>
            </a:r>
            <a:endParaRPr lang="en-US" altLang="zh-CN" sz="3200" b="1" dirty="0">
              <a:solidFill>
                <a:schemeClr val="tx1">
                  <a:lumMod val="50000"/>
                  <a:lumOff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lnSpc>
                <a:spcPct val="200000"/>
              </a:lnSpc>
              <a:buFont typeface="Wingdings" charset="2"/>
              <a:buChar char="n"/>
            </a:pPr>
            <a:r>
              <a:rPr lang="zh-CN" altLang="en-US" sz="3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联邦学习与区块链</a:t>
            </a:r>
            <a:endParaRPr lang="en-US" altLang="zh-CN" sz="32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330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5BEF9A2-FF0E-4929-9F40-8BF7E36CB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为什么需要分布式算法？</a:t>
            </a:r>
            <a:endParaRPr lang="zh-CN" altLang="en-US" b="1" dirty="0"/>
          </a:p>
          <a:p>
            <a:endParaRPr lang="zh-CN" alt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6DD111-6539-2096-689A-F74DDA2C85CF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17" name="箭头: V 形 16">
              <a:extLst>
                <a:ext uri="{FF2B5EF4-FFF2-40B4-BE49-F238E27FC236}">
                  <a16:creationId xmlns:a16="http://schemas.microsoft.com/office/drawing/2014/main" id="{B0ACE8C9-1298-D65D-445E-D11EBE6D8BC1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箭头: V 形 4">
              <a:extLst>
                <a:ext uri="{FF2B5EF4-FFF2-40B4-BE49-F238E27FC236}">
                  <a16:creationId xmlns:a16="http://schemas.microsoft.com/office/drawing/2014/main" id="{CD3B0BF3-3B2C-4436-2007-F31491E1CE81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BE3E275-9B29-6F18-294A-A9425BA26C5C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0" name="箭头: V 形 19">
              <a:extLst>
                <a:ext uri="{FF2B5EF4-FFF2-40B4-BE49-F238E27FC236}">
                  <a16:creationId xmlns:a16="http://schemas.microsoft.com/office/drawing/2014/main" id="{03C0F61E-64D9-0351-A2F8-6C6677717F8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箭头: V 形 4">
              <a:extLst>
                <a:ext uri="{FF2B5EF4-FFF2-40B4-BE49-F238E27FC236}">
                  <a16:creationId xmlns:a16="http://schemas.microsoft.com/office/drawing/2014/main" id="{8EC37F83-3D9D-B5DC-F958-A7CF56092BD0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4B0269-3B0F-7CF5-1CC0-41121ECE73A5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3" name="箭头: V 形 22">
              <a:extLst>
                <a:ext uri="{FF2B5EF4-FFF2-40B4-BE49-F238E27FC236}">
                  <a16:creationId xmlns:a16="http://schemas.microsoft.com/office/drawing/2014/main" id="{18147121-EA20-6E43-872A-62E70D4C42E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箭头: V 形 4">
              <a:extLst>
                <a:ext uri="{FF2B5EF4-FFF2-40B4-BE49-F238E27FC236}">
                  <a16:creationId xmlns:a16="http://schemas.microsoft.com/office/drawing/2014/main" id="{D7867C38-DF8F-B93A-7773-57DF3178A98D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95CECDF3-6581-AD3E-C252-F1FD4D9B2933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6" name="箭头: V 形 25">
              <a:extLst>
                <a:ext uri="{FF2B5EF4-FFF2-40B4-BE49-F238E27FC236}">
                  <a16:creationId xmlns:a16="http://schemas.microsoft.com/office/drawing/2014/main" id="{CE2F1A97-3432-BF84-B652-7CE52AE9AED4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箭头: V 形 4">
              <a:extLst>
                <a:ext uri="{FF2B5EF4-FFF2-40B4-BE49-F238E27FC236}">
                  <a16:creationId xmlns:a16="http://schemas.microsoft.com/office/drawing/2014/main" id="{D33D7DCB-B001-1099-A069-FE85FCCFC83B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0A58E6F-CA3D-9D61-8A76-EF7E5868D996}"/>
              </a:ext>
            </a:extLst>
          </p:cNvPr>
          <p:cNvSpPr/>
          <p:nvPr/>
        </p:nvSpPr>
        <p:spPr>
          <a:xfrm>
            <a:off x="796680" y="2641043"/>
            <a:ext cx="2094996" cy="734355"/>
          </a:xfrm>
          <a:prstGeom prst="round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1.</a:t>
            </a:r>
            <a:r>
              <a:rPr lang="zh-CN" altLang="en-US" sz="2000" b="1" dirty="0">
                <a:solidFill>
                  <a:schemeClr val="bg1"/>
                </a:solidFill>
              </a:rPr>
              <a:t>单机计算能力增长的“天花板”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9EF6400-A031-50BE-C435-EB5BD922314C}"/>
              </a:ext>
            </a:extLst>
          </p:cNvPr>
          <p:cNvSpPr/>
          <p:nvPr/>
        </p:nvSpPr>
        <p:spPr>
          <a:xfrm>
            <a:off x="3402381" y="1809867"/>
            <a:ext cx="2094996" cy="548640"/>
          </a:xfrm>
          <a:prstGeom prst="roundRect">
            <a:avLst/>
          </a:prstGeom>
          <a:solidFill>
            <a:srgbClr val="2BCFA3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摩尔定律放缓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F989D40-391A-E9FB-F8DF-2F5863B52FF2}"/>
              </a:ext>
            </a:extLst>
          </p:cNvPr>
          <p:cNvSpPr/>
          <p:nvPr/>
        </p:nvSpPr>
        <p:spPr>
          <a:xfrm>
            <a:off x="3402381" y="3667967"/>
            <a:ext cx="2094996" cy="548640"/>
          </a:xfrm>
          <a:prstGeom prst="roundRect">
            <a:avLst/>
          </a:prstGeom>
          <a:solidFill>
            <a:srgbClr val="F1790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主频提升受限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77BB7BE-DF87-7846-C41E-CCE4C39C5E3E}"/>
              </a:ext>
            </a:extLst>
          </p:cNvPr>
          <p:cNvSpPr/>
          <p:nvPr/>
        </p:nvSpPr>
        <p:spPr>
          <a:xfrm>
            <a:off x="2955604" y="2081423"/>
            <a:ext cx="397734" cy="191718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7A8E9A-8B81-25BD-C087-25FAC2CBC0A3}"/>
              </a:ext>
            </a:extLst>
          </p:cNvPr>
          <p:cNvSpPr txBox="1"/>
          <p:nvPr/>
        </p:nvSpPr>
        <p:spPr>
          <a:xfrm>
            <a:off x="5626658" y="1848620"/>
            <a:ext cx="58634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过去几十年里，摩尔定律预测芯片上晶体管数量每</a:t>
            </a:r>
            <a:r>
              <a:rPr lang="en-US" altLang="zh-CN" dirty="0">
                <a:latin typeface="+mn-ea"/>
              </a:rPr>
              <a:t>18–24</a:t>
            </a:r>
            <a:r>
              <a:rPr lang="zh-CN" altLang="en-US" dirty="0">
                <a:latin typeface="+mn-ea"/>
              </a:rPr>
              <a:t>个月翻倍，带来性能飞跃。但近年来，这一趋势</a:t>
            </a:r>
            <a:r>
              <a:rPr lang="zh-CN" altLang="en-US" b="1" dirty="0">
                <a:latin typeface="+mn-ea"/>
              </a:rPr>
              <a:t>明显放缓</a:t>
            </a:r>
            <a:r>
              <a:rPr lang="zh-CN" altLang="en-US" dirty="0">
                <a:latin typeface="+mn-ea"/>
              </a:rPr>
              <a:t>，因为制程工艺接近物理极限（比如</a:t>
            </a:r>
            <a:r>
              <a:rPr lang="en-US" altLang="zh-CN" dirty="0">
                <a:latin typeface="+mn-ea"/>
              </a:rPr>
              <a:t>3nm</a:t>
            </a:r>
            <a:r>
              <a:rPr lang="zh-CN" altLang="en-US" dirty="0">
                <a:latin typeface="+mn-ea"/>
              </a:rPr>
              <a:t>以下制程面临量子隧穿问题）。</a:t>
            </a:r>
            <a:endParaRPr lang="en-US" altLang="zh-CN" dirty="0">
              <a:latin typeface="+mn-ea"/>
            </a:endParaRPr>
          </a:p>
          <a:p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48A441-06D3-55BA-3D4C-E5E53926DC38}"/>
              </a:ext>
            </a:extLst>
          </p:cNvPr>
          <p:cNvSpPr txBox="1"/>
          <p:nvPr/>
        </p:nvSpPr>
        <p:spPr>
          <a:xfrm>
            <a:off x="5626658" y="3716964"/>
            <a:ext cx="5789843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主频（</a:t>
            </a:r>
            <a:r>
              <a:rPr lang="en-US" altLang="zh-CN" dirty="0">
                <a:latin typeface="+mn-ea"/>
              </a:rPr>
              <a:t>GHz</a:t>
            </a:r>
            <a:r>
              <a:rPr lang="zh-CN" altLang="en-US" dirty="0">
                <a:latin typeface="+mn-ea"/>
              </a:rPr>
              <a:t>）在</a:t>
            </a:r>
            <a:r>
              <a:rPr lang="en-US" altLang="zh-CN" dirty="0">
                <a:latin typeface="+mn-ea"/>
              </a:rPr>
              <a:t>2010</a:t>
            </a:r>
            <a:r>
              <a:rPr lang="zh-CN" altLang="en-US" dirty="0">
                <a:latin typeface="+mn-ea"/>
              </a:rPr>
              <a:t>年前后基本达到了上限（≈</a:t>
            </a:r>
            <a:r>
              <a:rPr lang="en-US" altLang="zh-CN" dirty="0">
                <a:latin typeface="+mn-ea"/>
              </a:rPr>
              <a:t>4GHz</a:t>
            </a:r>
            <a:r>
              <a:rPr lang="zh-CN" altLang="en-US" dirty="0">
                <a:latin typeface="+mn-ea"/>
              </a:rPr>
              <a:t>），继续提升会带来更高功耗，以及</a:t>
            </a:r>
            <a:r>
              <a:rPr lang="zh-CN" altLang="en-US" b="1" dirty="0">
                <a:latin typeface="+mn-ea"/>
              </a:rPr>
              <a:t>巨大的发热量</a:t>
            </a:r>
            <a:r>
              <a:rPr lang="zh-CN" altLang="en-US" dirty="0">
                <a:latin typeface="+mn-ea"/>
              </a:rPr>
              <a:t>（散热成本飙升）。单核心性能提升变得越来越困难，转而依赖“</a:t>
            </a:r>
            <a:r>
              <a:rPr lang="zh-CN" altLang="en-US" b="1" dirty="0">
                <a:latin typeface="+mn-ea"/>
              </a:rPr>
              <a:t>多核并行</a:t>
            </a:r>
            <a:r>
              <a:rPr lang="zh-CN" altLang="en-US" dirty="0">
                <a:latin typeface="+mn-ea"/>
              </a:rPr>
              <a:t>”，但多核也受限于缓存一致性与带宽瓶颈。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9600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3F516-69D2-D9B3-F296-F0717376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EFE09935-09D4-C362-CF62-DFC277BDA1CC}"/>
              </a:ext>
            </a:extLst>
          </p:cNvPr>
          <p:cNvSpPr/>
          <p:nvPr/>
        </p:nvSpPr>
        <p:spPr>
          <a:xfrm>
            <a:off x="880761" y="1140254"/>
            <a:ext cx="10151835" cy="309717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AC226F2-9871-B5FD-9025-3199BA3F8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983079" cy="698500"/>
          </a:xfrm>
        </p:spPr>
        <p:txBody>
          <a:bodyPr/>
          <a:lstStyle/>
          <a:p>
            <a:r>
              <a:rPr lang="zh-CN" altLang="en-US" dirty="0"/>
              <a:t>联邦学习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484C7AA-2433-B38B-844A-370424E0015F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4C983333-58BD-C87B-9096-D405F4AA48C4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5AA651AC-A2DC-DD44-03FF-B5B86F845578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D2557CB-2960-D02F-0425-5763A8A3BFE7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9E5489BD-707C-9C5C-5CA4-0839069E42A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F7647A94-C318-3C09-09F7-65E3F632A1CD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248CFD1-6855-21B7-416B-DDF3CD775E2D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4FBC162C-1F4F-9844-E1CA-E9DC173F314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7E7EEC2A-428B-547A-AC5B-EB083396BF54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46E7959-F4A9-0CB3-36F2-763747B48F26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36C51957-A3A9-B49E-B9A7-57267C503745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F5336D25-78DC-3BB7-967A-715A77910FBA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07F01DAF-E33C-0A7E-C084-A3E9A7B3231F}"/>
              </a:ext>
            </a:extLst>
          </p:cNvPr>
          <p:cNvSpPr txBox="1"/>
          <p:nvPr/>
        </p:nvSpPr>
        <p:spPr>
          <a:xfrm>
            <a:off x="1159408" y="1398263"/>
            <a:ext cx="9366356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General Data Protection Regulation</a:t>
            </a:r>
            <a:r>
              <a:rPr lang="zh-CN" altLang="en-US" dirty="0"/>
              <a:t>（</a:t>
            </a:r>
            <a:r>
              <a:rPr lang="en-US" altLang="zh-CN" dirty="0"/>
              <a:t>GDPR</a:t>
            </a:r>
            <a:r>
              <a:rPr lang="zh-CN" altLang="en-US" dirty="0"/>
              <a:t>，通用数据保护条例）是由</a:t>
            </a:r>
            <a:r>
              <a:rPr lang="zh-CN" altLang="en-US" b="1" dirty="0"/>
              <a:t>欧盟</a:t>
            </a:r>
            <a:r>
              <a:rPr lang="zh-CN" altLang="en-US" dirty="0"/>
              <a:t>在</a:t>
            </a:r>
            <a:r>
              <a:rPr lang="en-US" altLang="zh-CN" dirty="0"/>
              <a:t>2016</a:t>
            </a:r>
            <a:r>
              <a:rPr lang="zh-CN" altLang="en-US" dirty="0"/>
              <a:t>年颁布，并于</a:t>
            </a:r>
            <a:r>
              <a:rPr lang="en-US" altLang="zh-CN" b="1" dirty="0"/>
              <a:t>2018</a:t>
            </a:r>
            <a:r>
              <a:rPr lang="zh-CN" altLang="en-US" b="1" dirty="0"/>
              <a:t>年</a:t>
            </a:r>
            <a:r>
              <a:rPr lang="en-US" altLang="zh-CN" b="1" dirty="0"/>
              <a:t>5</a:t>
            </a:r>
            <a:r>
              <a:rPr lang="zh-CN" altLang="en-US" b="1" dirty="0"/>
              <a:t>月</a:t>
            </a:r>
            <a:r>
              <a:rPr lang="en-US" altLang="zh-CN" b="1" dirty="0"/>
              <a:t>25</a:t>
            </a:r>
            <a:r>
              <a:rPr lang="zh-CN" altLang="en-US" b="1" dirty="0"/>
              <a:t>日正式生效</a:t>
            </a:r>
            <a:r>
              <a:rPr lang="zh-CN" altLang="en-US" dirty="0"/>
              <a:t>的一部里程碑式的数据隐私法规。</a:t>
            </a:r>
            <a:r>
              <a:rPr lang="en-US" altLang="zh-CN" dirty="0"/>
              <a:t>GDPR</a:t>
            </a:r>
            <a:r>
              <a:rPr lang="zh-CN" altLang="en-US" dirty="0"/>
              <a:t>具有两条重要核心理念：数据不应离开数据产生地（“数据本地化”原则），以及个人数据应在处理前获得授权，且有权请求删除。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dirty="0"/>
              <a:t>GDPR</a:t>
            </a:r>
            <a:r>
              <a:rPr lang="zh-CN" altLang="en-US" dirty="0"/>
              <a:t>的适用范围很广，不仅适用于欧盟公司，也适用于任何处理欧盟公民数据的公司，无论公司所在地在哪。比如：中国公司处理欧盟用户数据，也受</a:t>
            </a:r>
            <a:r>
              <a:rPr lang="en-US" altLang="zh-CN" dirty="0"/>
              <a:t>GDPR</a:t>
            </a:r>
            <a:r>
              <a:rPr lang="zh-CN" altLang="en-US" dirty="0"/>
              <a:t>约束。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DF6BE96-06BA-F257-C99F-03A53B08DED6}"/>
              </a:ext>
            </a:extLst>
          </p:cNvPr>
          <p:cNvSpPr txBox="1"/>
          <p:nvPr/>
        </p:nvSpPr>
        <p:spPr>
          <a:xfrm>
            <a:off x="1405847" y="4428290"/>
            <a:ext cx="9025525" cy="1704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动机：</a:t>
            </a:r>
            <a:r>
              <a:rPr lang="zh-CN" altLang="en-US" dirty="0"/>
              <a:t>数据越来越分散地存储在多个设备</a:t>
            </a:r>
            <a:r>
              <a:rPr lang="en-US" altLang="zh-CN" dirty="0"/>
              <a:t>/</a:t>
            </a:r>
            <a:r>
              <a:rPr lang="zh-CN" altLang="en-US" dirty="0"/>
              <a:t>组织中，例如：智能手机、医院、银行；且法规限制数据集中处理（如 </a:t>
            </a:r>
            <a:r>
              <a:rPr lang="en-US" altLang="zh-CN" b="1" dirty="0"/>
              <a:t>GDPR</a:t>
            </a:r>
            <a:r>
              <a:rPr lang="zh-CN" altLang="en-US" b="1" dirty="0"/>
              <a:t>、</a:t>
            </a:r>
            <a:r>
              <a:rPr lang="en-US" altLang="zh-CN" b="1" dirty="0"/>
              <a:t>HIPAA</a:t>
            </a:r>
            <a:r>
              <a:rPr lang="zh-CN" altLang="en-US" dirty="0"/>
              <a:t>）。同时，传统的分布式训练面临如隐私、带宽、安全成本高等问题，这些问题导致数据“不能动”。需要在</a:t>
            </a:r>
            <a:r>
              <a:rPr lang="zh-CN" altLang="en-US" b="1" dirty="0"/>
              <a:t>不集中管理数据，且保障用户隐私</a:t>
            </a:r>
            <a:r>
              <a:rPr lang="zh-CN" altLang="en-US" dirty="0"/>
              <a:t>的前提下完成机器学习任务。</a:t>
            </a:r>
          </a:p>
        </p:txBody>
      </p:sp>
    </p:spTree>
    <p:extLst>
      <p:ext uri="{BB962C8B-B14F-4D97-AF65-F5344CB8AC3E}">
        <p14:creationId xmlns:p14="http://schemas.microsoft.com/office/powerpoint/2010/main" val="3843282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A64FB-2718-5885-B4D1-DB1A896D8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B2454568-A52B-4398-8008-25895EF6B8B4}"/>
              </a:ext>
            </a:extLst>
          </p:cNvPr>
          <p:cNvSpPr/>
          <p:nvPr/>
        </p:nvSpPr>
        <p:spPr>
          <a:xfrm>
            <a:off x="486100" y="1494924"/>
            <a:ext cx="4312579" cy="487446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FA13916-0C8B-7666-E79A-0B81E8CD7F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210919" cy="698500"/>
          </a:xfrm>
        </p:spPr>
        <p:txBody>
          <a:bodyPr/>
          <a:lstStyle/>
          <a:p>
            <a:r>
              <a:rPr lang="zh-CN" altLang="en-US" dirty="0"/>
              <a:t>联邦学习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传统分布式训练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9C76DF-475B-1C9C-5886-889D7249DF51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B97F8E82-2D69-6C0C-0AEA-081898E9C84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B2F86DE5-2779-18F0-E044-2FA982468351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8EA6510-138C-4AF0-E4CC-BED0F7A6224F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E795491D-4AFB-BDFC-7A54-548DE85D1B3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A52F7998-9A67-F109-8C8E-6B5FC410D69C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0B6EEEE-2CFC-1545-95D8-29BCE4218E0F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2BDF306B-A112-7BF6-9383-CE733D17FE7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E59A2C02-055D-61CF-FE6E-BC07099832BF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72A4686-4A2E-20A5-AA51-52F114C8BB6B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07AE9C5F-D812-DADD-A19C-EA0B9BFC101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2825A1F7-DDA8-3F0D-1387-97D07894EACB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B4F5026-17A2-42A6-3C85-F791B9A1A5D7}"/>
              </a:ext>
            </a:extLst>
          </p:cNvPr>
          <p:cNvSpPr/>
          <p:nvPr/>
        </p:nvSpPr>
        <p:spPr>
          <a:xfrm>
            <a:off x="1992491" y="1216064"/>
            <a:ext cx="1299795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  PS</a:t>
            </a:r>
            <a:r>
              <a:rPr lang="zh-CN" altLang="en-US" b="1" dirty="0">
                <a:solidFill>
                  <a:schemeClr val="tx1"/>
                </a:solidFill>
              </a:rPr>
              <a:t>架构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7057B-DBAE-63EC-E9F6-014195C0529C}"/>
              </a:ext>
            </a:extLst>
          </p:cNvPr>
          <p:cNvSpPr txBox="1"/>
          <p:nvPr/>
        </p:nvSpPr>
        <p:spPr>
          <a:xfrm>
            <a:off x="570871" y="2383346"/>
            <a:ext cx="4315462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1.</a:t>
            </a:r>
            <a:r>
              <a:rPr lang="zh-CN" altLang="en-US" dirty="0"/>
              <a:t>将整个训练数据划分给不同 </a:t>
            </a:r>
            <a:r>
              <a:rPr lang="en-US" altLang="zh-CN" dirty="0"/>
              <a:t>Worker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2.</a:t>
            </a:r>
            <a:r>
              <a:rPr lang="zh-CN" altLang="en-US" dirty="0"/>
              <a:t>训练循环：每个 </a:t>
            </a:r>
            <a:r>
              <a:rPr lang="en-US" altLang="zh-CN" dirty="0"/>
              <a:t>Worker </a:t>
            </a:r>
            <a:r>
              <a:rPr lang="zh-CN" altLang="en-US" dirty="0"/>
              <a:t>拉取最新模型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3.</a:t>
            </a:r>
            <a:r>
              <a:rPr lang="zh-CN" altLang="en-US" dirty="0"/>
              <a:t>用本地数据计算梯度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4.</a:t>
            </a:r>
            <a:r>
              <a:rPr lang="zh-CN" altLang="en-US" dirty="0"/>
              <a:t>将梯度上传给 </a:t>
            </a:r>
            <a:r>
              <a:rPr lang="en-US" altLang="zh-CN" dirty="0"/>
              <a:t>PS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5. PS </a:t>
            </a:r>
            <a:r>
              <a:rPr lang="zh-CN" altLang="en-US" dirty="0"/>
              <a:t>聚合所有梯度并更新模型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6.</a:t>
            </a:r>
            <a:r>
              <a:rPr lang="zh-CN" altLang="en-US" dirty="0"/>
              <a:t>将更新后的模型广播给所有 </a:t>
            </a:r>
            <a:r>
              <a:rPr lang="en-US" altLang="zh-CN" dirty="0"/>
              <a:t>Workers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A1D5004-3691-2B3C-6525-E3B82CCBFFE1}"/>
              </a:ext>
            </a:extLst>
          </p:cNvPr>
          <p:cNvSpPr/>
          <p:nvPr/>
        </p:nvSpPr>
        <p:spPr>
          <a:xfrm>
            <a:off x="5313680" y="1494924"/>
            <a:ext cx="6210919" cy="487446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130A494-502D-FAFA-52CE-BDF3B9DAC981}"/>
              </a:ext>
            </a:extLst>
          </p:cNvPr>
          <p:cNvSpPr/>
          <p:nvPr/>
        </p:nvSpPr>
        <p:spPr>
          <a:xfrm>
            <a:off x="7680297" y="1205906"/>
            <a:ext cx="1646583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 err="1">
                <a:solidFill>
                  <a:schemeClr val="tx1"/>
                </a:solidFill>
              </a:rPr>
              <a:t>FedSGD</a:t>
            </a:r>
            <a:r>
              <a:rPr lang="zh-CN" altLang="en-US" b="1" dirty="0">
                <a:solidFill>
                  <a:schemeClr val="tx1"/>
                </a:solidFill>
              </a:rPr>
              <a:t>架构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4B48033D-2254-DD40-07DF-6C547E7B7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314" y="1724156"/>
            <a:ext cx="6210919" cy="4197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b="1" dirty="0">
                <a:latin typeface="+mn-ea"/>
              </a:rPr>
              <a:t>差分隐私 </a:t>
            </a:r>
            <a:r>
              <a:rPr lang="en-US" altLang="zh-CN" b="1" dirty="0">
                <a:latin typeface="+mn-ea"/>
              </a:rPr>
              <a:t>(Differential Privacy): </a:t>
            </a:r>
            <a:r>
              <a:rPr lang="zh-CN" altLang="en-US" dirty="0">
                <a:latin typeface="+mn-ea"/>
              </a:rPr>
              <a:t>客户端在上传梯度前剪裁梯度并加入噪声，使得攻击者无法根据上传信息反推出原始数据。理论上，差分隐私可以量化隐私泄露概率</a:t>
            </a:r>
            <a:r>
              <a:rPr lang="en-US" altLang="zh-CN" dirty="0">
                <a:latin typeface="+mn-ea"/>
              </a:rPr>
              <a:t>(</a:t>
            </a:r>
            <a:r>
              <a:rPr lang="el-GR" altLang="zh-CN" dirty="0">
                <a:latin typeface="+mn-ea"/>
              </a:rPr>
              <a:t>ε-</a:t>
            </a:r>
            <a:r>
              <a:rPr lang="en-US" altLang="zh-CN" dirty="0">
                <a:latin typeface="+mn-ea"/>
              </a:rPr>
              <a:t>differential privacy)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b="1" dirty="0">
                <a:latin typeface="+mn-ea"/>
              </a:rPr>
              <a:t>安全多方计算 </a:t>
            </a:r>
            <a:r>
              <a:rPr lang="en-US" altLang="zh-CN" b="1" dirty="0">
                <a:latin typeface="+mn-ea"/>
              </a:rPr>
              <a:t>(Secure Multi-Party Computation, MPC): </a:t>
            </a:r>
            <a:r>
              <a:rPr lang="zh-CN" altLang="en-US" dirty="0">
                <a:latin typeface="+mn-ea"/>
              </a:rPr>
              <a:t>客户端之间使用</a:t>
            </a:r>
            <a:r>
              <a:rPr lang="en-US" altLang="zh-CN" dirty="0">
                <a:latin typeface="+mn-ea"/>
              </a:rPr>
              <a:t>secret sharing</a:t>
            </a:r>
            <a:r>
              <a:rPr lang="zh-CN" altLang="en-US" dirty="0">
                <a:latin typeface="+mn-ea"/>
              </a:rPr>
              <a:t>机制进行梯度共享使得服务器无法看到任意单个梯度，只能看到聚合结果。</a:t>
            </a:r>
            <a:endParaRPr lang="en-US" altLang="zh-CN" dirty="0">
              <a:latin typeface="+mn-ea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lang="zh-CN" altLang="en-US" b="1" dirty="0">
                <a:latin typeface="+mn-ea"/>
              </a:rPr>
              <a:t>同态加密 </a:t>
            </a:r>
            <a:r>
              <a:rPr lang="en-US" altLang="zh-CN" b="1" dirty="0">
                <a:latin typeface="+mn-ea"/>
              </a:rPr>
              <a:t>(Homomorphic Encryption): </a:t>
            </a:r>
            <a:r>
              <a:rPr lang="zh-CN" altLang="en-US" dirty="0">
                <a:latin typeface="+mn-ea"/>
              </a:rPr>
              <a:t>客户端用加密算法对梯度加密，服务器直接在密文上进行加法聚合，不解密也能完成更新。</a:t>
            </a:r>
            <a:endParaRPr lang="en-US" altLang="zh-CN" dirty="0">
              <a:latin typeface="+mn-ea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E50043E-665F-1189-BDC1-B8C43DA824E6}"/>
              </a:ext>
            </a:extLst>
          </p:cNvPr>
          <p:cNvSpPr/>
          <p:nvPr/>
        </p:nvSpPr>
        <p:spPr>
          <a:xfrm>
            <a:off x="4688075" y="3453201"/>
            <a:ext cx="717312" cy="345087"/>
          </a:xfrm>
          <a:prstGeom prst="rightArrow">
            <a:avLst/>
          </a:prstGeom>
          <a:ln w="38100">
            <a:solidFill>
              <a:srgbClr val="0070C0"/>
            </a:solidFill>
          </a:ln>
        </p:spPr>
        <p:txBody>
          <a:bodyPr wrap="square" rtlCol="0" anchor="ctr">
            <a:spAutoFit/>
          </a:bodyPr>
          <a:lstStyle/>
          <a:p>
            <a:pPr marL="539750" indent="-539750" algn="ctr">
              <a:lnSpc>
                <a:spcPct val="150000"/>
              </a:lnSpc>
              <a:buClr>
                <a:srgbClr val="FF9933"/>
              </a:buClr>
              <a:buSzPct val="115000"/>
              <a:buFont typeface="Wingdings" panose="05000000000000000000" pitchFamily="2" charset="2"/>
              <a:buChar char="Ü"/>
            </a:pP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1639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3C14A-CD4D-3DFA-DCF5-1F03C4723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482DFE-AEA0-C0F8-4BE3-C2A3B3C7E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210919" cy="698500"/>
          </a:xfrm>
        </p:spPr>
        <p:txBody>
          <a:bodyPr/>
          <a:lstStyle/>
          <a:p>
            <a:r>
              <a:rPr lang="zh-CN" altLang="en-US" dirty="0"/>
              <a:t>联邦学习</a:t>
            </a:r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40634EE-3168-05E6-F7DB-E4B177BF9619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5EB3A885-EF85-0740-AA03-B64DC596098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7928B153-F2FB-1350-0548-9C84FF0749CD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E59B265-5036-F01D-318E-B0008CDEAEA1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57DB13B9-427E-9206-F768-57A37E62F54D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557596CB-8EF9-4EB6-D00C-539EF233DFF0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4C7FB2B-5C04-12B1-0EA8-F82D4E04D1B0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F7770823-338C-5213-E4C9-18AB644514CD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63F2DEB9-FAFA-C00C-A6EC-036A96A46972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4A9E1733-EB10-A910-E517-7C5E5B8CBEBE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59BCB42A-ECFD-3A72-D0A5-FBE388F4D42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E78C803F-902F-A80E-EF18-72FCD1985F95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06FF1130-93F9-8210-9A9A-3A4585F47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508446"/>
              </p:ext>
            </p:extLst>
          </p:nvPr>
        </p:nvGraphicFramePr>
        <p:xfrm>
          <a:off x="838200" y="3835400"/>
          <a:ext cx="10515600" cy="21945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989426225"/>
                    </a:ext>
                  </a:extLst>
                </a:gridCol>
                <a:gridCol w="4257040">
                  <a:extLst>
                    <a:ext uri="{9D8B030D-6E8A-4147-A177-3AD203B41FA5}">
                      <a16:colId xmlns:a16="http://schemas.microsoft.com/office/drawing/2014/main" val="3827186327"/>
                    </a:ext>
                  </a:extLst>
                </a:gridCol>
                <a:gridCol w="4201160">
                  <a:extLst>
                    <a:ext uri="{9D8B030D-6E8A-4147-A177-3AD203B41FA5}">
                      <a16:colId xmlns:a16="http://schemas.microsoft.com/office/drawing/2014/main" val="17205792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FedSGD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参数服务器（</a:t>
                      </a:r>
                      <a:r>
                        <a:rPr lang="en-US" altLang="zh-CN" b="1" dirty="0"/>
                        <a:t>PS</a:t>
                      </a:r>
                      <a:r>
                        <a:rPr lang="zh-CN" altLang="en-US" b="1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513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网络环境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异构、跨组织、广域网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同质、数据中心内部局域网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60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节点信任关系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客户端不可信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节点间互相信任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37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/>
                        <a:t>数据归属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数据永远在客户端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数据由系统划分后分配到 </a:t>
                      </a:r>
                      <a:r>
                        <a:rPr lang="en-US"/>
                        <a:t>Worker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17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/>
                        <a:t>通信模式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低频、容错、延迟容忍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高频、实时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278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 dirty="0"/>
                        <a:t>设计动机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隐私保护、协作学习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并行训练、性能提升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113226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50640D83-020B-CCFD-08F5-7A8AE890F6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610" y="747370"/>
            <a:ext cx="5760720" cy="284927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5C04E02-F73F-2305-4289-F2B02C438FAD}"/>
              </a:ext>
            </a:extLst>
          </p:cNvPr>
          <p:cNvSpPr txBox="1"/>
          <p:nvPr/>
        </p:nvSpPr>
        <p:spPr>
          <a:xfrm>
            <a:off x="775661" y="1906782"/>
            <a:ext cx="5248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 err="1"/>
              <a:t>FedSGD</a:t>
            </a:r>
            <a:r>
              <a:rPr lang="en-US" altLang="zh-CN" b="1" dirty="0"/>
              <a:t> </a:t>
            </a:r>
            <a:r>
              <a:rPr lang="zh-CN" altLang="en-US" b="1" dirty="0"/>
              <a:t>的隐私保护不是自动的，</a:t>
            </a:r>
            <a:r>
              <a:rPr lang="zh-CN" altLang="en-US" dirty="0"/>
              <a:t>真正的安全特性依赖于：差分隐私、加密、</a:t>
            </a:r>
            <a:r>
              <a:rPr lang="en-US" altLang="zh-CN" dirty="0"/>
              <a:t>MPC </a:t>
            </a:r>
            <a:r>
              <a:rPr lang="zh-CN" altLang="en-US" dirty="0"/>
              <a:t>等</a:t>
            </a:r>
            <a:r>
              <a:rPr lang="zh-CN" altLang="en-US" b="1" dirty="0"/>
              <a:t>联邦学习生态中的扩展机制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70684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40141-66D8-08A5-8C7A-EBD15565C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282F2A2-65A0-4F29-EEF0-DD3A146C0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9838039" cy="698500"/>
          </a:xfrm>
        </p:spPr>
        <p:txBody>
          <a:bodyPr/>
          <a:lstStyle/>
          <a:p>
            <a:r>
              <a:rPr lang="zh-CN" altLang="en-US" dirty="0"/>
              <a:t>联邦学习：实际例子</a:t>
            </a:r>
            <a:r>
              <a:rPr lang="en-US" altLang="zh-CN" dirty="0"/>
              <a:t>—Split Neural Network [4]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DCA1259-E362-3A6E-2382-22CE3F703EC6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3C7A770B-373C-FE10-E9D6-E1398613A12D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3C219F77-D457-38CD-75D1-6D678D90E849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3588FA2-B6D4-D23C-C079-5ACEE1C1929C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D23B9A51-06E0-CC9A-29D3-7336AE9D977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4259401A-7F2D-C29D-2ED2-330DAD59AE27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B9FCB840-CA76-DA4F-D072-627CB747A8C6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51900E6A-BE32-EB6A-B4AC-DEE3D9CEC6F4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D022D696-FC4A-BF5F-DA5F-FF8B24C8D97B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42E10DC-8A75-5B90-4FB9-BAC1FC46ED86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20F97C17-2629-F7D2-BF5B-0E37F211407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46A9E4B9-4123-3DB9-CDBF-A4881FCC3F05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A4DE025-F15A-94C5-7E89-B0F681CD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20" y="1125014"/>
            <a:ext cx="4934639" cy="4763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B4D3D1-D222-2A66-3BAE-3BE85F70BBF3}"/>
              </a:ext>
            </a:extLst>
          </p:cNvPr>
          <p:cNvSpPr txBox="1"/>
          <p:nvPr/>
        </p:nvSpPr>
        <p:spPr>
          <a:xfrm>
            <a:off x="6432331" y="5888179"/>
            <a:ext cx="5653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[4] Gupta O,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Raskar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R. Distributed learning of deep neural network over multiple agents[J]. Journal of Network and Computer Applications, 2018, 116: 1-8.</a:t>
            </a:r>
            <a:endParaRPr lang="zh-CN" altLang="en-US" sz="1200" i="1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BDAE438-E25C-8440-1B96-D17C14632894}"/>
              </a:ext>
            </a:extLst>
          </p:cNvPr>
          <p:cNvSpPr/>
          <p:nvPr/>
        </p:nvSpPr>
        <p:spPr>
          <a:xfrm>
            <a:off x="486100" y="1494924"/>
            <a:ext cx="5946231" cy="487446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4E9EC39-B645-9C33-E86D-C99EAEC8FB1D}"/>
              </a:ext>
            </a:extLst>
          </p:cNvPr>
          <p:cNvSpPr/>
          <p:nvPr/>
        </p:nvSpPr>
        <p:spPr>
          <a:xfrm>
            <a:off x="1301484" y="1219320"/>
            <a:ext cx="4315462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  Split NN</a:t>
            </a:r>
            <a:r>
              <a:rPr lang="zh-CN" altLang="en-US" b="1" dirty="0">
                <a:solidFill>
                  <a:schemeClr val="tx1"/>
                </a:solidFill>
              </a:rPr>
              <a:t>的训练过程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中心化联邦学习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A306E11-5D95-0992-ED0F-5D648F3E69D0}"/>
                  </a:ext>
                </a:extLst>
              </p:cNvPr>
              <p:cNvSpPr txBox="1"/>
              <p:nvPr/>
            </p:nvSpPr>
            <p:spPr>
              <a:xfrm>
                <a:off x="701040" y="1870753"/>
                <a:ext cx="5653876" cy="4684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串行训练：当前正在参与训练的那个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𝐴𝑙𝑖𝑐𝑒</m:t>
                    </m:r>
                  </m:oMath>
                </a14:m>
                <a:r>
                  <a:rPr lang="zh-CN" altLang="en-US" dirty="0"/>
                  <a:t>持有神经网络的前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最新参数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𝐵𝑜𝑏</m:t>
                    </m:r>
                  </m:oMath>
                </a14:m>
                <a:r>
                  <a:rPr lang="zh-CN" altLang="en-US" dirty="0"/>
                  <a:t>始终持有神经网络的所有层的最新参数，包括前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zh-CN" altLang="en-US" dirty="0"/>
                  <a:t>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层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zh-CN" altLang="en-US" b="1" dirty="0"/>
                  <a:t>“拿模型”</a:t>
                </a:r>
                <a:r>
                  <a:rPr lang="zh-CN" altLang="en-US" dirty="0"/>
                  <a:t>：每个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𝐴𝑙𝑖𝑐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在开始一次训练前，先从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𝐵𝑜𝑏</m:t>
                    </m:r>
                  </m:oMath>
                </a14:m>
                <a:r>
                  <a:rPr lang="zh-CN" altLang="en-US" dirty="0"/>
                  <a:t>处拉取网络前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最新参数</m:t>
                    </m:r>
                  </m:oMath>
                </a14:m>
                <a:r>
                  <a:rPr lang="zh-CN" altLang="en-US" dirty="0"/>
                  <a:t>（</a:t>
                </a:r>
                <a:r>
                  <a:rPr lang="en-US" altLang="zh-CN" dirty="0"/>
                  <a:t>Snapshot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Tx/>
                  <a:buAutoNum type="arabicPeriod"/>
                </a:pPr>
                <a:r>
                  <a:rPr lang="zh-CN" altLang="en-US" b="1" dirty="0"/>
                  <a:t>“合作前向传播”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𝐴𝑙𝑖𝑐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使用自己的本地数据，对网络的前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/>
                  <a:t>层执行前向传播，得到第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层的输出，发给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𝐵𝑜𝑏</m:t>
                    </m:r>
                  </m:oMath>
                </a14:m>
                <a:r>
                  <a:rPr lang="zh-CN" altLang="en-US" dirty="0"/>
                  <a:t>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𝐵𝑜𝑏</m:t>
                    </m:r>
                  </m:oMath>
                </a14:m>
                <a:r>
                  <a:rPr lang="zh-CN" altLang="en-US" dirty="0"/>
                  <a:t>继续前向传播得到标签</a:t>
                </a:r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A306E11-5D95-0992-ED0F-5D648F3E6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870753"/>
                <a:ext cx="5653876" cy="4684103"/>
              </a:xfrm>
              <a:prstGeom prst="rect">
                <a:avLst/>
              </a:prstGeom>
              <a:blipFill>
                <a:blip r:embed="rId4"/>
                <a:stretch>
                  <a:fillRect l="-647" r="-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65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A171-CB0E-047C-D6E1-4F71B9249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048803E-DE70-D54C-2243-5D5043E2DF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9838039" cy="698500"/>
          </a:xfrm>
        </p:spPr>
        <p:txBody>
          <a:bodyPr/>
          <a:lstStyle/>
          <a:p>
            <a:r>
              <a:rPr lang="zh-CN" altLang="en-US" dirty="0"/>
              <a:t>联邦学习：实际例子</a:t>
            </a:r>
            <a:r>
              <a:rPr lang="en-US" altLang="zh-CN" dirty="0"/>
              <a:t>—Split Neural Network [4]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6F04018-7B02-6174-E862-DE7EEB3257E5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647F0CB6-FCCC-98A3-EB60-136DAC638B3B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AE288567-5AAE-0653-D6C3-7E9D083E69EE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2A068AF-2FC3-9292-E4F4-581E7EDF02F3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8FD4788A-7375-B9CB-6105-C1C835005DD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DAD501EF-F529-76D1-2C28-A50D2FF188A9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9AB9B48-7C3A-FD1A-16D3-6B50656A21D3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D06367CF-55BB-9D1A-2E3A-5BCD5C7D67D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80A6DFC3-4FDA-319A-D646-4F7A44EF7B38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6882008-1AF0-62E2-3F94-22C940BEAD7F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9D515278-0663-BE61-DF70-DB5936C51AF9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274D7963-A2C1-5BEE-8912-92D623AEC71F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51766F1-E2C2-C3C2-7072-39E6FC000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720" y="1125014"/>
            <a:ext cx="4934639" cy="47631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1FA6DA1-3C1F-DEB8-4156-D0387A3EEB0A}"/>
              </a:ext>
            </a:extLst>
          </p:cNvPr>
          <p:cNvSpPr txBox="1"/>
          <p:nvPr/>
        </p:nvSpPr>
        <p:spPr>
          <a:xfrm>
            <a:off x="6432331" y="5888179"/>
            <a:ext cx="56538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[4] Gupta O,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Raskar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R. Distributed learning of deep neural network over multiple agents[J]. Journal of Network and Computer Applications, 2018, 116: 1-8.</a:t>
            </a:r>
            <a:endParaRPr lang="zh-CN" altLang="en-US" sz="1200" i="1" dirty="0">
              <a:latin typeface="+mn-ea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570AD87-279A-C769-A916-B50A87934EE4}"/>
              </a:ext>
            </a:extLst>
          </p:cNvPr>
          <p:cNvSpPr/>
          <p:nvPr/>
        </p:nvSpPr>
        <p:spPr>
          <a:xfrm>
            <a:off x="486100" y="1494924"/>
            <a:ext cx="5946231" cy="487446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FEC13F0-524E-1097-19AF-4D5CCDBD6E1F}"/>
              </a:ext>
            </a:extLst>
          </p:cNvPr>
          <p:cNvSpPr/>
          <p:nvPr/>
        </p:nvSpPr>
        <p:spPr>
          <a:xfrm>
            <a:off x="1301484" y="1219320"/>
            <a:ext cx="4315462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  Split NN</a:t>
            </a:r>
            <a:r>
              <a:rPr lang="zh-CN" altLang="en-US" b="1" dirty="0">
                <a:solidFill>
                  <a:schemeClr val="tx1"/>
                </a:solidFill>
              </a:rPr>
              <a:t>的训练过程</a:t>
            </a:r>
            <a:r>
              <a:rPr lang="en-US" altLang="zh-CN" b="1" dirty="0">
                <a:solidFill>
                  <a:schemeClr val="tx1"/>
                </a:solidFill>
              </a:rPr>
              <a:t>—</a:t>
            </a:r>
            <a:r>
              <a:rPr lang="zh-CN" altLang="en-US" b="1" dirty="0">
                <a:solidFill>
                  <a:schemeClr val="tx1"/>
                </a:solidFill>
              </a:rPr>
              <a:t>中心化联邦学习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3C0CF7B-1290-0328-BE08-68067C8E812E}"/>
                  </a:ext>
                </a:extLst>
              </p:cNvPr>
              <p:cNvSpPr txBox="1"/>
              <p:nvPr/>
            </p:nvSpPr>
            <p:spPr>
              <a:xfrm>
                <a:off x="701040" y="1870753"/>
                <a:ext cx="5653876" cy="4299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eriod" startAt="3"/>
                </a:pPr>
                <a:r>
                  <a:rPr lang="zh-CN" altLang="en-US" b="1" dirty="0"/>
                  <a:t>“合作反向传播”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𝐵𝑜𝑏</m:t>
                    </m:r>
                  </m:oMath>
                </a14:m>
                <a:r>
                  <a:rPr lang="zh-CN" altLang="en-US" dirty="0"/>
                  <a:t>根据标签计算损失并执行反向传播，直到第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，产生对第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层输出的梯度。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𝐴𝑙𝑖𝑐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接收到对第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层输出的梯度后，从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执行自己的反向传播并更新参数。</a:t>
                </a:r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AutoNum type="arabicPeriod" startAt="3"/>
                </a:pPr>
                <a:r>
                  <a:rPr lang="zh-CN" altLang="en-US" b="1" dirty="0"/>
                  <a:t>“上传模型”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𝐴𝑙𝑖𝑐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把网络前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最新参数</m:t>
                    </m:r>
                  </m:oMath>
                </a14:m>
                <a:r>
                  <a:rPr lang="zh-CN" altLang="en-US" dirty="0"/>
                  <a:t>上传给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𝐵𝑜𝑏</m:t>
                    </m:r>
                  </m:oMath>
                </a14:m>
                <a:r>
                  <a:rPr lang="zh-CN" altLang="en-US" dirty="0"/>
                  <a:t>，确保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𝐵𝑜𝑏</m:t>
                    </m:r>
                  </m:oMath>
                </a14:m>
                <a:r>
                  <a:rPr lang="zh-CN" altLang="en-US" dirty="0"/>
                  <a:t>始终持有神经网络的所有层的最新参数。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dirty="0"/>
                  <a:t>同一时间最多只能有一个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𝐴𝑙𝑖𝑐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进行训练，</a:t>
                </a:r>
                <a:r>
                  <a:rPr lang="zh-CN" altLang="en-US" b="1" dirty="0"/>
                  <a:t>牺牲了并行性，换来了隐私保护、结构分离和设备适应性。</a:t>
                </a:r>
                <a:endParaRPr lang="en-US" altLang="zh-CN" b="1" dirty="0"/>
              </a:p>
              <a:p>
                <a:pPr marL="342900" indent="-342900">
                  <a:lnSpc>
                    <a:spcPct val="150000"/>
                  </a:lnSpc>
                  <a:buAutoNum type="arabicPeriod" startAt="3"/>
                </a:pPr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3C0CF7B-1290-0328-BE08-68067C8E8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1870753"/>
                <a:ext cx="5653876" cy="4299254"/>
              </a:xfrm>
              <a:prstGeom prst="rect">
                <a:avLst/>
              </a:prstGeom>
              <a:blipFill>
                <a:blip r:embed="rId4"/>
                <a:stretch>
                  <a:fillRect l="-647" r="-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8988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476A9-6103-69B5-6508-A27C7B3B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EBB0C67-0897-EB03-6708-18D3CA494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9838039" cy="698500"/>
          </a:xfrm>
        </p:spPr>
        <p:txBody>
          <a:bodyPr/>
          <a:lstStyle/>
          <a:p>
            <a:r>
              <a:rPr lang="zh-CN" altLang="en-US" dirty="0"/>
              <a:t>联邦学习：实际例子</a:t>
            </a:r>
            <a:r>
              <a:rPr lang="en-US" altLang="zh-CN" dirty="0"/>
              <a:t>—Split Neural Network [4]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F4EEA1E-4EA2-C5F1-328F-C21610CEC0FD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15B8CC95-20F6-F8F9-9427-971E438ECEFD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7CABE545-5E7A-01B9-0CB2-00EE61124280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BAE60C5-C2C8-815E-A3B5-C5E89E0B28E4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57D842AC-34D9-49F3-4B05-C237A8587C3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BD739FC6-A0F0-B312-B42A-94FE4145D496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72ECDD3-E63B-988D-18E5-4B442EDC9C34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D1D11E6D-8BCC-3D04-F09C-C8A9A7A12DC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FE5A84ED-DC05-E023-EA44-9D7A39409B38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1751023-CAB7-420B-7D5D-31FFCB392E0F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DE1D9F74-D8C1-318D-A9B5-04F806AB3CE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074106EB-4CF5-3D4E-25D6-A592B6001F0F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B2BF327-2B0F-1960-1166-9AF1C65F32BE}"/>
              </a:ext>
            </a:extLst>
          </p:cNvPr>
          <p:cNvSpPr/>
          <p:nvPr/>
        </p:nvSpPr>
        <p:spPr>
          <a:xfrm>
            <a:off x="486100" y="1494924"/>
            <a:ext cx="11004860" cy="193407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0E9436DA-8D90-9756-E499-98B1BE5C7968}"/>
              </a:ext>
            </a:extLst>
          </p:cNvPr>
          <p:cNvSpPr/>
          <p:nvPr/>
        </p:nvSpPr>
        <p:spPr>
          <a:xfrm>
            <a:off x="1301484" y="1219320"/>
            <a:ext cx="3249295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  Split NN</a:t>
            </a:r>
            <a:r>
              <a:rPr lang="zh-CN" altLang="en-US" b="1" dirty="0">
                <a:solidFill>
                  <a:schemeClr val="tx1"/>
                </a:solidFill>
              </a:rPr>
              <a:t>的特点：隐私保护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517328-A58C-793B-959A-13F1A485EE5E}"/>
              </a:ext>
            </a:extLst>
          </p:cNvPr>
          <p:cNvSpPr txBox="1"/>
          <p:nvPr/>
        </p:nvSpPr>
        <p:spPr>
          <a:xfrm>
            <a:off x="701040" y="1870753"/>
            <a:ext cx="10789920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对比传统分布式神经网络：</a:t>
            </a:r>
            <a:r>
              <a:rPr lang="zh-CN" altLang="en-US" dirty="0"/>
              <a:t>传统分布式神经网络</a:t>
            </a:r>
            <a:r>
              <a:rPr lang="en-US" altLang="zh-CN" dirty="0"/>
              <a:t>Worker</a:t>
            </a:r>
            <a:r>
              <a:rPr lang="zh-CN" altLang="en-US" dirty="0"/>
              <a:t>上传完整梯度，理论上可被反演出敏感信息；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Split NN</a:t>
            </a:r>
            <a:r>
              <a:rPr lang="zh-CN" altLang="en-US" dirty="0"/>
              <a:t>只暴露更“抽象”的单层特征和单层梯度，因此隐私泄露面更小。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/>
              <a:t>可选保护手段：</a:t>
            </a:r>
            <a:r>
              <a:rPr lang="zh-CN" altLang="en-US" dirty="0"/>
              <a:t>在特征或梯度上加噪声（差分隐私）、量化、加密。进一步降低重建风险。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7493E99-BD1D-BFFA-116A-DFF80E2006BA}"/>
              </a:ext>
            </a:extLst>
          </p:cNvPr>
          <p:cNvSpPr/>
          <p:nvPr/>
        </p:nvSpPr>
        <p:spPr>
          <a:xfrm>
            <a:off x="486100" y="4107242"/>
            <a:ext cx="11004860" cy="1934076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AEDA43B-C3AF-5520-D48D-D1143C718B7A}"/>
              </a:ext>
            </a:extLst>
          </p:cNvPr>
          <p:cNvSpPr/>
          <p:nvPr/>
        </p:nvSpPr>
        <p:spPr>
          <a:xfrm>
            <a:off x="1301484" y="3831638"/>
            <a:ext cx="3483876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  Split NN</a:t>
            </a:r>
            <a:r>
              <a:rPr lang="zh-CN" altLang="en-US" b="1" dirty="0">
                <a:solidFill>
                  <a:schemeClr val="tx1"/>
                </a:solidFill>
              </a:rPr>
              <a:t>的特点：设备适应性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0C8A6C-CFCE-8A7F-530C-700724122138}"/>
                  </a:ext>
                </a:extLst>
              </p:cNvPr>
              <p:cNvSpPr txBox="1"/>
              <p:nvPr/>
            </p:nvSpPr>
            <p:spPr>
              <a:xfrm>
                <a:off x="701040" y="4483071"/>
                <a:ext cx="10789920" cy="2118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低算力：</a:t>
                </a:r>
                <a:r>
                  <a:rPr lang="zh-CN" altLang="en-US" dirty="0"/>
                  <a:t>对于低计算能力的客户端，客户端可以只计算前几层的前向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反向传播，占用</a:t>
                </a:r>
                <a:r>
                  <a:rPr lang="en-US" altLang="zh-CN" dirty="0"/>
                  <a:t>CPU/GPU</a:t>
                </a:r>
                <a:r>
                  <a:rPr lang="zh-CN" altLang="en-US" dirty="0"/>
                  <a:t>较少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低存储能力：</a:t>
                </a:r>
                <a:r>
                  <a:rPr lang="zh-CN" altLang="en-US" dirty="0"/>
                  <a:t>客户端可以只存储前几层的参数，其余参数全在服务器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zh-CN" altLang="en-US" b="1" dirty="0"/>
                  <a:t>异构设备：</a:t>
                </a:r>
                <a:r>
                  <a:rPr lang="zh-CN" altLang="en-US" dirty="0"/>
                  <a:t>不同设备的客户端可选不同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值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（</m:t>
                    </m:r>
                  </m:oMath>
                </a14:m>
                <a:r>
                  <a:rPr lang="zh-CN" altLang="en-US" dirty="0"/>
                  <a:t>动态切分网络），算法逻辑保持不变</a:t>
                </a: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en-US" altLang="zh-CN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C0C8A6C-CFCE-8A7F-530C-700724122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" y="4483071"/>
                <a:ext cx="10789920" cy="2118529"/>
              </a:xfrm>
              <a:prstGeom prst="rect">
                <a:avLst/>
              </a:prstGeom>
              <a:blipFill>
                <a:blip r:embed="rId3"/>
                <a:stretch>
                  <a:fillRect l="-3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735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45ED6-CF76-3404-05AD-5EFDE056C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C5A1753B-361D-34E1-5633-424757498F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9838039" cy="698500"/>
          </a:xfrm>
        </p:spPr>
        <p:txBody>
          <a:bodyPr/>
          <a:lstStyle/>
          <a:p>
            <a:r>
              <a:rPr lang="zh-CN" altLang="en-US" dirty="0"/>
              <a:t>联邦学习：实际例子</a:t>
            </a:r>
            <a:r>
              <a:rPr lang="en-US" altLang="zh-CN" dirty="0"/>
              <a:t>—Split Neural Network [4]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2C7F498-D6B2-FDCE-D71B-532DE8088A6C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BAE7886B-685C-9440-D25D-6C02E5AC493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ACEDC18B-08F3-F631-7B4E-8C982B4AC06C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A7E485C-64BF-40D2-4FE4-90FED148EAF4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4E5B01F8-99CD-5467-A465-FA2C735974E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DA22F22B-95E0-5986-3C2A-8EF741445035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D1800A6C-3B47-F44A-1DDB-75243D2E1657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1E1C7FE9-4AC6-B3AE-8729-ACA797017AF8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9FB4CDE8-03D7-E94F-C979-DDF7871D8D45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C2A96BD4-C678-D65B-E88E-4FD53C23617A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2C73DD86-6BEB-7CF7-0FAD-96AE78B32DE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57DECDE3-649D-6211-FD5F-CE48107D5967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F44C1B12-3A6D-93D6-C478-58B633458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26" y="1140254"/>
            <a:ext cx="9548568" cy="49627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1E2985-12B2-85FA-1908-A5818903F13B}"/>
              </a:ext>
            </a:extLst>
          </p:cNvPr>
          <p:cNvSpPr txBox="1"/>
          <p:nvPr/>
        </p:nvSpPr>
        <p:spPr>
          <a:xfrm>
            <a:off x="267452" y="6166738"/>
            <a:ext cx="119439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[4] Gupta O, </a:t>
            </a:r>
            <a:r>
              <a:rPr lang="en-US" altLang="zh-CN" sz="1200" b="0" i="1" dirty="0" err="1">
                <a:solidFill>
                  <a:srgbClr val="222222"/>
                </a:solidFill>
                <a:effectLst/>
                <a:latin typeface="+mn-ea"/>
              </a:rPr>
              <a:t>Raskar</a:t>
            </a:r>
            <a:r>
              <a:rPr lang="en-US" altLang="zh-CN" sz="1200" b="0" i="1" dirty="0">
                <a:solidFill>
                  <a:srgbClr val="222222"/>
                </a:solidFill>
                <a:effectLst/>
                <a:latin typeface="+mn-ea"/>
              </a:rPr>
              <a:t> R. Distributed learning of deep neural network over multiple agents[J]. Journal of Network and Computer Applications, 2018, 116: 1-8.</a:t>
            </a:r>
            <a:endParaRPr lang="zh-CN" altLang="en-US" sz="1200" i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9703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20B07-0C50-3D2B-F6AC-322C9E90A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CCC2D9A-FFCA-EF6F-0449-8925BECCC556}"/>
              </a:ext>
            </a:extLst>
          </p:cNvPr>
          <p:cNvSpPr/>
          <p:nvPr/>
        </p:nvSpPr>
        <p:spPr>
          <a:xfrm>
            <a:off x="1186795" y="3729876"/>
            <a:ext cx="3604957" cy="2504613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006C8F1-6E9E-7AAF-B715-72978D86A70D}"/>
              </a:ext>
            </a:extLst>
          </p:cNvPr>
          <p:cNvSpPr/>
          <p:nvPr/>
        </p:nvSpPr>
        <p:spPr>
          <a:xfrm>
            <a:off x="5731059" y="2800150"/>
            <a:ext cx="4919366" cy="3584291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09F58C-BAA6-94F5-5124-4AFE605E1591}"/>
              </a:ext>
            </a:extLst>
          </p:cNvPr>
          <p:cNvSpPr/>
          <p:nvPr/>
        </p:nvSpPr>
        <p:spPr>
          <a:xfrm>
            <a:off x="1186795" y="1325474"/>
            <a:ext cx="9463630" cy="1340077"/>
          </a:xfrm>
          <a:prstGeom prst="roundRect">
            <a:avLst/>
          </a:prstGeom>
          <a:solidFill>
            <a:sysClr val="window" lastClr="FFFFFF"/>
          </a:solidFill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87D4BA5-9EA2-8547-A600-D76E3141C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1" y="441754"/>
            <a:ext cx="6210919" cy="698500"/>
          </a:xfrm>
        </p:spPr>
        <p:txBody>
          <a:bodyPr/>
          <a:lstStyle/>
          <a:p>
            <a:r>
              <a:rPr lang="zh-CN" altLang="en-US" dirty="0"/>
              <a:t>区块链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89B1DF-5401-F192-3FCA-DA0A2F433273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C6357F74-90D7-0F76-D1A2-94D46C944CCC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FA0B5F0D-2BCA-9C5D-D16F-A36A009D910F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30478F3-F259-3D43-1DDF-AA176BB795DF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C961B970-1057-08D7-CE24-5D18B7BCDA25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D78EBA47-D27F-6443-2471-21CD20091D1D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E19DD95-1944-FBBA-574E-B1276E73418F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3C829AAF-A4A9-45EE-ECAD-CF4138F9116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A3498587-C421-04B0-C900-33204989720B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174FF2E-6573-EF5D-FABB-48D2E3EF3AC8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A8C2FEC6-328C-CFDC-DEB9-2998EC37F9D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E3D902F2-D61C-2F0C-FAA2-4FA65E218968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FC76278-91B1-DFBA-AE33-607081931DAD}"/>
              </a:ext>
            </a:extLst>
          </p:cNvPr>
          <p:cNvSpPr txBox="1"/>
          <p:nvPr/>
        </p:nvSpPr>
        <p:spPr>
          <a:xfrm>
            <a:off x="5902755" y="2903042"/>
            <a:ext cx="4673354" cy="3366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800"/>
            </a:pPr>
            <a:r>
              <a:rPr lang="zh-CN" altLang="en-US" dirty="0"/>
              <a:t>每个区块包含：交易数据 </a:t>
            </a:r>
            <a:r>
              <a:rPr lang="en-US" altLang="zh-CN" dirty="0"/>
              <a:t>+ </a:t>
            </a:r>
            <a:r>
              <a:rPr lang="zh-CN" altLang="en-US" dirty="0"/>
              <a:t>上一个区块的哈希 </a:t>
            </a:r>
            <a:r>
              <a:rPr lang="en-US" altLang="zh-CN" dirty="0"/>
              <a:t>+ </a:t>
            </a:r>
            <a:r>
              <a:rPr lang="zh-CN" altLang="en-US" dirty="0"/>
              <a:t>时间戳。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800"/>
            </a:pPr>
            <a:r>
              <a:rPr lang="zh-CN" altLang="en-US" dirty="0"/>
              <a:t>节点使用共识机制（如</a:t>
            </a:r>
            <a:r>
              <a:rPr lang="en-US" altLang="zh-CN" dirty="0"/>
              <a:t>PoW</a:t>
            </a:r>
            <a:r>
              <a:rPr lang="zh-CN" altLang="en-US" dirty="0"/>
              <a:t>工作量证明）达成共识。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800"/>
            </a:pPr>
            <a:r>
              <a:rPr lang="zh-CN" altLang="en-US" dirty="0"/>
              <a:t>新块通过验证后添加到链中，形成不可篡改记录。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  <a:defRPr sz="1800"/>
            </a:pPr>
            <a:r>
              <a:rPr lang="zh-CN" altLang="en-US" dirty="0"/>
              <a:t>每个节点维护一份完整账本，确保数据一致性。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5DCFE2-7F75-021C-AE71-499A3B084DBC}"/>
              </a:ext>
            </a:extLst>
          </p:cNvPr>
          <p:cNvSpPr txBox="1"/>
          <p:nvPr/>
        </p:nvSpPr>
        <p:spPr>
          <a:xfrm>
            <a:off x="1429078" y="1325474"/>
            <a:ext cx="8979064" cy="1289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1800"/>
            </a:pPr>
            <a:r>
              <a:rPr lang="zh-CN" altLang="en-US" dirty="0"/>
              <a:t>一种去中心化的分布式账本技术。数据由多个节点共同维护，无需依赖中心服务器。每条记录打包进区块，并按时间顺序连接形成链。一旦数据上链，即不可更改，确保安全与可追溯。</a:t>
            </a:r>
          </a:p>
        </p:txBody>
      </p:sp>
      <p:pic>
        <p:nvPicPr>
          <p:cNvPr id="11" name="图片 10">
            <a:hlinkClick r:id="rId3"/>
            <a:extLst>
              <a:ext uri="{FF2B5EF4-FFF2-40B4-BE49-F238E27FC236}">
                <a16:creationId xmlns:a16="http://schemas.microsoft.com/office/drawing/2014/main" id="{9F2B5168-511D-D50C-2080-C52ADC72A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979" y="4340705"/>
            <a:ext cx="2562583" cy="1428949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E209659-3605-8D61-658B-90393B9CF99A}"/>
              </a:ext>
            </a:extLst>
          </p:cNvPr>
          <p:cNvSpPr/>
          <p:nvPr/>
        </p:nvSpPr>
        <p:spPr>
          <a:xfrm>
            <a:off x="2339374" y="3467872"/>
            <a:ext cx="1299795" cy="566008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视频简介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01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87D90-EAB8-2209-527E-88949877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321398E-A616-6453-125F-7B9F20B3D5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为什么需要分布式算法？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F9A23A0-981C-06AC-4B8C-2EABECF4FED2}"/>
              </a:ext>
            </a:extLst>
          </p:cNvPr>
          <p:cNvSpPr/>
          <p:nvPr/>
        </p:nvSpPr>
        <p:spPr>
          <a:xfrm>
            <a:off x="795968" y="2809700"/>
            <a:ext cx="2094996" cy="734355"/>
          </a:xfrm>
          <a:prstGeom prst="round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</a:rPr>
              <a:t>存储和</a:t>
            </a:r>
            <a:r>
              <a:rPr lang="en-US" altLang="zh-CN" sz="2000" b="1" dirty="0">
                <a:solidFill>
                  <a:schemeClr val="bg1"/>
                </a:solidFill>
              </a:rPr>
              <a:t>I/O</a:t>
            </a:r>
            <a:r>
              <a:rPr lang="zh-CN" altLang="en-US" sz="2000" b="1" dirty="0">
                <a:solidFill>
                  <a:schemeClr val="bg1"/>
                </a:solidFill>
              </a:rPr>
              <a:t>的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瓶颈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CB6063F-11AA-CC68-BAFD-3E6FE401860D}"/>
              </a:ext>
            </a:extLst>
          </p:cNvPr>
          <p:cNvSpPr/>
          <p:nvPr/>
        </p:nvSpPr>
        <p:spPr>
          <a:xfrm>
            <a:off x="3402381" y="1809867"/>
            <a:ext cx="2094996" cy="548640"/>
          </a:xfrm>
          <a:prstGeom prst="roundRect">
            <a:avLst/>
          </a:prstGeom>
          <a:solidFill>
            <a:srgbClr val="2BCFA3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内存带宽瓶颈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A6FC9AD-0D66-FD78-949E-99BE8AD5B11A}"/>
              </a:ext>
            </a:extLst>
          </p:cNvPr>
          <p:cNvSpPr/>
          <p:nvPr/>
        </p:nvSpPr>
        <p:spPr>
          <a:xfrm>
            <a:off x="3410450" y="3998015"/>
            <a:ext cx="2094996" cy="548640"/>
          </a:xfrm>
          <a:prstGeom prst="roundRect">
            <a:avLst/>
          </a:prstGeom>
          <a:solidFill>
            <a:srgbClr val="F1790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存储容量限制</a:t>
            </a: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0327DD52-C92A-B6D4-C1C6-BA41916CC17D}"/>
              </a:ext>
            </a:extLst>
          </p:cNvPr>
          <p:cNvSpPr/>
          <p:nvPr/>
        </p:nvSpPr>
        <p:spPr>
          <a:xfrm>
            <a:off x="2955604" y="2081422"/>
            <a:ext cx="397734" cy="2190913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A51CEE-D561-FD3B-370B-25DE2540215A}"/>
              </a:ext>
            </a:extLst>
          </p:cNvPr>
          <p:cNvSpPr txBox="1"/>
          <p:nvPr/>
        </p:nvSpPr>
        <p:spPr>
          <a:xfrm>
            <a:off x="5626658" y="1848620"/>
            <a:ext cx="5863415" cy="170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即便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计算能力强，如果</a:t>
            </a:r>
            <a:r>
              <a:rPr lang="zh-CN" altLang="en-US" b="1" dirty="0">
                <a:latin typeface="+mn-ea"/>
              </a:rPr>
              <a:t>无法及时获取数据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I/O</a:t>
            </a:r>
            <a:r>
              <a:rPr lang="zh-CN" altLang="en-US" dirty="0">
                <a:latin typeface="+mn-ea"/>
              </a:rPr>
              <a:t>瓶颈），依然无法高效运行。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+mn-ea"/>
              </a:rPr>
              <a:t>内存墙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memory wall</a:t>
            </a:r>
            <a:r>
              <a:rPr lang="zh-CN" altLang="en-US" dirty="0">
                <a:latin typeface="+mn-ea"/>
              </a:rPr>
              <a:t>）现象：</a:t>
            </a:r>
            <a:r>
              <a:rPr lang="en-US" altLang="zh-CN" dirty="0">
                <a:latin typeface="+mn-ea"/>
              </a:rPr>
              <a:t>CPU</a:t>
            </a:r>
            <a:r>
              <a:rPr lang="zh-CN" altLang="en-US" dirty="0">
                <a:latin typeface="+mn-ea"/>
              </a:rPr>
              <a:t>性能增长远快于内存带宽增长 → 数据等不来！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FFF6C2-181B-4052-B236-2938626036C3}"/>
              </a:ext>
            </a:extLst>
          </p:cNvPr>
          <p:cNvSpPr txBox="1"/>
          <p:nvPr/>
        </p:nvSpPr>
        <p:spPr>
          <a:xfrm>
            <a:off x="5634558" y="3998015"/>
            <a:ext cx="578984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单台机器的磁盘、</a:t>
            </a:r>
            <a:r>
              <a:rPr lang="en-US" altLang="zh-CN" dirty="0">
                <a:latin typeface="+mn-ea"/>
              </a:rPr>
              <a:t>SSD</a:t>
            </a:r>
            <a:r>
              <a:rPr lang="zh-CN" altLang="en-US" dirty="0">
                <a:latin typeface="+mn-ea"/>
              </a:rPr>
              <a:t>、内存都是有限的。大数据场景下（</a:t>
            </a:r>
            <a:r>
              <a:rPr lang="en-US" altLang="zh-CN" dirty="0">
                <a:latin typeface="+mn-ea"/>
              </a:rPr>
              <a:t>TB~PB</a:t>
            </a:r>
            <a:r>
              <a:rPr lang="zh-CN" altLang="en-US" dirty="0">
                <a:latin typeface="+mn-ea"/>
              </a:rPr>
              <a:t>级），根本无法在一台机器上放得下全部数据。</a:t>
            </a:r>
            <a:endParaRPr lang="en-US" altLang="zh-CN" dirty="0">
              <a:latin typeface="+mn-ea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7CB710E5-E2B7-54F0-C00B-43509F7DD978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2D3555AA-B1F0-9DD7-9FFF-B76DF668D27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325D6ABB-26F5-8F6B-8F06-DA0A4800519C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7F64BB6D-FCF2-1CC7-0737-C6C8A1EAC5AF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7" name="箭头: V 形 36">
              <a:extLst>
                <a:ext uri="{FF2B5EF4-FFF2-40B4-BE49-F238E27FC236}">
                  <a16:creationId xmlns:a16="http://schemas.microsoft.com/office/drawing/2014/main" id="{2B70DDFA-723E-08FA-18F0-24FE3315AE5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箭头: V 形 4">
              <a:extLst>
                <a:ext uri="{FF2B5EF4-FFF2-40B4-BE49-F238E27FC236}">
                  <a16:creationId xmlns:a16="http://schemas.microsoft.com/office/drawing/2014/main" id="{8931C596-5B5D-0B84-6006-3B0261627029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F8600C3-7EB5-A739-2D1F-6BCCC87D5820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0" name="箭头: V 形 39">
              <a:extLst>
                <a:ext uri="{FF2B5EF4-FFF2-40B4-BE49-F238E27FC236}">
                  <a16:creationId xmlns:a16="http://schemas.microsoft.com/office/drawing/2014/main" id="{073A63D8-BA79-9297-866C-4902C7D84A8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1" name="箭头: V 形 4">
              <a:extLst>
                <a:ext uri="{FF2B5EF4-FFF2-40B4-BE49-F238E27FC236}">
                  <a16:creationId xmlns:a16="http://schemas.microsoft.com/office/drawing/2014/main" id="{D67CDF21-3F19-FC0C-DF89-F315951040CD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FDDC908-4419-30C2-CDDB-21EAA70161AB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43" name="箭头: V 形 42">
              <a:extLst>
                <a:ext uri="{FF2B5EF4-FFF2-40B4-BE49-F238E27FC236}">
                  <a16:creationId xmlns:a16="http://schemas.microsoft.com/office/drawing/2014/main" id="{31409873-44D6-E3D3-AA24-CD843182F6E3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4" name="箭头: V 形 4">
              <a:extLst>
                <a:ext uri="{FF2B5EF4-FFF2-40B4-BE49-F238E27FC236}">
                  <a16:creationId xmlns:a16="http://schemas.microsoft.com/office/drawing/2014/main" id="{C049738D-4325-89A3-EEA6-292A3E620921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697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55EE5-9F99-3FC5-3704-08375F198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5834BE5-FFB0-3F6D-C38E-BDECED066A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基础概念</a:t>
            </a:r>
            <a:r>
              <a:rPr lang="en-US" altLang="zh-CN" dirty="0"/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为什么需要分布式算法？</a:t>
            </a:r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B75D291-EC32-DCDF-D1DF-5C00340C7752}"/>
              </a:ext>
            </a:extLst>
          </p:cNvPr>
          <p:cNvSpPr/>
          <p:nvPr/>
        </p:nvSpPr>
        <p:spPr>
          <a:xfrm>
            <a:off x="699480" y="2975552"/>
            <a:ext cx="2094996" cy="734355"/>
          </a:xfrm>
          <a:prstGeom prst="roundRect">
            <a:avLst/>
          </a:prstGeom>
          <a:solidFill>
            <a:srgbClr val="C0000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3.</a:t>
            </a:r>
            <a:r>
              <a:rPr lang="zh-CN" altLang="en-US" sz="2000" b="1" dirty="0">
                <a:solidFill>
                  <a:schemeClr val="bg1"/>
                </a:solidFill>
              </a:rPr>
              <a:t>单机扩展能力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有限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E9D79B3-83F2-8F3B-2D22-00D41A6AD1CD}"/>
              </a:ext>
            </a:extLst>
          </p:cNvPr>
          <p:cNvSpPr/>
          <p:nvPr/>
        </p:nvSpPr>
        <p:spPr>
          <a:xfrm>
            <a:off x="3298363" y="1802468"/>
            <a:ext cx="4443433" cy="831176"/>
          </a:xfrm>
          <a:prstGeom prst="roundRect">
            <a:avLst/>
          </a:prstGeom>
          <a:solidFill>
            <a:srgbClr val="2BCFA3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单机扩展 </a:t>
            </a:r>
            <a:r>
              <a:rPr lang="en-US" altLang="zh-CN" sz="2000" b="1" dirty="0">
                <a:solidFill>
                  <a:schemeClr val="bg1"/>
                </a:solidFill>
              </a:rPr>
              <a:t>= </a:t>
            </a:r>
            <a:r>
              <a:rPr lang="zh-CN" altLang="en-US" sz="2000" b="1" dirty="0">
                <a:solidFill>
                  <a:schemeClr val="bg1"/>
                </a:solidFill>
              </a:rPr>
              <a:t>垂直扩展（</a:t>
            </a:r>
            <a:r>
              <a:rPr lang="en-US" altLang="zh-CN" sz="2000" b="1" dirty="0">
                <a:solidFill>
                  <a:schemeClr val="bg1"/>
                </a:solidFill>
              </a:rPr>
              <a:t>scale-up</a:t>
            </a:r>
            <a:r>
              <a:rPr lang="zh-CN" altLang="en-US" sz="20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79FA31C-13D7-3CF8-458D-D32B8666464A}"/>
              </a:ext>
            </a:extLst>
          </p:cNvPr>
          <p:cNvSpPr/>
          <p:nvPr/>
        </p:nvSpPr>
        <p:spPr>
          <a:xfrm>
            <a:off x="3306432" y="3940541"/>
            <a:ext cx="4435364" cy="1004909"/>
          </a:xfrm>
          <a:prstGeom prst="roundRect">
            <a:avLst/>
          </a:prstGeom>
          <a:solidFill>
            <a:srgbClr val="F17901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分布式扩展 </a:t>
            </a:r>
            <a:r>
              <a:rPr lang="en-US" altLang="zh-CN" sz="2000" b="1" dirty="0"/>
              <a:t>= </a:t>
            </a:r>
            <a:r>
              <a:rPr lang="zh-CN" altLang="en-US" sz="2000" b="1" dirty="0"/>
              <a:t>水平扩展（</a:t>
            </a:r>
            <a:r>
              <a:rPr lang="en-US" altLang="zh-CN" sz="2000" b="1" dirty="0"/>
              <a:t>scale-out</a:t>
            </a:r>
            <a:r>
              <a:rPr lang="zh-CN" altLang="en-US" sz="2000" b="1" dirty="0"/>
              <a:t>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9C0AF49A-09F5-EAC4-7553-BCE85B1D8636}"/>
              </a:ext>
            </a:extLst>
          </p:cNvPr>
          <p:cNvSpPr/>
          <p:nvPr/>
        </p:nvSpPr>
        <p:spPr>
          <a:xfrm>
            <a:off x="2851587" y="2218056"/>
            <a:ext cx="397734" cy="2190913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71F86F-93E4-F153-9711-C69ADE2ED92D}"/>
              </a:ext>
            </a:extLst>
          </p:cNvPr>
          <p:cNvSpPr txBox="1"/>
          <p:nvPr/>
        </p:nvSpPr>
        <p:spPr>
          <a:xfrm>
            <a:off x="6237457" y="2746098"/>
            <a:ext cx="578984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升级更好的</a:t>
            </a:r>
            <a:r>
              <a:rPr lang="en-US" altLang="zh-CN" dirty="0">
                <a:latin typeface="+mn-ea"/>
              </a:rPr>
              <a:t>CPU/</a:t>
            </a:r>
            <a:r>
              <a:rPr lang="zh-CN" altLang="en-US" dirty="0">
                <a:latin typeface="+mn-ea"/>
              </a:rPr>
              <a:t>内存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磁盘 → 昂贵且存在极限。</a:t>
            </a:r>
            <a:endParaRPr lang="en-US" altLang="zh-CN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672849-AE16-8EDD-E472-698BC4B168F6}"/>
              </a:ext>
            </a:extLst>
          </p:cNvPr>
          <p:cNvSpPr txBox="1"/>
          <p:nvPr/>
        </p:nvSpPr>
        <p:spPr>
          <a:xfrm>
            <a:off x="6237457" y="5106420"/>
            <a:ext cx="5789843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dirty="0">
                <a:latin typeface="+mn-ea"/>
              </a:rPr>
              <a:t>多台普通机器协作工作 → 更经济、易扩展。</a:t>
            </a:r>
            <a:endParaRPr lang="en-US" altLang="zh-CN" dirty="0"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EC33BC0-1D55-4449-6EE6-99C22E0341DD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E4CA70C0-4251-417E-AED0-46BBCAFB8865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F08F93E0-C46B-3539-6011-EB959F31C3F0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B4CFA99-CD1C-BA03-AD8A-37E64536C6ED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29BC9EC0-8AD7-B08A-790B-39DA13FA6DCB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7D2EC1BA-AF3C-02DB-E526-16B9E56C11A7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2278556-F02A-16FA-E857-AA212FE56227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E9BC1D7E-E279-947D-7CB5-45960FAB2106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7D2F247F-6A37-FA88-47C2-300638281C5C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44DA3F5-9764-AFB8-58B6-14E13912DCF5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DC48B64F-6659-FE5B-14F1-60857E170BE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24B5BCAC-61F5-FA8C-FD2D-F394E9DDFFDA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8001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E33B8-4C49-2BBE-50CD-FA2D84E52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A91BA17-E15F-C587-3970-1735945ED4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基础概念：通信复杂度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6613F50-C78A-D75C-C2BC-A0B425AE3A17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8AD71F22-3CF7-EA3B-35A2-A04DE8DD3DEA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9BEC6615-D2F0-2718-FFE2-25349A13D043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08275F0-BC12-8A8A-9F04-26922E419251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A0FAC11C-C799-6A90-881B-FF210BBC789E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291C58E1-3B51-DAC3-98DB-ED4A2A42B5E1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0B0DC4A-4DF9-A2F7-2F4B-AD2B3523D0DC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A1290D06-DF69-CAB9-B945-22EEF71EE0B4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6D63DD93-E2F9-AB69-D5D9-5BC26E6FDCE1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DE5509E-07A9-1A4E-EFB5-23D526835D68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15219302-8A13-2EEE-289C-1FC3CE77595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DC5550A7-1A36-FF88-054D-2B4EC5E3728E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DF2F39-9ADF-7AA9-8269-5E8C647B7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653"/>
              </p:ext>
            </p:extLst>
          </p:nvPr>
        </p:nvGraphicFramePr>
        <p:xfrm>
          <a:off x="880761" y="1186955"/>
          <a:ext cx="10176120" cy="495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1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7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5181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通信复杂度类型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定义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说明</a:t>
                      </a:r>
                      <a:r>
                        <a:rPr sz="16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sz="1600" dirty="0" err="1">
                          <a:latin typeface="+mn-ea"/>
                          <a:ea typeface="+mn-ea"/>
                        </a:rPr>
                        <a:t>适用场景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181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总通信量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  <a:p>
                      <a:pPr algn="ctr">
                        <a:defRPr sz="1200"/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sz="1600" dirty="0">
                          <a:latin typeface="+mn-ea"/>
                          <a:ea typeface="+mn-ea"/>
                        </a:rPr>
                        <a:t>Total Communication Volume</a:t>
                      </a:r>
                      <a:r>
                        <a:rPr lang="en-US" sz="1600" dirty="0">
                          <a:latin typeface="+mn-ea"/>
                          <a:ea typeface="+mn-ea"/>
                        </a:rPr>
                        <a:t>)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所有机器之间在整个执行过程中传输的数据总量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常用于评估算法总体开销</a:t>
                      </a:r>
                      <a:r>
                        <a:rPr sz="1600" dirty="0">
                          <a:latin typeface="+mn-ea"/>
                          <a:ea typeface="+mn-ea"/>
                        </a:rPr>
                        <a:t>，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MapReduce等模型常见度量方式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181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每轮通信量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  <a:p>
                      <a:pPr algn="ctr">
                        <a:defRPr sz="1200"/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sz="1600" dirty="0">
                          <a:latin typeface="+mn-ea"/>
                          <a:ea typeface="+mn-ea"/>
                        </a:rPr>
                        <a:t>Per-Round Communication</a:t>
                      </a:r>
                      <a:r>
                        <a:rPr lang="en-US" sz="1600" dirty="0">
                          <a:latin typeface="+mn-ea"/>
                          <a:ea typeface="+mn-ea"/>
                        </a:rPr>
                        <a:t>)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每一轮中通信的数据量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>
                          <a:latin typeface="+mn-ea"/>
                          <a:ea typeface="+mn-ea"/>
                        </a:rPr>
                        <a:t>适用于多轮算法，分析延迟瓶颈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181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轮数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  <a:p>
                      <a:pPr algn="ctr">
                        <a:defRPr sz="1200"/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sz="1600" dirty="0">
                          <a:latin typeface="+mn-ea"/>
                          <a:ea typeface="+mn-ea"/>
                        </a:rPr>
                        <a:t>Number of Rounds</a:t>
                      </a:r>
                      <a:r>
                        <a:rPr lang="en-US" sz="1600" dirty="0">
                          <a:latin typeface="+mn-ea"/>
                          <a:ea typeface="+mn-ea"/>
                        </a:rPr>
                        <a:t>)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算法执行需要的通信轮数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>
                          <a:latin typeface="+mn-ea"/>
                          <a:ea typeface="+mn-ea"/>
                        </a:rPr>
                        <a:t>用于衡量同步/延迟成本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181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机器负载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  <a:p>
                      <a:pPr algn="ctr">
                        <a:defRPr sz="1200"/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sz="1600" dirty="0">
                          <a:latin typeface="+mn-ea"/>
                          <a:ea typeface="+mn-ea"/>
                        </a:rPr>
                        <a:t>Load per Machine</a:t>
                      </a:r>
                      <a:r>
                        <a:rPr lang="en-US" sz="1600" dirty="0">
                          <a:latin typeface="+mn-ea"/>
                          <a:ea typeface="+mn-ea"/>
                        </a:rPr>
                        <a:t>)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每台机器在单轮中所需传输或处理的数据量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衡量最坏负载，防止单点瓶颈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181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局部计算量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  <a:p>
                      <a:pPr algn="ctr">
                        <a:defRPr sz="1200"/>
                      </a:pPr>
                      <a:r>
                        <a:rPr lang="en-US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sz="1600" dirty="0">
                          <a:latin typeface="+mn-ea"/>
                          <a:ea typeface="+mn-ea"/>
                        </a:rPr>
                        <a:t>Local Computation</a:t>
                      </a:r>
                      <a:r>
                        <a:rPr lang="en-US" sz="1600" dirty="0">
                          <a:latin typeface="+mn-ea"/>
                          <a:ea typeface="+mn-ea"/>
                        </a:rPr>
                        <a:t>)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>
                          <a:latin typeface="+mn-ea"/>
                          <a:ea typeface="+mn-ea"/>
                        </a:rPr>
                        <a:t>每台机器上本地执行的计算量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sz="1600" dirty="0" err="1">
                          <a:latin typeface="+mn-ea"/>
                          <a:ea typeface="+mn-ea"/>
                        </a:rPr>
                        <a:t>虽非通信复杂度，但常与通信协同分析</a:t>
                      </a:r>
                      <a:endParaRPr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740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6B40F-DB36-35A4-99B9-59992944A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F71BD5F6-1D42-D0B2-68E5-8F671165E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基础概念：</a:t>
            </a:r>
            <a:r>
              <a:rPr lang="en-US" altLang="zh-CN" dirty="0"/>
              <a:t>MapReduce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65EA95D-F383-0E15-3A96-C5934DDACBDA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A1431E5C-A56B-63D1-B8E9-3E3DF641831B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DD94154E-D2D8-6A6D-2A1C-0C260172D65C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8DEE602-C5B1-527F-3DFC-6BC99F24F457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D941E207-A64F-DC27-87B0-97023106A85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E4A2AA30-E7A8-34F3-92E5-066D1175C67A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B693C01-1C4A-AE42-604A-6136A67B046D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3C4EA3C0-F259-AB36-23E9-A722595D79A4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0F3AA081-327A-B8BC-4150-08CC13F60787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6CCDE185-C5E1-334A-BCE5-08D84AD148CF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F462618F-1C93-BA07-1A59-31C4B5133E27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8420C6EC-D7FE-D72E-7199-9CB7ADFC1A1F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8320BD8-5A41-D43B-74C8-E98811220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144" y="3178025"/>
            <a:ext cx="5326932" cy="2997370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8848FD-844E-0D6F-0096-4E438827D637}"/>
              </a:ext>
            </a:extLst>
          </p:cNvPr>
          <p:cNvSpPr/>
          <p:nvPr/>
        </p:nvSpPr>
        <p:spPr>
          <a:xfrm>
            <a:off x="495548" y="1448955"/>
            <a:ext cx="11200906" cy="1682367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A6191E-9F7C-CCEF-A0F0-FE292DA9CC10}"/>
              </a:ext>
            </a:extLst>
          </p:cNvPr>
          <p:cNvSpPr txBox="1"/>
          <p:nvPr/>
        </p:nvSpPr>
        <p:spPr>
          <a:xfrm>
            <a:off x="802990" y="1558974"/>
            <a:ext cx="10586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b="1" dirty="0"/>
              <a:t>MapReduce</a:t>
            </a:r>
            <a:r>
              <a:rPr lang="zh-CN" altLang="en-US" dirty="0"/>
              <a:t> 是由 </a:t>
            </a:r>
            <a:r>
              <a:rPr lang="en-US" altLang="zh-CN" dirty="0"/>
              <a:t>Google </a:t>
            </a:r>
            <a:r>
              <a:rPr lang="zh-CN" altLang="en-US" dirty="0"/>
              <a:t>提出的一种编程模型和执行框架，用于在分布式环境下高效处理和生成大规模数据集。</a:t>
            </a:r>
            <a:endParaRPr lang="en-US" altLang="zh-CN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lang="en-US" altLang="zh-CN" dirty="0"/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lang="zh-CN" altLang="en-US" dirty="0"/>
              <a:t>在处理大规模数据（如 </a:t>
            </a:r>
            <a:r>
              <a:rPr lang="en-US" altLang="zh-CN" dirty="0"/>
              <a:t>TB </a:t>
            </a:r>
            <a:r>
              <a:rPr lang="zh-CN" altLang="en-US" dirty="0"/>
              <a:t>级别甚至 </a:t>
            </a:r>
            <a:r>
              <a:rPr lang="en-US" altLang="zh-CN" dirty="0"/>
              <a:t>PB </a:t>
            </a:r>
            <a:r>
              <a:rPr lang="zh-CN" altLang="en-US" dirty="0"/>
              <a:t>级别）时，</a:t>
            </a:r>
            <a:r>
              <a:rPr lang="zh-CN" altLang="en-US" b="1" dirty="0"/>
              <a:t>单台机器内存和处理能力受限</a:t>
            </a:r>
            <a:r>
              <a:rPr lang="zh-CN" altLang="en-US" dirty="0"/>
              <a:t>。因此需要一种 </a:t>
            </a:r>
            <a:r>
              <a:rPr lang="zh-CN" altLang="en-US" b="1" dirty="0"/>
              <a:t>能在多台机器上并行执行、自动管理任务分发与容错</a:t>
            </a:r>
            <a:r>
              <a:rPr lang="zh-CN" altLang="en-US" dirty="0"/>
              <a:t> 的计算框架。</a:t>
            </a:r>
            <a:endParaRPr lang="en-US" altLang="zh-CN" kern="0" dirty="0">
              <a:solidFill>
                <a:srgbClr val="FF0000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391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DD50F-C854-2109-05BC-C3CF0E55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92EBD82-668C-EBD7-098D-130819689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0762" y="441754"/>
            <a:ext cx="11426852" cy="698500"/>
          </a:xfrm>
        </p:spPr>
        <p:txBody>
          <a:bodyPr/>
          <a:lstStyle/>
          <a:p>
            <a:r>
              <a:rPr lang="zh-CN" altLang="en-US" dirty="0"/>
              <a:t>基础概念：</a:t>
            </a:r>
            <a:r>
              <a:rPr lang="en-US" altLang="zh-CN" dirty="0"/>
              <a:t>MapReduce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74458B3-1D4E-65C5-4BB0-321BF1852711}"/>
              </a:ext>
            </a:extLst>
          </p:cNvPr>
          <p:cNvGrpSpPr/>
          <p:nvPr/>
        </p:nvGrpSpPr>
        <p:grpSpPr>
          <a:xfrm>
            <a:off x="0" y="6507480"/>
            <a:ext cx="2235200" cy="350520"/>
            <a:chOff x="3753445" y="0"/>
            <a:chExt cx="4685109" cy="324454"/>
          </a:xfrm>
          <a:solidFill>
            <a:srgbClr val="0070C0"/>
          </a:solidFill>
        </p:grpSpPr>
        <p:sp>
          <p:nvSpPr>
            <p:cNvPr id="13" name="箭头: V 形 12">
              <a:extLst>
                <a:ext uri="{FF2B5EF4-FFF2-40B4-BE49-F238E27FC236}">
                  <a16:creationId xmlns:a16="http://schemas.microsoft.com/office/drawing/2014/main" id="{37361904-BE2D-CAAB-C6A9-5B71B99F103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箭头: V 形 4">
              <a:extLst>
                <a:ext uri="{FF2B5EF4-FFF2-40B4-BE49-F238E27FC236}">
                  <a16:creationId xmlns:a16="http://schemas.microsoft.com/office/drawing/2014/main" id="{30DB65E7-7EDA-BD6D-736B-0694E7FE0936}"/>
                </a:ext>
              </a:extLst>
            </p:cNvPr>
            <p:cNvSpPr txBox="1"/>
            <p:nvPr/>
          </p:nvSpPr>
          <p:spPr>
            <a:xfrm>
              <a:off x="5158978" y="43230"/>
              <a:ext cx="208700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基础概念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3EA0639-A516-AE27-BEBE-FA9A31B2446A}"/>
              </a:ext>
            </a:extLst>
          </p:cNvPr>
          <p:cNvGrpSpPr/>
          <p:nvPr/>
        </p:nvGrpSpPr>
        <p:grpSpPr>
          <a:xfrm>
            <a:off x="2059858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28" name="箭头: V 形 27">
              <a:extLst>
                <a:ext uri="{FF2B5EF4-FFF2-40B4-BE49-F238E27FC236}">
                  <a16:creationId xmlns:a16="http://schemas.microsoft.com/office/drawing/2014/main" id="{1C6FAF70-520E-B2B2-2395-3A3754691D70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箭头: V 形 4">
              <a:extLst>
                <a:ext uri="{FF2B5EF4-FFF2-40B4-BE49-F238E27FC236}">
                  <a16:creationId xmlns:a16="http://schemas.microsoft.com/office/drawing/2014/main" id="{957B3B27-1B22-3671-8BA4-3DBAF47C5C59}"/>
                </a:ext>
              </a:extLst>
            </p:cNvPr>
            <p:cNvSpPr txBox="1"/>
            <p:nvPr/>
          </p:nvSpPr>
          <p:spPr>
            <a:xfrm>
              <a:off x="4533495" y="43230"/>
              <a:ext cx="312500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分布式实现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665A9FC-73D6-D15D-4A8C-DAD159BF5E0D}"/>
              </a:ext>
            </a:extLst>
          </p:cNvPr>
          <p:cNvGrpSpPr/>
          <p:nvPr/>
        </p:nvGrpSpPr>
        <p:grpSpPr>
          <a:xfrm>
            <a:off x="4119716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1" name="箭头: V 形 30">
              <a:extLst>
                <a:ext uri="{FF2B5EF4-FFF2-40B4-BE49-F238E27FC236}">
                  <a16:creationId xmlns:a16="http://schemas.microsoft.com/office/drawing/2014/main" id="{8020285C-BE7C-1B04-C0B8-ADBB95C5FD3F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箭头: V 形 4">
              <a:extLst>
                <a:ext uri="{FF2B5EF4-FFF2-40B4-BE49-F238E27FC236}">
                  <a16:creationId xmlns:a16="http://schemas.microsoft.com/office/drawing/2014/main" id="{CD831AFA-2282-1450-F1B7-B97414BC588E}"/>
                </a:ext>
              </a:extLst>
            </p:cNvPr>
            <p:cNvSpPr txBox="1"/>
            <p:nvPr/>
          </p:nvSpPr>
          <p:spPr>
            <a:xfrm>
              <a:off x="4656978" y="43230"/>
              <a:ext cx="2867053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分布式训练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36181E10-9699-3E40-1629-F1800C8450E1}"/>
              </a:ext>
            </a:extLst>
          </p:cNvPr>
          <p:cNvGrpSpPr/>
          <p:nvPr/>
        </p:nvGrpSpPr>
        <p:grpSpPr>
          <a:xfrm>
            <a:off x="6179574" y="6507480"/>
            <a:ext cx="2235200" cy="350520"/>
            <a:chOff x="3753445" y="0"/>
            <a:chExt cx="4685109" cy="324454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34" name="箭头: V 形 33">
              <a:extLst>
                <a:ext uri="{FF2B5EF4-FFF2-40B4-BE49-F238E27FC236}">
                  <a16:creationId xmlns:a16="http://schemas.microsoft.com/office/drawing/2014/main" id="{4CDF18BE-2B5E-EFAF-FC75-03BBA8CE9B92}"/>
                </a:ext>
              </a:extLst>
            </p:cNvPr>
            <p:cNvSpPr/>
            <p:nvPr/>
          </p:nvSpPr>
          <p:spPr>
            <a:xfrm>
              <a:off x="3753445" y="0"/>
              <a:ext cx="4685109" cy="324454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箭头: V 形 4">
              <a:extLst>
                <a:ext uri="{FF2B5EF4-FFF2-40B4-BE49-F238E27FC236}">
                  <a16:creationId xmlns:a16="http://schemas.microsoft.com/office/drawing/2014/main" id="{BAC1B5D5-B656-BE23-14CD-C6C6396101FE}"/>
                </a:ext>
              </a:extLst>
            </p:cNvPr>
            <p:cNvSpPr txBox="1"/>
            <p:nvPr/>
          </p:nvSpPr>
          <p:spPr>
            <a:xfrm>
              <a:off x="4283238" y="43230"/>
              <a:ext cx="3787789" cy="23799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008" tIns="42672" rIns="21336" bIns="42672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1600" kern="1200" dirty="0">
                  <a:solidFill>
                    <a:schemeClr val="bg1"/>
                  </a:solidFill>
                </a:rPr>
                <a:t>联邦学习与区块链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B794A81-5C99-5712-F548-847C10A3D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536" y="3139689"/>
            <a:ext cx="4374746" cy="2882739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9599D24E-8466-0EB5-DAC9-79377B9C8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373" y="1048236"/>
            <a:ext cx="1111153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数据划分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：将输入数据分成多个“split”（块），每块分配给一个 Mapper。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：各个 Mapper 运行用户定义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的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Map()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函数，产生</a:t>
            </a:r>
            <a:r>
              <a:rPr lang="zh-CN" altLang="en-US" dirty="0"/>
              <a:t>若干的（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value</a:t>
            </a:r>
            <a:r>
              <a:rPr lang="zh-CN" altLang="en-US" dirty="0"/>
              <a:t>）对，作为中间结果。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：系统将相同 key 的中间结果发送到同一个 Reducer。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：Reducer 聚合处理相同 key 的所有值。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输出结果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：最终结果写入分布式文件系统（如 HDFS）。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4518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自定义 13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5AE"/>
      </a:accent1>
      <a:accent2>
        <a:srgbClr val="0073A6"/>
      </a:accent2>
      <a:accent3>
        <a:srgbClr val="0085AE"/>
      </a:accent3>
      <a:accent4>
        <a:srgbClr val="0073A6"/>
      </a:accent4>
      <a:accent5>
        <a:srgbClr val="0085AE"/>
      </a:accent5>
      <a:accent6>
        <a:srgbClr val="0073A6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marL="539750" indent="-539750">
          <a:lnSpc>
            <a:spcPct val="150000"/>
          </a:lnSpc>
          <a:buClr>
            <a:srgbClr val="FF9933"/>
          </a:buClr>
          <a:buSzPct val="115000"/>
          <a:buFont typeface="Wingdings" panose="05000000000000000000" pitchFamily="2" charset="2"/>
          <a:buChar char="Ü"/>
          <a:defRPr sz="2800" dirty="0">
            <a:latin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26818</TotalTime>
  <Words>5268</Words>
  <Application>Microsoft Office PowerPoint</Application>
  <PresentationFormat>宽屏</PresentationFormat>
  <Paragraphs>608</Paragraphs>
  <Slides>47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 Unicode MS</vt:lpstr>
      <vt:lpstr>等线</vt:lpstr>
      <vt:lpstr>Microsoft YaHei</vt:lpstr>
      <vt:lpstr>字魂59号-创粗黑</vt:lpstr>
      <vt:lpstr>Arial</vt:lpstr>
      <vt:lpstr>Cambria Math</vt:lpstr>
      <vt:lpstr>Wingdings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ustckjc</dc:creator>
  <cp:lastModifiedBy>官霖 莫</cp:lastModifiedBy>
  <cp:revision>1591</cp:revision>
  <dcterms:created xsi:type="dcterms:W3CDTF">2017-08-24T11:47:00Z</dcterms:created>
  <dcterms:modified xsi:type="dcterms:W3CDTF">2025-05-21T19:55:30Z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