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6"/>
    <p:restoredTop sz="94737"/>
  </p:normalViewPr>
  <p:slideViewPr>
    <p:cSldViewPr snapToGrid="0">
      <p:cViewPr>
        <p:scale>
          <a:sx n="140" d="100"/>
          <a:sy n="140" d="100"/>
        </p:scale>
        <p:origin x="-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97400-794A-174E-9B4F-521F019DD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A7E3CD-2B60-337C-F0D9-94D01C35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16EFC-006D-2DF7-D5B2-E467BB38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7C3F1-CB4A-A3E6-0914-8815E4EA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24CE-5603-BD44-B630-212581CF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CA9-1AB4-FC78-695F-8A0F704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42D88-122F-8072-62AD-745249DA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66D21-1E16-5B5F-21F0-6111FA83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C51B5-DAC0-3843-F025-E9CE4147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53113-B035-E17A-E3C5-40F8153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90972-876A-A0E7-D9BF-DBEAE0AE4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78D7E-8E9F-D193-69B8-2F85624F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87D8-68B4-D6BC-82EB-FD3B764B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6EFD9-25BD-D265-74F6-23D153D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55DDC-B4F4-0FFF-40FF-D5B69A59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B689F-5856-3EA3-FE57-0751C4F5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97822-2DBC-7286-44F1-DD468E96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0EF46-4BCB-DC92-375F-50E6F811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7BC09-AF78-F6D8-5E35-40F241A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19FE9-B555-0EED-2534-86931832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9C4F2-57DB-2A09-1487-1F059EEE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DCF0B-0916-3561-CD70-3AB3368E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7C26D-19A8-C37E-B788-FEF7FA42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61664-433D-E73D-47D3-4C140AA8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B676A-8871-12DB-DDBC-9FD1771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B4AC-1F75-C7CE-001E-1354F596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ABCFA-22E3-84F3-C9EE-572831B2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D96BF-76E1-6462-DDEB-D1537F4F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775B6-24D0-01D3-E802-DF138CB5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D5D63-B1F6-880E-0FE4-D312FD2A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B5826-5510-99A7-4823-A944DDE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489B5-F835-C9E7-C30D-DDB3C05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82722-EA0B-28B6-879A-DE14B32A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3DECE-F0F6-6841-B1B6-989FB8A6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FFA628-EE5D-6A72-B5C1-A5F7CCEE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AC365F-F80C-B914-9552-555D315A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2BB13-CF24-D623-C7A4-3B495C3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A69CEA-2CA3-4DEC-8BA6-FF05449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2F6C59-5072-1AC6-5E02-31345FE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617F-FDF5-DBB9-EB4B-F728E627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CD7458-74C2-830B-7765-9295537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FA4D5-3112-4877-FC42-E662253B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8A3E86-1DC3-FCFE-77EE-DE04DD4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F4153-329E-EBA0-CCE2-36868CD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889D36-A5D7-4951-FF11-2488FFFF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10C109-D207-401D-CCDB-8E73AD8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C0B9-FC2E-82C5-14F9-C654925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17C45-28DB-7B6D-C3EA-BE98838C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94A73B-4BB7-988F-9164-90BB310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41DB31-B241-D3F3-DD3D-B9AB0496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CE084-7B7C-E9DA-DBEF-43A5B27F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4907B7-0D72-BB26-B5FA-7AAA87F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4A32-4AE2-8CC7-F1D3-D4578E1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B72C63-9737-7B19-5B31-63489037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0CA270-EFCD-FB12-1969-0BC8891A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FD70C-4138-4A5D-2035-314EC14F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CEF64A-71F5-B785-D2BC-FC8C7DB9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E1BFB-0F33-7DA0-1510-283CC2B3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6DD288-8981-6805-04B9-613F8732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99375F-466B-D806-3535-FB87727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928D9-6213-B658-5CB1-4BC62E9E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3C8BB-0BAA-75FD-8A5F-BF8683F1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BBE51-D51E-0E47-C1A7-51D97210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735B64-8367-E702-9035-95BB84B413DA}"/>
              </a:ext>
            </a:extLst>
          </p:cNvPr>
          <p:cNvSpPr/>
          <p:nvPr/>
        </p:nvSpPr>
        <p:spPr>
          <a:xfrm>
            <a:off x="8007639" y="1125488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</a:t>
            </a:r>
            <a:r>
              <a:rPr lang="en-US" sz="1400" baseline="-25000" dirty="0"/>
              <a:t>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454404-6BCB-8970-743D-D1B43A5CDE16}"/>
              </a:ext>
            </a:extLst>
          </p:cNvPr>
          <p:cNvSpPr/>
          <p:nvPr/>
        </p:nvSpPr>
        <p:spPr>
          <a:xfrm>
            <a:off x="6799325" y="2355575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545E9B5-773A-FAEF-F49F-739065093F61}"/>
                  </a:ext>
                </a:extLst>
              </p:cNvPr>
              <p:cNvSpPr/>
              <p:nvPr/>
            </p:nvSpPr>
            <p:spPr>
              <a:xfrm>
                <a:off x="7583095" y="2355574"/>
                <a:ext cx="555171" cy="55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1+</a:t>
                </a: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545E9B5-773A-FAEF-F49F-739065093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95" y="2355574"/>
                <a:ext cx="555171" cy="55517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B03E5F8-3BC5-73EF-3072-0F2B2F90598D}"/>
              </a:ext>
            </a:extLst>
          </p:cNvPr>
          <p:cNvSpPr/>
          <p:nvPr/>
        </p:nvSpPr>
        <p:spPr>
          <a:xfrm>
            <a:off x="8366865" y="2355573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A13C32A-ECBD-EEF1-AFD3-555E9EE1E0C7}"/>
                  </a:ext>
                </a:extLst>
              </p:cNvPr>
              <p:cNvSpPr/>
              <p:nvPr/>
            </p:nvSpPr>
            <p:spPr>
              <a:xfrm>
                <a:off x="10523208" y="2355573"/>
                <a:ext cx="555171" cy="55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1+</a:t>
                </a: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A13C32A-ECBD-EEF1-AFD3-555E9EE1E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208" y="2355573"/>
                <a:ext cx="555171" cy="55517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056D848-861F-BDB9-4B3D-FAADB58C769C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7076911" y="1599356"/>
            <a:ext cx="1012031" cy="75621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8BE528-5309-DFF1-E299-12818D2F502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860681" y="1680659"/>
            <a:ext cx="309901" cy="674915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F0C8EEB-6EDA-BC50-246D-164F9A66764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45096" y="1615346"/>
            <a:ext cx="299355" cy="740227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D7CCC7-77E4-8F45-EA3F-2A820FAEA6A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28662" y="1515734"/>
            <a:ext cx="2272132" cy="83983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E0AE30-2766-232A-6ADE-B5DD28166BD1}"/>
              </a:ext>
            </a:extLst>
          </p:cNvPr>
          <p:cNvSpPr/>
          <p:nvPr/>
        </p:nvSpPr>
        <p:spPr>
          <a:xfrm>
            <a:off x="9854331" y="2574072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1F7F63-ED2B-FF84-CDA5-382C50730E82}"/>
              </a:ext>
            </a:extLst>
          </p:cNvPr>
          <p:cNvSpPr/>
          <p:nvPr/>
        </p:nvSpPr>
        <p:spPr>
          <a:xfrm>
            <a:off x="10061161" y="2574073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065413-4B17-5119-4360-BF2E1B4FFEDA}"/>
              </a:ext>
            </a:extLst>
          </p:cNvPr>
          <p:cNvSpPr/>
          <p:nvPr/>
        </p:nvSpPr>
        <p:spPr>
          <a:xfrm>
            <a:off x="10267991" y="2574073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0505533-401C-3EF1-2459-B5C74BCCB6DE}"/>
                  </a:ext>
                </a:extLst>
              </p:cNvPr>
              <p:cNvSpPr txBox="1"/>
              <p:nvPr/>
            </p:nvSpPr>
            <p:spPr>
              <a:xfrm>
                <a:off x="9265682" y="1860497"/>
                <a:ext cx="460511" cy="453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/>
                  <a:t>k-</a:t>
                </a:r>
                <a14:m>
                  <m:oMath xmlns:m="http://schemas.openxmlformats.org/officeDocument/2006/math"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90505533-401C-3EF1-2459-B5C74BCCB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682" y="1860497"/>
                <a:ext cx="460511" cy="453137"/>
              </a:xfrm>
              <a:prstGeom prst="rect">
                <a:avLst/>
              </a:prstGeom>
              <a:blipFill>
                <a:blip r:embed="rId4"/>
                <a:stretch>
                  <a:fillRect l="-5263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950F5F-A7C4-1CAA-6C7B-7726B4E1B530}"/>
                  </a:ext>
                </a:extLst>
              </p:cNvPr>
              <p:cNvSpPr txBox="1"/>
              <p:nvPr/>
            </p:nvSpPr>
            <p:spPr>
              <a:xfrm>
                <a:off x="7915065" y="1948513"/>
                <a:ext cx="460511" cy="453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/>
                  <a:t>k-</a:t>
                </a:r>
                <a14:m>
                  <m:oMath xmlns:m="http://schemas.openxmlformats.org/officeDocument/2006/math"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B950F5F-A7C4-1CAA-6C7B-7726B4E1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65" y="1948513"/>
                <a:ext cx="460511" cy="453137"/>
              </a:xfrm>
              <a:prstGeom prst="rect">
                <a:avLst/>
              </a:prstGeom>
              <a:blipFill>
                <a:blip r:embed="rId5"/>
                <a:stretch>
                  <a:fillRect l="-8108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7974BB7-1996-647C-89F3-C9C6C5E5BB35}"/>
                  </a:ext>
                </a:extLst>
              </p:cNvPr>
              <p:cNvSpPr/>
              <p:nvPr/>
            </p:nvSpPr>
            <p:spPr>
              <a:xfrm>
                <a:off x="9122565" y="2345655"/>
                <a:ext cx="555171" cy="55517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/>
                  <a:t>1+</a:t>
                </a:r>
                <a:br>
                  <a:rPr lang="en-US" sz="15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7974BB7-1996-647C-89F3-C9C6C5E5B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65" y="2345655"/>
                <a:ext cx="555171" cy="555171"/>
              </a:xfrm>
              <a:prstGeom prst="ellipse">
                <a:avLst/>
              </a:prstGeom>
              <a:blipFill>
                <a:blip r:embed="rId6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2EBF3-5030-CA6B-823F-98DAFFB40228}"/>
              </a:ext>
            </a:extLst>
          </p:cNvPr>
          <p:cNvCxnSpPr>
            <a:cxnSpLocks/>
            <a:stCxn id="2" idx="5"/>
            <a:endCxn id="16" idx="0"/>
          </p:cNvCxnSpPr>
          <p:nvPr/>
        </p:nvCxnSpPr>
        <p:spPr>
          <a:xfrm>
            <a:off x="8481507" y="1599356"/>
            <a:ext cx="918644" cy="74629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95D469C-1969-64DD-07C2-DE5AC44924C3}"/>
                  </a:ext>
                </a:extLst>
              </p:cNvPr>
              <p:cNvSpPr txBox="1"/>
              <p:nvPr/>
            </p:nvSpPr>
            <p:spPr>
              <a:xfrm>
                <a:off x="10624595" y="1885549"/>
                <a:ext cx="460511" cy="453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aseline="-25000" dirty="0"/>
                  <a:t>k-</a:t>
                </a:r>
                <a14:m>
                  <m:oMath xmlns:m="http://schemas.openxmlformats.org/officeDocument/2006/math"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baseline="-25000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95D469C-1969-64DD-07C2-DE5AC449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595" y="1885549"/>
                <a:ext cx="460511" cy="453137"/>
              </a:xfrm>
              <a:prstGeom prst="rect">
                <a:avLst/>
              </a:prstGeom>
              <a:blipFill>
                <a:blip r:embed="rId7"/>
                <a:stretch>
                  <a:fillRect l="-5405" b="-243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3F34CA9B-2EC5-04AF-DF37-488ED5738786}"/>
              </a:ext>
            </a:extLst>
          </p:cNvPr>
          <p:cNvSpPr txBox="1"/>
          <p:nvPr/>
        </p:nvSpPr>
        <p:spPr>
          <a:xfrm>
            <a:off x="6856338" y="30658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CD2C78-69F1-83BA-7E42-97257499BF9A}"/>
              </a:ext>
            </a:extLst>
          </p:cNvPr>
          <p:cNvSpPr txBox="1"/>
          <p:nvPr/>
        </p:nvSpPr>
        <p:spPr>
          <a:xfrm>
            <a:off x="7640107" y="30495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9B002-63D6-A225-00E5-9BBA02D025A6}"/>
              </a:ext>
            </a:extLst>
          </p:cNvPr>
          <p:cNvSpPr txBox="1"/>
          <p:nvPr/>
        </p:nvSpPr>
        <p:spPr>
          <a:xfrm>
            <a:off x="8423876" y="30331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77B721-F406-FC41-DF59-060DCF2A09CE}"/>
              </a:ext>
            </a:extLst>
          </p:cNvPr>
          <p:cNvSpPr txBox="1"/>
          <p:nvPr/>
        </p:nvSpPr>
        <p:spPr>
          <a:xfrm>
            <a:off x="9207645" y="30168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C3C6312-53E2-796D-A991-8F3D7193F952}"/>
              </a:ext>
            </a:extLst>
          </p:cNvPr>
          <p:cNvSpPr txBox="1"/>
          <p:nvPr/>
        </p:nvSpPr>
        <p:spPr>
          <a:xfrm>
            <a:off x="10580220" y="2992110"/>
            <a:ext cx="432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246FA8B-E128-09C0-373F-AF99DBCF3F9A}"/>
              </a:ext>
            </a:extLst>
          </p:cNvPr>
          <p:cNvSpPr txBox="1"/>
          <p:nvPr/>
        </p:nvSpPr>
        <p:spPr>
          <a:xfrm>
            <a:off x="8064651" y="63710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D6FA755-7A2B-ABD9-405D-81825D1A4FE0}"/>
              </a:ext>
            </a:extLst>
          </p:cNvPr>
          <p:cNvSpPr txBox="1"/>
          <p:nvPr/>
        </p:nvSpPr>
        <p:spPr>
          <a:xfrm>
            <a:off x="7065385" y="1825341"/>
            <a:ext cx="2936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B8D0237-75DB-EBB8-F8DC-37933E597269}"/>
              </a:ext>
            </a:extLst>
          </p:cNvPr>
          <p:cNvSpPr txBox="1"/>
          <p:nvPr/>
        </p:nvSpPr>
        <p:spPr>
          <a:xfrm>
            <a:off x="8545092" y="1827042"/>
            <a:ext cx="29367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472F40-F91C-7DE5-0D3D-9853F85706FA}"/>
              </a:ext>
            </a:extLst>
          </p:cNvPr>
          <p:cNvSpPr txBox="1"/>
          <p:nvPr/>
        </p:nvSpPr>
        <p:spPr>
          <a:xfrm>
            <a:off x="641811" y="322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E5AFD4C-A622-A78C-91ED-5BD31E63D91E}"/>
              </a:ext>
            </a:extLst>
          </p:cNvPr>
          <p:cNvSpPr txBox="1"/>
          <p:nvPr/>
        </p:nvSpPr>
        <p:spPr>
          <a:xfrm>
            <a:off x="641811" y="39943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04DC533-2A4F-99CB-D6ED-A163E1186543}"/>
              </a:ext>
            </a:extLst>
          </p:cNvPr>
          <p:cNvSpPr txBox="1"/>
          <p:nvPr/>
        </p:nvSpPr>
        <p:spPr>
          <a:xfrm>
            <a:off x="1222548" y="3231566"/>
            <a:ext cx="37594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576125C-3AE3-246C-A8EB-75E8D8B78C0D}"/>
              </a:ext>
            </a:extLst>
          </p:cNvPr>
          <p:cNvSpPr txBox="1"/>
          <p:nvPr/>
        </p:nvSpPr>
        <p:spPr>
          <a:xfrm>
            <a:off x="2100205" y="3994349"/>
            <a:ext cx="123896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89552CC-86F8-62A4-F327-906B879F35B9}"/>
              </a:ext>
            </a:extLst>
          </p:cNvPr>
          <p:cNvSpPr txBox="1"/>
          <p:nvPr/>
        </p:nvSpPr>
        <p:spPr>
          <a:xfrm>
            <a:off x="641811" y="47680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9F5C589-B132-64BD-1A76-634FA6BD841C}"/>
              </a:ext>
            </a:extLst>
          </p:cNvPr>
          <p:cNvSpPr txBox="1"/>
          <p:nvPr/>
        </p:nvSpPr>
        <p:spPr>
          <a:xfrm>
            <a:off x="694003" y="54089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2ED61F-5B9E-D621-1AD5-853947B75439}"/>
              </a:ext>
            </a:extLst>
          </p:cNvPr>
          <p:cNvSpPr txBox="1"/>
          <p:nvPr/>
        </p:nvSpPr>
        <p:spPr>
          <a:xfrm>
            <a:off x="1628419" y="3232304"/>
            <a:ext cx="4448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756D624-C5B7-FCA6-7B35-C869DFFAB749}"/>
              </a:ext>
            </a:extLst>
          </p:cNvPr>
          <p:cNvSpPr txBox="1"/>
          <p:nvPr/>
        </p:nvSpPr>
        <p:spPr>
          <a:xfrm>
            <a:off x="2578114" y="4761125"/>
            <a:ext cx="126666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C3B2059-19CA-0900-256F-7BF8DD1CA789}"/>
              </a:ext>
            </a:extLst>
          </p:cNvPr>
          <p:cNvSpPr txBox="1"/>
          <p:nvPr/>
        </p:nvSpPr>
        <p:spPr>
          <a:xfrm>
            <a:off x="2097029" y="3231566"/>
            <a:ext cx="3984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D1897B-F21E-F9CE-BE95-32D3EA029B59}"/>
              </a:ext>
            </a:extLst>
          </p:cNvPr>
          <p:cNvSpPr txBox="1"/>
          <p:nvPr/>
        </p:nvSpPr>
        <p:spPr>
          <a:xfrm>
            <a:off x="3062307" y="5419360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BB8F2E7-22C6-CB78-BEAF-8259DA18B025}"/>
              </a:ext>
            </a:extLst>
          </p:cNvPr>
          <p:cNvSpPr txBox="1"/>
          <p:nvPr/>
        </p:nvSpPr>
        <p:spPr>
          <a:xfrm>
            <a:off x="2517350" y="3231292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cxnSp>
        <p:nvCxnSpPr>
          <p:cNvPr id="38" name="Gerade Verbindung 37">
            <a:extLst>
              <a:ext uri="{FF2B5EF4-FFF2-40B4-BE49-F238E27FC236}">
                <a16:creationId xmlns:a16="http://schemas.microsoft.com/office/drawing/2014/main" id="{118A33AF-3298-DBDF-1392-E1C0F0DCDE27}"/>
              </a:ext>
            </a:extLst>
          </p:cNvPr>
          <p:cNvCxnSpPr>
            <a:cxnSpLocks/>
          </p:cNvCxnSpPr>
          <p:nvPr/>
        </p:nvCxnSpPr>
        <p:spPr>
          <a:xfrm flipH="1">
            <a:off x="1599574" y="3072544"/>
            <a:ext cx="17208" cy="129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38">
            <a:extLst>
              <a:ext uri="{FF2B5EF4-FFF2-40B4-BE49-F238E27FC236}">
                <a16:creationId xmlns:a16="http://schemas.microsoft.com/office/drawing/2014/main" id="{6C6F0CDC-2FC9-CCFA-C298-128E14B4B8AA}"/>
              </a:ext>
            </a:extLst>
          </p:cNvPr>
          <p:cNvCxnSpPr>
            <a:cxnSpLocks/>
          </p:cNvCxnSpPr>
          <p:nvPr/>
        </p:nvCxnSpPr>
        <p:spPr>
          <a:xfrm>
            <a:off x="4292494" y="3052038"/>
            <a:ext cx="0" cy="29861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18CF1411-27AF-0DDB-F232-5E2BAC4E4DF6}"/>
              </a:ext>
            </a:extLst>
          </p:cNvPr>
          <p:cNvSpPr txBox="1"/>
          <p:nvPr/>
        </p:nvSpPr>
        <p:spPr>
          <a:xfrm>
            <a:off x="1413522" y="27134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CCA327-7440-BA0A-B278-FA7BEB32876F}"/>
              </a:ext>
            </a:extLst>
          </p:cNvPr>
          <p:cNvSpPr/>
          <p:nvPr/>
        </p:nvSpPr>
        <p:spPr>
          <a:xfrm>
            <a:off x="3084723" y="3384840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A828937-7700-4F24-BB37-5C98C49EEA69}"/>
              </a:ext>
            </a:extLst>
          </p:cNvPr>
          <p:cNvSpPr/>
          <p:nvPr/>
        </p:nvSpPr>
        <p:spPr>
          <a:xfrm>
            <a:off x="3291553" y="3384841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9D4C1B1-2135-038E-F4AC-74923EA8EABB}"/>
              </a:ext>
            </a:extLst>
          </p:cNvPr>
          <p:cNvSpPr/>
          <p:nvPr/>
        </p:nvSpPr>
        <p:spPr>
          <a:xfrm>
            <a:off x="3498383" y="3384841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8551978-4D13-2769-B7DC-B19B7524D837}"/>
                  </a:ext>
                </a:extLst>
              </p:cNvPr>
              <p:cNvSpPr txBox="1"/>
              <p:nvPr/>
            </p:nvSpPr>
            <p:spPr>
              <a:xfrm>
                <a:off x="3878311" y="2553010"/>
                <a:ext cx="828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W</a:t>
                </a:r>
                <a:r>
                  <a:rPr lang="en-US" sz="1400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0</a:t>
                </a: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  <a:b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n/2(1+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8551978-4D13-2769-B7DC-B19B7524D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11" y="2553010"/>
                <a:ext cx="828368" cy="523220"/>
              </a:xfrm>
              <a:prstGeom prst="rect">
                <a:avLst/>
              </a:prstGeom>
              <a:blipFill>
                <a:blip r:embed="rId8"/>
                <a:stretch>
                  <a:fillRect l="-1515" t="-2381" r="-1515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24D79217-B70F-7D5D-1B41-19226E2E773C}"/>
              </a:ext>
            </a:extLst>
          </p:cNvPr>
          <p:cNvSpPr txBox="1"/>
          <p:nvPr/>
        </p:nvSpPr>
        <p:spPr>
          <a:xfrm>
            <a:off x="3872746" y="3220681"/>
            <a:ext cx="39601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038A0677-B524-64B5-30E7-F735272EEE3B}"/>
              </a:ext>
            </a:extLst>
          </p:cNvPr>
          <p:cNvSpPr txBox="1"/>
          <p:nvPr/>
        </p:nvSpPr>
        <p:spPr>
          <a:xfrm>
            <a:off x="1612942" y="3994349"/>
            <a:ext cx="484087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01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A02860AC-BAD1-EEBB-0A52-554007E9001E}"/>
              </a:ext>
            </a:extLst>
          </p:cNvPr>
          <p:cNvSpPr txBox="1"/>
          <p:nvPr/>
        </p:nvSpPr>
        <p:spPr>
          <a:xfrm>
            <a:off x="2098125" y="4750622"/>
            <a:ext cx="47165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90B2C6D3-02DD-2584-79A7-FD0FBB5A3366}"/>
              </a:ext>
            </a:extLst>
          </p:cNvPr>
          <p:cNvSpPr txBox="1"/>
          <p:nvPr/>
        </p:nvSpPr>
        <p:spPr>
          <a:xfrm>
            <a:off x="2580098" y="5402588"/>
            <a:ext cx="47165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693DD51E-B97C-F4A7-8384-EE4E633DDD54}"/>
                  </a:ext>
                </a:extLst>
              </p:cNvPr>
              <p:cNvSpPr txBox="1"/>
              <p:nvPr/>
            </p:nvSpPr>
            <p:spPr>
              <a:xfrm>
                <a:off x="5001768" y="5119954"/>
                <a:ext cx="57093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, the cost of the optimal solution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693DD51E-B97C-F4A7-8384-EE4E633DD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768" y="5119954"/>
                <a:ext cx="5709383" cy="369332"/>
              </a:xfrm>
              <a:prstGeom prst="rect">
                <a:avLst/>
              </a:prstGeom>
              <a:blipFill>
                <a:blip r:embed="rId9"/>
                <a:stretch>
                  <a:fillRect l="-11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5DA2F7AD-C1C3-94EE-EA93-3463FC2D0215}"/>
              </a:ext>
            </a:extLst>
          </p:cNvPr>
          <p:cNvSpPr txBox="1"/>
          <p:nvPr/>
        </p:nvSpPr>
        <p:spPr>
          <a:xfrm>
            <a:off x="3792111" y="6038164"/>
            <a:ext cx="471651" cy="55399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 n-1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A8131FF-41B2-9EDF-5D84-34F453890867}"/>
              </a:ext>
            </a:extLst>
          </p:cNvPr>
          <p:cNvSpPr txBox="1"/>
          <p:nvPr/>
        </p:nvSpPr>
        <p:spPr>
          <a:xfrm>
            <a:off x="4256291" y="6130497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n-1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20B2F6-AA18-7463-B115-00BD68FFBB2E}"/>
              </a:ext>
            </a:extLst>
          </p:cNvPr>
          <p:cNvSpPr/>
          <p:nvPr/>
        </p:nvSpPr>
        <p:spPr>
          <a:xfrm rot="500847">
            <a:off x="3409569" y="5995387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F1BBCE-61B9-5C00-8C32-27F442A76F48}"/>
              </a:ext>
            </a:extLst>
          </p:cNvPr>
          <p:cNvSpPr/>
          <p:nvPr/>
        </p:nvSpPr>
        <p:spPr>
          <a:xfrm rot="500847">
            <a:off x="3421010" y="6194666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8815FA9-0E70-FF21-51F4-A9BA6DA84D01}"/>
              </a:ext>
            </a:extLst>
          </p:cNvPr>
          <p:cNvSpPr/>
          <p:nvPr/>
        </p:nvSpPr>
        <p:spPr>
          <a:xfrm rot="500847">
            <a:off x="3421010" y="6369125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1A52D3C-426E-2039-963B-7CA065A43C32}"/>
              </a:ext>
            </a:extLst>
          </p:cNvPr>
          <p:cNvSpPr txBox="1"/>
          <p:nvPr/>
        </p:nvSpPr>
        <p:spPr>
          <a:xfrm>
            <a:off x="641811" y="322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0F2C10-81FA-5EE7-D100-927D6E5CE50A}"/>
              </a:ext>
            </a:extLst>
          </p:cNvPr>
          <p:cNvSpPr txBox="1"/>
          <p:nvPr/>
        </p:nvSpPr>
        <p:spPr>
          <a:xfrm>
            <a:off x="641811" y="39943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91E4ACF-8711-7904-A2F5-5E424638EFEC}"/>
              </a:ext>
            </a:extLst>
          </p:cNvPr>
          <p:cNvSpPr txBox="1"/>
          <p:nvPr/>
        </p:nvSpPr>
        <p:spPr>
          <a:xfrm>
            <a:off x="1222548" y="3231566"/>
            <a:ext cx="37594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1B6AA6E-0A2D-9A60-2AE7-1B4368D65293}"/>
              </a:ext>
            </a:extLst>
          </p:cNvPr>
          <p:cNvSpPr txBox="1"/>
          <p:nvPr/>
        </p:nvSpPr>
        <p:spPr>
          <a:xfrm>
            <a:off x="1639712" y="3233654"/>
            <a:ext cx="123896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C996177-34B4-6A0A-807C-38EFED67E9CF}"/>
              </a:ext>
            </a:extLst>
          </p:cNvPr>
          <p:cNvSpPr txBox="1"/>
          <p:nvPr/>
        </p:nvSpPr>
        <p:spPr>
          <a:xfrm>
            <a:off x="641811" y="47680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9D28D6C-5F02-CFA8-765A-859CDBB0D402}"/>
              </a:ext>
            </a:extLst>
          </p:cNvPr>
          <p:cNvSpPr txBox="1"/>
          <p:nvPr/>
        </p:nvSpPr>
        <p:spPr>
          <a:xfrm>
            <a:off x="694003" y="54089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F5FBF22-7552-3E73-3E9B-EED44C6ADC0C}"/>
              </a:ext>
            </a:extLst>
          </p:cNvPr>
          <p:cNvSpPr txBox="1"/>
          <p:nvPr/>
        </p:nvSpPr>
        <p:spPr>
          <a:xfrm>
            <a:off x="1612942" y="3994349"/>
            <a:ext cx="128663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AC60CA-7914-314A-2D00-BB0992265777}"/>
              </a:ext>
            </a:extLst>
          </p:cNvPr>
          <p:cNvSpPr txBox="1"/>
          <p:nvPr/>
        </p:nvSpPr>
        <p:spPr>
          <a:xfrm>
            <a:off x="2899574" y="3994349"/>
            <a:ext cx="4448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59F730D-F5A9-68D7-4FA1-1C3735E28462}"/>
              </a:ext>
            </a:extLst>
          </p:cNvPr>
          <p:cNvSpPr txBox="1"/>
          <p:nvPr/>
        </p:nvSpPr>
        <p:spPr>
          <a:xfrm>
            <a:off x="2935219" y="3233955"/>
            <a:ext cx="126666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8FCA3D6-D844-DA52-7065-F3DC7E749FE4}"/>
              </a:ext>
            </a:extLst>
          </p:cNvPr>
          <p:cNvSpPr txBox="1"/>
          <p:nvPr/>
        </p:nvSpPr>
        <p:spPr>
          <a:xfrm>
            <a:off x="2899573" y="4701640"/>
            <a:ext cx="130561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04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792C221-6D2E-F200-73DB-150E03039A7E}"/>
              </a:ext>
            </a:extLst>
          </p:cNvPr>
          <p:cNvSpPr txBox="1"/>
          <p:nvPr/>
        </p:nvSpPr>
        <p:spPr>
          <a:xfrm>
            <a:off x="4247040" y="4710010"/>
            <a:ext cx="3984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01569BE-353F-39CB-58D2-BB37F74CB915}"/>
              </a:ext>
            </a:extLst>
          </p:cNvPr>
          <p:cNvSpPr txBox="1"/>
          <p:nvPr/>
        </p:nvSpPr>
        <p:spPr>
          <a:xfrm>
            <a:off x="4262769" y="3231566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FCDC7D5-6E6B-C1AB-DD58-3146F9507155}"/>
              </a:ext>
            </a:extLst>
          </p:cNvPr>
          <p:cNvSpPr txBox="1"/>
          <p:nvPr/>
        </p:nvSpPr>
        <p:spPr>
          <a:xfrm>
            <a:off x="4220920" y="5370190"/>
            <a:ext cx="130561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06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DF07186-314A-3B33-B0A7-6ABD15A1FFCE}"/>
              </a:ext>
            </a:extLst>
          </p:cNvPr>
          <p:cNvSpPr txBox="1"/>
          <p:nvPr/>
        </p:nvSpPr>
        <p:spPr>
          <a:xfrm>
            <a:off x="5544495" y="5370190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DC7B9D20-7B67-1CB9-E521-EE5A75EECA19}"/>
              </a:ext>
            </a:extLst>
          </p:cNvPr>
          <p:cNvCxnSpPr>
            <a:cxnSpLocks/>
          </p:cNvCxnSpPr>
          <p:nvPr/>
        </p:nvCxnSpPr>
        <p:spPr>
          <a:xfrm flipH="1">
            <a:off x="2898044" y="3097242"/>
            <a:ext cx="18738" cy="19737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60CCE869-097D-0EF0-91A9-E4214FA71C9B}"/>
              </a:ext>
            </a:extLst>
          </p:cNvPr>
          <p:cNvCxnSpPr>
            <a:cxnSpLocks/>
          </p:cNvCxnSpPr>
          <p:nvPr/>
        </p:nvCxnSpPr>
        <p:spPr>
          <a:xfrm flipH="1">
            <a:off x="1599574" y="3072544"/>
            <a:ext cx="17208" cy="129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015F8265-CB2A-9E5F-B105-82E599946F33}"/>
              </a:ext>
            </a:extLst>
          </p:cNvPr>
          <p:cNvCxnSpPr>
            <a:cxnSpLocks/>
          </p:cNvCxnSpPr>
          <p:nvPr/>
        </p:nvCxnSpPr>
        <p:spPr>
          <a:xfrm flipH="1">
            <a:off x="3349636" y="3097242"/>
            <a:ext cx="12022" cy="1266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D5D5B078-89B6-C271-9D37-3BA8E7BD10C5}"/>
              </a:ext>
            </a:extLst>
          </p:cNvPr>
          <p:cNvCxnSpPr>
            <a:cxnSpLocks/>
          </p:cNvCxnSpPr>
          <p:nvPr/>
        </p:nvCxnSpPr>
        <p:spPr>
          <a:xfrm flipH="1">
            <a:off x="4223582" y="3072544"/>
            <a:ext cx="5068" cy="2666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ADF3FC1-A2BD-7D0C-CFB0-DE4283F8E5A4}"/>
              </a:ext>
            </a:extLst>
          </p:cNvPr>
          <p:cNvCxnSpPr>
            <a:cxnSpLocks/>
          </p:cNvCxnSpPr>
          <p:nvPr/>
        </p:nvCxnSpPr>
        <p:spPr>
          <a:xfrm flipH="1">
            <a:off x="4635098" y="3072544"/>
            <a:ext cx="22443" cy="20067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344BC94E-5EA8-E3FC-324A-6C3CA982BECA}"/>
              </a:ext>
            </a:extLst>
          </p:cNvPr>
          <p:cNvCxnSpPr>
            <a:cxnSpLocks/>
          </p:cNvCxnSpPr>
          <p:nvPr/>
        </p:nvCxnSpPr>
        <p:spPr>
          <a:xfrm flipH="1">
            <a:off x="5511992" y="3072544"/>
            <a:ext cx="13467" cy="2705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3440AC60-E01A-7F91-0671-778C65829960}"/>
              </a:ext>
            </a:extLst>
          </p:cNvPr>
          <p:cNvCxnSpPr>
            <a:cxnSpLocks/>
          </p:cNvCxnSpPr>
          <p:nvPr/>
        </p:nvCxnSpPr>
        <p:spPr>
          <a:xfrm>
            <a:off x="5971415" y="3060873"/>
            <a:ext cx="0" cy="26786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BB4894EA-3B9A-D2AC-8938-02B930D8DDA7}"/>
              </a:ext>
            </a:extLst>
          </p:cNvPr>
          <p:cNvSpPr txBox="1"/>
          <p:nvPr/>
        </p:nvSpPr>
        <p:spPr>
          <a:xfrm>
            <a:off x="1413522" y="27134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4F2BE1B-829E-B013-0E3A-5030353C95E6}"/>
              </a:ext>
            </a:extLst>
          </p:cNvPr>
          <p:cNvSpPr txBox="1"/>
          <p:nvPr/>
        </p:nvSpPr>
        <p:spPr>
          <a:xfrm>
            <a:off x="2653039" y="257243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D2410A1-B11B-E46B-C5FB-8C001C0B83A6}"/>
              </a:ext>
            </a:extLst>
          </p:cNvPr>
          <p:cNvSpPr txBox="1"/>
          <p:nvPr/>
        </p:nvSpPr>
        <p:spPr>
          <a:xfrm>
            <a:off x="3993084" y="256789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2k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9C0258DF-4FDF-5554-DFFC-E49F30BDD2DD}"/>
              </a:ext>
            </a:extLst>
          </p:cNvPr>
          <p:cNvSpPr txBox="1"/>
          <p:nvPr/>
        </p:nvSpPr>
        <p:spPr>
          <a:xfrm>
            <a:off x="5253751" y="256292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3k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EFC58DC-7D59-0756-FE86-F8E0A94BCFBB}"/>
              </a:ext>
            </a:extLst>
          </p:cNvPr>
          <p:cNvSpPr/>
          <p:nvPr/>
        </p:nvSpPr>
        <p:spPr>
          <a:xfrm>
            <a:off x="6285123" y="4399824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6CB6D5-B812-9AB6-753C-6DAF7F414B7E}"/>
              </a:ext>
            </a:extLst>
          </p:cNvPr>
          <p:cNvSpPr/>
          <p:nvPr/>
        </p:nvSpPr>
        <p:spPr>
          <a:xfrm>
            <a:off x="6491953" y="4399825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7AC14BF-418E-BDA0-1C5D-1242FA69E88D}"/>
              </a:ext>
            </a:extLst>
          </p:cNvPr>
          <p:cNvSpPr/>
          <p:nvPr/>
        </p:nvSpPr>
        <p:spPr>
          <a:xfrm>
            <a:off x="6698783" y="4399825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A94AD3BF-6CFB-CA88-FDE0-3A90CBDBCD8A}"/>
              </a:ext>
            </a:extLst>
          </p:cNvPr>
          <p:cNvCxnSpPr>
            <a:cxnSpLocks/>
          </p:cNvCxnSpPr>
          <p:nvPr/>
        </p:nvCxnSpPr>
        <p:spPr>
          <a:xfrm>
            <a:off x="8154624" y="3052038"/>
            <a:ext cx="0" cy="26786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FB9D71F-586B-A24A-969B-3599EF4A1820}"/>
              </a:ext>
            </a:extLst>
          </p:cNvPr>
          <p:cNvSpPr txBox="1"/>
          <p:nvPr/>
        </p:nvSpPr>
        <p:spPr>
          <a:xfrm>
            <a:off x="6888501" y="3207153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n-1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01DDB67-04E3-40B4-BB5B-8567CA27A60E}"/>
              </a:ext>
            </a:extLst>
          </p:cNvPr>
          <p:cNvSpPr txBox="1"/>
          <p:nvPr/>
        </p:nvSpPr>
        <p:spPr>
          <a:xfrm>
            <a:off x="7889965" y="254463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/2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7702BA3-56B5-4467-6479-6B6F4F45BFAF}"/>
              </a:ext>
            </a:extLst>
          </p:cNvPr>
          <p:cNvSpPr txBox="1"/>
          <p:nvPr/>
        </p:nvSpPr>
        <p:spPr>
          <a:xfrm>
            <a:off x="8154622" y="5952358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694D8EA6-DFAA-EE9C-4D5C-E0A950979715}"/>
                  </a:ext>
                </a:extLst>
              </p:cNvPr>
              <p:cNvSpPr txBox="1"/>
              <p:nvPr/>
            </p:nvSpPr>
            <p:spPr>
              <a:xfrm>
                <a:off x="1639712" y="713232"/>
                <a:ext cx="675364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Cost of BLC solution: w</a:t>
                </a:r>
                <a:r>
                  <a:rPr lang="en-US" baseline="-25000" dirty="0"/>
                  <a:t>0</a:t>
                </a:r>
                <a:r>
                  <a:rPr lang="en-US" dirty="0"/>
                  <a:t>+nk/2 + 1+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&gt;w</a:t>
                </a:r>
                <a:r>
                  <a:rPr lang="en-US" baseline="-25000" dirty="0"/>
                  <a:t>0</a:t>
                </a:r>
                <a:r>
                  <a:rPr lang="en-US" dirty="0"/>
                  <a:t>+nk/2,</a:t>
                </a:r>
              </a:p>
              <a:p>
                <a:r>
                  <a:rPr lang="en-US" dirty="0"/>
                  <a:t>Cost of optimal solution (previous slide)</a:t>
                </a:r>
                <a:r>
                  <a:rPr lang="en-US" dirty="0">
                    <a:solidFill>
                      <a:schemeClr val="tx1"/>
                    </a:solidFill>
                  </a:rPr>
                  <a:t>: w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:r>
                  <a:rPr lang="en-US" sz="1800" dirty="0">
                    <a:solidFill>
                      <a:schemeClr val="tx1"/>
                    </a:solidFill>
                  </a:rPr>
                  <a:t>n/2 + k</a:t>
                </a:r>
              </a:p>
              <a:p>
                <a:r>
                  <a:rPr lang="en-US" dirty="0"/>
                  <a:t>For w</a:t>
                </a:r>
                <a:r>
                  <a:rPr lang="en-US" baseline="-25000" dirty="0"/>
                  <a:t>0</a:t>
                </a:r>
                <a:r>
                  <a:rPr lang="en-US" dirty="0"/>
                  <a:t>=0: gap to optimality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which can become arbitrarily large</a:t>
                </a:r>
              </a:p>
            </p:txBody>
          </p:sp>
        </mc:Choice>
        <mc:Fallback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694D8EA6-DFAA-EE9C-4D5C-E0A950979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712" y="713232"/>
                <a:ext cx="6753644" cy="1477328"/>
              </a:xfrm>
              <a:prstGeom prst="rect">
                <a:avLst/>
              </a:prstGeom>
              <a:blipFill>
                <a:blip r:embed="rId2"/>
                <a:stretch>
                  <a:fillRect l="-752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Textfeld 106">
            <a:extLst>
              <a:ext uri="{FF2B5EF4-FFF2-40B4-BE49-F238E27FC236}">
                <a16:creationId xmlns:a16="http://schemas.microsoft.com/office/drawing/2014/main" id="{2340123D-FDD5-B119-15BD-4191C8B1DDCB}"/>
              </a:ext>
            </a:extLst>
          </p:cNvPr>
          <p:cNvSpPr txBox="1"/>
          <p:nvPr/>
        </p:nvSpPr>
        <p:spPr>
          <a:xfrm>
            <a:off x="6849002" y="5952358"/>
            <a:ext cx="130561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0n</a:t>
            </a:r>
          </a:p>
        </p:txBody>
      </p:sp>
    </p:spTree>
    <p:extLst>
      <p:ext uri="{BB962C8B-B14F-4D97-AF65-F5344CB8AC3E}">
        <p14:creationId xmlns:p14="http://schemas.microsoft.com/office/powerpoint/2010/main" val="348033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Breitbild</PresentationFormat>
  <Paragraphs>67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Tahoma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Mey</dc:creator>
  <cp:lastModifiedBy>H Mey</cp:lastModifiedBy>
  <cp:revision>27</cp:revision>
  <cp:lastPrinted>2024-10-31T10:56:30Z</cp:lastPrinted>
  <dcterms:created xsi:type="dcterms:W3CDTF">2024-10-30T13:42:55Z</dcterms:created>
  <dcterms:modified xsi:type="dcterms:W3CDTF">2024-10-31T11:42:30Z</dcterms:modified>
</cp:coreProperties>
</file>