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5" r:id="rId7"/>
    <p:sldId id="262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9" autoAdjust="0"/>
  </p:normalViewPr>
  <p:slideViewPr>
    <p:cSldViewPr snapToGrid="0" showGuides="1">
      <p:cViewPr varScale="1">
        <p:scale>
          <a:sx n="76" d="100"/>
          <a:sy n="76" d="100"/>
        </p:scale>
        <p:origin x="91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何为计数，不要有遗漏和重复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6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96797" y="57878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9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407081" y="1448377"/>
            <a:ext cx="7377839" cy="2073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4503" y="1757873"/>
            <a:ext cx="70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指数爆炸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694503" y="3914324"/>
            <a:ext cx="388631" cy="300383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144229" y="3802905"/>
            <a:ext cx="34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程序员的数学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7059716" y="3914324"/>
            <a:ext cx="388631" cy="300383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7509442" y="3802905"/>
            <a:ext cx="178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第七章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0505CD0-63B9-4E07-9F78-C034A1EE3BCE}"/>
              </a:ext>
            </a:extLst>
          </p:cNvPr>
          <p:cNvSpPr txBox="1"/>
          <p:nvPr/>
        </p:nvSpPr>
        <p:spPr>
          <a:xfrm>
            <a:off x="2567285" y="2696476"/>
            <a:ext cx="70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如何解决复杂问题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  <p:bldP spid="1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3">
            <a:extLst>
              <a:ext uri="{FF2B5EF4-FFF2-40B4-BE49-F238E27FC236}">
                <a16:creationId xmlns:a16="http://schemas.microsoft.com/office/drawing/2014/main" id="{835BD47C-5440-461C-9F25-1C8EEC3D7402}"/>
              </a:ext>
            </a:extLst>
          </p:cNvPr>
          <p:cNvSpPr>
            <a:spLocks noEditPoints="1"/>
          </p:cNvSpPr>
          <p:nvPr/>
        </p:nvSpPr>
        <p:spPr bwMode="auto">
          <a:xfrm>
            <a:off x="692080" y="421641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1D9B52-0E00-4A93-8E7A-E7D2EBFFD53C}"/>
              </a:ext>
            </a:extLst>
          </p:cNvPr>
          <p:cNvSpPr txBox="1"/>
          <p:nvPr/>
        </p:nvSpPr>
        <p:spPr>
          <a:xfrm>
            <a:off x="1211650" y="44726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密码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利用指数爆炸加密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5B42B2-F130-44D8-976D-405B9B2E0787}"/>
              </a:ext>
            </a:extLst>
          </p:cNvPr>
          <p:cNvSpPr txBox="1"/>
          <p:nvPr/>
        </p:nvSpPr>
        <p:spPr>
          <a:xfrm>
            <a:off x="1076039" y="1095270"/>
            <a:ext cx="93391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暴力破解法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一般我们在进行密码加密的时候，会把原文，通过密钥进行加密，加密之后会形成一串很长看不懂的密文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如果有人在不知道密钥的前提下，进行一个不漏的去尝试密钥，那么这样的方式就叫做暴力破解法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22F4F9-F9B5-481B-89C2-52F316CBD5C5}"/>
              </a:ext>
            </a:extLst>
          </p:cNvPr>
          <p:cNvSpPr txBox="1"/>
          <p:nvPr/>
        </p:nvSpPr>
        <p:spPr>
          <a:xfrm>
            <a:off x="1076039" y="2759950"/>
            <a:ext cx="97167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密钥长度和密文的关系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如果密钥的长度只有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位，密码只有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两种数字组成，那么就会有下面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种结果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000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001</a:t>
            </a:r>
            <a:r>
              <a:rPr lang="zh-CN" altLang="en-US" dirty="0">
                <a:solidFill>
                  <a:schemeClr val="bg1"/>
                </a:solidFill>
              </a:rPr>
              <a:t> 、 </a:t>
            </a:r>
            <a:r>
              <a:rPr lang="en-US" altLang="zh-CN" dirty="0">
                <a:solidFill>
                  <a:schemeClr val="bg1"/>
                </a:solidFill>
              </a:rPr>
              <a:t>010</a:t>
            </a:r>
            <a:r>
              <a:rPr lang="zh-CN" altLang="en-US" dirty="0">
                <a:solidFill>
                  <a:schemeClr val="bg1"/>
                </a:solidFill>
              </a:rPr>
              <a:t> 、 </a:t>
            </a:r>
            <a:r>
              <a:rPr lang="en-US" altLang="zh-CN" dirty="0">
                <a:solidFill>
                  <a:schemeClr val="bg1"/>
                </a:solidFill>
              </a:rPr>
              <a:t>011</a:t>
            </a:r>
            <a:r>
              <a:rPr lang="zh-CN" altLang="en-US" dirty="0">
                <a:solidFill>
                  <a:schemeClr val="bg1"/>
                </a:solidFill>
              </a:rPr>
              <a:t> 、 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 、 </a:t>
            </a:r>
            <a:r>
              <a:rPr lang="en-US" altLang="zh-CN" dirty="0">
                <a:solidFill>
                  <a:schemeClr val="bg1"/>
                </a:solidFill>
              </a:rPr>
              <a:t>101</a:t>
            </a:r>
            <a:r>
              <a:rPr lang="zh-CN" altLang="en-US" dirty="0">
                <a:solidFill>
                  <a:schemeClr val="bg1"/>
                </a:solidFill>
              </a:rPr>
              <a:t> 、 </a:t>
            </a:r>
            <a:r>
              <a:rPr lang="en-US" altLang="zh-CN" dirty="0">
                <a:solidFill>
                  <a:schemeClr val="bg1"/>
                </a:solidFill>
              </a:rPr>
              <a:t>110</a:t>
            </a:r>
            <a:r>
              <a:rPr lang="zh-CN" altLang="en-US" dirty="0">
                <a:solidFill>
                  <a:schemeClr val="bg1"/>
                </a:solidFill>
              </a:rPr>
              <a:t> 、 </a:t>
            </a:r>
            <a:r>
              <a:rPr lang="en-US" altLang="zh-CN" dirty="0">
                <a:solidFill>
                  <a:schemeClr val="bg1"/>
                </a:solidFill>
              </a:rPr>
              <a:t>111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如果长度为</a:t>
            </a:r>
            <a:r>
              <a:rPr lang="en-US" altLang="zh-CN" dirty="0">
                <a:solidFill>
                  <a:schemeClr val="bg1"/>
                </a:solidFill>
              </a:rPr>
              <a:t>512</a:t>
            </a:r>
            <a:r>
              <a:rPr lang="zh-CN" altLang="en-US" dirty="0">
                <a:solidFill>
                  <a:schemeClr val="bg1"/>
                </a:solidFill>
              </a:rPr>
              <a:t>位，则总数为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512</a:t>
            </a:r>
            <a:r>
              <a:rPr lang="zh-CN" altLang="en-US" dirty="0">
                <a:solidFill>
                  <a:schemeClr val="bg1"/>
                </a:solidFill>
              </a:rPr>
              <a:t>次方，是一个“天文数字”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所以在指数爆炸的原理上来说那么长度越大暴力破解的难度就越大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虽然在理论在密钥总会破解成功，但是在有限的时间内能计算成功却不是能成立的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63105" y="523696"/>
            <a:ext cx="1865791" cy="602562"/>
            <a:chOff x="4205902" y="977538"/>
            <a:chExt cx="1865791" cy="602562"/>
          </a:xfrm>
        </p:grpSpPr>
        <p:grpSp>
          <p:nvGrpSpPr>
            <p:cNvPr id="3" name="组合 2"/>
            <p:cNvGrpSpPr/>
            <p:nvPr/>
          </p:nvGrpSpPr>
          <p:grpSpPr>
            <a:xfrm>
              <a:off x="4205902" y="1116591"/>
              <a:ext cx="985571" cy="463509"/>
              <a:chOff x="1806831" y="1502686"/>
              <a:chExt cx="985571" cy="463509"/>
            </a:xfrm>
          </p:grpSpPr>
          <p:sp>
            <p:nvSpPr>
              <p:cNvPr id="157" name="Freeform 14"/>
              <p:cNvSpPr>
                <a:spLocks noEditPoints="1"/>
              </p:cNvSpPr>
              <p:nvPr/>
            </p:nvSpPr>
            <p:spPr bwMode="auto">
              <a:xfrm>
                <a:off x="2409406" y="1556945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8" name="Freeform 94"/>
              <p:cNvSpPr>
                <a:spLocks noEditPoints="1"/>
              </p:cNvSpPr>
              <p:nvPr/>
            </p:nvSpPr>
            <p:spPr bwMode="auto">
              <a:xfrm>
                <a:off x="1806831" y="1502686"/>
                <a:ext cx="500204" cy="463509"/>
              </a:xfrm>
              <a:custGeom>
                <a:avLst/>
                <a:gdLst/>
                <a:ahLst/>
                <a:cxnLst>
                  <a:cxn ang="0">
                    <a:pos x="206" y="4"/>
                  </a:cxn>
                  <a:cxn ang="0">
                    <a:pos x="257" y="181"/>
                  </a:cxn>
                  <a:cxn ang="0">
                    <a:pos x="177" y="225"/>
                  </a:cxn>
                  <a:cxn ang="0">
                    <a:pos x="126" y="200"/>
                  </a:cxn>
                  <a:cxn ang="0">
                    <a:pos x="89" y="225"/>
                  </a:cxn>
                  <a:cxn ang="0">
                    <a:pos x="0" y="231"/>
                  </a:cxn>
                  <a:cxn ang="0">
                    <a:pos x="67" y="0"/>
                  </a:cxn>
                  <a:cxn ang="0">
                    <a:pos x="131" y="97"/>
                  </a:cxn>
                  <a:cxn ang="0">
                    <a:pos x="46" y="176"/>
                  </a:cxn>
                  <a:cxn ang="0">
                    <a:pos x="120" y="153"/>
                  </a:cxn>
                  <a:cxn ang="0">
                    <a:pos x="206" y="116"/>
                  </a:cxn>
                  <a:cxn ang="0">
                    <a:pos x="248" y="214"/>
                  </a:cxn>
                  <a:cxn ang="0">
                    <a:pos x="208" y="15"/>
                  </a:cxn>
                  <a:cxn ang="0">
                    <a:pos x="103" y="40"/>
                  </a:cxn>
                  <a:cxn ang="0">
                    <a:pos x="168" y="33"/>
                  </a:cxn>
                  <a:cxn ang="0">
                    <a:pos x="9" y="44"/>
                  </a:cxn>
                  <a:cxn ang="0">
                    <a:pos x="9" y="44"/>
                  </a:cxn>
                  <a:cxn ang="0">
                    <a:pos x="23" y="44"/>
                  </a:cxn>
                  <a:cxn ang="0">
                    <a:pos x="187" y="40"/>
                  </a:cxn>
                  <a:cxn ang="0">
                    <a:pos x="40" y="48"/>
                  </a:cxn>
                  <a:cxn ang="0">
                    <a:pos x="21" y="54"/>
                  </a:cxn>
                  <a:cxn ang="0">
                    <a:pos x="164" y="63"/>
                  </a:cxn>
                  <a:cxn ang="0">
                    <a:pos x="152" y="63"/>
                  </a:cxn>
                  <a:cxn ang="0">
                    <a:pos x="9" y="63"/>
                  </a:cxn>
                  <a:cxn ang="0">
                    <a:pos x="40" y="73"/>
                  </a:cxn>
                  <a:cxn ang="0">
                    <a:pos x="168" y="71"/>
                  </a:cxn>
                  <a:cxn ang="0">
                    <a:pos x="171" y="76"/>
                  </a:cxn>
                  <a:cxn ang="0">
                    <a:pos x="28" y="88"/>
                  </a:cxn>
                  <a:cxn ang="0">
                    <a:pos x="40" y="88"/>
                  </a:cxn>
                  <a:cxn ang="0">
                    <a:pos x="139" y="97"/>
                  </a:cxn>
                  <a:cxn ang="0">
                    <a:pos x="13" y="135"/>
                  </a:cxn>
                  <a:cxn ang="0">
                    <a:pos x="13" y="135"/>
                  </a:cxn>
                  <a:cxn ang="0">
                    <a:pos x="6" y="124"/>
                  </a:cxn>
                  <a:cxn ang="0">
                    <a:pos x="6" y="124"/>
                  </a:cxn>
                  <a:cxn ang="0">
                    <a:pos x="188" y="145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95" y="151"/>
                  </a:cxn>
                  <a:cxn ang="0">
                    <a:pos x="6" y="168"/>
                  </a:cxn>
                  <a:cxn ang="0">
                    <a:pos x="15" y="179"/>
                  </a:cxn>
                  <a:cxn ang="0">
                    <a:pos x="101" y="172"/>
                  </a:cxn>
                  <a:cxn ang="0">
                    <a:pos x="192" y="172"/>
                  </a:cxn>
                  <a:cxn ang="0">
                    <a:pos x="116" y="177"/>
                  </a:cxn>
                  <a:cxn ang="0">
                    <a:pos x="38" y="183"/>
                  </a:cxn>
                  <a:cxn ang="0">
                    <a:pos x="206" y="185"/>
                  </a:cxn>
                  <a:cxn ang="0">
                    <a:pos x="131" y="177"/>
                  </a:cxn>
                  <a:cxn ang="0">
                    <a:pos x="103" y="179"/>
                  </a:cxn>
                  <a:cxn ang="0">
                    <a:pos x="4" y="204"/>
                  </a:cxn>
                  <a:cxn ang="0">
                    <a:pos x="28" y="210"/>
                  </a:cxn>
                  <a:cxn ang="0">
                    <a:pos x="206" y="202"/>
                  </a:cxn>
                  <a:cxn ang="0">
                    <a:pos x="190" y="198"/>
                  </a:cxn>
                  <a:cxn ang="0">
                    <a:pos x="19" y="202"/>
                  </a:cxn>
                  <a:cxn ang="0">
                    <a:pos x="200" y="214"/>
                  </a:cxn>
                  <a:cxn ang="0">
                    <a:pos x="13" y="231"/>
                  </a:cxn>
                  <a:cxn ang="0">
                    <a:pos x="185" y="225"/>
                  </a:cxn>
                  <a:cxn ang="0">
                    <a:pos x="230" y="219"/>
                  </a:cxn>
                  <a:cxn ang="0">
                    <a:pos x="28" y="229"/>
                  </a:cxn>
                  <a:cxn ang="0">
                    <a:pos x="200" y="233"/>
                  </a:cxn>
                  <a:cxn ang="0">
                    <a:pos x="80" y="223"/>
                  </a:cxn>
                  <a:cxn ang="0">
                    <a:pos x="59" y="227"/>
                  </a:cxn>
                  <a:cxn ang="0">
                    <a:pos x="234" y="233"/>
                  </a:cxn>
                  <a:cxn ang="0">
                    <a:pos x="211" y="233"/>
                  </a:cxn>
                </a:cxnLst>
                <a:rect l="0" t="0" r="r" b="b"/>
                <a:pathLst>
                  <a:path w="259" h="240">
                    <a:moveTo>
                      <a:pt x="131" y="97"/>
                    </a:moveTo>
                    <a:lnTo>
                      <a:pt x="131" y="97"/>
                    </a:lnTo>
                    <a:lnTo>
                      <a:pt x="137" y="90"/>
                    </a:lnTo>
                    <a:lnTo>
                      <a:pt x="141" y="82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52" y="50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68" y="25"/>
                    </a:lnTo>
                    <a:lnTo>
                      <a:pt x="179" y="15"/>
                    </a:lnTo>
                    <a:lnTo>
                      <a:pt x="192" y="8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17" y="4"/>
                    </a:lnTo>
                    <a:lnTo>
                      <a:pt x="230" y="4"/>
                    </a:lnTo>
                    <a:lnTo>
                      <a:pt x="244" y="6"/>
                    </a:lnTo>
                    <a:lnTo>
                      <a:pt x="257" y="6"/>
                    </a:lnTo>
                    <a:lnTo>
                      <a:pt x="257" y="6"/>
                    </a:lnTo>
                    <a:lnTo>
                      <a:pt x="257" y="23"/>
                    </a:lnTo>
                    <a:lnTo>
                      <a:pt x="257" y="40"/>
                    </a:lnTo>
                    <a:lnTo>
                      <a:pt x="255" y="78"/>
                    </a:lnTo>
                    <a:lnTo>
                      <a:pt x="255" y="78"/>
                    </a:lnTo>
                    <a:lnTo>
                      <a:pt x="255" y="132"/>
                    </a:lnTo>
                    <a:lnTo>
                      <a:pt x="257" y="181"/>
                    </a:lnTo>
                    <a:lnTo>
                      <a:pt x="257" y="181"/>
                    </a:lnTo>
                    <a:lnTo>
                      <a:pt x="259" y="198"/>
                    </a:lnTo>
                    <a:lnTo>
                      <a:pt x="259" y="208"/>
                    </a:lnTo>
                    <a:lnTo>
                      <a:pt x="259" y="216"/>
                    </a:lnTo>
                    <a:lnTo>
                      <a:pt x="259" y="216"/>
                    </a:lnTo>
                    <a:lnTo>
                      <a:pt x="255" y="221"/>
                    </a:lnTo>
                    <a:lnTo>
                      <a:pt x="249" y="229"/>
                    </a:lnTo>
                    <a:lnTo>
                      <a:pt x="236" y="240"/>
                    </a:lnTo>
                    <a:lnTo>
                      <a:pt x="236" y="240"/>
                    </a:lnTo>
                    <a:lnTo>
                      <a:pt x="204" y="238"/>
                    </a:lnTo>
                    <a:lnTo>
                      <a:pt x="190" y="238"/>
                    </a:lnTo>
                    <a:lnTo>
                      <a:pt x="179" y="235"/>
                    </a:lnTo>
                    <a:lnTo>
                      <a:pt x="179" y="235"/>
                    </a:lnTo>
                    <a:lnTo>
                      <a:pt x="177" y="225"/>
                    </a:lnTo>
                    <a:lnTo>
                      <a:pt x="175" y="217"/>
                    </a:lnTo>
                    <a:lnTo>
                      <a:pt x="175" y="198"/>
                    </a:lnTo>
                    <a:lnTo>
                      <a:pt x="177" y="179"/>
                    </a:lnTo>
                    <a:lnTo>
                      <a:pt x="175" y="162"/>
                    </a:lnTo>
                    <a:lnTo>
                      <a:pt x="175" y="162"/>
                    </a:lnTo>
                    <a:lnTo>
                      <a:pt x="169" y="166"/>
                    </a:lnTo>
                    <a:lnTo>
                      <a:pt x="164" y="172"/>
                    </a:lnTo>
                    <a:lnTo>
                      <a:pt x="156" y="179"/>
                    </a:lnTo>
                    <a:lnTo>
                      <a:pt x="148" y="187"/>
                    </a:lnTo>
                    <a:lnTo>
                      <a:pt x="148" y="187"/>
                    </a:lnTo>
                    <a:lnTo>
                      <a:pt x="135" y="193"/>
                    </a:lnTo>
                    <a:lnTo>
                      <a:pt x="135" y="193"/>
                    </a:lnTo>
                    <a:lnTo>
                      <a:pt x="126" y="200"/>
                    </a:lnTo>
                    <a:lnTo>
                      <a:pt x="122" y="20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112" y="204"/>
                    </a:lnTo>
                    <a:lnTo>
                      <a:pt x="110" y="202"/>
                    </a:lnTo>
                    <a:lnTo>
                      <a:pt x="107" y="196"/>
                    </a:lnTo>
                    <a:lnTo>
                      <a:pt x="103" y="189"/>
                    </a:lnTo>
                    <a:lnTo>
                      <a:pt x="99" y="187"/>
                    </a:lnTo>
                    <a:lnTo>
                      <a:pt x="95" y="185"/>
                    </a:lnTo>
                    <a:lnTo>
                      <a:pt x="95" y="185"/>
                    </a:lnTo>
                    <a:lnTo>
                      <a:pt x="95" y="200"/>
                    </a:lnTo>
                    <a:lnTo>
                      <a:pt x="93" y="214"/>
                    </a:lnTo>
                    <a:lnTo>
                      <a:pt x="89" y="225"/>
                    </a:lnTo>
                    <a:lnTo>
                      <a:pt x="86" y="229"/>
                    </a:lnTo>
                    <a:lnTo>
                      <a:pt x="80" y="233"/>
                    </a:lnTo>
                    <a:lnTo>
                      <a:pt x="80" y="233"/>
                    </a:lnTo>
                    <a:lnTo>
                      <a:pt x="70" y="235"/>
                    </a:lnTo>
                    <a:lnTo>
                      <a:pt x="61" y="235"/>
                    </a:lnTo>
                    <a:lnTo>
                      <a:pt x="40" y="236"/>
                    </a:lnTo>
                    <a:lnTo>
                      <a:pt x="40" y="236"/>
                    </a:lnTo>
                    <a:lnTo>
                      <a:pt x="21" y="240"/>
                    </a:lnTo>
                    <a:lnTo>
                      <a:pt x="11" y="240"/>
                    </a:lnTo>
                    <a:lnTo>
                      <a:pt x="7" y="238"/>
                    </a:lnTo>
                    <a:lnTo>
                      <a:pt x="4" y="236"/>
                    </a:lnTo>
                    <a:lnTo>
                      <a:pt x="4" y="236"/>
                    </a:lnTo>
                    <a:lnTo>
                      <a:pt x="0" y="231"/>
                    </a:lnTo>
                    <a:lnTo>
                      <a:pt x="0" y="221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2" y="118"/>
                    </a:lnTo>
                    <a:lnTo>
                      <a:pt x="2" y="7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1" y="27"/>
                    </a:lnTo>
                    <a:lnTo>
                      <a:pt x="23" y="19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55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2"/>
                    </a:lnTo>
                    <a:lnTo>
                      <a:pt x="97" y="6"/>
                    </a:lnTo>
                    <a:lnTo>
                      <a:pt x="105" y="19"/>
                    </a:lnTo>
                    <a:lnTo>
                      <a:pt x="110" y="34"/>
                    </a:lnTo>
                    <a:lnTo>
                      <a:pt x="114" y="46"/>
                    </a:lnTo>
                    <a:lnTo>
                      <a:pt x="114" y="46"/>
                    </a:lnTo>
                    <a:lnTo>
                      <a:pt x="122" y="74"/>
                    </a:lnTo>
                    <a:lnTo>
                      <a:pt x="126" y="86"/>
                    </a:lnTo>
                    <a:lnTo>
                      <a:pt x="131" y="97"/>
                    </a:lnTo>
                    <a:lnTo>
                      <a:pt x="131" y="97"/>
                    </a:lnTo>
                    <a:close/>
                    <a:moveTo>
                      <a:pt x="87" y="8"/>
                    </a:moveTo>
                    <a:lnTo>
                      <a:pt x="87" y="8"/>
                    </a:lnTo>
                    <a:lnTo>
                      <a:pt x="78" y="6"/>
                    </a:lnTo>
                    <a:lnTo>
                      <a:pt x="68" y="6"/>
                    </a:lnTo>
                    <a:lnTo>
                      <a:pt x="57" y="6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6" y="23"/>
                    </a:lnTo>
                    <a:lnTo>
                      <a:pt x="46" y="36"/>
                    </a:lnTo>
                    <a:lnTo>
                      <a:pt x="47" y="65"/>
                    </a:lnTo>
                    <a:lnTo>
                      <a:pt x="47" y="65"/>
                    </a:lnTo>
                    <a:lnTo>
                      <a:pt x="46" y="139"/>
                    </a:lnTo>
                    <a:lnTo>
                      <a:pt x="46" y="176"/>
                    </a:lnTo>
                    <a:lnTo>
                      <a:pt x="47" y="210"/>
                    </a:lnTo>
                    <a:lnTo>
                      <a:pt x="47" y="210"/>
                    </a:lnTo>
                    <a:lnTo>
                      <a:pt x="67" y="212"/>
                    </a:lnTo>
                    <a:lnTo>
                      <a:pt x="76" y="212"/>
                    </a:lnTo>
                    <a:lnTo>
                      <a:pt x="87" y="208"/>
                    </a:lnTo>
                    <a:lnTo>
                      <a:pt x="87" y="208"/>
                    </a:lnTo>
                    <a:lnTo>
                      <a:pt x="89" y="179"/>
                    </a:lnTo>
                    <a:lnTo>
                      <a:pt x="89" y="153"/>
                    </a:lnTo>
                    <a:lnTo>
                      <a:pt x="87" y="134"/>
                    </a:lnTo>
                    <a:lnTo>
                      <a:pt x="87" y="120"/>
                    </a:lnTo>
                    <a:lnTo>
                      <a:pt x="87" y="120"/>
                    </a:lnTo>
                    <a:lnTo>
                      <a:pt x="120" y="153"/>
                    </a:lnTo>
                    <a:lnTo>
                      <a:pt x="120" y="153"/>
                    </a:lnTo>
                    <a:lnTo>
                      <a:pt x="131" y="166"/>
                    </a:lnTo>
                    <a:lnTo>
                      <a:pt x="139" y="172"/>
                    </a:lnTo>
                    <a:lnTo>
                      <a:pt x="141" y="174"/>
                    </a:lnTo>
                    <a:lnTo>
                      <a:pt x="145" y="176"/>
                    </a:lnTo>
                    <a:lnTo>
                      <a:pt x="145" y="176"/>
                    </a:lnTo>
                    <a:lnTo>
                      <a:pt x="150" y="174"/>
                    </a:lnTo>
                    <a:lnTo>
                      <a:pt x="154" y="172"/>
                    </a:lnTo>
                    <a:lnTo>
                      <a:pt x="160" y="164"/>
                    </a:lnTo>
                    <a:lnTo>
                      <a:pt x="173" y="149"/>
                    </a:lnTo>
                    <a:lnTo>
                      <a:pt x="173" y="149"/>
                    </a:lnTo>
                    <a:lnTo>
                      <a:pt x="188" y="130"/>
                    </a:lnTo>
                    <a:lnTo>
                      <a:pt x="196" y="122"/>
                    </a:lnTo>
                    <a:lnTo>
                      <a:pt x="206" y="116"/>
                    </a:lnTo>
                    <a:lnTo>
                      <a:pt x="206" y="116"/>
                    </a:lnTo>
                    <a:lnTo>
                      <a:pt x="209" y="126"/>
                    </a:lnTo>
                    <a:lnTo>
                      <a:pt x="211" y="137"/>
                    </a:lnTo>
                    <a:lnTo>
                      <a:pt x="213" y="164"/>
                    </a:lnTo>
                    <a:lnTo>
                      <a:pt x="215" y="193"/>
                    </a:lnTo>
                    <a:lnTo>
                      <a:pt x="215" y="204"/>
                    </a:lnTo>
                    <a:lnTo>
                      <a:pt x="219" y="214"/>
                    </a:lnTo>
                    <a:lnTo>
                      <a:pt x="219" y="214"/>
                    </a:lnTo>
                    <a:lnTo>
                      <a:pt x="227" y="214"/>
                    </a:lnTo>
                    <a:lnTo>
                      <a:pt x="234" y="216"/>
                    </a:lnTo>
                    <a:lnTo>
                      <a:pt x="240" y="216"/>
                    </a:lnTo>
                    <a:lnTo>
                      <a:pt x="248" y="214"/>
                    </a:lnTo>
                    <a:lnTo>
                      <a:pt x="248" y="214"/>
                    </a:lnTo>
                    <a:lnTo>
                      <a:pt x="249" y="210"/>
                    </a:lnTo>
                    <a:lnTo>
                      <a:pt x="251" y="202"/>
                    </a:lnTo>
                    <a:lnTo>
                      <a:pt x="249" y="191"/>
                    </a:lnTo>
                    <a:lnTo>
                      <a:pt x="249" y="191"/>
                    </a:lnTo>
                    <a:lnTo>
                      <a:pt x="248" y="101"/>
                    </a:lnTo>
                    <a:lnTo>
                      <a:pt x="248" y="57"/>
                    </a:lnTo>
                    <a:lnTo>
                      <a:pt x="249" y="12"/>
                    </a:lnTo>
                    <a:lnTo>
                      <a:pt x="249" y="12"/>
                    </a:lnTo>
                    <a:lnTo>
                      <a:pt x="227" y="10"/>
                    </a:lnTo>
                    <a:lnTo>
                      <a:pt x="217" y="12"/>
                    </a:lnTo>
                    <a:lnTo>
                      <a:pt x="211" y="12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4" y="21"/>
                    </a:lnTo>
                    <a:lnTo>
                      <a:pt x="200" y="29"/>
                    </a:lnTo>
                    <a:lnTo>
                      <a:pt x="200" y="29"/>
                    </a:lnTo>
                    <a:lnTo>
                      <a:pt x="164" y="109"/>
                    </a:lnTo>
                    <a:lnTo>
                      <a:pt x="164" y="109"/>
                    </a:lnTo>
                    <a:lnTo>
                      <a:pt x="154" y="126"/>
                    </a:lnTo>
                    <a:lnTo>
                      <a:pt x="150" y="135"/>
                    </a:lnTo>
                    <a:lnTo>
                      <a:pt x="143" y="141"/>
                    </a:lnTo>
                    <a:lnTo>
                      <a:pt x="143" y="141"/>
                    </a:lnTo>
                    <a:lnTo>
                      <a:pt x="135" y="126"/>
                    </a:lnTo>
                    <a:lnTo>
                      <a:pt x="127" y="111"/>
                    </a:lnTo>
                    <a:lnTo>
                      <a:pt x="116" y="74"/>
                    </a:lnTo>
                    <a:lnTo>
                      <a:pt x="103" y="40"/>
                    </a:lnTo>
                    <a:lnTo>
                      <a:pt x="97" y="23"/>
                    </a:lnTo>
                    <a:lnTo>
                      <a:pt x="87" y="8"/>
                    </a:lnTo>
                    <a:lnTo>
                      <a:pt x="87" y="8"/>
                    </a:lnTo>
                    <a:close/>
                    <a:moveTo>
                      <a:pt x="34" y="15"/>
                    </a:moveTo>
                    <a:lnTo>
                      <a:pt x="34" y="15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36" y="14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  <a:moveTo>
                      <a:pt x="168" y="33"/>
                    </a:moveTo>
                    <a:lnTo>
                      <a:pt x="168" y="33"/>
                    </a:lnTo>
                    <a:lnTo>
                      <a:pt x="175" y="29"/>
                    </a:lnTo>
                    <a:lnTo>
                      <a:pt x="185" y="25"/>
                    </a:lnTo>
                    <a:lnTo>
                      <a:pt x="194" y="21"/>
                    </a:lnTo>
                    <a:lnTo>
                      <a:pt x="196" y="17"/>
                    </a:lnTo>
                    <a:lnTo>
                      <a:pt x="200" y="14"/>
                    </a:lnTo>
                    <a:lnTo>
                      <a:pt x="200" y="14"/>
                    </a:lnTo>
                    <a:lnTo>
                      <a:pt x="190" y="15"/>
                    </a:lnTo>
                    <a:lnTo>
                      <a:pt x="181" y="21"/>
                    </a:lnTo>
                    <a:lnTo>
                      <a:pt x="173" y="27"/>
                    </a:lnTo>
                    <a:lnTo>
                      <a:pt x="168" y="33"/>
                    </a:lnTo>
                    <a:lnTo>
                      <a:pt x="168" y="33"/>
                    </a:lnTo>
                    <a:close/>
                    <a:moveTo>
                      <a:pt x="9" y="44"/>
                    </a:moveTo>
                    <a:lnTo>
                      <a:pt x="9" y="44"/>
                    </a:lnTo>
                    <a:lnTo>
                      <a:pt x="7" y="48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15" y="44"/>
                    </a:lnTo>
                    <a:lnTo>
                      <a:pt x="23" y="36"/>
                    </a:lnTo>
                    <a:lnTo>
                      <a:pt x="30" y="29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28" y="25"/>
                    </a:lnTo>
                    <a:lnTo>
                      <a:pt x="21" y="33"/>
                    </a:lnTo>
                    <a:lnTo>
                      <a:pt x="9" y="44"/>
                    </a:lnTo>
                    <a:lnTo>
                      <a:pt x="9" y="44"/>
                    </a:lnTo>
                    <a:close/>
                    <a:moveTo>
                      <a:pt x="23" y="44"/>
                    </a:moveTo>
                    <a:lnTo>
                      <a:pt x="23" y="44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8" y="34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34" y="31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3" y="44"/>
                    </a:lnTo>
                    <a:lnTo>
                      <a:pt x="23" y="44"/>
                    </a:lnTo>
                    <a:close/>
                    <a:moveTo>
                      <a:pt x="158" y="46"/>
                    </a:moveTo>
                    <a:lnTo>
                      <a:pt x="158" y="46"/>
                    </a:lnTo>
                    <a:lnTo>
                      <a:pt x="173" y="40"/>
                    </a:lnTo>
                    <a:lnTo>
                      <a:pt x="187" y="29"/>
                    </a:lnTo>
                    <a:lnTo>
                      <a:pt x="187" y="29"/>
                    </a:lnTo>
                    <a:lnTo>
                      <a:pt x="171" y="34"/>
                    </a:lnTo>
                    <a:lnTo>
                      <a:pt x="164" y="40"/>
                    </a:lnTo>
                    <a:lnTo>
                      <a:pt x="158" y="46"/>
                    </a:lnTo>
                    <a:lnTo>
                      <a:pt x="158" y="46"/>
                    </a:lnTo>
                    <a:close/>
                    <a:moveTo>
                      <a:pt x="173" y="46"/>
                    </a:moveTo>
                    <a:lnTo>
                      <a:pt x="173" y="46"/>
                    </a:lnTo>
                    <a:lnTo>
                      <a:pt x="183" y="42"/>
                    </a:lnTo>
                    <a:lnTo>
                      <a:pt x="187" y="40"/>
                    </a:lnTo>
                    <a:lnTo>
                      <a:pt x="188" y="36"/>
                    </a:lnTo>
                    <a:lnTo>
                      <a:pt x="188" y="36"/>
                    </a:lnTo>
                    <a:lnTo>
                      <a:pt x="185" y="38"/>
                    </a:lnTo>
                    <a:lnTo>
                      <a:pt x="179" y="40"/>
                    </a:lnTo>
                    <a:lnTo>
                      <a:pt x="173" y="46"/>
                    </a:lnTo>
                    <a:lnTo>
                      <a:pt x="173" y="46"/>
                    </a:lnTo>
                    <a:close/>
                    <a:moveTo>
                      <a:pt x="15" y="71"/>
                    </a:moveTo>
                    <a:lnTo>
                      <a:pt x="15" y="71"/>
                    </a:lnTo>
                    <a:lnTo>
                      <a:pt x="30" y="57"/>
                    </a:lnTo>
                    <a:lnTo>
                      <a:pt x="30" y="57"/>
                    </a:lnTo>
                    <a:lnTo>
                      <a:pt x="36" y="54"/>
                    </a:lnTo>
                    <a:lnTo>
                      <a:pt x="40" y="52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2" y="52"/>
                    </a:lnTo>
                    <a:lnTo>
                      <a:pt x="25" y="57"/>
                    </a:lnTo>
                    <a:lnTo>
                      <a:pt x="19" y="65"/>
                    </a:lnTo>
                    <a:lnTo>
                      <a:pt x="15" y="71"/>
                    </a:lnTo>
                    <a:lnTo>
                      <a:pt x="15" y="71"/>
                    </a:lnTo>
                    <a:close/>
                    <a:moveTo>
                      <a:pt x="17" y="59"/>
                    </a:moveTo>
                    <a:lnTo>
                      <a:pt x="17" y="59"/>
                    </a:lnTo>
                    <a:lnTo>
                      <a:pt x="23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1" y="54"/>
                    </a:lnTo>
                    <a:lnTo>
                      <a:pt x="17" y="59"/>
                    </a:lnTo>
                    <a:lnTo>
                      <a:pt x="17" y="59"/>
                    </a:lnTo>
                    <a:close/>
                    <a:moveTo>
                      <a:pt x="164" y="57"/>
                    </a:moveTo>
                    <a:lnTo>
                      <a:pt x="164" y="57"/>
                    </a:lnTo>
                    <a:lnTo>
                      <a:pt x="168" y="55"/>
                    </a:lnTo>
                    <a:lnTo>
                      <a:pt x="169" y="55"/>
                    </a:lnTo>
                    <a:lnTo>
                      <a:pt x="169" y="54"/>
                    </a:lnTo>
                    <a:lnTo>
                      <a:pt x="169" y="54"/>
                    </a:lnTo>
                    <a:lnTo>
                      <a:pt x="166" y="55"/>
                    </a:lnTo>
                    <a:lnTo>
                      <a:pt x="164" y="55"/>
                    </a:lnTo>
                    <a:lnTo>
                      <a:pt x="164" y="57"/>
                    </a:lnTo>
                    <a:lnTo>
                      <a:pt x="164" y="57"/>
                    </a:lnTo>
                    <a:close/>
                    <a:moveTo>
                      <a:pt x="164" y="63"/>
                    </a:moveTo>
                    <a:lnTo>
                      <a:pt x="164" y="63"/>
                    </a:lnTo>
                    <a:lnTo>
                      <a:pt x="173" y="61"/>
                    </a:lnTo>
                    <a:lnTo>
                      <a:pt x="181" y="59"/>
                    </a:lnTo>
                    <a:lnTo>
                      <a:pt x="181" y="59"/>
                    </a:lnTo>
                    <a:lnTo>
                      <a:pt x="181" y="55"/>
                    </a:lnTo>
                    <a:lnTo>
                      <a:pt x="181" y="55"/>
                    </a:lnTo>
                    <a:lnTo>
                      <a:pt x="181" y="54"/>
                    </a:lnTo>
                    <a:lnTo>
                      <a:pt x="181" y="54"/>
                    </a:lnTo>
                    <a:lnTo>
                      <a:pt x="171" y="57"/>
                    </a:lnTo>
                    <a:lnTo>
                      <a:pt x="168" y="61"/>
                    </a:lnTo>
                    <a:lnTo>
                      <a:pt x="164" y="63"/>
                    </a:lnTo>
                    <a:lnTo>
                      <a:pt x="164" y="63"/>
                    </a:lnTo>
                    <a:close/>
                    <a:moveTo>
                      <a:pt x="152" y="63"/>
                    </a:moveTo>
                    <a:lnTo>
                      <a:pt x="152" y="63"/>
                    </a:lnTo>
                    <a:lnTo>
                      <a:pt x="156" y="61"/>
                    </a:lnTo>
                    <a:lnTo>
                      <a:pt x="158" y="59"/>
                    </a:lnTo>
                    <a:lnTo>
                      <a:pt x="158" y="59"/>
                    </a:lnTo>
                    <a:lnTo>
                      <a:pt x="154" y="59"/>
                    </a:lnTo>
                    <a:lnTo>
                      <a:pt x="152" y="63"/>
                    </a:lnTo>
                    <a:lnTo>
                      <a:pt x="152" y="63"/>
                    </a:lnTo>
                    <a:close/>
                    <a:moveTo>
                      <a:pt x="9" y="69"/>
                    </a:moveTo>
                    <a:lnTo>
                      <a:pt x="9" y="69"/>
                    </a:lnTo>
                    <a:lnTo>
                      <a:pt x="13" y="65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9" y="63"/>
                    </a:lnTo>
                    <a:lnTo>
                      <a:pt x="7" y="65"/>
                    </a:lnTo>
                    <a:lnTo>
                      <a:pt x="9" y="69"/>
                    </a:lnTo>
                    <a:lnTo>
                      <a:pt x="9" y="69"/>
                    </a:lnTo>
                    <a:close/>
                    <a:moveTo>
                      <a:pt x="23" y="78"/>
                    </a:moveTo>
                    <a:lnTo>
                      <a:pt x="23" y="78"/>
                    </a:lnTo>
                    <a:lnTo>
                      <a:pt x="15" y="86"/>
                    </a:lnTo>
                    <a:lnTo>
                      <a:pt x="13" y="90"/>
                    </a:lnTo>
                    <a:lnTo>
                      <a:pt x="13" y="94"/>
                    </a:lnTo>
                    <a:lnTo>
                      <a:pt x="13" y="94"/>
                    </a:lnTo>
                    <a:lnTo>
                      <a:pt x="19" y="88"/>
                    </a:lnTo>
                    <a:lnTo>
                      <a:pt x="25" y="82"/>
                    </a:lnTo>
                    <a:lnTo>
                      <a:pt x="32" y="76"/>
                    </a:lnTo>
                    <a:lnTo>
                      <a:pt x="40" y="73"/>
                    </a:lnTo>
                    <a:lnTo>
                      <a:pt x="40" y="73"/>
                    </a:lnTo>
                    <a:lnTo>
                      <a:pt x="40" y="67"/>
                    </a:lnTo>
                    <a:lnTo>
                      <a:pt x="40" y="65"/>
                    </a:lnTo>
                    <a:lnTo>
                      <a:pt x="38" y="63"/>
                    </a:lnTo>
                    <a:lnTo>
                      <a:pt x="38" y="63"/>
                    </a:lnTo>
                    <a:lnTo>
                      <a:pt x="30" y="71"/>
                    </a:lnTo>
                    <a:lnTo>
                      <a:pt x="23" y="78"/>
                    </a:lnTo>
                    <a:lnTo>
                      <a:pt x="23" y="78"/>
                    </a:lnTo>
                    <a:close/>
                    <a:moveTo>
                      <a:pt x="147" y="80"/>
                    </a:moveTo>
                    <a:lnTo>
                      <a:pt x="147" y="80"/>
                    </a:lnTo>
                    <a:lnTo>
                      <a:pt x="160" y="74"/>
                    </a:lnTo>
                    <a:lnTo>
                      <a:pt x="166" y="71"/>
                    </a:lnTo>
                    <a:lnTo>
                      <a:pt x="168" y="71"/>
                    </a:lnTo>
                    <a:lnTo>
                      <a:pt x="168" y="69"/>
                    </a:lnTo>
                    <a:lnTo>
                      <a:pt x="168" y="69"/>
                    </a:lnTo>
                    <a:lnTo>
                      <a:pt x="162" y="71"/>
                    </a:lnTo>
                    <a:lnTo>
                      <a:pt x="156" y="73"/>
                    </a:lnTo>
                    <a:lnTo>
                      <a:pt x="150" y="76"/>
                    </a:lnTo>
                    <a:lnTo>
                      <a:pt x="147" y="80"/>
                    </a:lnTo>
                    <a:lnTo>
                      <a:pt x="147" y="80"/>
                    </a:lnTo>
                    <a:close/>
                    <a:moveTo>
                      <a:pt x="162" y="80"/>
                    </a:moveTo>
                    <a:lnTo>
                      <a:pt x="162" y="80"/>
                    </a:lnTo>
                    <a:lnTo>
                      <a:pt x="169" y="80"/>
                    </a:lnTo>
                    <a:lnTo>
                      <a:pt x="171" y="78"/>
                    </a:lnTo>
                    <a:lnTo>
                      <a:pt x="171" y="76"/>
                    </a:lnTo>
                    <a:lnTo>
                      <a:pt x="171" y="76"/>
                    </a:lnTo>
                    <a:lnTo>
                      <a:pt x="166" y="76"/>
                    </a:lnTo>
                    <a:lnTo>
                      <a:pt x="162" y="80"/>
                    </a:lnTo>
                    <a:lnTo>
                      <a:pt x="162" y="80"/>
                    </a:lnTo>
                    <a:close/>
                    <a:moveTo>
                      <a:pt x="6" y="103"/>
                    </a:moveTo>
                    <a:lnTo>
                      <a:pt x="6" y="103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9" y="111"/>
                    </a:lnTo>
                    <a:lnTo>
                      <a:pt x="11" y="107"/>
                    </a:lnTo>
                    <a:lnTo>
                      <a:pt x="15" y="99"/>
                    </a:lnTo>
                    <a:lnTo>
                      <a:pt x="15" y="99"/>
                    </a:lnTo>
                    <a:lnTo>
                      <a:pt x="25" y="92"/>
                    </a:lnTo>
                    <a:lnTo>
                      <a:pt x="28" y="8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19" y="94"/>
                    </a:lnTo>
                    <a:lnTo>
                      <a:pt x="13" y="99"/>
                    </a:lnTo>
                    <a:lnTo>
                      <a:pt x="6" y="103"/>
                    </a:lnTo>
                    <a:lnTo>
                      <a:pt x="6" y="103"/>
                    </a:lnTo>
                    <a:close/>
                    <a:moveTo>
                      <a:pt x="15" y="113"/>
                    </a:moveTo>
                    <a:lnTo>
                      <a:pt x="15" y="113"/>
                    </a:lnTo>
                    <a:lnTo>
                      <a:pt x="26" y="103"/>
                    </a:lnTo>
                    <a:lnTo>
                      <a:pt x="40" y="95"/>
                    </a:lnTo>
                    <a:lnTo>
                      <a:pt x="40" y="95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30" y="92"/>
                    </a:lnTo>
                    <a:lnTo>
                      <a:pt x="23" y="97"/>
                    </a:lnTo>
                    <a:lnTo>
                      <a:pt x="17" y="105"/>
                    </a:lnTo>
                    <a:lnTo>
                      <a:pt x="15" y="113"/>
                    </a:lnTo>
                    <a:lnTo>
                      <a:pt x="15" y="113"/>
                    </a:lnTo>
                    <a:close/>
                    <a:moveTo>
                      <a:pt x="139" y="97"/>
                    </a:moveTo>
                    <a:lnTo>
                      <a:pt x="139" y="97"/>
                    </a:lnTo>
                    <a:lnTo>
                      <a:pt x="148" y="94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47" y="92"/>
                    </a:lnTo>
                    <a:lnTo>
                      <a:pt x="143" y="94"/>
                    </a:lnTo>
                    <a:lnTo>
                      <a:pt x="139" y="97"/>
                    </a:lnTo>
                    <a:lnTo>
                      <a:pt x="139" y="97"/>
                    </a:lnTo>
                    <a:close/>
                    <a:moveTo>
                      <a:pt x="156" y="95"/>
                    </a:moveTo>
                    <a:lnTo>
                      <a:pt x="156" y="95"/>
                    </a:lnTo>
                    <a:lnTo>
                      <a:pt x="162" y="95"/>
                    </a:lnTo>
                    <a:lnTo>
                      <a:pt x="164" y="94"/>
                    </a:lnTo>
                    <a:lnTo>
                      <a:pt x="166" y="92"/>
                    </a:lnTo>
                    <a:lnTo>
                      <a:pt x="166" y="92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6" y="95"/>
                    </a:lnTo>
                    <a:lnTo>
                      <a:pt x="156" y="95"/>
                    </a:lnTo>
                    <a:close/>
                    <a:moveTo>
                      <a:pt x="13" y="135"/>
                    </a:moveTo>
                    <a:lnTo>
                      <a:pt x="13" y="135"/>
                    </a:lnTo>
                    <a:lnTo>
                      <a:pt x="15" y="134"/>
                    </a:lnTo>
                    <a:lnTo>
                      <a:pt x="19" y="132"/>
                    </a:lnTo>
                    <a:lnTo>
                      <a:pt x="25" y="124"/>
                    </a:lnTo>
                    <a:lnTo>
                      <a:pt x="25" y="124"/>
                    </a:lnTo>
                    <a:lnTo>
                      <a:pt x="36" y="118"/>
                    </a:lnTo>
                    <a:lnTo>
                      <a:pt x="40" y="113"/>
                    </a:lnTo>
                    <a:lnTo>
                      <a:pt x="40" y="107"/>
                    </a:lnTo>
                    <a:lnTo>
                      <a:pt x="40" y="107"/>
                    </a:lnTo>
                    <a:lnTo>
                      <a:pt x="30" y="113"/>
                    </a:lnTo>
                    <a:lnTo>
                      <a:pt x="23" y="118"/>
                    </a:lnTo>
                    <a:lnTo>
                      <a:pt x="17" y="128"/>
                    </a:lnTo>
                    <a:lnTo>
                      <a:pt x="13" y="135"/>
                    </a:lnTo>
                    <a:lnTo>
                      <a:pt x="13" y="135"/>
                    </a:lnTo>
                    <a:close/>
                    <a:moveTo>
                      <a:pt x="137" y="111"/>
                    </a:moveTo>
                    <a:lnTo>
                      <a:pt x="137" y="111"/>
                    </a:lnTo>
                    <a:lnTo>
                      <a:pt x="139" y="113"/>
                    </a:lnTo>
                    <a:lnTo>
                      <a:pt x="141" y="111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9" y="109"/>
                    </a:lnTo>
                    <a:lnTo>
                      <a:pt x="137" y="111"/>
                    </a:lnTo>
                    <a:lnTo>
                      <a:pt x="137" y="111"/>
                    </a:lnTo>
                    <a:close/>
                    <a:moveTo>
                      <a:pt x="6" y="124"/>
                    </a:moveTo>
                    <a:lnTo>
                      <a:pt x="6" y="124"/>
                    </a:lnTo>
                    <a:lnTo>
                      <a:pt x="6" y="132"/>
                    </a:lnTo>
                    <a:lnTo>
                      <a:pt x="6" y="134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9" y="130"/>
                    </a:lnTo>
                    <a:lnTo>
                      <a:pt x="13" y="126"/>
                    </a:lnTo>
                    <a:lnTo>
                      <a:pt x="17" y="122"/>
                    </a:lnTo>
                    <a:lnTo>
                      <a:pt x="17" y="116"/>
                    </a:lnTo>
                    <a:lnTo>
                      <a:pt x="17" y="116"/>
                    </a:lnTo>
                    <a:lnTo>
                      <a:pt x="13" y="122"/>
                    </a:lnTo>
                    <a:lnTo>
                      <a:pt x="9" y="124"/>
                    </a:lnTo>
                    <a:lnTo>
                      <a:pt x="6" y="124"/>
                    </a:lnTo>
                    <a:lnTo>
                      <a:pt x="6" y="124"/>
                    </a:lnTo>
                    <a:close/>
                    <a:moveTo>
                      <a:pt x="28" y="139"/>
                    </a:moveTo>
                    <a:lnTo>
                      <a:pt x="28" y="139"/>
                    </a:lnTo>
                    <a:lnTo>
                      <a:pt x="34" y="137"/>
                    </a:lnTo>
                    <a:lnTo>
                      <a:pt x="40" y="134"/>
                    </a:lnTo>
                    <a:lnTo>
                      <a:pt x="40" y="134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36" y="130"/>
                    </a:lnTo>
                    <a:lnTo>
                      <a:pt x="32" y="132"/>
                    </a:lnTo>
                    <a:lnTo>
                      <a:pt x="30" y="135"/>
                    </a:lnTo>
                    <a:lnTo>
                      <a:pt x="28" y="139"/>
                    </a:lnTo>
                    <a:lnTo>
                      <a:pt x="28" y="139"/>
                    </a:lnTo>
                    <a:close/>
                    <a:moveTo>
                      <a:pt x="188" y="145"/>
                    </a:moveTo>
                    <a:lnTo>
                      <a:pt x="188" y="145"/>
                    </a:lnTo>
                    <a:lnTo>
                      <a:pt x="192" y="141"/>
                    </a:lnTo>
                    <a:lnTo>
                      <a:pt x="198" y="137"/>
                    </a:lnTo>
                    <a:lnTo>
                      <a:pt x="204" y="134"/>
                    </a:lnTo>
                    <a:lnTo>
                      <a:pt x="204" y="132"/>
                    </a:lnTo>
                    <a:lnTo>
                      <a:pt x="204" y="128"/>
                    </a:lnTo>
                    <a:lnTo>
                      <a:pt x="204" y="128"/>
                    </a:lnTo>
                    <a:lnTo>
                      <a:pt x="196" y="130"/>
                    </a:lnTo>
                    <a:lnTo>
                      <a:pt x="192" y="134"/>
                    </a:lnTo>
                    <a:lnTo>
                      <a:pt x="188" y="139"/>
                    </a:lnTo>
                    <a:lnTo>
                      <a:pt x="188" y="145"/>
                    </a:lnTo>
                    <a:lnTo>
                      <a:pt x="188" y="145"/>
                    </a:lnTo>
                    <a:close/>
                    <a:moveTo>
                      <a:pt x="11" y="147"/>
                    </a:moveTo>
                    <a:lnTo>
                      <a:pt x="11" y="147"/>
                    </a:lnTo>
                    <a:lnTo>
                      <a:pt x="7" y="149"/>
                    </a:lnTo>
                    <a:lnTo>
                      <a:pt x="6" y="151"/>
                    </a:lnTo>
                    <a:lnTo>
                      <a:pt x="6" y="153"/>
                    </a:lnTo>
                    <a:lnTo>
                      <a:pt x="6" y="155"/>
                    </a:lnTo>
                    <a:lnTo>
                      <a:pt x="6" y="155"/>
                    </a:lnTo>
                    <a:lnTo>
                      <a:pt x="19" y="143"/>
                    </a:lnTo>
                    <a:lnTo>
                      <a:pt x="23" y="135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19" y="139"/>
                    </a:lnTo>
                    <a:lnTo>
                      <a:pt x="11" y="147"/>
                    </a:lnTo>
                    <a:lnTo>
                      <a:pt x="11" y="147"/>
                    </a:lnTo>
                    <a:close/>
                    <a:moveTo>
                      <a:pt x="95" y="151"/>
                    </a:moveTo>
                    <a:lnTo>
                      <a:pt x="95" y="151"/>
                    </a:lnTo>
                    <a:lnTo>
                      <a:pt x="97" y="151"/>
                    </a:lnTo>
                    <a:lnTo>
                      <a:pt x="99" y="149"/>
                    </a:lnTo>
                    <a:lnTo>
                      <a:pt x="99" y="145"/>
                    </a:lnTo>
                    <a:lnTo>
                      <a:pt x="99" y="145"/>
                    </a:lnTo>
                    <a:lnTo>
                      <a:pt x="97" y="143"/>
                    </a:lnTo>
                    <a:lnTo>
                      <a:pt x="95" y="143"/>
                    </a:lnTo>
                    <a:lnTo>
                      <a:pt x="95" y="143"/>
                    </a:lnTo>
                    <a:lnTo>
                      <a:pt x="93" y="145"/>
                    </a:lnTo>
                    <a:lnTo>
                      <a:pt x="93" y="147"/>
                    </a:lnTo>
                    <a:lnTo>
                      <a:pt x="95" y="151"/>
                    </a:lnTo>
                    <a:lnTo>
                      <a:pt x="95" y="151"/>
                    </a:lnTo>
                    <a:close/>
                    <a:moveTo>
                      <a:pt x="6" y="168"/>
                    </a:moveTo>
                    <a:lnTo>
                      <a:pt x="6" y="168"/>
                    </a:lnTo>
                    <a:lnTo>
                      <a:pt x="4" y="176"/>
                    </a:lnTo>
                    <a:lnTo>
                      <a:pt x="4" y="179"/>
                    </a:lnTo>
                    <a:lnTo>
                      <a:pt x="6" y="183"/>
                    </a:lnTo>
                    <a:lnTo>
                      <a:pt x="6" y="183"/>
                    </a:lnTo>
                    <a:lnTo>
                      <a:pt x="19" y="164"/>
                    </a:lnTo>
                    <a:lnTo>
                      <a:pt x="32" y="145"/>
                    </a:lnTo>
                    <a:lnTo>
                      <a:pt x="32" y="145"/>
                    </a:lnTo>
                    <a:lnTo>
                      <a:pt x="25" y="151"/>
                    </a:lnTo>
                    <a:lnTo>
                      <a:pt x="19" y="156"/>
                    </a:lnTo>
                    <a:lnTo>
                      <a:pt x="13" y="164"/>
                    </a:lnTo>
                    <a:lnTo>
                      <a:pt x="6" y="168"/>
                    </a:lnTo>
                    <a:lnTo>
                      <a:pt x="6" y="168"/>
                    </a:lnTo>
                    <a:close/>
                    <a:moveTo>
                      <a:pt x="188" y="158"/>
                    </a:moveTo>
                    <a:lnTo>
                      <a:pt x="188" y="158"/>
                    </a:lnTo>
                    <a:lnTo>
                      <a:pt x="198" y="155"/>
                    </a:lnTo>
                    <a:lnTo>
                      <a:pt x="202" y="151"/>
                    </a:lnTo>
                    <a:lnTo>
                      <a:pt x="204" y="147"/>
                    </a:lnTo>
                    <a:lnTo>
                      <a:pt x="204" y="147"/>
                    </a:lnTo>
                    <a:lnTo>
                      <a:pt x="200" y="147"/>
                    </a:lnTo>
                    <a:lnTo>
                      <a:pt x="196" y="151"/>
                    </a:lnTo>
                    <a:lnTo>
                      <a:pt x="188" y="158"/>
                    </a:lnTo>
                    <a:lnTo>
                      <a:pt x="188" y="158"/>
                    </a:lnTo>
                    <a:close/>
                    <a:moveTo>
                      <a:pt x="15" y="179"/>
                    </a:moveTo>
                    <a:lnTo>
                      <a:pt x="15" y="179"/>
                    </a:lnTo>
                    <a:lnTo>
                      <a:pt x="21" y="176"/>
                    </a:lnTo>
                    <a:lnTo>
                      <a:pt x="26" y="170"/>
                    </a:lnTo>
                    <a:lnTo>
                      <a:pt x="32" y="164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40" y="155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32" y="155"/>
                    </a:lnTo>
                    <a:lnTo>
                      <a:pt x="25" y="162"/>
                    </a:lnTo>
                    <a:lnTo>
                      <a:pt x="15" y="179"/>
                    </a:lnTo>
                    <a:lnTo>
                      <a:pt x="15" y="179"/>
                    </a:lnTo>
                    <a:close/>
                    <a:moveTo>
                      <a:pt x="101" y="172"/>
                    </a:moveTo>
                    <a:lnTo>
                      <a:pt x="101" y="172"/>
                    </a:lnTo>
                    <a:lnTo>
                      <a:pt x="107" y="170"/>
                    </a:lnTo>
                    <a:lnTo>
                      <a:pt x="110" y="166"/>
                    </a:lnTo>
                    <a:lnTo>
                      <a:pt x="114" y="162"/>
                    </a:lnTo>
                    <a:lnTo>
                      <a:pt x="112" y="156"/>
                    </a:lnTo>
                    <a:lnTo>
                      <a:pt x="112" y="156"/>
                    </a:lnTo>
                    <a:lnTo>
                      <a:pt x="105" y="162"/>
                    </a:lnTo>
                    <a:lnTo>
                      <a:pt x="103" y="166"/>
                    </a:lnTo>
                    <a:lnTo>
                      <a:pt x="101" y="172"/>
                    </a:lnTo>
                    <a:lnTo>
                      <a:pt x="101" y="172"/>
                    </a:lnTo>
                    <a:close/>
                    <a:moveTo>
                      <a:pt x="188" y="174"/>
                    </a:moveTo>
                    <a:lnTo>
                      <a:pt x="188" y="174"/>
                    </a:lnTo>
                    <a:lnTo>
                      <a:pt x="192" y="172"/>
                    </a:lnTo>
                    <a:lnTo>
                      <a:pt x="196" y="170"/>
                    </a:lnTo>
                    <a:lnTo>
                      <a:pt x="202" y="166"/>
                    </a:lnTo>
                    <a:lnTo>
                      <a:pt x="206" y="164"/>
                    </a:lnTo>
                    <a:lnTo>
                      <a:pt x="206" y="164"/>
                    </a:lnTo>
                    <a:lnTo>
                      <a:pt x="204" y="162"/>
                    </a:lnTo>
                    <a:lnTo>
                      <a:pt x="200" y="162"/>
                    </a:lnTo>
                    <a:lnTo>
                      <a:pt x="194" y="166"/>
                    </a:lnTo>
                    <a:lnTo>
                      <a:pt x="190" y="170"/>
                    </a:lnTo>
                    <a:lnTo>
                      <a:pt x="188" y="174"/>
                    </a:lnTo>
                    <a:lnTo>
                      <a:pt x="188" y="174"/>
                    </a:lnTo>
                    <a:close/>
                    <a:moveTo>
                      <a:pt x="110" y="179"/>
                    </a:moveTo>
                    <a:lnTo>
                      <a:pt x="110" y="179"/>
                    </a:lnTo>
                    <a:lnTo>
                      <a:pt x="116" y="177"/>
                    </a:lnTo>
                    <a:lnTo>
                      <a:pt x="120" y="176"/>
                    </a:lnTo>
                    <a:lnTo>
                      <a:pt x="124" y="172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18" y="168"/>
                    </a:lnTo>
                    <a:lnTo>
                      <a:pt x="114" y="172"/>
                    </a:lnTo>
                    <a:lnTo>
                      <a:pt x="110" y="179"/>
                    </a:lnTo>
                    <a:lnTo>
                      <a:pt x="110" y="179"/>
                    </a:lnTo>
                    <a:close/>
                    <a:moveTo>
                      <a:pt x="15" y="200"/>
                    </a:moveTo>
                    <a:lnTo>
                      <a:pt x="15" y="200"/>
                    </a:lnTo>
                    <a:lnTo>
                      <a:pt x="25" y="191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74"/>
                    </a:lnTo>
                    <a:lnTo>
                      <a:pt x="38" y="174"/>
                    </a:lnTo>
                    <a:lnTo>
                      <a:pt x="30" y="179"/>
                    </a:lnTo>
                    <a:lnTo>
                      <a:pt x="25" y="187"/>
                    </a:lnTo>
                    <a:lnTo>
                      <a:pt x="19" y="193"/>
                    </a:lnTo>
                    <a:lnTo>
                      <a:pt x="15" y="200"/>
                    </a:lnTo>
                    <a:lnTo>
                      <a:pt x="15" y="200"/>
                    </a:lnTo>
                    <a:close/>
                    <a:moveTo>
                      <a:pt x="185" y="195"/>
                    </a:moveTo>
                    <a:lnTo>
                      <a:pt x="185" y="195"/>
                    </a:lnTo>
                    <a:lnTo>
                      <a:pt x="194" y="189"/>
                    </a:lnTo>
                    <a:lnTo>
                      <a:pt x="200" y="187"/>
                    </a:lnTo>
                    <a:lnTo>
                      <a:pt x="206" y="185"/>
                    </a:lnTo>
                    <a:lnTo>
                      <a:pt x="206" y="185"/>
                    </a:lnTo>
                    <a:lnTo>
                      <a:pt x="206" y="179"/>
                    </a:lnTo>
                    <a:lnTo>
                      <a:pt x="206" y="176"/>
                    </a:lnTo>
                    <a:lnTo>
                      <a:pt x="204" y="176"/>
                    </a:lnTo>
                    <a:lnTo>
                      <a:pt x="204" y="176"/>
                    </a:lnTo>
                    <a:lnTo>
                      <a:pt x="194" y="185"/>
                    </a:lnTo>
                    <a:lnTo>
                      <a:pt x="185" y="195"/>
                    </a:lnTo>
                    <a:lnTo>
                      <a:pt x="185" y="195"/>
                    </a:lnTo>
                    <a:close/>
                    <a:moveTo>
                      <a:pt x="122" y="187"/>
                    </a:moveTo>
                    <a:lnTo>
                      <a:pt x="122" y="187"/>
                    </a:lnTo>
                    <a:lnTo>
                      <a:pt x="124" y="185"/>
                    </a:lnTo>
                    <a:lnTo>
                      <a:pt x="127" y="183"/>
                    </a:lnTo>
                    <a:lnTo>
                      <a:pt x="131" y="181"/>
                    </a:lnTo>
                    <a:lnTo>
                      <a:pt x="131" y="177"/>
                    </a:lnTo>
                    <a:lnTo>
                      <a:pt x="131" y="177"/>
                    </a:lnTo>
                    <a:lnTo>
                      <a:pt x="124" y="181"/>
                    </a:lnTo>
                    <a:lnTo>
                      <a:pt x="122" y="183"/>
                    </a:lnTo>
                    <a:lnTo>
                      <a:pt x="122" y="187"/>
                    </a:lnTo>
                    <a:lnTo>
                      <a:pt x="122" y="187"/>
                    </a:lnTo>
                    <a:close/>
                    <a:moveTo>
                      <a:pt x="101" y="181"/>
                    </a:moveTo>
                    <a:lnTo>
                      <a:pt x="101" y="181"/>
                    </a:lnTo>
                    <a:lnTo>
                      <a:pt x="103" y="181"/>
                    </a:lnTo>
                    <a:lnTo>
                      <a:pt x="105" y="181"/>
                    </a:lnTo>
                    <a:lnTo>
                      <a:pt x="105" y="181"/>
                    </a:lnTo>
                    <a:lnTo>
                      <a:pt x="105" y="179"/>
                    </a:lnTo>
                    <a:lnTo>
                      <a:pt x="105" y="179"/>
                    </a:lnTo>
                    <a:lnTo>
                      <a:pt x="103" y="179"/>
                    </a:lnTo>
                    <a:lnTo>
                      <a:pt x="101" y="181"/>
                    </a:lnTo>
                    <a:lnTo>
                      <a:pt x="101" y="181"/>
                    </a:lnTo>
                    <a:close/>
                    <a:moveTo>
                      <a:pt x="4" y="204"/>
                    </a:moveTo>
                    <a:lnTo>
                      <a:pt x="4" y="204"/>
                    </a:lnTo>
                    <a:lnTo>
                      <a:pt x="15" y="193"/>
                    </a:lnTo>
                    <a:lnTo>
                      <a:pt x="19" y="187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5" y="187"/>
                    </a:lnTo>
                    <a:lnTo>
                      <a:pt x="9" y="191"/>
                    </a:lnTo>
                    <a:lnTo>
                      <a:pt x="6" y="196"/>
                    </a:lnTo>
                    <a:lnTo>
                      <a:pt x="4" y="200"/>
                    </a:lnTo>
                    <a:lnTo>
                      <a:pt x="4" y="204"/>
                    </a:lnTo>
                    <a:lnTo>
                      <a:pt x="4" y="204"/>
                    </a:lnTo>
                    <a:close/>
                    <a:moveTo>
                      <a:pt x="183" y="191"/>
                    </a:moveTo>
                    <a:lnTo>
                      <a:pt x="183" y="191"/>
                    </a:lnTo>
                    <a:lnTo>
                      <a:pt x="188" y="183"/>
                    </a:lnTo>
                    <a:lnTo>
                      <a:pt x="188" y="183"/>
                    </a:lnTo>
                    <a:lnTo>
                      <a:pt x="185" y="183"/>
                    </a:lnTo>
                    <a:lnTo>
                      <a:pt x="181" y="185"/>
                    </a:lnTo>
                    <a:lnTo>
                      <a:pt x="181" y="189"/>
                    </a:lnTo>
                    <a:lnTo>
                      <a:pt x="183" y="191"/>
                    </a:lnTo>
                    <a:lnTo>
                      <a:pt x="183" y="191"/>
                    </a:lnTo>
                    <a:close/>
                    <a:moveTo>
                      <a:pt x="13" y="223"/>
                    </a:moveTo>
                    <a:lnTo>
                      <a:pt x="13" y="223"/>
                    </a:lnTo>
                    <a:lnTo>
                      <a:pt x="28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5"/>
                    </a:lnTo>
                    <a:lnTo>
                      <a:pt x="36" y="195"/>
                    </a:lnTo>
                    <a:lnTo>
                      <a:pt x="23" y="208"/>
                    </a:lnTo>
                    <a:lnTo>
                      <a:pt x="19" y="214"/>
                    </a:lnTo>
                    <a:lnTo>
                      <a:pt x="13" y="223"/>
                    </a:lnTo>
                    <a:lnTo>
                      <a:pt x="13" y="223"/>
                    </a:lnTo>
                    <a:close/>
                    <a:moveTo>
                      <a:pt x="185" y="212"/>
                    </a:moveTo>
                    <a:lnTo>
                      <a:pt x="185" y="212"/>
                    </a:lnTo>
                    <a:lnTo>
                      <a:pt x="194" y="206"/>
                    </a:lnTo>
                    <a:lnTo>
                      <a:pt x="200" y="204"/>
                    </a:lnTo>
                    <a:lnTo>
                      <a:pt x="206" y="202"/>
                    </a:lnTo>
                    <a:lnTo>
                      <a:pt x="206" y="202"/>
                    </a:lnTo>
                    <a:lnTo>
                      <a:pt x="206" y="198"/>
                    </a:lnTo>
                    <a:lnTo>
                      <a:pt x="206" y="195"/>
                    </a:lnTo>
                    <a:lnTo>
                      <a:pt x="206" y="195"/>
                    </a:lnTo>
                    <a:lnTo>
                      <a:pt x="200" y="198"/>
                    </a:lnTo>
                    <a:lnTo>
                      <a:pt x="194" y="202"/>
                    </a:lnTo>
                    <a:lnTo>
                      <a:pt x="185" y="212"/>
                    </a:lnTo>
                    <a:lnTo>
                      <a:pt x="185" y="212"/>
                    </a:lnTo>
                    <a:close/>
                    <a:moveTo>
                      <a:pt x="181" y="210"/>
                    </a:moveTo>
                    <a:lnTo>
                      <a:pt x="181" y="210"/>
                    </a:lnTo>
                    <a:lnTo>
                      <a:pt x="188" y="202"/>
                    </a:lnTo>
                    <a:lnTo>
                      <a:pt x="190" y="200"/>
                    </a:lnTo>
                    <a:lnTo>
                      <a:pt x="190" y="198"/>
                    </a:lnTo>
                    <a:lnTo>
                      <a:pt x="190" y="198"/>
                    </a:lnTo>
                    <a:lnTo>
                      <a:pt x="188" y="200"/>
                    </a:lnTo>
                    <a:lnTo>
                      <a:pt x="183" y="202"/>
                    </a:lnTo>
                    <a:lnTo>
                      <a:pt x="181" y="206"/>
                    </a:lnTo>
                    <a:lnTo>
                      <a:pt x="181" y="208"/>
                    </a:lnTo>
                    <a:lnTo>
                      <a:pt x="181" y="210"/>
                    </a:lnTo>
                    <a:lnTo>
                      <a:pt x="181" y="210"/>
                    </a:lnTo>
                    <a:close/>
                    <a:moveTo>
                      <a:pt x="4" y="223"/>
                    </a:moveTo>
                    <a:lnTo>
                      <a:pt x="4" y="223"/>
                    </a:lnTo>
                    <a:lnTo>
                      <a:pt x="15" y="214"/>
                    </a:lnTo>
                    <a:lnTo>
                      <a:pt x="19" y="208"/>
                    </a:lnTo>
                    <a:lnTo>
                      <a:pt x="19" y="202"/>
                    </a:lnTo>
                    <a:lnTo>
                      <a:pt x="19" y="202"/>
                    </a:lnTo>
                    <a:lnTo>
                      <a:pt x="15" y="208"/>
                    </a:lnTo>
                    <a:lnTo>
                      <a:pt x="9" y="212"/>
                    </a:lnTo>
                    <a:lnTo>
                      <a:pt x="6" y="217"/>
                    </a:lnTo>
                    <a:lnTo>
                      <a:pt x="4" y="219"/>
                    </a:lnTo>
                    <a:lnTo>
                      <a:pt x="4" y="223"/>
                    </a:lnTo>
                    <a:lnTo>
                      <a:pt x="4" y="223"/>
                    </a:lnTo>
                    <a:close/>
                    <a:moveTo>
                      <a:pt x="198" y="219"/>
                    </a:moveTo>
                    <a:lnTo>
                      <a:pt x="198" y="219"/>
                    </a:lnTo>
                    <a:lnTo>
                      <a:pt x="202" y="217"/>
                    </a:lnTo>
                    <a:lnTo>
                      <a:pt x="202" y="216"/>
                    </a:lnTo>
                    <a:lnTo>
                      <a:pt x="204" y="212"/>
                    </a:lnTo>
                    <a:lnTo>
                      <a:pt x="204" y="212"/>
                    </a:lnTo>
                    <a:lnTo>
                      <a:pt x="200" y="214"/>
                    </a:lnTo>
                    <a:lnTo>
                      <a:pt x="200" y="216"/>
                    </a:lnTo>
                    <a:lnTo>
                      <a:pt x="198" y="219"/>
                    </a:lnTo>
                    <a:lnTo>
                      <a:pt x="198" y="219"/>
                    </a:lnTo>
                    <a:close/>
                    <a:moveTo>
                      <a:pt x="13" y="231"/>
                    </a:moveTo>
                    <a:lnTo>
                      <a:pt x="13" y="231"/>
                    </a:lnTo>
                    <a:lnTo>
                      <a:pt x="15" y="231"/>
                    </a:lnTo>
                    <a:lnTo>
                      <a:pt x="19" y="231"/>
                    </a:lnTo>
                    <a:lnTo>
                      <a:pt x="25" y="225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26" y="217"/>
                    </a:lnTo>
                    <a:lnTo>
                      <a:pt x="21" y="221"/>
                    </a:lnTo>
                    <a:lnTo>
                      <a:pt x="13" y="231"/>
                    </a:lnTo>
                    <a:lnTo>
                      <a:pt x="13" y="231"/>
                    </a:lnTo>
                    <a:close/>
                    <a:moveTo>
                      <a:pt x="59" y="219"/>
                    </a:moveTo>
                    <a:lnTo>
                      <a:pt x="59" y="219"/>
                    </a:lnTo>
                    <a:lnTo>
                      <a:pt x="65" y="219"/>
                    </a:lnTo>
                    <a:lnTo>
                      <a:pt x="68" y="216"/>
                    </a:lnTo>
                    <a:lnTo>
                      <a:pt x="68" y="216"/>
                    </a:lnTo>
                    <a:lnTo>
                      <a:pt x="63" y="216"/>
                    </a:lnTo>
                    <a:lnTo>
                      <a:pt x="61" y="217"/>
                    </a:lnTo>
                    <a:lnTo>
                      <a:pt x="59" y="219"/>
                    </a:lnTo>
                    <a:lnTo>
                      <a:pt x="59" y="219"/>
                    </a:lnTo>
                    <a:close/>
                    <a:moveTo>
                      <a:pt x="183" y="229"/>
                    </a:moveTo>
                    <a:lnTo>
                      <a:pt x="183" y="229"/>
                    </a:lnTo>
                    <a:lnTo>
                      <a:pt x="185" y="225"/>
                    </a:lnTo>
                    <a:lnTo>
                      <a:pt x="187" y="223"/>
                    </a:lnTo>
                    <a:lnTo>
                      <a:pt x="188" y="219"/>
                    </a:lnTo>
                    <a:lnTo>
                      <a:pt x="190" y="217"/>
                    </a:lnTo>
                    <a:lnTo>
                      <a:pt x="190" y="217"/>
                    </a:lnTo>
                    <a:lnTo>
                      <a:pt x="187" y="219"/>
                    </a:lnTo>
                    <a:lnTo>
                      <a:pt x="183" y="221"/>
                    </a:lnTo>
                    <a:lnTo>
                      <a:pt x="181" y="225"/>
                    </a:lnTo>
                    <a:lnTo>
                      <a:pt x="183" y="229"/>
                    </a:lnTo>
                    <a:lnTo>
                      <a:pt x="183" y="229"/>
                    </a:lnTo>
                    <a:close/>
                    <a:moveTo>
                      <a:pt x="227" y="223"/>
                    </a:moveTo>
                    <a:lnTo>
                      <a:pt x="227" y="223"/>
                    </a:lnTo>
                    <a:lnTo>
                      <a:pt x="230" y="223"/>
                    </a:lnTo>
                    <a:lnTo>
                      <a:pt x="230" y="219"/>
                    </a:lnTo>
                    <a:lnTo>
                      <a:pt x="230" y="219"/>
                    </a:lnTo>
                    <a:lnTo>
                      <a:pt x="229" y="221"/>
                    </a:lnTo>
                    <a:lnTo>
                      <a:pt x="227" y="223"/>
                    </a:lnTo>
                    <a:lnTo>
                      <a:pt x="227" y="223"/>
                    </a:lnTo>
                    <a:close/>
                    <a:moveTo>
                      <a:pt x="28" y="229"/>
                    </a:moveTo>
                    <a:lnTo>
                      <a:pt x="28" y="229"/>
                    </a:lnTo>
                    <a:lnTo>
                      <a:pt x="36" y="225"/>
                    </a:lnTo>
                    <a:lnTo>
                      <a:pt x="42" y="221"/>
                    </a:lnTo>
                    <a:lnTo>
                      <a:pt x="42" y="221"/>
                    </a:lnTo>
                    <a:lnTo>
                      <a:pt x="36" y="221"/>
                    </a:lnTo>
                    <a:lnTo>
                      <a:pt x="32" y="223"/>
                    </a:lnTo>
                    <a:lnTo>
                      <a:pt x="28" y="229"/>
                    </a:lnTo>
                    <a:lnTo>
                      <a:pt x="28" y="229"/>
                    </a:lnTo>
                    <a:close/>
                    <a:moveTo>
                      <a:pt x="242" y="225"/>
                    </a:moveTo>
                    <a:lnTo>
                      <a:pt x="242" y="225"/>
                    </a:lnTo>
                    <a:lnTo>
                      <a:pt x="244" y="225"/>
                    </a:lnTo>
                    <a:lnTo>
                      <a:pt x="246" y="223"/>
                    </a:lnTo>
                    <a:lnTo>
                      <a:pt x="246" y="221"/>
                    </a:lnTo>
                    <a:lnTo>
                      <a:pt x="244" y="221"/>
                    </a:lnTo>
                    <a:lnTo>
                      <a:pt x="244" y="221"/>
                    </a:lnTo>
                    <a:lnTo>
                      <a:pt x="242" y="223"/>
                    </a:lnTo>
                    <a:lnTo>
                      <a:pt x="242" y="225"/>
                    </a:lnTo>
                    <a:lnTo>
                      <a:pt x="242" y="225"/>
                    </a:lnTo>
                    <a:close/>
                    <a:moveTo>
                      <a:pt x="194" y="235"/>
                    </a:moveTo>
                    <a:lnTo>
                      <a:pt x="194" y="235"/>
                    </a:lnTo>
                    <a:lnTo>
                      <a:pt x="200" y="233"/>
                    </a:lnTo>
                    <a:lnTo>
                      <a:pt x="204" y="229"/>
                    </a:lnTo>
                    <a:lnTo>
                      <a:pt x="211" y="221"/>
                    </a:lnTo>
                    <a:lnTo>
                      <a:pt x="211" y="221"/>
                    </a:lnTo>
                    <a:lnTo>
                      <a:pt x="204" y="223"/>
                    </a:lnTo>
                    <a:lnTo>
                      <a:pt x="200" y="225"/>
                    </a:lnTo>
                    <a:lnTo>
                      <a:pt x="196" y="231"/>
                    </a:lnTo>
                    <a:lnTo>
                      <a:pt x="194" y="235"/>
                    </a:lnTo>
                    <a:lnTo>
                      <a:pt x="194" y="235"/>
                    </a:lnTo>
                    <a:close/>
                    <a:moveTo>
                      <a:pt x="76" y="229"/>
                    </a:moveTo>
                    <a:lnTo>
                      <a:pt x="76" y="229"/>
                    </a:lnTo>
                    <a:lnTo>
                      <a:pt x="78" y="229"/>
                    </a:lnTo>
                    <a:lnTo>
                      <a:pt x="80" y="229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76" y="225"/>
                    </a:lnTo>
                    <a:lnTo>
                      <a:pt x="76" y="229"/>
                    </a:lnTo>
                    <a:lnTo>
                      <a:pt x="76" y="229"/>
                    </a:lnTo>
                    <a:close/>
                    <a:moveTo>
                      <a:pt x="59" y="229"/>
                    </a:moveTo>
                    <a:lnTo>
                      <a:pt x="59" y="229"/>
                    </a:lnTo>
                    <a:lnTo>
                      <a:pt x="61" y="231"/>
                    </a:lnTo>
                    <a:lnTo>
                      <a:pt x="63" y="229"/>
                    </a:lnTo>
                    <a:lnTo>
                      <a:pt x="65" y="227"/>
                    </a:lnTo>
                    <a:lnTo>
                      <a:pt x="63" y="225"/>
                    </a:lnTo>
                    <a:lnTo>
                      <a:pt x="63" y="225"/>
                    </a:lnTo>
                    <a:lnTo>
                      <a:pt x="61" y="227"/>
                    </a:lnTo>
                    <a:lnTo>
                      <a:pt x="59" y="227"/>
                    </a:lnTo>
                    <a:lnTo>
                      <a:pt x="59" y="229"/>
                    </a:lnTo>
                    <a:lnTo>
                      <a:pt x="59" y="229"/>
                    </a:lnTo>
                    <a:close/>
                    <a:moveTo>
                      <a:pt x="40" y="229"/>
                    </a:moveTo>
                    <a:lnTo>
                      <a:pt x="40" y="229"/>
                    </a:lnTo>
                    <a:lnTo>
                      <a:pt x="44" y="229"/>
                    </a:lnTo>
                    <a:lnTo>
                      <a:pt x="46" y="227"/>
                    </a:lnTo>
                    <a:lnTo>
                      <a:pt x="46" y="225"/>
                    </a:lnTo>
                    <a:lnTo>
                      <a:pt x="46" y="225"/>
                    </a:lnTo>
                    <a:lnTo>
                      <a:pt x="42" y="227"/>
                    </a:lnTo>
                    <a:lnTo>
                      <a:pt x="42" y="227"/>
                    </a:lnTo>
                    <a:lnTo>
                      <a:pt x="40" y="229"/>
                    </a:lnTo>
                    <a:lnTo>
                      <a:pt x="40" y="229"/>
                    </a:lnTo>
                    <a:close/>
                    <a:moveTo>
                      <a:pt x="234" y="233"/>
                    </a:moveTo>
                    <a:lnTo>
                      <a:pt x="234" y="233"/>
                    </a:lnTo>
                    <a:lnTo>
                      <a:pt x="236" y="233"/>
                    </a:lnTo>
                    <a:lnTo>
                      <a:pt x="238" y="231"/>
                    </a:lnTo>
                    <a:lnTo>
                      <a:pt x="238" y="229"/>
                    </a:lnTo>
                    <a:lnTo>
                      <a:pt x="238" y="227"/>
                    </a:lnTo>
                    <a:lnTo>
                      <a:pt x="238" y="227"/>
                    </a:lnTo>
                    <a:lnTo>
                      <a:pt x="236" y="229"/>
                    </a:lnTo>
                    <a:lnTo>
                      <a:pt x="234" y="233"/>
                    </a:lnTo>
                    <a:lnTo>
                      <a:pt x="234" y="233"/>
                    </a:lnTo>
                    <a:close/>
                    <a:moveTo>
                      <a:pt x="206" y="235"/>
                    </a:moveTo>
                    <a:lnTo>
                      <a:pt x="206" y="235"/>
                    </a:lnTo>
                    <a:lnTo>
                      <a:pt x="209" y="235"/>
                    </a:lnTo>
                    <a:lnTo>
                      <a:pt x="211" y="233"/>
                    </a:lnTo>
                    <a:lnTo>
                      <a:pt x="213" y="231"/>
                    </a:lnTo>
                    <a:lnTo>
                      <a:pt x="211" y="227"/>
                    </a:lnTo>
                    <a:lnTo>
                      <a:pt x="211" y="227"/>
                    </a:lnTo>
                    <a:lnTo>
                      <a:pt x="208" y="231"/>
                    </a:lnTo>
                    <a:lnTo>
                      <a:pt x="206" y="235"/>
                    </a:lnTo>
                    <a:lnTo>
                      <a:pt x="206" y="2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406929" y="977538"/>
              <a:ext cx="664764" cy="602562"/>
              <a:chOff x="1886980" y="2353172"/>
              <a:chExt cx="664764" cy="602562"/>
            </a:xfrm>
          </p:grpSpPr>
          <p:sp>
            <p:nvSpPr>
              <p:cNvPr id="156" name="Freeform 6"/>
              <p:cNvSpPr>
                <a:spLocks noEditPoints="1"/>
              </p:cNvSpPr>
              <p:nvPr/>
            </p:nvSpPr>
            <p:spPr bwMode="auto">
              <a:xfrm>
                <a:off x="1886980" y="2353172"/>
                <a:ext cx="169953" cy="602562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8" y="255"/>
                  </a:cxn>
                  <a:cxn ang="0">
                    <a:pos x="71" y="308"/>
                  </a:cxn>
                  <a:cxn ang="0">
                    <a:pos x="15" y="306"/>
                  </a:cxn>
                  <a:cxn ang="0">
                    <a:pos x="6" y="261"/>
                  </a:cxn>
                  <a:cxn ang="0">
                    <a:pos x="0" y="47"/>
                  </a:cxn>
                  <a:cxn ang="0">
                    <a:pos x="38" y="1"/>
                  </a:cxn>
                  <a:cxn ang="0">
                    <a:pos x="33" y="20"/>
                  </a:cxn>
                  <a:cxn ang="0">
                    <a:pos x="38" y="135"/>
                  </a:cxn>
                  <a:cxn ang="0">
                    <a:pos x="74" y="278"/>
                  </a:cxn>
                  <a:cxn ang="0">
                    <a:pos x="80" y="238"/>
                  </a:cxn>
                  <a:cxn ang="0">
                    <a:pos x="73" y="64"/>
                  </a:cxn>
                  <a:cxn ang="0">
                    <a:pos x="50" y="7"/>
                  </a:cxn>
                  <a:cxn ang="0">
                    <a:pos x="10" y="36"/>
                  </a:cxn>
                  <a:cxn ang="0">
                    <a:pos x="25" y="19"/>
                  </a:cxn>
                  <a:cxn ang="0">
                    <a:pos x="10" y="57"/>
                  </a:cxn>
                  <a:cxn ang="0">
                    <a:pos x="17" y="38"/>
                  </a:cxn>
                  <a:cxn ang="0">
                    <a:pos x="19" y="57"/>
                  </a:cxn>
                  <a:cxn ang="0">
                    <a:pos x="27" y="47"/>
                  </a:cxn>
                  <a:cxn ang="0">
                    <a:pos x="10" y="85"/>
                  </a:cxn>
                  <a:cxn ang="0">
                    <a:pos x="13" y="72"/>
                  </a:cxn>
                  <a:cxn ang="0">
                    <a:pos x="19" y="85"/>
                  </a:cxn>
                  <a:cxn ang="0">
                    <a:pos x="23" y="74"/>
                  </a:cxn>
                  <a:cxn ang="0">
                    <a:pos x="13" y="120"/>
                  </a:cxn>
                  <a:cxn ang="0">
                    <a:pos x="27" y="89"/>
                  </a:cxn>
                  <a:cxn ang="0">
                    <a:pos x="10" y="120"/>
                  </a:cxn>
                  <a:cxn ang="0">
                    <a:pos x="23" y="120"/>
                  </a:cxn>
                  <a:cxn ang="0">
                    <a:pos x="12" y="144"/>
                  </a:cxn>
                  <a:cxn ang="0">
                    <a:pos x="21" y="123"/>
                  </a:cxn>
                  <a:cxn ang="0">
                    <a:pos x="27" y="137"/>
                  </a:cxn>
                  <a:cxn ang="0">
                    <a:pos x="31" y="129"/>
                  </a:cxn>
                  <a:cxn ang="0">
                    <a:pos x="17" y="173"/>
                  </a:cxn>
                  <a:cxn ang="0">
                    <a:pos x="33" y="158"/>
                  </a:cxn>
                  <a:cxn ang="0">
                    <a:pos x="17" y="173"/>
                  </a:cxn>
                  <a:cxn ang="0">
                    <a:pos x="13" y="163"/>
                  </a:cxn>
                  <a:cxn ang="0">
                    <a:pos x="19" y="150"/>
                  </a:cxn>
                  <a:cxn ang="0">
                    <a:pos x="19" y="196"/>
                  </a:cxn>
                  <a:cxn ang="0">
                    <a:pos x="29" y="192"/>
                  </a:cxn>
                  <a:cxn ang="0">
                    <a:pos x="21" y="217"/>
                  </a:cxn>
                  <a:cxn ang="0">
                    <a:pos x="33" y="182"/>
                  </a:cxn>
                  <a:cxn ang="0">
                    <a:pos x="12" y="194"/>
                  </a:cxn>
                  <a:cxn ang="0">
                    <a:pos x="17" y="179"/>
                  </a:cxn>
                  <a:cxn ang="0">
                    <a:pos x="10" y="219"/>
                  </a:cxn>
                  <a:cxn ang="0">
                    <a:pos x="19" y="203"/>
                  </a:cxn>
                  <a:cxn ang="0">
                    <a:pos x="10" y="219"/>
                  </a:cxn>
                  <a:cxn ang="0">
                    <a:pos x="27" y="245"/>
                  </a:cxn>
                  <a:cxn ang="0">
                    <a:pos x="33" y="228"/>
                  </a:cxn>
                  <a:cxn ang="0">
                    <a:pos x="21" y="240"/>
                  </a:cxn>
                  <a:cxn ang="0">
                    <a:pos x="23" y="223"/>
                  </a:cxn>
                  <a:cxn ang="0">
                    <a:pos x="25" y="247"/>
                  </a:cxn>
                  <a:cxn ang="0">
                    <a:pos x="15" y="274"/>
                  </a:cxn>
                  <a:cxn ang="0">
                    <a:pos x="23" y="251"/>
                  </a:cxn>
                  <a:cxn ang="0">
                    <a:pos x="25" y="266"/>
                  </a:cxn>
                  <a:cxn ang="0">
                    <a:pos x="34" y="253"/>
                  </a:cxn>
                  <a:cxn ang="0">
                    <a:pos x="25" y="263"/>
                  </a:cxn>
                  <a:cxn ang="0">
                    <a:pos x="31" y="280"/>
                  </a:cxn>
                  <a:cxn ang="0">
                    <a:pos x="34" y="270"/>
                  </a:cxn>
                  <a:cxn ang="0">
                    <a:pos x="27" y="278"/>
                  </a:cxn>
                </a:cxnLst>
                <a:rect l="0" t="0" r="r" b="b"/>
                <a:pathLst>
                  <a:path w="88" h="312">
                    <a:moveTo>
                      <a:pt x="76" y="0"/>
                    </a:moveTo>
                    <a:lnTo>
                      <a:pt x="76" y="0"/>
                    </a:lnTo>
                    <a:lnTo>
                      <a:pt x="78" y="9"/>
                    </a:lnTo>
                    <a:lnTo>
                      <a:pt x="80" y="19"/>
                    </a:lnTo>
                    <a:lnTo>
                      <a:pt x="80" y="38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106"/>
                    </a:lnTo>
                    <a:lnTo>
                      <a:pt x="82" y="135"/>
                    </a:lnTo>
                    <a:lnTo>
                      <a:pt x="82" y="135"/>
                    </a:lnTo>
                    <a:lnTo>
                      <a:pt x="86" y="213"/>
                    </a:lnTo>
                    <a:lnTo>
                      <a:pt x="88" y="255"/>
                    </a:lnTo>
                    <a:lnTo>
                      <a:pt x="88" y="272"/>
                    </a:lnTo>
                    <a:lnTo>
                      <a:pt x="86" y="280"/>
                    </a:lnTo>
                    <a:lnTo>
                      <a:pt x="86" y="280"/>
                    </a:lnTo>
                    <a:lnTo>
                      <a:pt x="80" y="293"/>
                    </a:lnTo>
                    <a:lnTo>
                      <a:pt x="76" y="303"/>
                    </a:lnTo>
                    <a:lnTo>
                      <a:pt x="71" y="308"/>
                    </a:lnTo>
                    <a:lnTo>
                      <a:pt x="71" y="308"/>
                    </a:lnTo>
                    <a:lnTo>
                      <a:pt x="57" y="310"/>
                    </a:lnTo>
                    <a:lnTo>
                      <a:pt x="44" y="312"/>
                    </a:lnTo>
                    <a:lnTo>
                      <a:pt x="44" y="312"/>
                    </a:lnTo>
                    <a:lnTo>
                      <a:pt x="23" y="308"/>
                    </a:lnTo>
                    <a:lnTo>
                      <a:pt x="15" y="306"/>
                    </a:lnTo>
                    <a:lnTo>
                      <a:pt x="6" y="303"/>
                    </a:lnTo>
                    <a:lnTo>
                      <a:pt x="6" y="303"/>
                    </a:lnTo>
                    <a:lnTo>
                      <a:pt x="6" y="293"/>
                    </a:lnTo>
                    <a:lnTo>
                      <a:pt x="4" y="282"/>
                    </a:lnTo>
                    <a:lnTo>
                      <a:pt x="6" y="261"/>
                    </a:lnTo>
                    <a:lnTo>
                      <a:pt x="6" y="261"/>
                    </a:lnTo>
                    <a:lnTo>
                      <a:pt x="4" y="127"/>
                    </a:lnTo>
                    <a:lnTo>
                      <a:pt x="4" y="127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72"/>
                    </a:lnTo>
                    <a:lnTo>
                      <a:pt x="0" y="47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15" y="1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8" y="1"/>
                    </a:lnTo>
                    <a:lnTo>
                      <a:pt x="53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  <a:moveTo>
                      <a:pt x="33" y="11"/>
                    </a:moveTo>
                    <a:lnTo>
                      <a:pt x="33" y="11"/>
                    </a:lnTo>
                    <a:lnTo>
                      <a:pt x="33" y="20"/>
                    </a:lnTo>
                    <a:lnTo>
                      <a:pt x="33" y="32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8" y="135"/>
                    </a:lnTo>
                    <a:lnTo>
                      <a:pt x="38" y="135"/>
                    </a:lnTo>
                    <a:lnTo>
                      <a:pt x="40" y="207"/>
                    </a:lnTo>
                    <a:lnTo>
                      <a:pt x="44" y="276"/>
                    </a:lnTo>
                    <a:lnTo>
                      <a:pt x="44" y="276"/>
                    </a:lnTo>
                    <a:lnTo>
                      <a:pt x="63" y="278"/>
                    </a:lnTo>
                    <a:lnTo>
                      <a:pt x="74" y="278"/>
                    </a:lnTo>
                    <a:lnTo>
                      <a:pt x="80" y="278"/>
                    </a:lnTo>
                    <a:lnTo>
                      <a:pt x="80" y="278"/>
                    </a:lnTo>
                    <a:lnTo>
                      <a:pt x="82" y="270"/>
                    </a:lnTo>
                    <a:lnTo>
                      <a:pt x="82" y="259"/>
                    </a:lnTo>
                    <a:lnTo>
                      <a:pt x="80" y="238"/>
                    </a:lnTo>
                    <a:lnTo>
                      <a:pt x="80" y="238"/>
                    </a:lnTo>
                    <a:lnTo>
                      <a:pt x="78" y="160"/>
                    </a:lnTo>
                    <a:lnTo>
                      <a:pt x="78" y="160"/>
                    </a:lnTo>
                    <a:lnTo>
                      <a:pt x="74" y="122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73" y="64"/>
                    </a:lnTo>
                    <a:lnTo>
                      <a:pt x="73" y="45"/>
                    </a:lnTo>
                    <a:lnTo>
                      <a:pt x="74" y="26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3" y="7"/>
                    </a:lnTo>
                    <a:lnTo>
                      <a:pt x="50" y="7"/>
                    </a:lnTo>
                    <a:lnTo>
                      <a:pt x="33" y="11"/>
                    </a:lnTo>
                    <a:lnTo>
                      <a:pt x="33" y="11"/>
                    </a:lnTo>
                    <a:close/>
                    <a:moveTo>
                      <a:pt x="8" y="28"/>
                    </a:moveTo>
                    <a:lnTo>
                      <a:pt x="8" y="28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5" y="32"/>
                    </a:lnTo>
                    <a:lnTo>
                      <a:pt x="21" y="28"/>
                    </a:lnTo>
                    <a:lnTo>
                      <a:pt x="25" y="22"/>
                    </a:lnTo>
                    <a:lnTo>
                      <a:pt x="25" y="19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15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  <a:moveTo>
                      <a:pt x="10" y="57"/>
                    </a:moveTo>
                    <a:lnTo>
                      <a:pt x="10" y="57"/>
                    </a:lnTo>
                    <a:lnTo>
                      <a:pt x="12" y="51"/>
                    </a:lnTo>
                    <a:lnTo>
                      <a:pt x="15" y="47"/>
                    </a:lnTo>
                    <a:lnTo>
                      <a:pt x="17" y="43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10" y="57"/>
                    </a:lnTo>
                    <a:lnTo>
                      <a:pt x="10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5" y="55"/>
                    </a:lnTo>
                    <a:lnTo>
                      <a:pt x="25" y="51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10" y="85"/>
                    </a:moveTo>
                    <a:lnTo>
                      <a:pt x="10" y="85"/>
                    </a:lnTo>
                    <a:lnTo>
                      <a:pt x="12" y="81"/>
                    </a:lnTo>
                    <a:lnTo>
                      <a:pt x="15" y="78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3" y="72"/>
                    </a:lnTo>
                    <a:lnTo>
                      <a:pt x="10" y="74"/>
                    </a:lnTo>
                    <a:lnTo>
                      <a:pt x="10" y="80"/>
                    </a:lnTo>
                    <a:lnTo>
                      <a:pt x="10" y="85"/>
                    </a:lnTo>
                    <a:lnTo>
                      <a:pt x="10" y="85"/>
                    </a:lnTo>
                    <a:close/>
                    <a:moveTo>
                      <a:pt x="19" y="85"/>
                    </a:moveTo>
                    <a:lnTo>
                      <a:pt x="19" y="85"/>
                    </a:lnTo>
                    <a:lnTo>
                      <a:pt x="25" y="83"/>
                    </a:lnTo>
                    <a:lnTo>
                      <a:pt x="27" y="80"/>
                    </a:lnTo>
                    <a:lnTo>
                      <a:pt x="29" y="76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3" y="74"/>
                    </a:lnTo>
                    <a:lnTo>
                      <a:pt x="21" y="78"/>
                    </a:lnTo>
                    <a:lnTo>
                      <a:pt x="19" y="85"/>
                    </a:lnTo>
                    <a:lnTo>
                      <a:pt x="19" y="85"/>
                    </a:lnTo>
                    <a:close/>
                    <a:moveTo>
                      <a:pt x="10" y="120"/>
                    </a:moveTo>
                    <a:lnTo>
                      <a:pt x="10" y="120"/>
                    </a:lnTo>
                    <a:lnTo>
                      <a:pt x="13" y="120"/>
                    </a:lnTo>
                    <a:lnTo>
                      <a:pt x="15" y="118"/>
                    </a:lnTo>
                    <a:lnTo>
                      <a:pt x="17" y="112"/>
                    </a:lnTo>
                    <a:lnTo>
                      <a:pt x="17" y="112"/>
                    </a:lnTo>
                    <a:lnTo>
                      <a:pt x="23" y="101"/>
                    </a:lnTo>
                    <a:lnTo>
                      <a:pt x="27" y="97"/>
                    </a:lnTo>
                    <a:lnTo>
                      <a:pt x="27" y="89"/>
                    </a:lnTo>
                    <a:lnTo>
                      <a:pt x="27" y="89"/>
                    </a:lnTo>
                    <a:lnTo>
                      <a:pt x="17" y="93"/>
                    </a:lnTo>
                    <a:lnTo>
                      <a:pt x="12" y="99"/>
                    </a:lnTo>
                    <a:lnTo>
                      <a:pt x="10" y="108"/>
                    </a:lnTo>
                    <a:lnTo>
                      <a:pt x="10" y="120"/>
                    </a:lnTo>
                    <a:lnTo>
                      <a:pt x="10" y="120"/>
                    </a:lnTo>
                    <a:close/>
                    <a:moveTo>
                      <a:pt x="23" y="122"/>
                    </a:moveTo>
                    <a:lnTo>
                      <a:pt x="23" y="122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5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2"/>
                    </a:lnTo>
                    <a:lnTo>
                      <a:pt x="23" y="122"/>
                    </a:lnTo>
                    <a:close/>
                    <a:moveTo>
                      <a:pt x="10" y="131"/>
                    </a:moveTo>
                    <a:lnTo>
                      <a:pt x="10" y="131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5" y="141"/>
                    </a:lnTo>
                    <a:lnTo>
                      <a:pt x="19" y="135"/>
                    </a:lnTo>
                    <a:lnTo>
                      <a:pt x="23" y="123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19" y="122"/>
                    </a:lnTo>
                    <a:lnTo>
                      <a:pt x="19" y="122"/>
                    </a:lnTo>
                    <a:lnTo>
                      <a:pt x="17" y="127"/>
                    </a:lnTo>
                    <a:lnTo>
                      <a:pt x="10" y="131"/>
                    </a:lnTo>
                    <a:lnTo>
                      <a:pt x="10" y="131"/>
                    </a:lnTo>
                    <a:close/>
                    <a:moveTo>
                      <a:pt x="27" y="137"/>
                    </a:moveTo>
                    <a:lnTo>
                      <a:pt x="27" y="137"/>
                    </a:lnTo>
                    <a:lnTo>
                      <a:pt x="29" y="137"/>
                    </a:lnTo>
                    <a:lnTo>
                      <a:pt x="31" y="135"/>
                    </a:lnTo>
                    <a:lnTo>
                      <a:pt x="31" y="131"/>
                    </a:lnTo>
                    <a:lnTo>
                      <a:pt x="31" y="129"/>
                    </a:lnTo>
                    <a:lnTo>
                      <a:pt x="31" y="129"/>
                    </a:lnTo>
                    <a:lnTo>
                      <a:pt x="29" y="129"/>
                    </a:lnTo>
                    <a:lnTo>
                      <a:pt x="29" y="129"/>
                    </a:lnTo>
                    <a:lnTo>
                      <a:pt x="27" y="137"/>
                    </a:lnTo>
                    <a:lnTo>
                      <a:pt x="27" y="137"/>
                    </a:lnTo>
                    <a:close/>
                    <a:moveTo>
                      <a:pt x="17" y="173"/>
                    </a:moveTo>
                    <a:lnTo>
                      <a:pt x="17" y="173"/>
                    </a:lnTo>
                    <a:lnTo>
                      <a:pt x="19" y="169"/>
                    </a:lnTo>
                    <a:lnTo>
                      <a:pt x="25" y="167"/>
                    </a:lnTo>
                    <a:lnTo>
                      <a:pt x="29" y="167"/>
                    </a:lnTo>
                    <a:lnTo>
                      <a:pt x="31" y="171"/>
                    </a:lnTo>
                    <a:lnTo>
                      <a:pt x="31" y="171"/>
                    </a:lnTo>
                    <a:lnTo>
                      <a:pt x="33" y="158"/>
                    </a:lnTo>
                    <a:lnTo>
                      <a:pt x="33" y="152"/>
                    </a:lnTo>
                    <a:lnTo>
                      <a:pt x="31" y="148"/>
                    </a:lnTo>
                    <a:lnTo>
                      <a:pt x="31" y="148"/>
                    </a:lnTo>
                    <a:lnTo>
                      <a:pt x="21" y="160"/>
                    </a:lnTo>
                    <a:lnTo>
                      <a:pt x="19" y="165"/>
                    </a:lnTo>
                    <a:lnTo>
                      <a:pt x="17" y="173"/>
                    </a:lnTo>
                    <a:lnTo>
                      <a:pt x="17" y="173"/>
                    </a:lnTo>
                    <a:close/>
                    <a:moveTo>
                      <a:pt x="10" y="169"/>
                    </a:moveTo>
                    <a:lnTo>
                      <a:pt x="10" y="169"/>
                    </a:lnTo>
                    <a:lnTo>
                      <a:pt x="12" y="167"/>
                    </a:lnTo>
                    <a:lnTo>
                      <a:pt x="13" y="165"/>
                    </a:lnTo>
                    <a:lnTo>
                      <a:pt x="13" y="163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7" y="158"/>
                    </a:lnTo>
                    <a:lnTo>
                      <a:pt x="19" y="156"/>
                    </a:lnTo>
                    <a:lnTo>
                      <a:pt x="19" y="152"/>
                    </a:lnTo>
                    <a:lnTo>
                      <a:pt x="19" y="150"/>
                    </a:lnTo>
                    <a:lnTo>
                      <a:pt x="19" y="150"/>
                    </a:lnTo>
                    <a:lnTo>
                      <a:pt x="12" y="158"/>
                    </a:lnTo>
                    <a:lnTo>
                      <a:pt x="10" y="163"/>
                    </a:lnTo>
                    <a:lnTo>
                      <a:pt x="10" y="169"/>
                    </a:lnTo>
                    <a:lnTo>
                      <a:pt x="10" y="16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23" y="192"/>
                    </a:lnTo>
                    <a:lnTo>
                      <a:pt x="27" y="190"/>
                    </a:lnTo>
                    <a:lnTo>
                      <a:pt x="27" y="190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7" y="200"/>
                    </a:lnTo>
                    <a:lnTo>
                      <a:pt x="25" y="205"/>
                    </a:lnTo>
                    <a:lnTo>
                      <a:pt x="21" y="211"/>
                    </a:lnTo>
                    <a:lnTo>
                      <a:pt x="21" y="217"/>
                    </a:lnTo>
                    <a:lnTo>
                      <a:pt x="21" y="217"/>
                    </a:lnTo>
                    <a:lnTo>
                      <a:pt x="25" y="213"/>
                    </a:lnTo>
                    <a:lnTo>
                      <a:pt x="29" y="211"/>
                    </a:lnTo>
                    <a:lnTo>
                      <a:pt x="31" y="211"/>
                    </a:lnTo>
                    <a:lnTo>
                      <a:pt x="31" y="211"/>
                    </a:lnTo>
                    <a:lnTo>
                      <a:pt x="33" y="192"/>
                    </a:lnTo>
                    <a:lnTo>
                      <a:pt x="33" y="182"/>
                    </a:lnTo>
                    <a:lnTo>
                      <a:pt x="29" y="173"/>
                    </a:lnTo>
                    <a:lnTo>
                      <a:pt x="29" y="173"/>
                    </a:lnTo>
                    <a:lnTo>
                      <a:pt x="23" y="184"/>
                    </a:lnTo>
                    <a:lnTo>
                      <a:pt x="19" y="196"/>
                    </a:lnTo>
                    <a:lnTo>
                      <a:pt x="19" y="196"/>
                    </a:lnTo>
                    <a:close/>
                    <a:moveTo>
                      <a:pt x="12" y="194"/>
                    </a:moveTo>
                    <a:lnTo>
                      <a:pt x="12" y="194"/>
                    </a:lnTo>
                    <a:lnTo>
                      <a:pt x="13" y="190"/>
                    </a:lnTo>
                    <a:lnTo>
                      <a:pt x="17" y="186"/>
                    </a:lnTo>
                    <a:lnTo>
                      <a:pt x="19" y="182"/>
                    </a:lnTo>
                    <a:lnTo>
                      <a:pt x="17" y="179"/>
                    </a:lnTo>
                    <a:lnTo>
                      <a:pt x="17" y="179"/>
                    </a:lnTo>
                    <a:lnTo>
                      <a:pt x="12" y="184"/>
                    </a:lnTo>
                    <a:lnTo>
                      <a:pt x="10" y="188"/>
                    </a:lnTo>
                    <a:lnTo>
                      <a:pt x="12" y="194"/>
                    </a:lnTo>
                    <a:lnTo>
                      <a:pt x="12" y="194"/>
                    </a:lnTo>
                    <a:close/>
                    <a:moveTo>
                      <a:pt x="10" y="219"/>
                    </a:moveTo>
                    <a:lnTo>
                      <a:pt x="10" y="219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213"/>
                    </a:lnTo>
                    <a:lnTo>
                      <a:pt x="13" y="213"/>
                    </a:lnTo>
                    <a:lnTo>
                      <a:pt x="19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9" y="200"/>
                    </a:lnTo>
                    <a:lnTo>
                      <a:pt x="15" y="203"/>
                    </a:lnTo>
                    <a:lnTo>
                      <a:pt x="12" y="207"/>
                    </a:lnTo>
                    <a:lnTo>
                      <a:pt x="10" y="213"/>
                    </a:lnTo>
                    <a:lnTo>
                      <a:pt x="10" y="219"/>
                    </a:lnTo>
                    <a:lnTo>
                      <a:pt x="10" y="219"/>
                    </a:lnTo>
                    <a:close/>
                    <a:moveTo>
                      <a:pt x="21" y="247"/>
                    </a:moveTo>
                    <a:lnTo>
                      <a:pt x="21" y="247"/>
                    </a:lnTo>
                    <a:lnTo>
                      <a:pt x="23" y="245"/>
                    </a:lnTo>
                    <a:lnTo>
                      <a:pt x="25" y="243"/>
                    </a:lnTo>
                    <a:lnTo>
                      <a:pt x="27" y="245"/>
                    </a:lnTo>
                    <a:lnTo>
                      <a:pt x="27" y="245"/>
                    </a:lnTo>
                    <a:lnTo>
                      <a:pt x="25" y="242"/>
                    </a:lnTo>
                    <a:lnTo>
                      <a:pt x="25" y="242"/>
                    </a:lnTo>
                    <a:lnTo>
                      <a:pt x="31" y="240"/>
                    </a:lnTo>
                    <a:lnTo>
                      <a:pt x="33" y="234"/>
                    </a:lnTo>
                    <a:lnTo>
                      <a:pt x="33" y="228"/>
                    </a:lnTo>
                    <a:lnTo>
                      <a:pt x="33" y="223"/>
                    </a:lnTo>
                    <a:lnTo>
                      <a:pt x="33" y="223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3" y="234"/>
                    </a:lnTo>
                    <a:lnTo>
                      <a:pt x="21" y="240"/>
                    </a:lnTo>
                    <a:lnTo>
                      <a:pt x="21" y="247"/>
                    </a:lnTo>
                    <a:lnTo>
                      <a:pt x="21" y="247"/>
                    </a:lnTo>
                    <a:close/>
                    <a:moveTo>
                      <a:pt x="13" y="243"/>
                    </a:moveTo>
                    <a:lnTo>
                      <a:pt x="13" y="243"/>
                    </a:lnTo>
                    <a:lnTo>
                      <a:pt x="23" y="223"/>
                    </a:lnTo>
                    <a:lnTo>
                      <a:pt x="23" y="223"/>
                    </a:lnTo>
                    <a:lnTo>
                      <a:pt x="17" y="226"/>
                    </a:lnTo>
                    <a:lnTo>
                      <a:pt x="13" y="232"/>
                    </a:lnTo>
                    <a:lnTo>
                      <a:pt x="12" y="238"/>
                    </a:lnTo>
                    <a:lnTo>
                      <a:pt x="13" y="243"/>
                    </a:lnTo>
                    <a:lnTo>
                      <a:pt x="13" y="243"/>
                    </a:lnTo>
                    <a:close/>
                    <a:moveTo>
                      <a:pt x="25" y="247"/>
                    </a:moveTo>
                    <a:lnTo>
                      <a:pt x="25" y="247"/>
                    </a:lnTo>
                    <a:lnTo>
                      <a:pt x="19" y="253"/>
                    </a:lnTo>
                    <a:lnTo>
                      <a:pt x="15" y="259"/>
                    </a:lnTo>
                    <a:lnTo>
                      <a:pt x="13" y="266"/>
                    </a:lnTo>
                    <a:lnTo>
                      <a:pt x="13" y="270"/>
                    </a:lnTo>
                    <a:lnTo>
                      <a:pt x="15" y="274"/>
                    </a:lnTo>
                    <a:lnTo>
                      <a:pt x="15" y="274"/>
                    </a:lnTo>
                    <a:lnTo>
                      <a:pt x="17" y="268"/>
                    </a:lnTo>
                    <a:lnTo>
                      <a:pt x="19" y="263"/>
                    </a:lnTo>
                    <a:lnTo>
                      <a:pt x="23" y="259"/>
                    </a:lnTo>
                    <a:lnTo>
                      <a:pt x="23" y="251"/>
                    </a:lnTo>
                    <a:lnTo>
                      <a:pt x="23" y="251"/>
                    </a:lnTo>
                    <a:lnTo>
                      <a:pt x="27" y="251"/>
                    </a:lnTo>
                    <a:lnTo>
                      <a:pt x="27" y="249"/>
                    </a:lnTo>
                    <a:lnTo>
                      <a:pt x="27" y="249"/>
                    </a:lnTo>
                    <a:lnTo>
                      <a:pt x="25" y="247"/>
                    </a:lnTo>
                    <a:lnTo>
                      <a:pt x="25" y="247"/>
                    </a:lnTo>
                    <a:close/>
                    <a:moveTo>
                      <a:pt x="25" y="266"/>
                    </a:moveTo>
                    <a:lnTo>
                      <a:pt x="25" y="266"/>
                    </a:lnTo>
                    <a:lnTo>
                      <a:pt x="29" y="263"/>
                    </a:lnTo>
                    <a:lnTo>
                      <a:pt x="34" y="263"/>
                    </a:lnTo>
                    <a:lnTo>
                      <a:pt x="34" y="263"/>
                    </a:lnTo>
                    <a:lnTo>
                      <a:pt x="34" y="257"/>
                    </a:lnTo>
                    <a:lnTo>
                      <a:pt x="34" y="253"/>
                    </a:lnTo>
                    <a:lnTo>
                      <a:pt x="34" y="253"/>
                    </a:lnTo>
                    <a:lnTo>
                      <a:pt x="33" y="253"/>
                    </a:lnTo>
                    <a:lnTo>
                      <a:pt x="33" y="253"/>
                    </a:lnTo>
                    <a:lnTo>
                      <a:pt x="31" y="257"/>
                    </a:lnTo>
                    <a:lnTo>
                      <a:pt x="29" y="259"/>
                    </a:lnTo>
                    <a:lnTo>
                      <a:pt x="25" y="263"/>
                    </a:lnTo>
                    <a:lnTo>
                      <a:pt x="25" y="266"/>
                    </a:lnTo>
                    <a:lnTo>
                      <a:pt x="25" y="266"/>
                    </a:lnTo>
                    <a:close/>
                    <a:moveTo>
                      <a:pt x="27" y="284"/>
                    </a:moveTo>
                    <a:lnTo>
                      <a:pt x="27" y="284"/>
                    </a:lnTo>
                    <a:lnTo>
                      <a:pt x="29" y="282"/>
                    </a:lnTo>
                    <a:lnTo>
                      <a:pt x="31" y="280"/>
                    </a:lnTo>
                    <a:lnTo>
                      <a:pt x="31" y="280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4" y="274"/>
                    </a:lnTo>
                    <a:lnTo>
                      <a:pt x="34" y="270"/>
                    </a:lnTo>
                    <a:lnTo>
                      <a:pt x="34" y="270"/>
                    </a:lnTo>
                    <a:lnTo>
                      <a:pt x="31" y="272"/>
                    </a:lnTo>
                    <a:lnTo>
                      <a:pt x="31" y="274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27" y="278"/>
                    </a:lnTo>
                    <a:lnTo>
                      <a:pt x="27" y="278"/>
                    </a:lnTo>
                    <a:lnTo>
                      <a:pt x="27" y="284"/>
                    </a:lnTo>
                    <a:lnTo>
                      <a:pt x="27" y="2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14"/>
              <p:cNvSpPr>
                <a:spLocks noEditPoints="1"/>
              </p:cNvSpPr>
              <p:nvPr/>
            </p:nvSpPr>
            <p:spPr bwMode="auto">
              <a:xfrm>
                <a:off x="2168748" y="2516988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5" name="文本框 124"/>
          <p:cNvSpPr txBox="1"/>
          <p:nvPr/>
        </p:nvSpPr>
        <p:spPr>
          <a:xfrm>
            <a:off x="3691630" y="1551353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什么是指数爆炸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743835" y="2410543"/>
            <a:ext cx="624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倍数游戏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指数爆炸引发的难题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3743835" y="3269734"/>
            <a:ext cx="657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二分查找法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利用指数爆炸进行搜索</a:t>
            </a:r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5E8A4BDA-594F-4598-942F-1F8DC83FC6E2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4893144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ECE69E-7A0A-436B-AF03-D8CB365FA2A1}"/>
              </a:ext>
            </a:extLst>
          </p:cNvPr>
          <p:cNvSpPr txBox="1"/>
          <p:nvPr/>
        </p:nvSpPr>
        <p:spPr>
          <a:xfrm>
            <a:off x="3743836" y="4017612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对数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掌握指数爆炸的工具</a:t>
            </a: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E7E6A9E-5C46-49DC-A460-6A17F8E59BCD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1542280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38618D9B-01C7-4055-A780-5F7CF175C289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2381467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D79D86B7-6F6D-4277-BBE3-5560332FECDA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4053957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48">
            <a:extLst>
              <a:ext uri="{FF2B5EF4-FFF2-40B4-BE49-F238E27FC236}">
                <a16:creationId xmlns:a16="http://schemas.microsoft.com/office/drawing/2014/main" id="{94B595DA-549F-4172-A66A-68435E175AAE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3217712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378C87-B1FA-4E96-80AF-3430FE811B2E}"/>
              </a:ext>
            </a:extLst>
          </p:cNvPr>
          <p:cNvSpPr txBox="1"/>
          <p:nvPr/>
        </p:nvSpPr>
        <p:spPr>
          <a:xfrm>
            <a:off x="3743835" y="4918765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密码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利用指数爆炸加密</a:t>
            </a:r>
          </a:p>
        </p:txBody>
      </p:sp>
    </p:spTree>
    <p:extLst>
      <p:ext uri="{BB962C8B-B14F-4D97-AF65-F5344CB8AC3E}">
        <p14:creationId xmlns:p14="http://schemas.microsoft.com/office/powerpoint/2010/main" val="305359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200" grpId="0"/>
      <p:bldP spid="202" grpId="0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2008298-906D-45A4-98D3-77BDA14F65A1}"/>
              </a:ext>
            </a:extLst>
          </p:cNvPr>
          <p:cNvSpPr txBox="1"/>
          <p:nvPr/>
        </p:nvSpPr>
        <p:spPr>
          <a:xfrm>
            <a:off x="1219735" y="566615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什么是指数爆炸</a:t>
            </a:r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0BE584B3-EE3F-471D-B566-6B8F710049F2}"/>
              </a:ext>
            </a:extLst>
          </p:cNvPr>
          <p:cNvSpPr>
            <a:spLocks noEditPoints="1"/>
          </p:cNvSpPr>
          <p:nvPr/>
        </p:nvSpPr>
        <p:spPr bwMode="auto">
          <a:xfrm>
            <a:off x="752370" y="557542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F9E21F-00AC-4F4E-919F-C9B44C056C35}"/>
              </a:ext>
            </a:extLst>
          </p:cNvPr>
          <p:cNvSpPr txBox="1"/>
          <p:nvPr/>
        </p:nvSpPr>
        <p:spPr>
          <a:xfrm>
            <a:off x="752370" y="1326703"/>
            <a:ext cx="8249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一张纸对折一次，厚度变成原来的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倍。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再对折第二次，变为原来的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次方倍即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倍。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以此类推，假设纸的厚度为</a:t>
            </a:r>
            <a:r>
              <a:rPr lang="en-US" altLang="zh-CN" dirty="0">
                <a:solidFill>
                  <a:schemeClr val="bg1"/>
                </a:solidFill>
              </a:rPr>
              <a:t>0.1mm</a:t>
            </a:r>
            <a:r>
              <a:rPr lang="zh-CN" altLang="en-US" dirty="0">
                <a:solidFill>
                  <a:schemeClr val="bg1"/>
                </a:solidFill>
              </a:rPr>
              <a:t>，则对折</a:t>
            </a:r>
            <a:r>
              <a:rPr lang="en-US" altLang="zh-CN" dirty="0">
                <a:solidFill>
                  <a:schemeClr val="bg1"/>
                </a:solidFill>
              </a:rPr>
              <a:t>24</a:t>
            </a:r>
            <a:r>
              <a:rPr lang="zh-CN" altLang="en-US" dirty="0">
                <a:solidFill>
                  <a:schemeClr val="bg1"/>
                </a:solidFill>
              </a:rPr>
              <a:t>次以后，长度超过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千米；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对折</a:t>
            </a:r>
            <a:r>
              <a:rPr lang="en-US" altLang="zh-CN" dirty="0">
                <a:solidFill>
                  <a:schemeClr val="bg1"/>
                </a:solidFill>
              </a:rPr>
              <a:t>39</a:t>
            </a:r>
            <a:r>
              <a:rPr lang="zh-CN" altLang="en-US" dirty="0">
                <a:solidFill>
                  <a:schemeClr val="bg1"/>
                </a:solidFill>
              </a:rPr>
              <a:t>次达</a:t>
            </a:r>
            <a:r>
              <a:rPr lang="en-US" altLang="zh-CN" dirty="0">
                <a:solidFill>
                  <a:schemeClr val="bg1"/>
                </a:solidFill>
              </a:rPr>
              <a:t>55000</a:t>
            </a:r>
            <a:r>
              <a:rPr lang="zh-CN" altLang="en-US" dirty="0">
                <a:solidFill>
                  <a:schemeClr val="bg1"/>
                </a:solidFill>
              </a:rPr>
              <a:t>千米，超过地球赤道长度；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对折</a:t>
            </a:r>
            <a:r>
              <a:rPr lang="en-US" altLang="zh-CN" dirty="0">
                <a:solidFill>
                  <a:schemeClr val="bg1"/>
                </a:solidFill>
              </a:rPr>
              <a:t>42</a:t>
            </a:r>
            <a:r>
              <a:rPr lang="zh-CN" altLang="en-US" dirty="0">
                <a:solidFill>
                  <a:schemeClr val="bg1"/>
                </a:solidFill>
              </a:rPr>
              <a:t>次达</a:t>
            </a:r>
            <a:r>
              <a:rPr lang="en-US" altLang="zh-CN" dirty="0">
                <a:solidFill>
                  <a:schemeClr val="bg1"/>
                </a:solidFill>
              </a:rPr>
              <a:t>44</a:t>
            </a:r>
            <a:r>
              <a:rPr lang="zh-CN" altLang="en-US" dirty="0">
                <a:solidFill>
                  <a:schemeClr val="bg1"/>
                </a:solidFill>
              </a:rPr>
              <a:t>万千米，超过地球至月球的距离；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对折</a:t>
            </a:r>
            <a:r>
              <a:rPr lang="en-US" altLang="zh-CN" dirty="0">
                <a:solidFill>
                  <a:schemeClr val="bg1"/>
                </a:solidFill>
              </a:rPr>
              <a:t>51</a:t>
            </a:r>
            <a:r>
              <a:rPr lang="zh-CN" altLang="en-US" dirty="0">
                <a:solidFill>
                  <a:schemeClr val="bg1"/>
                </a:solidFill>
              </a:rPr>
              <a:t>次达</a:t>
            </a:r>
            <a:r>
              <a:rPr lang="en-US" altLang="zh-CN" dirty="0">
                <a:solidFill>
                  <a:schemeClr val="bg1"/>
                </a:solidFill>
              </a:rPr>
              <a:t>22</a:t>
            </a:r>
            <a:r>
              <a:rPr lang="zh-CN" altLang="en-US" dirty="0">
                <a:solidFill>
                  <a:schemeClr val="bg1"/>
                </a:solidFill>
              </a:rPr>
              <a:t>亿千米，超过地球至太阳的距离；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对折</a:t>
            </a:r>
            <a:r>
              <a:rPr lang="en-US" altLang="zh-CN" dirty="0">
                <a:solidFill>
                  <a:schemeClr val="bg1"/>
                </a:solidFill>
              </a:rPr>
              <a:t>82</a:t>
            </a:r>
            <a:r>
              <a:rPr lang="zh-CN" altLang="en-US" dirty="0">
                <a:solidFill>
                  <a:schemeClr val="bg1"/>
                </a:solidFill>
              </a:rPr>
              <a:t>次为</a:t>
            </a:r>
            <a:r>
              <a:rPr lang="en-US" altLang="zh-CN" dirty="0">
                <a:solidFill>
                  <a:schemeClr val="bg1"/>
                </a:solidFill>
              </a:rPr>
              <a:t>51113</a:t>
            </a:r>
            <a:r>
              <a:rPr lang="zh-CN" altLang="en-US" dirty="0">
                <a:solidFill>
                  <a:schemeClr val="bg1"/>
                </a:solidFill>
              </a:rPr>
              <a:t>光年，超过银河系半径的长度。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D2A38D-3B38-4DD1-9B27-A9FA956CD452}"/>
              </a:ext>
            </a:extLst>
          </p:cNvPr>
          <p:cNvSpPr txBox="1"/>
          <p:nvPr/>
        </p:nvSpPr>
        <p:spPr>
          <a:xfrm>
            <a:off x="752370" y="4280597"/>
            <a:ext cx="8862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古印度有个叫锡塔的大臣，他聪明过人，发明了一种棋子，国王百玩不厌，于是决定重赏锡塔。锡塔说：“陛下，我只要一点麦子。请您让人将麦子放在我发明的棋盘的六十四个格子内，第一格放一粒，第二格放二粒，第三格放四粒，第四格放八粒，第五格放十六粒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  <a:r>
              <a:rPr lang="zh-CN" altLang="en-US" dirty="0">
                <a:solidFill>
                  <a:schemeClr val="bg1"/>
                </a:solidFill>
              </a:rPr>
              <a:t>照这样放下去，每格比前一格多放一倍麦粒，直到把六十四个棋格放满就行了。”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86587-884A-4D9F-97E2-E9AC7095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35" y="5767974"/>
            <a:ext cx="8886825" cy="628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80A343-5165-4A38-960D-DD1801C76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141" y="761215"/>
            <a:ext cx="3333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E9E618-77AB-42B0-A9A7-3703C8D6EC21}"/>
              </a:ext>
            </a:extLst>
          </p:cNvPr>
          <p:cNvSpPr txBox="1"/>
          <p:nvPr/>
        </p:nvSpPr>
        <p:spPr>
          <a:xfrm>
            <a:off x="1231747" y="501356"/>
            <a:ext cx="624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倍数游戏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指数爆炸引发的难题</a:t>
            </a:r>
          </a:p>
        </p:txBody>
      </p:sp>
      <p:sp>
        <p:nvSpPr>
          <p:cNvPr id="8" name="Freeform 49">
            <a:extLst>
              <a:ext uri="{FF2B5EF4-FFF2-40B4-BE49-F238E27FC236}">
                <a16:creationId xmlns:a16="http://schemas.microsoft.com/office/drawing/2014/main" id="{44601362-F2D8-44D3-AC63-E5394000605F}"/>
              </a:ext>
            </a:extLst>
          </p:cNvPr>
          <p:cNvSpPr>
            <a:spLocks noEditPoints="1"/>
          </p:cNvSpPr>
          <p:nvPr/>
        </p:nvSpPr>
        <p:spPr bwMode="auto">
          <a:xfrm>
            <a:off x="712177" y="472280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487B8BA-3990-47ED-93D4-4F5FDC7E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3079" y="1175658"/>
            <a:ext cx="3491611" cy="30647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8B6D1E0-1E9A-4F2D-B975-A0C13B2A3282}"/>
              </a:ext>
            </a:extLst>
          </p:cNvPr>
          <p:cNvSpPr txBox="1"/>
          <p:nvPr/>
        </p:nvSpPr>
        <p:spPr>
          <a:xfrm>
            <a:off x="1306081" y="1637881"/>
            <a:ext cx="5617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30</a:t>
            </a:r>
            <a:r>
              <a:rPr lang="zh-CN" altLang="en-US" sz="2000" dirty="0">
                <a:solidFill>
                  <a:schemeClr val="bg1"/>
                </a:solidFill>
              </a:rPr>
              <a:t>个选项来说并不算多。如果要测试</a:t>
            </a:r>
            <a:r>
              <a:rPr lang="en-US" altLang="zh-CN" sz="2000" dirty="0">
                <a:solidFill>
                  <a:schemeClr val="bg1"/>
                </a:solidFill>
              </a:rPr>
              <a:t>30</a:t>
            </a:r>
            <a:r>
              <a:rPr lang="zh-CN" altLang="en-US" sz="2000" dirty="0">
                <a:solidFill>
                  <a:schemeClr val="bg1"/>
                </a:solidFill>
              </a:rPr>
              <a:t>个选项的所有可能性，就需要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亿</a:t>
            </a:r>
            <a:r>
              <a:rPr lang="en-US" altLang="zh-CN" sz="2000" dirty="0">
                <a:solidFill>
                  <a:schemeClr val="bg1"/>
                </a:solidFill>
              </a:rPr>
              <a:t>7374</a:t>
            </a:r>
            <a:r>
              <a:rPr lang="zh-CN" altLang="en-US" sz="2000" dirty="0">
                <a:solidFill>
                  <a:schemeClr val="bg1"/>
                </a:solidFill>
              </a:rPr>
              <a:t>万</a:t>
            </a:r>
            <a:r>
              <a:rPr lang="en-US" altLang="zh-CN" sz="2000" dirty="0">
                <a:solidFill>
                  <a:schemeClr val="bg1"/>
                </a:solidFill>
              </a:rPr>
              <a:t>1824</a:t>
            </a:r>
            <a:r>
              <a:rPr lang="zh-CN" altLang="en-US" sz="2000" dirty="0">
                <a:solidFill>
                  <a:schemeClr val="bg1"/>
                </a:solidFill>
              </a:rPr>
              <a:t>次。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假设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分钟测一种，需要</a:t>
            </a:r>
            <a:r>
              <a:rPr lang="en-US" altLang="zh-CN" sz="2000" dirty="0">
                <a:solidFill>
                  <a:schemeClr val="bg1"/>
                </a:solidFill>
              </a:rPr>
              <a:t>2073.3</a:t>
            </a:r>
            <a:r>
              <a:rPr lang="zh-CN" altLang="en-US" sz="2000" dirty="0">
                <a:solidFill>
                  <a:schemeClr val="bg1"/>
                </a:solidFill>
              </a:rPr>
              <a:t>年以上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A91F37-205D-4CAD-B88F-4DAE3F08776A}"/>
              </a:ext>
            </a:extLst>
          </p:cNvPr>
          <p:cNvSpPr txBox="1"/>
          <p:nvPr/>
        </p:nvSpPr>
        <p:spPr>
          <a:xfrm>
            <a:off x="1402882" y="3388849"/>
            <a:ext cx="9674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所以，不能认为是“有限的”就不假思索</a:t>
            </a:r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>
              <a:solidFill>
                <a:srgbClr val="FFFF00"/>
              </a:solidFill>
            </a:endParaRPr>
          </a:p>
          <a:p>
            <a:r>
              <a:rPr lang="zh-CN" altLang="en-US" sz="2000" dirty="0">
                <a:solidFill>
                  <a:srgbClr val="FFFF00"/>
                </a:solidFill>
              </a:rPr>
              <a:t>要一个不漏的测试设定选项的所有可能性是不现实的。</a:t>
            </a:r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>
              <a:solidFill>
                <a:srgbClr val="FFFF00"/>
              </a:solidFill>
            </a:endParaRPr>
          </a:p>
          <a:p>
            <a:r>
              <a:rPr lang="zh-CN" altLang="en-US" sz="2000" dirty="0">
                <a:solidFill>
                  <a:srgbClr val="FFFF00"/>
                </a:solidFill>
              </a:rPr>
              <a:t>当编写一个算法的时候，也需要考虑算法的时间复杂度，尽量避免指数爆炸的情况。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7BB864-27C9-48D1-BC77-478B848807F6}"/>
              </a:ext>
            </a:extLst>
          </p:cNvPr>
          <p:cNvSpPr txBox="1"/>
          <p:nvPr/>
        </p:nvSpPr>
        <p:spPr>
          <a:xfrm>
            <a:off x="1211650" y="506437"/>
            <a:ext cx="657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二分查找法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利用指数爆炸进行搜索</a:t>
            </a:r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08BECD87-1A98-486B-8865-EEAC41369012}"/>
              </a:ext>
            </a:extLst>
          </p:cNvPr>
          <p:cNvSpPr>
            <a:spLocks noEditPoints="1"/>
          </p:cNvSpPr>
          <p:nvPr/>
        </p:nvSpPr>
        <p:spPr bwMode="auto">
          <a:xfrm>
            <a:off x="692080" y="454415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BEA41-B145-46DE-9751-6196C750DFB3}"/>
              </a:ext>
            </a:extLst>
          </p:cNvPr>
          <p:cNvSpPr txBox="1"/>
          <p:nvPr/>
        </p:nvSpPr>
        <p:spPr>
          <a:xfrm>
            <a:off x="1211650" y="1083627"/>
            <a:ext cx="954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</a:rPr>
              <a:t>14</a:t>
            </a:r>
            <a:r>
              <a:rPr lang="zh-CN" altLang="en-US" sz="2000" dirty="0">
                <a:solidFill>
                  <a:schemeClr val="bg1"/>
                </a:solidFill>
              </a:rPr>
              <a:t>个犯罪嫌疑人排成一排，其中只有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个是真正的“犯人”。你要通过问他们“犯人在哪里？”来找出真正的犯人。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4BB191-C371-494C-9ED2-7363E6F7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54058" y="1824817"/>
            <a:ext cx="356869" cy="70788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C3818D8-AF3F-4709-98FF-4F5ABA0C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079" y="1824817"/>
            <a:ext cx="356869" cy="7078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298972-A595-48BE-8748-4C57B374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85037" y="1824817"/>
            <a:ext cx="356869" cy="7078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05264E8-5C78-4E7E-B769-CAC3271A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16016" y="1824817"/>
            <a:ext cx="356869" cy="70788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3F04ECA-C8C7-4050-845E-B23673D2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7974" y="1824817"/>
            <a:ext cx="356869" cy="70788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1A5916-D4C8-4E90-9047-B8AC3BEC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70911" y="1824817"/>
            <a:ext cx="356869" cy="70788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DB67A3A-6B07-4C6C-91C7-DE705422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63848" y="1824817"/>
            <a:ext cx="356869" cy="70788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00C766F-16F1-4317-8764-09B62BB8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94824" y="1824817"/>
            <a:ext cx="356869" cy="7078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798CDE1-2D06-4701-9C1C-9E2D3726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32869" y="1824817"/>
            <a:ext cx="356869" cy="7078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24FC0CB-E555-45BE-BB9F-ADF2A7CF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25800" y="1824817"/>
            <a:ext cx="356869" cy="70788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F99C4A5-7376-4446-B4D9-D7A22E8C969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857579" y="2556362"/>
            <a:ext cx="3546505" cy="295721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EF58C83-625D-4C94-9977-A9BCDAFAABF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7185250" y="1699102"/>
            <a:ext cx="4189484" cy="411867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9B79801-6058-41DE-B915-A3C7745E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46995" y="1824817"/>
            <a:ext cx="356869" cy="70788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4BDF8C4-48CE-457E-9891-D08272F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39932" y="1824817"/>
            <a:ext cx="356869" cy="70788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BBB0E3F-2163-4EC0-92A7-30DB2F4E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901890" y="1824817"/>
            <a:ext cx="356869" cy="70788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C549194-6365-481B-868F-BB20CDC2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08953" y="1824817"/>
            <a:ext cx="35686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5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7BB864-27C9-48D1-BC77-478B848807F6}"/>
              </a:ext>
            </a:extLst>
          </p:cNvPr>
          <p:cNvSpPr txBox="1"/>
          <p:nvPr/>
        </p:nvSpPr>
        <p:spPr>
          <a:xfrm>
            <a:off x="1028616" y="429954"/>
            <a:ext cx="657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二分查找法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利用指数爆炸进行搜索</a:t>
            </a:r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08BECD87-1A98-486B-8865-EEAC41369012}"/>
              </a:ext>
            </a:extLst>
          </p:cNvPr>
          <p:cNvSpPr>
            <a:spLocks noEditPoints="1"/>
          </p:cNvSpPr>
          <p:nvPr/>
        </p:nvSpPr>
        <p:spPr bwMode="auto">
          <a:xfrm>
            <a:off x="692080" y="454415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7382-15FC-4573-B741-DAF5178F6FFE}"/>
              </a:ext>
            </a:extLst>
          </p:cNvPr>
          <p:cNvSpPr/>
          <p:nvPr/>
        </p:nvSpPr>
        <p:spPr>
          <a:xfrm>
            <a:off x="1071548" y="1230730"/>
            <a:ext cx="1225899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4E7B04-73FC-4217-80AD-C0EB03609EC4}"/>
              </a:ext>
            </a:extLst>
          </p:cNvPr>
          <p:cNvSpPr/>
          <p:nvPr/>
        </p:nvSpPr>
        <p:spPr>
          <a:xfrm>
            <a:off x="4469505" y="1260656"/>
            <a:ext cx="1225899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n-1</a:t>
            </a:r>
            <a:r>
              <a:rPr lang="zh-CN" altLang="en-US" dirty="0"/>
              <a:t>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FCE11A-F6E0-4123-AF2C-C0CC9ED18F6C}"/>
              </a:ext>
            </a:extLst>
          </p:cNvPr>
          <p:cNvSpPr/>
          <p:nvPr/>
        </p:nvSpPr>
        <p:spPr>
          <a:xfrm>
            <a:off x="6431314" y="1257446"/>
            <a:ext cx="1225899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n-1</a:t>
            </a:r>
            <a:r>
              <a:rPr lang="zh-CN" altLang="en-US" dirty="0"/>
              <a:t>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108E2FC-CAE7-40BA-8A36-78AB95BC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33748" y="1186876"/>
            <a:ext cx="356869" cy="707887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5E99109-76E9-4AB9-8D9B-21B98A0307F2}"/>
              </a:ext>
            </a:extLst>
          </p:cNvPr>
          <p:cNvCxnSpPr>
            <a:cxnSpLocks/>
          </p:cNvCxnSpPr>
          <p:nvPr/>
        </p:nvCxnSpPr>
        <p:spPr>
          <a:xfrm flipV="1">
            <a:off x="2435791" y="1517108"/>
            <a:ext cx="1931899" cy="2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035DDFB-672A-46B7-AE99-1B0724CBC010}"/>
              </a:ext>
            </a:extLst>
          </p:cNvPr>
          <p:cNvSpPr txBox="1"/>
          <p:nvPr/>
        </p:nvSpPr>
        <p:spPr>
          <a:xfrm>
            <a:off x="2435791" y="10573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发现递归结构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74ACC5-3B8F-4A01-9679-E2D19470E076}"/>
              </a:ext>
            </a:extLst>
          </p:cNvPr>
          <p:cNvSpPr txBox="1"/>
          <p:nvPr/>
        </p:nvSpPr>
        <p:spPr>
          <a:xfrm>
            <a:off x="760051" y="2477547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000" b="1" dirty="0">
                <a:ln/>
                <a:solidFill>
                  <a:schemeClr val="accent4"/>
                </a:solidFill>
              </a:rPr>
              <a:t>P(n) = </a:t>
            </a:r>
            <a:endParaRPr lang="zh-CN" alt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6CA298-8A4C-4864-8124-94BA78CC0678}"/>
              </a:ext>
            </a:extLst>
          </p:cNvPr>
          <p:cNvSpPr txBox="1"/>
          <p:nvPr/>
        </p:nvSpPr>
        <p:spPr>
          <a:xfrm>
            <a:off x="1770711" y="2323659"/>
            <a:ext cx="488146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000" b="1" dirty="0">
                <a:ln/>
                <a:solidFill>
                  <a:schemeClr val="accent4"/>
                </a:solidFill>
              </a:rPr>
              <a:t>1,                                 (n=0</a:t>
            </a:r>
            <a:r>
              <a:rPr lang="zh-CN" altLang="en-US" sz="2000" b="1" dirty="0">
                <a:ln/>
                <a:solidFill>
                  <a:schemeClr val="accent4"/>
                </a:solidFill>
              </a:rPr>
              <a:t>的场合）</a:t>
            </a:r>
            <a:endParaRPr lang="en-US" altLang="zh-CN" sz="2000" b="1" dirty="0">
              <a:ln/>
              <a:solidFill>
                <a:schemeClr val="accent4"/>
              </a:solidFill>
            </a:endParaRPr>
          </a:p>
          <a:p>
            <a:r>
              <a:rPr lang="en-US" altLang="zh-CN" sz="2000" b="1" dirty="0">
                <a:ln/>
                <a:solidFill>
                  <a:schemeClr val="accent4"/>
                </a:solidFill>
              </a:rPr>
              <a:t>P(n-1)+1+P(n-1),         (n=1,2,3,…</a:t>
            </a:r>
            <a:r>
              <a:rPr lang="zh-CN" altLang="en-US" sz="2000" b="1" dirty="0">
                <a:ln/>
                <a:solidFill>
                  <a:schemeClr val="accent4"/>
                </a:solidFill>
              </a:rPr>
              <a:t>的场合</a:t>
            </a:r>
            <a:r>
              <a:rPr lang="en-US" altLang="zh-CN" sz="2000" b="1" dirty="0">
                <a:ln/>
                <a:solidFill>
                  <a:schemeClr val="accent4"/>
                </a:solidFill>
              </a:rPr>
              <a:t>)</a:t>
            </a:r>
            <a:endParaRPr lang="zh-CN" alt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55FCBE6-94EE-4B62-9B1C-B5B0EE502BC8}"/>
              </a:ext>
            </a:extLst>
          </p:cNvPr>
          <p:cNvSpPr/>
          <p:nvPr/>
        </p:nvSpPr>
        <p:spPr>
          <a:xfrm>
            <a:off x="1648464" y="2477547"/>
            <a:ext cx="164553" cy="40011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zh-CN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CDFF62-BD66-4C13-B560-CDCF7B1F34FF}"/>
              </a:ext>
            </a:extLst>
          </p:cNvPr>
          <p:cNvSpPr txBox="1"/>
          <p:nvPr/>
        </p:nvSpPr>
        <p:spPr>
          <a:xfrm>
            <a:off x="760051" y="1977674"/>
            <a:ext cx="366158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zh-CN"/>
            </a:defPPr>
            <a:lvl1pPr>
              <a:defRPr sz="2000" b="1">
                <a:ln/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次提问能确定的最大人数：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9245F-2D74-4CC7-A573-F9F0866F8208}"/>
              </a:ext>
            </a:extLst>
          </p:cNvPr>
          <p:cNvSpPr txBox="1"/>
          <p:nvPr/>
        </p:nvSpPr>
        <p:spPr>
          <a:xfrm>
            <a:off x="5052285" y="3305423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n+1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B2EBD-D0E3-428C-B26D-7A2847220EB4}"/>
              </a:ext>
            </a:extLst>
          </p:cNvPr>
          <p:cNvSpPr txBox="1"/>
          <p:nvPr/>
        </p:nvSpPr>
        <p:spPr>
          <a:xfrm>
            <a:off x="711582" y="3309377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也就是</a:t>
            </a:r>
            <a:r>
              <a:rPr lang="en-US" altLang="zh-CN" sz="2800" dirty="0">
                <a:solidFill>
                  <a:schemeClr val="bg1"/>
                </a:solidFill>
              </a:rPr>
              <a:t>n</a:t>
            </a:r>
            <a:r>
              <a:rPr lang="zh-CN" altLang="en-US" sz="2800" dirty="0">
                <a:solidFill>
                  <a:schemeClr val="bg1"/>
                </a:solidFill>
              </a:rPr>
              <a:t>次提问能够确定：</a:t>
            </a:r>
            <a:r>
              <a:rPr lang="en-US" altLang="zh-CN" sz="2800" dirty="0">
                <a:solidFill>
                  <a:schemeClr val="bg1"/>
                </a:solidFill>
              </a:rPr>
              <a:t>2      + 1 </a:t>
            </a:r>
            <a:r>
              <a:rPr lang="zh-CN" altLang="en-US" sz="2800" dirty="0">
                <a:solidFill>
                  <a:schemeClr val="bg1"/>
                </a:solidFill>
              </a:rPr>
              <a:t>人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81A386-E21D-4A95-8E25-E750E26A16CF}"/>
              </a:ext>
            </a:extLst>
          </p:cNvPr>
          <p:cNvSpPr txBox="1"/>
          <p:nvPr/>
        </p:nvSpPr>
        <p:spPr>
          <a:xfrm>
            <a:off x="7383040" y="2369825"/>
            <a:ext cx="342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二分查找法使用了指数爆炸的方法，多判断一次就能从近</a:t>
            </a:r>
            <a:r>
              <a:rPr lang="en-US" altLang="zh-CN" sz="2000" dirty="0">
                <a:solidFill>
                  <a:srgbClr val="FFFF00"/>
                </a:solidFill>
              </a:rPr>
              <a:t>2</a:t>
            </a:r>
            <a:r>
              <a:rPr lang="zh-CN" altLang="en-US" sz="2000" dirty="0">
                <a:solidFill>
                  <a:srgbClr val="FFFF00"/>
                </a:solidFill>
              </a:rPr>
              <a:t>倍的查找对象中找出数据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A7BEF75-32F5-4F23-B913-AFE2B160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15" y="3856959"/>
            <a:ext cx="4599817" cy="26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867DB24-B7DE-4E78-A33B-843FBD251BE3}"/>
              </a:ext>
            </a:extLst>
          </p:cNvPr>
          <p:cNvSpPr txBox="1"/>
          <p:nvPr/>
        </p:nvSpPr>
        <p:spPr>
          <a:xfrm>
            <a:off x="1211651" y="470548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对数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掌握指数爆炸的工具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4907C23A-C328-4271-A6A6-FE81E20900D7}"/>
              </a:ext>
            </a:extLst>
          </p:cNvPr>
          <p:cNvSpPr>
            <a:spLocks noEditPoints="1"/>
          </p:cNvSpPr>
          <p:nvPr/>
        </p:nvSpPr>
        <p:spPr bwMode="auto">
          <a:xfrm>
            <a:off x="692080" y="506893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B75AB2F-962E-4256-893B-BC0505FE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612" y="1682645"/>
            <a:ext cx="6953250" cy="457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A7911A-2B3D-4C4A-9249-ACF5C28822AA}"/>
              </a:ext>
            </a:extLst>
          </p:cNvPr>
          <p:cNvSpPr txBox="1"/>
          <p:nvPr/>
        </p:nvSpPr>
        <p:spPr>
          <a:xfrm>
            <a:off x="868612" y="1165397"/>
            <a:ext cx="617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求</a:t>
            </a:r>
            <a:r>
              <a:rPr lang="en-US" altLang="zh-CN" sz="2000" dirty="0">
                <a:solidFill>
                  <a:schemeClr val="bg1"/>
                </a:solidFill>
              </a:rPr>
              <a:t>100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000</a:t>
            </a:r>
            <a:r>
              <a:rPr lang="zh-CN" altLang="en-US" sz="2000" dirty="0">
                <a:solidFill>
                  <a:schemeClr val="bg1"/>
                </a:solidFill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的个数（</a:t>
            </a: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），就称作求</a:t>
            </a:r>
            <a:r>
              <a:rPr lang="en-US" altLang="zh-CN" sz="2000" dirty="0">
                <a:solidFill>
                  <a:schemeClr val="bg1"/>
                </a:solidFill>
              </a:rPr>
              <a:t>100 000</a:t>
            </a:r>
            <a:r>
              <a:rPr lang="zh-CN" altLang="en-US" sz="2000" dirty="0">
                <a:solidFill>
                  <a:schemeClr val="bg1"/>
                </a:solidFill>
              </a:rPr>
              <a:t>的对数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9925731-2BF0-4572-B594-6A1D0C92337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8117" y="2344819"/>
            <a:ext cx="6850217" cy="37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867DB24-B7DE-4E78-A33B-843FBD251BE3}"/>
              </a:ext>
            </a:extLst>
          </p:cNvPr>
          <p:cNvSpPr txBox="1"/>
          <p:nvPr/>
        </p:nvSpPr>
        <p:spPr>
          <a:xfrm>
            <a:off x="1211651" y="470548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对数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掌握指数爆炸的工具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4907C23A-C328-4271-A6A6-FE81E20900D7}"/>
              </a:ext>
            </a:extLst>
          </p:cNvPr>
          <p:cNvSpPr>
            <a:spLocks noEditPoints="1"/>
          </p:cNvSpPr>
          <p:nvPr/>
        </p:nvSpPr>
        <p:spPr bwMode="auto">
          <a:xfrm>
            <a:off x="692080" y="506893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A3FB5-052D-4F5D-959F-FED1871B6B92}"/>
              </a:ext>
            </a:extLst>
          </p:cNvPr>
          <p:cNvSpPr txBox="1"/>
          <p:nvPr/>
        </p:nvSpPr>
        <p:spPr>
          <a:xfrm>
            <a:off x="1211651" y="1316335"/>
            <a:ext cx="5006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使用加法进行乘法计算：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分别求出“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的对数”和“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的对数”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吧“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的对数”和“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的对数”相加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相加的结果进行乘方（对数的逆运算）</a:t>
            </a:r>
          </a:p>
        </p:txBody>
      </p:sp>
    </p:spTree>
    <p:extLst>
      <p:ext uri="{BB962C8B-B14F-4D97-AF65-F5344CB8AC3E}">
        <p14:creationId xmlns:p14="http://schemas.microsoft.com/office/powerpoint/2010/main" val="40390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867DB24-B7DE-4E78-A33B-843FBD251BE3}"/>
              </a:ext>
            </a:extLst>
          </p:cNvPr>
          <p:cNvSpPr txBox="1"/>
          <p:nvPr/>
        </p:nvSpPr>
        <p:spPr>
          <a:xfrm>
            <a:off x="1211651" y="470548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对数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掌握指数爆炸的工具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4907C23A-C328-4271-A6A6-FE81E20900D7}"/>
              </a:ext>
            </a:extLst>
          </p:cNvPr>
          <p:cNvSpPr>
            <a:spLocks noEditPoints="1"/>
          </p:cNvSpPr>
          <p:nvPr/>
        </p:nvSpPr>
        <p:spPr bwMode="auto">
          <a:xfrm>
            <a:off x="692080" y="506893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5C5830-5C4B-4611-8EDB-2EA17C38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008" y="2941979"/>
            <a:ext cx="9229725" cy="3648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B272D2-F55C-4659-B893-2527511A78E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9394" y="1084604"/>
            <a:ext cx="75342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so03xc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</TotalTime>
  <Words>790</Words>
  <Application>Microsoft Office PowerPoint</Application>
  <PresentationFormat>宽屏</PresentationFormat>
  <Paragraphs>65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123</cp:revision>
  <dcterms:created xsi:type="dcterms:W3CDTF">2020-06-26T01:00:01Z</dcterms:created>
  <dcterms:modified xsi:type="dcterms:W3CDTF">2020-07-14T09:01:11Z</dcterms:modified>
</cp:coreProperties>
</file>