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Garet" charset="1" panose="00000000000000000000"/>
      <p:regular r:id="rId19"/>
    </p:embeddedFont>
    <p:embeddedFont>
      <p:font typeface="Garet Bold" charset="1" panose="00000000000000000000"/>
      <p:regular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9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png" Type="http://schemas.openxmlformats.org/officeDocument/2006/relationships/image"/><Relationship Id="rId5" Target="../media/image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2.png" Type="http://schemas.openxmlformats.org/officeDocument/2006/relationships/image"/><Relationship Id="rId5" Target="../media/image13.png" Type="http://schemas.openxmlformats.org/officeDocument/2006/relationships/image"/><Relationship Id="rId6" Target="../media/image14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5.png" Type="http://schemas.openxmlformats.org/officeDocument/2006/relationships/image"/><Relationship Id="rId5" Target="../media/image1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-1788571" y="3879874"/>
            <a:ext cx="8195697" cy="2561155"/>
          </a:xfrm>
          <a:custGeom>
            <a:avLst/>
            <a:gdLst/>
            <a:ahLst/>
            <a:cxnLst/>
            <a:rect r="r" b="b" t="t" l="l"/>
            <a:pathLst>
              <a:path h="2561155" w="8195697">
                <a:moveTo>
                  <a:pt x="0" y="0"/>
                </a:moveTo>
                <a:lnTo>
                  <a:pt x="8195697" y="0"/>
                </a:lnTo>
                <a:lnTo>
                  <a:pt x="8195697" y="2561155"/>
                </a:lnTo>
                <a:lnTo>
                  <a:pt x="0" y="256115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7559906" y="3908147"/>
            <a:ext cx="9699394" cy="1797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 spc="-32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&amp; Adam </a:t>
            </a:r>
          </a:p>
          <a:p>
            <a:pPr algn="l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Optimizer Algorithm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0131828" y="6603529"/>
            <a:ext cx="5137210" cy="396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59"/>
              </a:lnSpc>
            </a:pPr>
            <a:r>
              <a:rPr lang="en-US" sz="239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Nguyen Quoc Hung - 2470889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7620396" y="6694969"/>
            <a:ext cx="2644383" cy="3048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0"/>
              </a:lnSpc>
            </a:pPr>
            <a:r>
              <a:rPr lang="en-US" sz="2000" b="true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presented by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5136" y="7636696"/>
            <a:ext cx="6439074" cy="1446459"/>
          </a:xfrm>
          <a:custGeom>
            <a:avLst/>
            <a:gdLst/>
            <a:ahLst/>
            <a:cxnLst/>
            <a:rect r="r" b="b" t="t" l="l"/>
            <a:pathLst>
              <a:path h="1446459" w="6439074">
                <a:moveTo>
                  <a:pt x="0" y="0"/>
                </a:moveTo>
                <a:lnTo>
                  <a:pt x="6439074" y="0"/>
                </a:lnTo>
                <a:lnTo>
                  <a:pt x="6439074" y="1446459"/>
                </a:lnTo>
                <a:lnTo>
                  <a:pt x="0" y="144645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5400000">
            <a:off x="8420771" y="7636696"/>
            <a:ext cx="1446459" cy="1446459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lnTo>
                    <a:pt x="0" y="406400"/>
                  </a:lnTo>
                  <a:lnTo>
                    <a:pt x="203200" y="406400"/>
                  </a:lnTo>
                  <a:lnTo>
                    <a:pt x="203200" y="812800"/>
                  </a:lnTo>
                  <a:lnTo>
                    <a:pt x="609600" y="812800"/>
                  </a:lnTo>
                  <a:lnTo>
                    <a:pt x="609600" y="406400"/>
                  </a:lnTo>
                  <a:lnTo>
                    <a:pt x="812800" y="4064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203200" y="139700"/>
              <a:ext cx="406400" cy="6731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300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1785725" y="7636696"/>
            <a:ext cx="3475391" cy="1506003"/>
          </a:xfrm>
          <a:custGeom>
            <a:avLst/>
            <a:gdLst/>
            <a:ahLst/>
            <a:cxnLst/>
            <a:rect r="r" b="b" t="t" l="l"/>
            <a:pathLst>
              <a:path h="1506003" w="3475391">
                <a:moveTo>
                  <a:pt x="0" y="0"/>
                </a:moveTo>
                <a:lnTo>
                  <a:pt x="3475391" y="0"/>
                </a:lnTo>
                <a:lnTo>
                  <a:pt x="3475391" y="1506003"/>
                </a:lnTo>
                <a:lnTo>
                  <a:pt x="0" y="150600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305136" y="3150575"/>
            <a:ext cx="1665973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Since the initial bias of its moving average estimates toward zero, which can be small during the first few steps of training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=&gt;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used to scale them up, which ensures the step sizes are appropriately large and estimate are more accurate from the beginning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Bias Correction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05136" y="6817700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Bias correction of s_t &amp; v_t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587091" y="6817700"/>
            <a:ext cx="387265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Rescaled gradients </a:t>
            </a:r>
          </a:p>
        </p:txBody>
      </p:sp>
    </p:spTree>
  </p:cSld>
  <p:clrMapOvr>
    <a:masterClrMapping/>
  </p:clrMapOvr>
  <p:transition spd="slow">
    <p:circle/>
  </p:transition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78931" y="3238009"/>
            <a:ext cx="6401966" cy="1097480"/>
          </a:xfrm>
          <a:custGeom>
            <a:avLst/>
            <a:gdLst/>
            <a:ahLst/>
            <a:cxnLst/>
            <a:rect r="r" b="b" t="t" l="l"/>
            <a:pathLst>
              <a:path h="1097480" w="6401966">
                <a:moveTo>
                  <a:pt x="0" y="0"/>
                </a:moveTo>
                <a:lnTo>
                  <a:pt x="6401966" y="0"/>
                </a:lnTo>
                <a:lnTo>
                  <a:pt x="6401966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101239" y="8103226"/>
            <a:ext cx="8085521" cy="1155074"/>
          </a:xfrm>
          <a:custGeom>
            <a:avLst/>
            <a:gdLst/>
            <a:ahLst/>
            <a:cxnLst/>
            <a:rect r="r" b="b" t="t" l="l"/>
            <a:pathLst>
              <a:path h="1155074" w="8085521">
                <a:moveTo>
                  <a:pt x="0" y="0"/>
                </a:moveTo>
                <a:lnTo>
                  <a:pt x="8085522" y="0"/>
                </a:lnTo>
                <a:lnTo>
                  <a:pt x="8085522" y="1155074"/>
                </a:lnTo>
                <a:lnTo>
                  <a:pt x="0" y="11550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305136" y="2493328"/>
            <a:ext cx="16659739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Within the second moment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- Yogi Improvement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5136" y="4840314"/>
            <a:ext cx="16659739" cy="26479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As the g_t becomes very large, noisy, and infrequent, this can lead to the learning rate being minimal =&gt; Consequently, Adam will lose its memory of the historical gradient magnitudes and the model can not converge properly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Yogi improvement</a:t>
            </a:r>
          </a:p>
        </p:txBody>
      </p:sp>
    </p:spTree>
  </p:cSld>
  <p:clrMapOvr>
    <a:masterClrMapping/>
  </p:clrMapOvr>
  <p:transition spd="slow">
    <p:circle/>
  </p:transition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1695178" y="623956"/>
            <a:ext cx="5564122" cy="109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40"/>
              </a:lnSpc>
            </a:pPr>
            <a:r>
              <a:rPr lang="en-US" sz="7200" spc="-252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9254825" y="85942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04939" y="2457867"/>
            <a:ext cx="17633124" cy="75932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576"/>
              </a:lnSpc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→ </a:t>
            </a: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No need to set a learning rate manually.</a:t>
            </a:r>
          </a:p>
          <a:p>
            <a:pPr algn="just" marL="551487" indent="-275744" lvl="1">
              <a:lnSpc>
                <a:spcPts val="3576"/>
              </a:lnSpc>
              <a:buFont typeface="Arial"/>
              <a:buChar char="•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Strengths:</a:t>
            </a:r>
          </a:p>
          <a:p>
            <a:pPr algn="just" marL="1102975" indent="-367658" lvl="2">
              <a:lnSpc>
                <a:spcPts val="3576"/>
              </a:lnSpc>
              <a:buFont typeface="Arial"/>
              <a:buChar char="⚬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Simplifies training with minimal hyperparameter tuning.</a:t>
            </a:r>
          </a:p>
          <a:p>
            <a:pPr algn="just" marL="1102975" indent="-367658" lvl="2">
              <a:lnSpc>
                <a:spcPts val="3576"/>
              </a:lnSpc>
              <a:buFont typeface="Arial"/>
              <a:buChar char="⚬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Effective for tasks with sparse gradients.</a:t>
            </a:r>
          </a:p>
          <a:p>
            <a:pPr algn="just" marL="551487" indent="-275744" lvl="1">
              <a:lnSpc>
                <a:spcPts val="3576"/>
              </a:lnSpc>
              <a:buFont typeface="Arial"/>
              <a:buChar char="•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Weaknesses:</a:t>
            </a:r>
          </a:p>
          <a:p>
            <a:pPr algn="just" marL="1102975" indent="-367658" lvl="2">
              <a:lnSpc>
                <a:spcPts val="3576"/>
              </a:lnSpc>
              <a:buFont typeface="Arial"/>
              <a:buChar char="⚬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Convergence can be slower and less stable in complex scenarios.</a:t>
            </a:r>
          </a:p>
          <a:p>
            <a:pPr algn="just">
              <a:lnSpc>
                <a:spcPts val="3576"/>
              </a:lnSpc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(Adaptive Moment Estimation) →  Combines momentum with adaptive learning rates and includes bias correction.</a:t>
            </a:r>
          </a:p>
          <a:p>
            <a:pPr algn="just" marL="551487" indent="-275744" lvl="1">
              <a:lnSpc>
                <a:spcPts val="3576"/>
              </a:lnSpc>
              <a:buFont typeface="Arial"/>
              <a:buChar char="•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Strengths:</a:t>
            </a:r>
          </a:p>
          <a:p>
            <a:pPr algn="just" marL="1102975" indent="-367658" lvl="2">
              <a:lnSpc>
                <a:spcPts val="3576"/>
              </a:lnSpc>
              <a:buFont typeface="Arial"/>
              <a:buChar char="⚬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Robust, fast, and highly reliable.</a:t>
            </a:r>
          </a:p>
          <a:p>
            <a:pPr algn="just" marL="1102975" indent="-367658" lvl="2">
              <a:lnSpc>
                <a:spcPts val="3576"/>
              </a:lnSpc>
              <a:buFont typeface="Arial"/>
              <a:buChar char="⚬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One of the most widely used optimizers today.</a:t>
            </a:r>
          </a:p>
          <a:p>
            <a:pPr algn="just">
              <a:lnSpc>
                <a:spcPts val="3576"/>
              </a:lnSpc>
            </a:pPr>
          </a:p>
          <a:p>
            <a:pPr algn="just">
              <a:lnSpc>
                <a:spcPts val="3576"/>
              </a:lnSpc>
            </a:pPr>
            <a:r>
              <a:rPr lang="en-US" b="true" sz="2554" spc="-89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Key Takeaway</a:t>
            </a:r>
          </a:p>
          <a:p>
            <a:pPr algn="just" marL="551487" indent="-275744" lvl="1">
              <a:lnSpc>
                <a:spcPts val="3576"/>
              </a:lnSpc>
              <a:buFont typeface="Arial"/>
              <a:buChar char="•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is the recommended default optimizer for most deep learning applications due to its speed and reliability.</a:t>
            </a:r>
          </a:p>
          <a:p>
            <a:pPr algn="just" marL="551487" indent="-275744" lvl="1">
              <a:lnSpc>
                <a:spcPts val="3576"/>
              </a:lnSpc>
              <a:buFont typeface="Arial"/>
              <a:buChar char="•"/>
            </a:pPr>
            <a:r>
              <a:rPr lang="en-US" sz="2554" spc="-8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remains a valuable option for specific cases where minimal tuning is the highest priority.</a:t>
            </a:r>
          </a:p>
          <a:p>
            <a:pPr algn="just">
              <a:lnSpc>
                <a:spcPts val="3576"/>
              </a:lnSpc>
            </a:pPr>
          </a:p>
        </p:txBody>
      </p:sp>
    </p:spTree>
  </p:cSld>
  <p:clrMapOvr>
    <a:masterClrMapping/>
  </p:clrMapOvr>
  <p:transition spd="slow">
    <p:circle/>
  </p:transition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2531934" y="2551817"/>
            <a:ext cx="13224131" cy="4543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Thank You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for </a:t>
            </a:r>
          </a:p>
          <a:p>
            <a:pPr algn="ctr">
              <a:lnSpc>
                <a:spcPts val="11999"/>
              </a:lnSpc>
            </a:pPr>
            <a:r>
              <a:rPr lang="en-US" sz="9999" spc="-349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 Listening !!!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477338" y="7657789"/>
            <a:ext cx="7333323" cy="2291664"/>
          </a:xfrm>
          <a:custGeom>
            <a:avLst/>
            <a:gdLst/>
            <a:ahLst/>
            <a:cxnLst/>
            <a:rect r="r" b="b" t="t" l="l"/>
            <a:pathLst>
              <a:path h="2291664" w="7333323">
                <a:moveTo>
                  <a:pt x="0" y="0"/>
                </a:moveTo>
                <a:lnTo>
                  <a:pt x="7333324" y="0"/>
                </a:lnTo>
                <a:lnTo>
                  <a:pt x="7333324" y="2291664"/>
                </a:lnTo>
                <a:lnTo>
                  <a:pt x="0" y="22916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8294370"/>
            <a:ext cx="6298649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Outline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576914" y="1291922"/>
            <a:ext cx="7705026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Introduction to Problem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576914" y="1922286"/>
            <a:ext cx="7705026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Why we need AdaDelta &amp; Adam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2718666" y="1290789"/>
            <a:ext cx="4038696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Pre-requisites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2718666" y="1923419"/>
            <a:ext cx="4540634" cy="752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AdaGrad</a:t>
            </a:r>
          </a:p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to EMA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576914" y="4627577"/>
            <a:ext cx="7705026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- AdaGrad’s Improvement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5400000">
            <a:off x="341824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5400000">
            <a:off x="10483576" y="1715576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341824" y="525998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2576914" y="5263847"/>
            <a:ext cx="770502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718809" y="4627577"/>
            <a:ext cx="4540634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Adam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10483576" y="508601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2680709" y="5263847"/>
            <a:ext cx="7705026" cy="1133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Introduction </a:t>
            </a:r>
          </a:p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Mathematic Formula</a:t>
            </a:r>
          </a:p>
          <a:p>
            <a:pPr algn="l" marL="453390" indent="-226695" lvl="1">
              <a:lnSpc>
                <a:spcPts val="3045"/>
              </a:lnSpc>
              <a:buFont typeface="Arial"/>
              <a:buChar char="•"/>
            </a:pPr>
            <a:r>
              <a:rPr lang="en-US" sz="2100" spc="9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Limitation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494499" y="8185011"/>
            <a:ext cx="7705026" cy="4743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840"/>
              </a:lnSpc>
            </a:pPr>
            <a:r>
              <a:rPr lang="en-US" b="true" sz="3000" spc="-171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Conclusion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5400000">
            <a:off x="6169172" y="8119492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3"/>
                </a:lnTo>
                <a:lnTo>
                  <a:pt x="0" y="624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slow">
    <p:circl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162050"/>
            <a:ext cx="10103378" cy="963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7200"/>
              </a:lnSpc>
            </a:pPr>
            <a:r>
              <a:rPr lang="en-US" sz="7200" spc="-288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Core Problem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814131" y="3460882"/>
            <a:ext cx="16659739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Challenges with normal gradient algorithms such as Stochastic Gradient Descent (SGD):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Difficult Navigation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Local minima and saddle points can trap the optimizer, leading to suboptimal solutions.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Gradient Scaling Issues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Vanishing or exploding gradients in deep networks.</a:t>
            </a:r>
          </a:p>
          <a:p>
            <a:pPr algn="just" marL="1295400" indent="-431800" lvl="2">
              <a:lnSpc>
                <a:spcPts val="4200"/>
              </a:lnSpc>
              <a:buFont typeface="Arial"/>
              <a:buChar char="⚬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Inflexible Learning Rate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: A single, fixed learning rate is inefficient and hard to tune.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7693085" y="1265124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2036345" y="8804108"/>
            <a:ext cx="634666" cy="63466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812800" y="406400"/>
                  </a:moveTo>
                  <a:lnTo>
                    <a:pt x="406400" y="0"/>
                  </a:lnTo>
                  <a:lnTo>
                    <a:pt x="406400" y="203200"/>
                  </a:lnTo>
                  <a:lnTo>
                    <a:pt x="0" y="203200"/>
                  </a:lnTo>
                  <a:lnTo>
                    <a:pt x="0" y="609600"/>
                  </a:lnTo>
                  <a:lnTo>
                    <a:pt x="406400" y="609600"/>
                  </a:lnTo>
                  <a:lnTo>
                    <a:pt x="406400" y="812800"/>
                  </a:lnTo>
                  <a:lnTo>
                    <a:pt x="812800" y="40640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146050"/>
              <a:ext cx="711200" cy="46355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45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3686670" y="8835691"/>
            <a:ext cx="1226821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adaptive methods like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AdaDelta &amp; ADAM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can help us</a:t>
            </a:r>
          </a:p>
        </p:txBody>
      </p:sp>
    </p:spTree>
  </p:cSld>
  <p:clrMapOvr>
    <a:masterClrMapping/>
  </p:clrMapOvr>
  <p:transition spd="slow">
    <p:circl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190118" y="4884619"/>
            <a:ext cx="6680014" cy="1020963"/>
          </a:xfrm>
          <a:custGeom>
            <a:avLst/>
            <a:gdLst/>
            <a:ahLst/>
            <a:cxnLst/>
            <a:rect r="r" b="b" t="t" l="l"/>
            <a:pathLst>
              <a:path h="1020963" w="6680014">
                <a:moveTo>
                  <a:pt x="0" y="0"/>
                </a:moveTo>
                <a:lnTo>
                  <a:pt x="6680014" y="0"/>
                </a:lnTo>
                <a:lnTo>
                  <a:pt x="6680014" y="1020963"/>
                </a:lnTo>
                <a:lnTo>
                  <a:pt x="0" y="10209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0118" y="7762389"/>
            <a:ext cx="6680014" cy="1495911"/>
          </a:xfrm>
          <a:custGeom>
            <a:avLst/>
            <a:gdLst/>
            <a:ahLst/>
            <a:cxnLst/>
            <a:rect r="r" b="b" t="t" l="l"/>
            <a:pathLst>
              <a:path h="1495911" w="6680014">
                <a:moveTo>
                  <a:pt x="0" y="0"/>
                </a:moveTo>
                <a:lnTo>
                  <a:pt x="6680014" y="0"/>
                </a:lnTo>
                <a:lnTo>
                  <a:pt x="6680014" y="1495911"/>
                </a:lnTo>
                <a:lnTo>
                  <a:pt x="0" y="149591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9144000" y="4198819"/>
            <a:ext cx="8385594" cy="5140819"/>
          </a:xfrm>
          <a:custGeom>
            <a:avLst/>
            <a:gdLst/>
            <a:ahLst/>
            <a:cxnLst/>
            <a:rect r="r" b="b" t="t" l="l"/>
            <a:pathLst>
              <a:path h="5140819" w="8385594">
                <a:moveTo>
                  <a:pt x="0" y="0"/>
                </a:moveTo>
                <a:lnTo>
                  <a:pt x="8385594" y="0"/>
                </a:lnTo>
                <a:lnTo>
                  <a:pt x="8385594" y="5140819"/>
                </a:lnTo>
                <a:lnTo>
                  <a:pt x="0" y="51408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Pre-requisites: AdaGrad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190118" y="2617669"/>
            <a:ext cx="16659739" cy="1581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AdaGrad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is an optimization algorithm that is designed to adapt the learning rate for each parameter. It is beneficial for sparse features</a:t>
            </a:r>
          </a:p>
          <a:p>
            <a:pPr algn="just">
              <a:lnSpc>
                <a:spcPts val="4200"/>
              </a:lnSpc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1190118" y="4141669"/>
            <a:ext cx="531121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Accumulator calculation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90118" y="6969971"/>
            <a:ext cx="5311210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Final parameter</a:t>
            </a:r>
          </a:p>
        </p:txBody>
      </p:sp>
    </p:spTree>
  </p:cSld>
  <p:clrMapOvr>
    <a:masterClrMapping/>
  </p:clrMapOvr>
  <p:transition spd="slow">
    <p:circl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186475" y="2771401"/>
            <a:ext cx="7674419" cy="1208570"/>
          </a:xfrm>
          <a:custGeom>
            <a:avLst/>
            <a:gdLst/>
            <a:ahLst/>
            <a:cxnLst/>
            <a:rect r="r" b="b" t="t" l="l"/>
            <a:pathLst>
              <a:path h="1208570" w="7674419">
                <a:moveTo>
                  <a:pt x="0" y="0"/>
                </a:moveTo>
                <a:lnTo>
                  <a:pt x="7674419" y="0"/>
                </a:lnTo>
                <a:lnTo>
                  <a:pt x="7674419" y="1208570"/>
                </a:lnTo>
                <a:lnTo>
                  <a:pt x="0" y="120857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7318" y="4617118"/>
            <a:ext cx="15231508" cy="4874083"/>
          </a:xfrm>
          <a:custGeom>
            <a:avLst/>
            <a:gdLst/>
            <a:ahLst/>
            <a:cxnLst/>
            <a:rect r="r" b="b" t="t" l="l"/>
            <a:pathLst>
              <a:path h="4874083" w="15231508">
                <a:moveTo>
                  <a:pt x="0" y="0"/>
                </a:moveTo>
                <a:lnTo>
                  <a:pt x="15231508" y="0"/>
                </a:lnTo>
                <a:lnTo>
                  <a:pt x="15231508" y="4874083"/>
                </a:lnTo>
                <a:lnTo>
                  <a:pt x="0" y="487408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Limitation</a:t>
            </a:r>
          </a:p>
        </p:txBody>
      </p:sp>
    </p:spTree>
  </p:cSld>
  <p:clrMapOvr>
    <a:masterClrMapping/>
  </p:clrMapOvr>
  <p:transition spd="slow">
    <p:circl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43476" y="3257550"/>
            <a:ext cx="16659739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stands for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Exponential Moving Average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i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s a statistical method used to create a smoothed average of a sequence of data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EMA is used to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stabilize training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by placing more weight on the most recent data points, with the influence of older points decreasing exponentially over time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The EMA can be expressed within this formula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4953542" y="7560442"/>
            <a:ext cx="8380917" cy="1697858"/>
          </a:xfrm>
          <a:custGeom>
            <a:avLst/>
            <a:gdLst/>
            <a:ahLst/>
            <a:cxnLst/>
            <a:rect r="r" b="b" t="t" l="l"/>
            <a:pathLst>
              <a:path h="1697858" w="8380917">
                <a:moveTo>
                  <a:pt x="0" y="0"/>
                </a:moveTo>
                <a:lnTo>
                  <a:pt x="8380916" y="0"/>
                </a:lnTo>
                <a:lnTo>
                  <a:pt x="8380916" y="1697858"/>
                </a:lnTo>
                <a:lnTo>
                  <a:pt x="0" y="16978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4048231" y="953153"/>
            <a:ext cx="10191537" cy="1562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Exponential Moving Avevage (EMA)</a:t>
            </a:r>
          </a:p>
        </p:txBody>
      </p:sp>
    </p:spTree>
  </p:cSld>
  <p:clrMapOvr>
    <a:masterClrMapping/>
  </p:clrMapOvr>
  <p:transition spd="slow">
    <p:circl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305136" y="5956180"/>
            <a:ext cx="6263444" cy="1093148"/>
          </a:xfrm>
          <a:custGeom>
            <a:avLst/>
            <a:gdLst/>
            <a:ahLst/>
            <a:cxnLst/>
            <a:rect r="r" b="b" t="t" l="l"/>
            <a:pathLst>
              <a:path h="1093148" w="6263444">
                <a:moveTo>
                  <a:pt x="0" y="0"/>
                </a:moveTo>
                <a:lnTo>
                  <a:pt x="6263444" y="0"/>
                </a:lnTo>
                <a:lnTo>
                  <a:pt x="6263444" y="1093148"/>
                </a:lnTo>
                <a:lnTo>
                  <a:pt x="0" y="10931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266119" y="5876925"/>
            <a:ext cx="6698756" cy="1170921"/>
          </a:xfrm>
          <a:custGeom>
            <a:avLst/>
            <a:gdLst/>
            <a:ahLst/>
            <a:cxnLst/>
            <a:rect r="r" b="b" t="t" l="l"/>
            <a:pathLst>
              <a:path h="1170921" w="6698756">
                <a:moveTo>
                  <a:pt x="0" y="0"/>
                </a:moveTo>
                <a:lnTo>
                  <a:pt x="6698756" y="0"/>
                </a:lnTo>
                <a:lnTo>
                  <a:pt x="6698756" y="1170921"/>
                </a:lnTo>
                <a:lnTo>
                  <a:pt x="0" y="1170921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995683" y="8135178"/>
            <a:ext cx="5278646" cy="1567098"/>
          </a:xfrm>
          <a:custGeom>
            <a:avLst/>
            <a:gdLst/>
            <a:ahLst/>
            <a:cxnLst/>
            <a:rect r="r" b="b" t="t" l="l"/>
            <a:pathLst>
              <a:path h="1567098" w="5278646">
                <a:moveTo>
                  <a:pt x="0" y="0"/>
                </a:moveTo>
                <a:lnTo>
                  <a:pt x="5278646" y="0"/>
                </a:lnTo>
                <a:lnTo>
                  <a:pt x="5278646" y="1567098"/>
                </a:lnTo>
                <a:lnTo>
                  <a:pt x="0" y="15670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305136" y="2754103"/>
            <a:ext cx="16659739" cy="21145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addresses AdaGrad’s decaying learning rate by using an  Exponential Moving Average (EMA) of gradients 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parameters: 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305136" y="5126667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Gradient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1266119" y="5086350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Average of Past Squared Updates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4593345" y="8743950"/>
            <a:ext cx="1721747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Where: </a:t>
            </a:r>
          </a:p>
        </p:txBody>
      </p:sp>
    </p:spTree>
  </p:cSld>
  <p:clrMapOvr>
    <a:masterClrMapping/>
  </p:clrMapOvr>
  <p:transition spd="slow">
    <p:circl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6710393" y="2670805"/>
            <a:ext cx="4867214" cy="1112506"/>
          </a:xfrm>
          <a:custGeom>
            <a:avLst/>
            <a:gdLst/>
            <a:ahLst/>
            <a:cxnLst/>
            <a:rect r="r" b="b" t="t" l="l"/>
            <a:pathLst>
              <a:path h="1112506" w="4867214">
                <a:moveTo>
                  <a:pt x="0" y="0"/>
                </a:moveTo>
                <a:lnTo>
                  <a:pt x="4867214" y="0"/>
                </a:lnTo>
                <a:lnTo>
                  <a:pt x="4867214" y="1112506"/>
                </a:lnTo>
                <a:lnTo>
                  <a:pt x="0" y="11125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46422" y="4875123"/>
            <a:ext cx="4403619" cy="4978005"/>
          </a:xfrm>
          <a:custGeom>
            <a:avLst/>
            <a:gdLst/>
            <a:ahLst/>
            <a:cxnLst/>
            <a:rect r="r" b="b" t="t" l="l"/>
            <a:pathLst>
              <a:path h="4978005" w="4403619">
                <a:moveTo>
                  <a:pt x="0" y="0"/>
                </a:moveTo>
                <a:lnTo>
                  <a:pt x="4403619" y="0"/>
                </a:lnTo>
                <a:lnTo>
                  <a:pt x="4403619" y="4978004"/>
                </a:lnTo>
                <a:lnTo>
                  <a:pt x="0" y="497800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498454" y="4887329"/>
            <a:ext cx="4332902" cy="4965798"/>
          </a:xfrm>
          <a:custGeom>
            <a:avLst/>
            <a:gdLst/>
            <a:ahLst/>
            <a:cxnLst/>
            <a:rect r="r" b="b" t="t" l="l"/>
            <a:pathLst>
              <a:path h="4965798" w="4332902">
                <a:moveTo>
                  <a:pt x="0" y="0"/>
                </a:moveTo>
                <a:lnTo>
                  <a:pt x="4332903" y="0"/>
                </a:lnTo>
                <a:lnTo>
                  <a:pt x="4332903" y="4965798"/>
                </a:lnTo>
                <a:lnTo>
                  <a:pt x="0" y="496579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- Limitation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97383" y="2941308"/>
            <a:ext cx="1933132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Function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846422" y="4133704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AdaGrad results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2498454" y="4133704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AdaDelta results</a:t>
            </a:r>
          </a:p>
        </p:txBody>
      </p:sp>
    </p:spTree>
  </p:cSld>
  <p:clrMapOvr>
    <a:masterClrMapping/>
  </p:clrMapOvr>
  <p:transition spd="slow">
    <p:circl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2F2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-10800000">
            <a:off x="1028700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5261116" y="1364837"/>
            <a:ext cx="1998184" cy="624432"/>
          </a:xfrm>
          <a:custGeom>
            <a:avLst/>
            <a:gdLst/>
            <a:ahLst/>
            <a:cxnLst/>
            <a:rect r="r" b="b" t="t" l="l"/>
            <a:pathLst>
              <a:path h="624432" w="1998184">
                <a:moveTo>
                  <a:pt x="0" y="0"/>
                </a:moveTo>
                <a:lnTo>
                  <a:pt x="1998184" y="0"/>
                </a:lnTo>
                <a:lnTo>
                  <a:pt x="1998184" y="624432"/>
                </a:lnTo>
                <a:lnTo>
                  <a:pt x="0" y="6244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305136" y="2617175"/>
            <a:ext cx="16659739" cy="3714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 algorithm is a comprehensive optimization method that combine several effective techniques into one.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 </a:t>
            </a: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mini-batching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for efficient processing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Momentum 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to accelerate convergence by using the past gradients </a:t>
            </a:r>
          </a:p>
          <a:p>
            <a:pPr algn="just" marL="647700" indent="-323850" lvl="1">
              <a:lnSpc>
                <a:spcPts val="4200"/>
              </a:lnSpc>
              <a:buFont typeface="Arial"/>
              <a:buChar char="•"/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per-parameter scaling</a:t>
            </a: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 to adjust the learning rate for each parameter</a:t>
            </a:r>
          </a:p>
          <a:p>
            <a:pPr algn="just">
              <a:lnSpc>
                <a:spcPts val="4200"/>
              </a:lnSpc>
            </a:pPr>
          </a:p>
          <a:p>
            <a:pPr algn="just">
              <a:lnSpc>
                <a:spcPts val="4200"/>
              </a:lnSpc>
            </a:pPr>
            <a:r>
              <a:rPr lang="en-US" sz="3000" spc="-105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It uses 2 EMAs parameters as well:  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305136" y="8148271"/>
            <a:ext cx="6401966" cy="1097480"/>
          </a:xfrm>
          <a:custGeom>
            <a:avLst/>
            <a:gdLst/>
            <a:ahLst/>
            <a:cxnLst/>
            <a:rect r="r" b="b" t="t" l="l"/>
            <a:pathLst>
              <a:path h="1097480" w="6401966">
                <a:moveTo>
                  <a:pt x="0" y="0"/>
                </a:moveTo>
                <a:lnTo>
                  <a:pt x="6401967" y="0"/>
                </a:lnTo>
                <a:lnTo>
                  <a:pt x="6401967" y="1097480"/>
                </a:lnTo>
                <a:lnTo>
                  <a:pt x="0" y="109748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341860" y="8160820"/>
            <a:ext cx="5553396" cy="1039552"/>
          </a:xfrm>
          <a:custGeom>
            <a:avLst/>
            <a:gdLst/>
            <a:ahLst/>
            <a:cxnLst/>
            <a:rect r="r" b="b" t="t" l="l"/>
            <a:pathLst>
              <a:path h="1039552" w="5553396">
                <a:moveTo>
                  <a:pt x="0" y="0"/>
                </a:moveTo>
                <a:lnTo>
                  <a:pt x="5553396" y="0"/>
                </a:lnTo>
                <a:lnTo>
                  <a:pt x="5553396" y="1039552"/>
                </a:lnTo>
                <a:lnTo>
                  <a:pt x="0" y="103955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4048231" y="1334153"/>
            <a:ext cx="10191537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6000" spc="-240">
                <a:solidFill>
                  <a:srgbClr val="222222"/>
                </a:solidFill>
                <a:latin typeface="Garet"/>
                <a:ea typeface="Garet"/>
                <a:cs typeface="Garet"/>
                <a:sym typeface="Garet"/>
              </a:rPr>
              <a:t>Adam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305136" y="7335638"/>
            <a:ext cx="6576418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Tracks direction of the updates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266119" y="7335638"/>
            <a:ext cx="6881945" cy="514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b="true" sz="3000" spc="-105">
                <a:solidFill>
                  <a:srgbClr val="222222"/>
                </a:solidFill>
                <a:latin typeface="Garet Bold"/>
                <a:ea typeface="Garet Bold"/>
                <a:cs typeface="Garet Bold"/>
                <a:sym typeface="Garet Bold"/>
              </a:rPr>
              <a:t>Track the variance of the gradients</a:t>
            </a:r>
          </a:p>
        </p:txBody>
      </p:sp>
    </p:spTree>
  </p:cSld>
  <p:clrMapOvr>
    <a:masterClrMapping/>
  </p:clrMapOvr>
  <p:transition spd="slow">
    <p:circl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DAGudrSlhAw</dc:identifier>
  <dcterms:modified xsi:type="dcterms:W3CDTF">2011-08-01T06:04:30Z</dcterms:modified>
  <cp:revision>1</cp:revision>
  <dc:title>AdaDelta &amp; Adam Algorithm</dc:title>
</cp:coreProperties>
</file>