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Garet" charset="1" panose="00000000000000000000"/>
      <p:regular r:id="rId23"/>
    </p:embeddedFont>
    <p:embeddedFont>
      <p:font typeface="Garet Bold" charset="1" panose="00000000000000000000"/>
      <p:regular r:id="rId24"/>
    </p:embeddedFont>
    <p:embeddedFont>
      <p:font typeface="Calibri (MS)" charset="1" panose="020F050202020403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788571" y="3879874"/>
            <a:ext cx="8195697" cy="2561155"/>
          </a:xfrm>
          <a:custGeom>
            <a:avLst/>
            <a:gdLst/>
            <a:ahLst/>
            <a:cxnLst/>
            <a:rect r="r" b="b" t="t" l="l"/>
            <a:pathLst>
              <a:path h="2561155" w="8195697">
                <a:moveTo>
                  <a:pt x="0" y="0"/>
                </a:moveTo>
                <a:lnTo>
                  <a:pt x="8195697" y="0"/>
                </a:lnTo>
                <a:lnTo>
                  <a:pt x="8195697" y="2561155"/>
                </a:lnTo>
                <a:lnTo>
                  <a:pt x="0" y="2561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" t="0" r="-1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559906" y="4060547"/>
            <a:ext cx="9699394" cy="164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spc="-32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&amp; Adam </a:t>
            </a:r>
          </a:p>
          <a:p>
            <a:pPr algn="l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Optimizer Algorithm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31828" y="6565429"/>
            <a:ext cx="5137210" cy="434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Nguyen Quoc Hung - 2470889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20396" y="6694969"/>
            <a:ext cx="2644383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presented by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5048" y="4656593"/>
            <a:ext cx="10103357" cy="3837601"/>
          </a:xfrm>
          <a:custGeom>
            <a:avLst/>
            <a:gdLst/>
            <a:ahLst/>
            <a:cxnLst/>
            <a:rect r="r" b="b" t="t" l="l"/>
            <a:pathLst>
              <a:path h="3837601" w="10103357">
                <a:moveTo>
                  <a:pt x="0" y="0"/>
                </a:moveTo>
                <a:lnTo>
                  <a:pt x="10103357" y="0"/>
                </a:lnTo>
                <a:lnTo>
                  <a:pt x="10103357" y="3837601"/>
                </a:lnTo>
                <a:lnTo>
                  <a:pt x="0" y="38376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847656" y="4310120"/>
            <a:ext cx="7109475" cy="4319994"/>
          </a:xfrm>
          <a:custGeom>
            <a:avLst/>
            <a:gdLst/>
            <a:ahLst/>
            <a:cxnLst/>
            <a:rect r="r" b="b" t="t" l="l"/>
            <a:pathLst>
              <a:path h="4319994" w="7109475">
                <a:moveTo>
                  <a:pt x="0" y="0"/>
                </a:moveTo>
                <a:lnTo>
                  <a:pt x="7109476" y="0"/>
                </a:lnTo>
                <a:lnTo>
                  <a:pt x="7109476" y="4319994"/>
                </a:lnTo>
                <a:lnTo>
                  <a:pt x="0" y="43199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48231" y="1448453"/>
            <a:ext cx="1019153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- Limitation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05136" y="2560025"/>
            <a:ext cx="16659739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algorithm is a comprehensive optimization method that combine several effective techniques into one.</a:t>
            </a:r>
          </a:p>
          <a:p>
            <a:pPr algn="just" marL="685800" indent="-228600" lvl="2">
              <a:lnSpc>
                <a:spcPts val="4200"/>
              </a:lnSpc>
              <a:buFont typeface="Arial"/>
              <a:buChar char="⚬"/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use </a:t>
            </a: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mini-batching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for efficient processing </a:t>
            </a:r>
          </a:p>
          <a:p>
            <a:pPr algn="just" marL="685800" indent="-228600" lvl="2">
              <a:lnSpc>
                <a:spcPts val="4200"/>
              </a:lnSpc>
              <a:buFont typeface="Arial"/>
              <a:buChar char="⚬"/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Momentum 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to accelerate convergence by using the past gradients </a:t>
            </a:r>
          </a:p>
          <a:p>
            <a:pPr algn="just" marL="685800" indent="-228600" lvl="2">
              <a:lnSpc>
                <a:spcPts val="4200"/>
              </a:lnSpc>
              <a:buFont typeface="Arial"/>
              <a:buChar char="⚬"/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per-parameter scaling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to adjust the learning rate for each parameter</a:t>
            </a:r>
          </a:p>
          <a:p>
            <a:pPr algn="just" marL="685800" indent="-228600" lvl="2">
              <a:lnSpc>
                <a:spcPts val="4200"/>
              </a:lnSpc>
            </a:pPr>
          </a:p>
          <a:p>
            <a:pPr algn="just" marL="685800" indent="-228600" lvl="2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uses 2 EMAs parameters as well: 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305136" y="8148271"/>
            <a:ext cx="6401966" cy="1097480"/>
            <a:chOff x="0" y="0"/>
            <a:chExt cx="8535955" cy="14633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535924" cy="1463294"/>
            </a:xfrm>
            <a:custGeom>
              <a:avLst/>
              <a:gdLst/>
              <a:ahLst/>
              <a:cxnLst/>
              <a:rect r="r" b="b" t="t" l="l"/>
              <a:pathLst>
                <a:path h="1463294" w="8535924">
                  <a:moveTo>
                    <a:pt x="0" y="0"/>
                  </a:moveTo>
                  <a:lnTo>
                    <a:pt x="8535924" y="0"/>
                  </a:lnTo>
                  <a:lnTo>
                    <a:pt x="8535924" y="1463294"/>
                  </a:lnTo>
                  <a:lnTo>
                    <a:pt x="0" y="14632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341860" y="8160820"/>
            <a:ext cx="5553396" cy="1039552"/>
            <a:chOff x="0" y="0"/>
            <a:chExt cx="7404528" cy="13860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404481" cy="1386078"/>
            </a:xfrm>
            <a:custGeom>
              <a:avLst/>
              <a:gdLst/>
              <a:ahLst/>
              <a:cxnLst/>
              <a:rect r="r" b="b" t="t" l="l"/>
              <a:pathLst>
                <a:path h="1386078" w="7404481">
                  <a:moveTo>
                    <a:pt x="0" y="0"/>
                  </a:moveTo>
                  <a:lnTo>
                    <a:pt x="7404481" y="0"/>
                  </a:lnTo>
                  <a:lnTo>
                    <a:pt x="7404481" y="1386078"/>
                  </a:lnTo>
                  <a:lnTo>
                    <a:pt x="0" y="1386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4048231" y="1448453"/>
            <a:ext cx="1019153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01400" y="7448550"/>
            <a:ext cx="6576418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Tracks direction of the updates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5136" y="7448550"/>
            <a:ext cx="6881945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Track the variance of the gradients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05136" y="7636696"/>
            <a:ext cx="6439074" cy="1446459"/>
            <a:chOff x="0" y="0"/>
            <a:chExt cx="8585432" cy="192861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585454" cy="1928622"/>
            </a:xfrm>
            <a:custGeom>
              <a:avLst/>
              <a:gdLst/>
              <a:ahLst/>
              <a:cxnLst/>
              <a:rect r="r" b="b" t="t" l="l"/>
              <a:pathLst>
                <a:path h="1928622" w="8585454">
                  <a:moveTo>
                    <a:pt x="0" y="0"/>
                  </a:moveTo>
                  <a:lnTo>
                    <a:pt x="8585454" y="0"/>
                  </a:lnTo>
                  <a:lnTo>
                    <a:pt x="8585454" y="1928622"/>
                  </a:lnTo>
                  <a:lnTo>
                    <a:pt x="0" y="1928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420771" y="7636696"/>
            <a:ext cx="1446459" cy="1446459"/>
          </a:xfrm>
          <a:custGeom>
            <a:avLst/>
            <a:gdLst/>
            <a:ahLst/>
            <a:cxnLst/>
            <a:rect r="r" b="b" t="t" l="l"/>
            <a:pathLst>
              <a:path h="1446459" w="1446459">
                <a:moveTo>
                  <a:pt x="0" y="0"/>
                </a:moveTo>
                <a:lnTo>
                  <a:pt x="1446459" y="0"/>
                </a:lnTo>
                <a:lnTo>
                  <a:pt x="1446459" y="1446459"/>
                </a:lnTo>
                <a:lnTo>
                  <a:pt x="0" y="14464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1785725" y="7636696"/>
            <a:ext cx="4197286" cy="1506003"/>
            <a:chOff x="0" y="0"/>
            <a:chExt cx="5596381" cy="20080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96374" cy="2007997"/>
            </a:xfrm>
            <a:custGeom>
              <a:avLst/>
              <a:gdLst/>
              <a:ahLst/>
              <a:cxnLst/>
              <a:rect r="r" b="b" t="t" l="l"/>
              <a:pathLst>
                <a:path h="2007997" w="5596374">
                  <a:moveTo>
                    <a:pt x="0" y="0"/>
                  </a:moveTo>
                  <a:lnTo>
                    <a:pt x="5596374" y="0"/>
                  </a:lnTo>
                  <a:lnTo>
                    <a:pt x="5596374" y="2007997"/>
                  </a:lnTo>
                  <a:lnTo>
                    <a:pt x="0" y="2007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3785" r="0" b="-3785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305136" y="3093425"/>
            <a:ext cx="16659739" cy="270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Since the initial bias of its moving average estimates toward zero, which can be small during the first few steps of training 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=&gt; </a:t>
            </a: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Bias correction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is used to scale them up, which ensures the step sizes are appropriately large and estimate are more accurate from the beginning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48231" y="1448453"/>
            <a:ext cx="1019153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- Bias Correction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5136" y="6760550"/>
            <a:ext cx="6576418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Bias correction of s_t &amp; v_t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87091" y="6760550"/>
            <a:ext cx="3872659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Rescaled gradients 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59665" y="3140378"/>
            <a:ext cx="9568671" cy="6117922"/>
          </a:xfrm>
          <a:custGeom>
            <a:avLst/>
            <a:gdLst/>
            <a:ahLst/>
            <a:cxnLst/>
            <a:rect r="r" b="b" t="t" l="l"/>
            <a:pathLst>
              <a:path h="6117922" w="9568671">
                <a:moveTo>
                  <a:pt x="0" y="0"/>
                </a:moveTo>
                <a:lnTo>
                  <a:pt x="9568670" y="0"/>
                </a:lnTo>
                <a:lnTo>
                  <a:pt x="9568670" y="6117922"/>
                </a:lnTo>
                <a:lnTo>
                  <a:pt x="0" y="61179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48231" y="1448453"/>
            <a:ext cx="1019153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- Experiment</a:t>
            </a: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778931" y="3238009"/>
            <a:ext cx="6401966" cy="1097480"/>
            <a:chOff x="0" y="0"/>
            <a:chExt cx="8535955" cy="14633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535924" cy="1463294"/>
            </a:xfrm>
            <a:custGeom>
              <a:avLst/>
              <a:gdLst/>
              <a:ahLst/>
              <a:cxnLst/>
              <a:rect r="r" b="b" t="t" l="l"/>
              <a:pathLst>
                <a:path h="1463294" w="8535924">
                  <a:moveTo>
                    <a:pt x="0" y="0"/>
                  </a:moveTo>
                  <a:lnTo>
                    <a:pt x="8535924" y="0"/>
                  </a:lnTo>
                  <a:lnTo>
                    <a:pt x="8535924" y="1463294"/>
                  </a:lnTo>
                  <a:lnTo>
                    <a:pt x="0" y="14632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535955" cy="1501407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5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05136" y="8344627"/>
            <a:ext cx="8085521" cy="1155074"/>
            <a:chOff x="0" y="0"/>
            <a:chExt cx="10780695" cy="154009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80649" cy="1540129"/>
            </a:xfrm>
            <a:custGeom>
              <a:avLst/>
              <a:gdLst/>
              <a:ahLst/>
              <a:cxnLst/>
              <a:rect r="r" b="b" t="t" l="l"/>
              <a:pathLst>
                <a:path h="1540129" w="10780649">
                  <a:moveTo>
                    <a:pt x="0" y="0"/>
                  </a:moveTo>
                  <a:lnTo>
                    <a:pt x="10780649" y="0"/>
                  </a:lnTo>
                  <a:lnTo>
                    <a:pt x="10780649" y="1540129"/>
                  </a:lnTo>
                  <a:lnTo>
                    <a:pt x="0" y="15401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1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305136" y="2436178"/>
            <a:ext cx="16659739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Within the second moment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48231" y="1448453"/>
            <a:ext cx="1019153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- Yogi Improvement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5136" y="4783164"/>
            <a:ext cx="16659739" cy="270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As the g_t becomes very large, noisy, and infrequent, this can lead to the learning rate being minimal =&gt; Consequently, Adam will lose its memory of the historical gradient magnitudes, and the model can not converge properly 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Yogi improvement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891212" y="8636000"/>
            <a:ext cx="1320800" cy="558800"/>
            <a:chOff x="0" y="0"/>
            <a:chExt cx="1761067" cy="7450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6891" y="16891"/>
              <a:ext cx="1727200" cy="711200"/>
            </a:xfrm>
            <a:custGeom>
              <a:avLst/>
              <a:gdLst/>
              <a:ahLst/>
              <a:cxnLst/>
              <a:rect r="r" b="b" t="t" l="l"/>
              <a:pathLst>
                <a:path h="711200" w="1727200">
                  <a:moveTo>
                    <a:pt x="0" y="177800"/>
                  </a:moveTo>
                  <a:lnTo>
                    <a:pt x="1361821" y="177800"/>
                  </a:lnTo>
                  <a:lnTo>
                    <a:pt x="1361821" y="0"/>
                  </a:lnTo>
                  <a:lnTo>
                    <a:pt x="1727200" y="355600"/>
                  </a:lnTo>
                  <a:lnTo>
                    <a:pt x="1361821" y="711200"/>
                  </a:lnTo>
                  <a:lnTo>
                    <a:pt x="1361821" y="533400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-1397"/>
              <a:ext cx="1760982" cy="747776"/>
            </a:xfrm>
            <a:custGeom>
              <a:avLst/>
              <a:gdLst/>
              <a:ahLst/>
              <a:cxnLst/>
              <a:rect r="r" b="b" t="t" l="l"/>
              <a:pathLst>
                <a:path h="747776" w="1760982">
                  <a:moveTo>
                    <a:pt x="16891" y="179197"/>
                  </a:moveTo>
                  <a:lnTo>
                    <a:pt x="1378712" y="179197"/>
                  </a:lnTo>
                  <a:lnTo>
                    <a:pt x="1378712" y="196088"/>
                  </a:lnTo>
                  <a:lnTo>
                    <a:pt x="1361821" y="196088"/>
                  </a:lnTo>
                  <a:lnTo>
                    <a:pt x="1361821" y="18288"/>
                  </a:lnTo>
                  <a:cubicBezTo>
                    <a:pt x="1361821" y="11430"/>
                    <a:pt x="1365885" y="5334"/>
                    <a:pt x="1372108" y="2667"/>
                  </a:cubicBezTo>
                  <a:cubicBezTo>
                    <a:pt x="1378331" y="0"/>
                    <a:pt x="1385570" y="1397"/>
                    <a:pt x="1390523" y="6096"/>
                  </a:cubicBezTo>
                  <a:lnTo>
                    <a:pt x="1755902" y="361696"/>
                  </a:lnTo>
                  <a:cubicBezTo>
                    <a:pt x="1759204" y="364871"/>
                    <a:pt x="1760982" y="369316"/>
                    <a:pt x="1760982" y="373888"/>
                  </a:cubicBezTo>
                  <a:cubicBezTo>
                    <a:pt x="1760982" y="378460"/>
                    <a:pt x="1759077" y="382778"/>
                    <a:pt x="1755902" y="386080"/>
                  </a:cubicBezTo>
                  <a:lnTo>
                    <a:pt x="1390523" y="741680"/>
                  </a:lnTo>
                  <a:cubicBezTo>
                    <a:pt x="1385697" y="746379"/>
                    <a:pt x="1378458" y="747776"/>
                    <a:pt x="1372108" y="745109"/>
                  </a:cubicBezTo>
                  <a:cubicBezTo>
                    <a:pt x="1365758" y="742442"/>
                    <a:pt x="1361821" y="736346"/>
                    <a:pt x="1361821" y="729488"/>
                  </a:cubicBezTo>
                  <a:lnTo>
                    <a:pt x="1361821" y="551688"/>
                  </a:lnTo>
                  <a:lnTo>
                    <a:pt x="1378712" y="551688"/>
                  </a:lnTo>
                  <a:lnTo>
                    <a:pt x="1378712" y="568579"/>
                  </a:lnTo>
                  <a:lnTo>
                    <a:pt x="16891" y="568579"/>
                  </a:lnTo>
                  <a:cubicBezTo>
                    <a:pt x="7620" y="568706"/>
                    <a:pt x="0" y="561086"/>
                    <a:pt x="0" y="551688"/>
                  </a:cubicBezTo>
                  <a:lnTo>
                    <a:pt x="0" y="196088"/>
                  </a:lnTo>
                  <a:cubicBezTo>
                    <a:pt x="0" y="186817"/>
                    <a:pt x="7620" y="179197"/>
                    <a:pt x="16891" y="179197"/>
                  </a:cubicBezTo>
                  <a:moveTo>
                    <a:pt x="16891" y="213106"/>
                  </a:moveTo>
                  <a:lnTo>
                    <a:pt x="16891" y="196088"/>
                  </a:lnTo>
                  <a:lnTo>
                    <a:pt x="33909" y="196088"/>
                  </a:lnTo>
                  <a:lnTo>
                    <a:pt x="33909" y="551688"/>
                  </a:lnTo>
                  <a:lnTo>
                    <a:pt x="16891" y="551688"/>
                  </a:lnTo>
                  <a:lnTo>
                    <a:pt x="16891" y="534797"/>
                  </a:lnTo>
                  <a:lnTo>
                    <a:pt x="1378712" y="534797"/>
                  </a:lnTo>
                  <a:cubicBezTo>
                    <a:pt x="1388110" y="534797"/>
                    <a:pt x="1395603" y="542417"/>
                    <a:pt x="1395603" y="551688"/>
                  </a:cubicBezTo>
                  <a:lnTo>
                    <a:pt x="1395603" y="729488"/>
                  </a:lnTo>
                  <a:lnTo>
                    <a:pt x="1378712" y="729488"/>
                  </a:lnTo>
                  <a:lnTo>
                    <a:pt x="1366901" y="717296"/>
                  </a:lnTo>
                  <a:lnTo>
                    <a:pt x="1732280" y="361696"/>
                  </a:lnTo>
                  <a:lnTo>
                    <a:pt x="1744091" y="373888"/>
                  </a:lnTo>
                  <a:lnTo>
                    <a:pt x="1732280" y="386080"/>
                  </a:lnTo>
                  <a:lnTo>
                    <a:pt x="1366901" y="30480"/>
                  </a:lnTo>
                  <a:lnTo>
                    <a:pt x="1378712" y="18288"/>
                  </a:lnTo>
                  <a:lnTo>
                    <a:pt x="1395603" y="18288"/>
                  </a:lnTo>
                  <a:lnTo>
                    <a:pt x="1395603" y="196088"/>
                  </a:lnTo>
                  <a:cubicBezTo>
                    <a:pt x="1395603" y="205486"/>
                    <a:pt x="1387983" y="212979"/>
                    <a:pt x="1378712" y="212979"/>
                  </a:cubicBezTo>
                  <a:lnTo>
                    <a:pt x="16891" y="21297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2016400" y="7692234"/>
            <a:ext cx="4966464" cy="752495"/>
            <a:chOff x="0" y="0"/>
            <a:chExt cx="6621952" cy="100332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21907" cy="1003300"/>
            </a:xfrm>
            <a:custGeom>
              <a:avLst/>
              <a:gdLst/>
              <a:ahLst/>
              <a:cxnLst/>
              <a:rect r="r" b="b" t="t" l="l"/>
              <a:pathLst>
                <a:path h="1003300" w="6621907">
                  <a:moveTo>
                    <a:pt x="0" y="0"/>
                  </a:moveTo>
                  <a:lnTo>
                    <a:pt x="6621907" y="0"/>
                  </a:lnTo>
                  <a:lnTo>
                    <a:pt x="6621907" y="1003300"/>
                  </a:lnTo>
                  <a:lnTo>
                    <a:pt x="0" y="1003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-2"/>
              </a:stretch>
            </a:blip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2066564" y="9123453"/>
            <a:ext cx="4916300" cy="752495"/>
            <a:chOff x="0" y="0"/>
            <a:chExt cx="6555067" cy="100332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555105" cy="1003300"/>
            </a:xfrm>
            <a:custGeom>
              <a:avLst/>
              <a:gdLst/>
              <a:ahLst/>
              <a:cxnLst/>
              <a:rect r="r" b="b" t="t" l="l"/>
              <a:pathLst>
                <a:path h="1003300" w="6555105">
                  <a:moveTo>
                    <a:pt x="0" y="0"/>
                  </a:moveTo>
                  <a:lnTo>
                    <a:pt x="6555105" y="0"/>
                  </a:lnTo>
                  <a:lnTo>
                    <a:pt x="6555105" y="1003300"/>
                  </a:lnTo>
                  <a:lnTo>
                    <a:pt x="0" y="1003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-2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44035" y="2901393"/>
            <a:ext cx="11012366" cy="6566696"/>
          </a:xfrm>
          <a:custGeom>
            <a:avLst/>
            <a:gdLst/>
            <a:ahLst/>
            <a:cxnLst/>
            <a:rect r="r" b="b" t="t" l="l"/>
            <a:pathLst>
              <a:path h="6566696" w="11012366">
                <a:moveTo>
                  <a:pt x="0" y="0"/>
                </a:moveTo>
                <a:lnTo>
                  <a:pt x="11012366" y="0"/>
                </a:lnTo>
                <a:lnTo>
                  <a:pt x="11012366" y="6566696"/>
                </a:lnTo>
                <a:lnTo>
                  <a:pt x="0" y="65666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48231" y="1448453"/>
            <a:ext cx="1019153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- Yogi Improvement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95178" y="623956"/>
            <a:ext cx="5564122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252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9254825" y="85942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7438" y="2796110"/>
            <a:ext cx="17633124" cy="4647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76"/>
              </a:lnSpc>
            </a:pPr>
          </a:p>
          <a:p>
            <a:pPr algn="just">
              <a:lnSpc>
                <a:spcPts val="3576"/>
              </a:lnSpc>
            </a:pPr>
            <a:r>
              <a:rPr lang="en-US" b="true" sz="2553" spc="-89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Key Takeaway</a:t>
            </a:r>
          </a:p>
          <a:p>
            <a:pPr algn="just">
              <a:lnSpc>
                <a:spcPts val="3576"/>
              </a:lnSpc>
            </a:pPr>
          </a:p>
          <a:p>
            <a:pPr algn="just" marL="583883" indent="-194628" lvl="2">
              <a:lnSpc>
                <a:spcPts val="3576"/>
              </a:lnSpc>
              <a:buFont typeface="Arial"/>
              <a:buChar char="⚬"/>
            </a:pPr>
            <a:r>
              <a:rPr lang="en-US" b="true" sz="2553" spc="-89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ADAM</a:t>
            </a:r>
            <a:r>
              <a:rPr lang="en-US" sz="2553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Fast &amp; Reliable </a:t>
            </a:r>
          </a:p>
          <a:p>
            <a:pPr algn="just" marL="1041083" indent="-260271" lvl="3">
              <a:lnSpc>
                <a:spcPts val="3576"/>
              </a:lnSpc>
              <a:buFont typeface="Arial"/>
              <a:buChar char="￭"/>
            </a:pPr>
            <a:r>
              <a:rPr lang="en-US" sz="2553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Combines momentum with adaptive learning rates and includes bias correction </a:t>
            </a:r>
          </a:p>
          <a:p>
            <a:pPr algn="just" marL="1041083" indent="-260271" lvl="3">
              <a:lnSpc>
                <a:spcPts val="3576"/>
              </a:lnSpc>
              <a:buFont typeface="Arial"/>
              <a:buChar char="￭"/>
            </a:pPr>
            <a:r>
              <a:rPr lang="en-US" sz="2553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Recommended default optimizer for most deep learning applications due to its speed and reliability</a:t>
            </a:r>
          </a:p>
          <a:p>
            <a:pPr algn="just" marL="1041083" indent="-260271" lvl="3">
              <a:lnSpc>
                <a:spcPts val="3576"/>
              </a:lnSpc>
            </a:pPr>
            <a:r>
              <a:rPr lang="en-US" sz="2553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</a:p>
          <a:p>
            <a:pPr algn="just" marL="583883" indent="-194628" lvl="2">
              <a:lnSpc>
                <a:spcPts val="3576"/>
              </a:lnSpc>
              <a:buFont typeface="Arial"/>
              <a:buChar char="⚬"/>
            </a:pPr>
            <a:r>
              <a:rPr lang="en-US" b="true" sz="2553" spc="-89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ADADelta</a:t>
            </a:r>
            <a:r>
              <a:rPr lang="en-US" sz="2553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Simple &amp; Tuneless </a:t>
            </a:r>
          </a:p>
          <a:p>
            <a:pPr algn="just" marL="1041083" indent="-260271" lvl="3">
              <a:lnSpc>
                <a:spcPts val="3576"/>
              </a:lnSpc>
              <a:buFont typeface="Arial"/>
              <a:buChar char="￭"/>
            </a:pPr>
            <a:r>
              <a:rPr lang="en-US" sz="2553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Simplifies training with adaptive learning rate </a:t>
            </a:r>
          </a:p>
          <a:p>
            <a:pPr algn="just" marL="1041083" indent="-260271" lvl="3">
              <a:lnSpc>
                <a:spcPts val="3576"/>
              </a:lnSpc>
              <a:buFont typeface="Arial"/>
              <a:buChar char="￭"/>
            </a:pPr>
            <a:r>
              <a:rPr lang="en-US" sz="2553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 good choice when easy setup is essential, but convergence can be slower</a:t>
            </a:r>
          </a:p>
        </p:txBody>
      </p: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31934" y="2551817"/>
            <a:ext cx="13224131" cy="454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spc="-34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Thank You </a:t>
            </a:r>
          </a:p>
          <a:p>
            <a:pPr algn="ctr">
              <a:lnSpc>
                <a:spcPts val="11999"/>
              </a:lnSpc>
            </a:pPr>
            <a:r>
              <a:rPr lang="en-US" sz="9999" spc="-34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for </a:t>
            </a:r>
          </a:p>
          <a:p>
            <a:pPr algn="ctr">
              <a:lnSpc>
                <a:spcPts val="11999"/>
              </a:lnSpc>
            </a:pPr>
            <a:r>
              <a:rPr lang="en-US" sz="9999" spc="-34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 Listening !!!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77338" y="7726310"/>
            <a:ext cx="7333323" cy="2291664"/>
          </a:xfrm>
          <a:custGeom>
            <a:avLst/>
            <a:gdLst/>
            <a:ahLst/>
            <a:cxnLst/>
            <a:rect r="r" b="b" t="t" l="l"/>
            <a:pathLst>
              <a:path h="2291664" w="7333323">
                <a:moveTo>
                  <a:pt x="0" y="0"/>
                </a:moveTo>
                <a:lnTo>
                  <a:pt x="7333323" y="0"/>
                </a:lnTo>
                <a:lnTo>
                  <a:pt x="7333323" y="2291664"/>
                </a:lnTo>
                <a:lnTo>
                  <a:pt x="0" y="2291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2" r="0" b="-12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427720"/>
            <a:ext cx="6298649" cy="83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spc="-288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Outline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89614" y="1430024"/>
            <a:ext cx="7705026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b="true" sz="3000" spc="-17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Introduction to Problem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62200" y="2100428"/>
            <a:ext cx="7705026" cy="811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0060" indent="-160020" lvl="2">
              <a:lnSpc>
                <a:spcPts val="3045"/>
              </a:lnSpc>
              <a:buFont typeface="Arial"/>
              <a:buChar char="⚬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Main Problems for Optimization Algorithm</a:t>
            </a:r>
          </a:p>
          <a:p>
            <a:pPr algn="l" marL="480060" indent="-160020" lvl="2">
              <a:lnSpc>
                <a:spcPts val="3045"/>
              </a:lnSpc>
              <a:buFont typeface="Arial"/>
              <a:buChar char="⚬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The purpose of AdaDelta and ADAM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69778" y="1218251"/>
            <a:ext cx="4038696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b="true" sz="3000" spc="-17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Pre-requisites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18809" y="1830961"/>
            <a:ext cx="5264534" cy="1195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0060" indent="-160020" lvl="2">
              <a:lnSpc>
                <a:spcPts val="3045"/>
              </a:lnSpc>
              <a:buFont typeface="Arial"/>
              <a:buChar char="⚬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AdaGrad – Dynamic Learning Rate </a:t>
            </a:r>
          </a:p>
          <a:p>
            <a:pPr algn="l" marL="480060" indent="-160020" lvl="2">
              <a:lnSpc>
                <a:spcPts val="3045"/>
              </a:lnSpc>
              <a:buFont typeface="Arial"/>
              <a:buChar char="⚬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Introduction to EMA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76914" y="4608527"/>
            <a:ext cx="7705026" cy="499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b="true" sz="3000" spc="-17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AdaDelta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400000">
            <a:off x="341824" y="1715576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10483576" y="1715576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341824" y="525998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576914" y="5206697"/>
            <a:ext cx="7705026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0060" indent="-160020" lvl="2">
              <a:lnSpc>
                <a:spcPts val="3045"/>
              </a:lnSpc>
              <a:buFont typeface="Arial"/>
              <a:buChar char="⚬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Introduction </a:t>
            </a:r>
          </a:p>
          <a:p>
            <a:pPr algn="l" marL="480060" indent="-160020" lvl="2">
              <a:lnSpc>
                <a:spcPts val="3045"/>
              </a:lnSpc>
              <a:buFont typeface="Arial"/>
              <a:buChar char="⚬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Mathematic Formula</a:t>
            </a:r>
          </a:p>
          <a:p>
            <a:pPr algn="l" marL="480060" indent="-160020" lvl="2">
              <a:lnSpc>
                <a:spcPts val="3045"/>
              </a:lnSpc>
              <a:buFont typeface="Arial"/>
              <a:buChar char="⚬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Limitation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718809" y="4608527"/>
            <a:ext cx="4540634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b="true" sz="3000" spc="-17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Adam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5400000">
            <a:off x="10483576" y="5086014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680709" y="5206697"/>
            <a:ext cx="7705026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0060" indent="-160020" lvl="2">
              <a:lnSpc>
                <a:spcPts val="3045"/>
              </a:lnSpc>
              <a:buFont typeface="Arial"/>
              <a:buChar char="⚬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Introduction </a:t>
            </a:r>
          </a:p>
          <a:p>
            <a:pPr algn="l" marL="480060" indent="-160020" lvl="2">
              <a:lnSpc>
                <a:spcPts val="3045"/>
              </a:lnSpc>
              <a:buFont typeface="Arial"/>
              <a:buChar char="⚬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Mathematic Formula</a:t>
            </a:r>
          </a:p>
          <a:p>
            <a:pPr algn="l" marL="480060" indent="-160020" lvl="2">
              <a:lnSpc>
                <a:spcPts val="3045"/>
              </a:lnSpc>
              <a:buFont typeface="Arial"/>
              <a:buChar char="⚬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Limitation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94499" y="8165961"/>
            <a:ext cx="7705026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b="true" sz="3000" spc="-17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Conclusion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5400000">
            <a:off x="6169172" y="8119492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95400"/>
            <a:ext cx="10103378" cy="83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00"/>
              </a:lnSpc>
            </a:pPr>
            <a:r>
              <a:rPr lang="en-US" sz="7200" spc="-288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Core Problem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4131" y="3403732"/>
            <a:ext cx="16659739" cy="3808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5800" indent="-228600" lvl="2">
              <a:lnSpc>
                <a:spcPts val="4200"/>
              </a:lnSpc>
              <a:buFont typeface="Arial"/>
              <a:buChar char="⚬"/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Challenges with normal gradient algorithms such as Gradient Descent, Stochastic Gradient Descent,..:</a:t>
            </a:r>
          </a:p>
          <a:p>
            <a:pPr algn="just" marL="1225550" indent="-306387" lvl="3">
              <a:lnSpc>
                <a:spcPts val="4200"/>
              </a:lnSpc>
              <a:buFont typeface="Arial"/>
              <a:buChar char="￭"/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Difficult Navigation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Local minima and saddle points can trap the optimizer, leading to suboptimal solutions.</a:t>
            </a:r>
          </a:p>
          <a:p>
            <a:pPr algn="just" marL="1225550" indent="-306387" lvl="3">
              <a:lnSpc>
                <a:spcPts val="4200"/>
              </a:lnSpc>
              <a:buFont typeface="Arial"/>
              <a:buChar char="￭"/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Gradient Scaling Issues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Vanishing or exploding gradients in deep networks.</a:t>
            </a:r>
          </a:p>
          <a:p>
            <a:pPr algn="just" marL="1225550" indent="-306387" lvl="3">
              <a:lnSpc>
                <a:spcPts val="4200"/>
              </a:lnSpc>
              <a:buFont typeface="Arial"/>
              <a:buChar char="￭"/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Inflexible Learning Rate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A single, fixed learning rate is inefficient and hard to tune.</a:t>
            </a:r>
          </a:p>
          <a:p>
            <a:pPr algn="just" marL="1225550" indent="-306387" lvl="3">
              <a:lnSpc>
                <a:spcPts val="42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7693085" y="1265124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81200" y="7849786"/>
            <a:ext cx="634666" cy="634666"/>
          </a:xfrm>
          <a:custGeom>
            <a:avLst/>
            <a:gdLst/>
            <a:ahLst/>
            <a:cxnLst/>
            <a:rect r="r" b="b" t="t" l="l"/>
            <a:pathLst>
              <a:path h="634666" w="634666">
                <a:moveTo>
                  <a:pt x="0" y="0"/>
                </a:moveTo>
                <a:lnTo>
                  <a:pt x="634666" y="0"/>
                </a:lnTo>
                <a:lnTo>
                  <a:pt x="634666" y="634666"/>
                </a:lnTo>
                <a:lnTo>
                  <a:pt x="0" y="634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57163" y="7852794"/>
            <a:ext cx="12268212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The adaptive methods like </a:t>
            </a: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AdaDelta &amp; ADAM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can help us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95400"/>
            <a:ext cx="10103378" cy="83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00"/>
              </a:lnSpc>
            </a:pPr>
            <a:r>
              <a:rPr lang="en-US" sz="7200" spc="-288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Core Problem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7693085" y="1265124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438342"/>
            <a:ext cx="7840504" cy="5380738"/>
          </a:xfrm>
          <a:custGeom>
            <a:avLst/>
            <a:gdLst/>
            <a:ahLst/>
            <a:cxnLst/>
            <a:rect r="r" b="b" t="t" l="l"/>
            <a:pathLst>
              <a:path h="5380738" w="7840504">
                <a:moveTo>
                  <a:pt x="0" y="0"/>
                </a:moveTo>
                <a:lnTo>
                  <a:pt x="7840504" y="0"/>
                </a:lnTo>
                <a:lnTo>
                  <a:pt x="7840504" y="5380737"/>
                </a:lnTo>
                <a:lnTo>
                  <a:pt x="0" y="53807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18910" y="4438342"/>
            <a:ext cx="7912917" cy="5396549"/>
          </a:xfrm>
          <a:custGeom>
            <a:avLst/>
            <a:gdLst/>
            <a:ahLst/>
            <a:cxnLst/>
            <a:rect r="r" b="b" t="t" l="l"/>
            <a:pathLst>
              <a:path h="5396549" w="7912917">
                <a:moveTo>
                  <a:pt x="0" y="0"/>
                </a:moveTo>
                <a:lnTo>
                  <a:pt x="7912917" y="0"/>
                </a:lnTo>
                <a:lnTo>
                  <a:pt x="7912917" y="5396548"/>
                </a:lnTo>
                <a:lnTo>
                  <a:pt x="0" y="53965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61825" y="3551505"/>
            <a:ext cx="389122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Learning rate = </a:t>
            </a: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0.2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29756" y="3551505"/>
            <a:ext cx="389122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Learning rate = </a:t>
            </a: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0.8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90118" y="4884619"/>
            <a:ext cx="6680014" cy="1020963"/>
            <a:chOff x="0" y="0"/>
            <a:chExt cx="8906685" cy="13612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906637" cy="1361313"/>
            </a:xfrm>
            <a:custGeom>
              <a:avLst/>
              <a:gdLst/>
              <a:ahLst/>
              <a:cxnLst/>
              <a:rect r="r" b="b" t="t" l="l"/>
              <a:pathLst>
                <a:path h="1361313" w="8906637">
                  <a:moveTo>
                    <a:pt x="0" y="0"/>
                  </a:moveTo>
                  <a:lnTo>
                    <a:pt x="8906637" y="0"/>
                  </a:lnTo>
                  <a:lnTo>
                    <a:pt x="8906637" y="1361313"/>
                  </a:lnTo>
                  <a:lnTo>
                    <a:pt x="0" y="1361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2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90118" y="7762389"/>
            <a:ext cx="6680014" cy="1495911"/>
            <a:chOff x="0" y="0"/>
            <a:chExt cx="8906685" cy="19945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906637" cy="1994535"/>
            </a:xfrm>
            <a:custGeom>
              <a:avLst/>
              <a:gdLst/>
              <a:ahLst/>
              <a:cxnLst/>
              <a:rect r="r" b="b" t="t" l="l"/>
              <a:pathLst>
                <a:path h="1994535" w="8906637">
                  <a:moveTo>
                    <a:pt x="0" y="0"/>
                  </a:moveTo>
                  <a:lnTo>
                    <a:pt x="8906637" y="0"/>
                  </a:lnTo>
                  <a:lnTo>
                    <a:pt x="8906637" y="1994535"/>
                  </a:lnTo>
                  <a:lnTo>
                    <a:pt x="0" y="19945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793601" y="4141669"/>
            <a:ext cx="7574088" cy="5386018"/>
          </a:xfrm>
          <a:custGeom>
            <a:avLst/>
            <a:gdLst/>
            <a:ahLst/>
            <a:cxnLst/>
            <a:rect r="r" b="b" t="t" l="l"/>
            <a:pathLst>
              <a:path h="5386018" w="7574088">
                <a:moveTo>
                  <a:pt x="0" y="0"/>
                </a:moveTo>
                <a:lnTo>
                  <a:pt x="7574088" y="0"/>
                </a:lnTo>
                <a:lnTo>
                  <a:pt x="7574088" y="5386018"/>
                </a:lnTo>
                <a:lnTo>
                  <a:pt x="0" y="53860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48231" y="1448453"/>
            <a:ext cx="1019153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Pre-requisites: AdaGrad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0118" y="2560519"/>
            <a:ext cx="16659739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AdaGrad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is an optimization algorithm that is designed to adapt the learning rate for each parameter. It is beneficial for sparse features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90118" y="4084519"/>
            <a:ext cx="531121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Accumulator calculation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90118" y="6912821"/>
            <a:ext cx="531121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Final parameter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208121" y="3017200"/>
            <a:ext cx="5871757" cy="924686"/>
            <a:chOff x="0" y="0"/>
            <a:chExt cx="10232559" cy="16114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232517" cy="1611376"/>
            </a:xfrm>
            <a:custGeom>
              <a:avLst/>
              <a:gdLst/>
              <a:ahLst/>
              <a:cxnLst/>
              <a:rect r="r" b="b" t="t" l="l"/>
              <a:pathLst>
                <a:path h="1611376" w="10232517">
                  <a:moveTo>
                    <a:pt x="0" y="0"/>
                  </a:moveTo>
                  <a:lnTo>
                    <a:pt x="10232517" y="0"/>
                  </a:lnTo>
                  <a:lnTo>
                    <a:pt x="10232517" y="1611376"/>
                  </a:lnTo>
                  <a:lnTo>
                    <a:pt x="0" y="1611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-3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82007" y="5856379"/>
            <a:ext cx="8101881" cy="3537276"/>
          </a:xfrm>
          <a:custGeom>
            <a:avLst/>
            <a:gdLst/>
            <a:ahLst/>
            <a:cxnLst/>
            <a:rect r="r" b="b" t="t" l="l"/>
            <a:pathLst>
              <a:path h="3537276" w="8101881">
                <a:moveTo>
                  <a:pt x="0" y="0"/>
                </a:moveTo>
                <a:lnTo>
                  <a:pt x="8101881" y="0"/>
                </a:lnTo>
                <a:lnTo>
                  <a:pt x="8101881" y="3537276"/>
                </a:lnTo>
                <a:lnTo>
                  <a:pt x="0" y="35372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899960" y="5563684"/>
            <a:ext cx="6494927" cy="4122667"/>
          </a:xfrm>
          <a:custGeom>
            <a:avLst/>
            <a:gdLst/>
            <a:ahLst/>
            <a:cxnLst/>
            <a:rect r="r" b="b" t="t" l="l"/>
            <a:pathLst>
              <a:path h="4122667" w="6494927">
                <a:moveTo>
                  <a:pt x="0" y="0"/>
                </a:moveTo>
                <a:lnTo>
                  <a:pt x="6494928" y="0"/>
                </a:lnTo>
                <a:lnTo>
                  <a:pt x="6494928" y="4122666"/>
                </a:lnTo>
                <a:lnTo>
                  <a:pt x="0" y="41226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855042" y="4297314"/>
            <a:ext cx="2577917" cy="846186"/>
          </a:xfrm>
          <a:custGeom>
            <a:avLst/>
            <a:gdLst/>
            <a:ahLst/>
            <a:cxnLst/>
            <a:rect r="r" b="b" t="t" l="l"/>
            <a:pathLst>
              <a:path h="846186" w="2577917">
                <a:moveTo>
                  <a:pt x="0" y="0"/>
                </a:moveTo>
                <a:lnTo>
                  <a:pt x="2577916" y="0"/>
                </a:lnTo>
                <a:lnTo>
                  <a:pt x="2577916" y="846186"/>
                </a:lnTo>
                <a:lnTo>
                  <a:pt x="0" y="8461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48231" y="1448453"/>
            <a:ext cx="1019153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AdaGrad Limitation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43476" y="3200400"/>
            <a:ext cx="16659739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EMA stands for </a:t>
            </a: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Exponential Moving Average</a:t>
            </a:r>
          </a:p>
          <a:p>
            <a:pPr algn="just" marL="685800" indent="-228600" lvl="2">
              <a:lnSpc>
                <a:spcPts val="4200"/>
              </a:lnSpc>
              <a:buFont typeface="Arial"/>
              <a:buChar char="⚬"/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is a statistical method used to create a smoothed average of a sequence of data</a:t>
            </a:r>
          </a:p>
          <a:p>
            <a:pPr algn="just" marL="685800" indent="-228600" lvl="2">
              <a:lnSpc>
                <a:spcPts val="4200"/>
              </a:lnSpc>
              <a:buFont typeface="Arial"/>
              <a:buChar char="⚬"/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EMA is used to </a:t>
            </a: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stabilize training 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by placing more weight on the most recent data points, with the influence of older points decreasing exponentially over time</a:t>
            </a:r>
          </a:p>
          <a:p>
            <a:pPr algn="just" marL="685800" indent="-228600" lvl="2">
              <a:lnSpc>
                <a:spcPts val="4200"/>
              </a:lnSpc>
            </a:pPr>
          </a:p>
          <a:p>
            <a:pPr algn="just" marL="685800" indent="-228600" lvl="2">
              <a:lnSpc>
                <a:spcPts val="4200"/>
              </a:lnSpc>
            </a:pPr>
          </a:p>
          <a:p>
            <a:pPr algn="just" marL="685800" indent="-228600" lvl="2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The EMA can be expressed within this formula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257800" y="7613547"/>
            <a:ext cx="8380917" cy="1697858"/>
            <a:chOff x="0" y="0"/>
            <a:chExt cx="11174556" cy="22638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174603" cy="2263775"/>
            </a:xfrm>
            <a:custGeom>
              <a:avLst/>
              <a:gdLst/>
              <a:ahLst/>
              <a:cxnLst/>
              <a:rect r="r" b="b" t="t" l="l"/>
              <a:pathLst>
                <a:path h="2263775" w="11174603">
                  <a:moveTo>
                    <a:pt x="0" y="0"/>
                  </a:moveTo>
                  <a:lnTo>
                    <a:pt x="11174603" y="0"/>
                  </a:lnTo>
                  <a:lnTo>
                    <a:pt x="11174603" y="2263775"/>
                  </a:lnTo>
                  <a:lnTo>
                    <a:pt x="0" y="2263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-1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048231" y="1067453"/>
            <a:ext cx="10191537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Exponential Moving Average (EMA)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88521" y="2742714"/>
            <a:ext cx="13710957" cy="7318224"/>
          </a:xfrm>
          <a:custGeom>
            <a:avLst/>
            <a:gdLst/>
            <a:ahLst/>
            <a:cxnLst/>
            <a:rect r="r" b="b" t="t" l="l"/>
            <a:pathLst>
              <a:path h="7318224" w="13710957">
                <a:moveTo>
                  <a:pt x="0" y="0"/>
                </a:moveTo>
                <a:lnTo>
                  <a:pt x="13710957" y="0"/>
                </a:lnTo>
                <a:lnTo>
                  <a:pt x="13710957" y="7318224"/>
                </a:lnTo>
                <a:lnTo>
                  <a:pt x="0" y="73182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48231" y="1067453"/>
            <a:ext cx="10191537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Exponential Moving Average (EMA)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05136" y="5956180"/>
            <a:ext cx="6263444" cy="1093148"/>
            <a:chOff x="0" y="0"/>
            <a:chExt cx="8351259" cy="145753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51266" cy="1457579"/>
            </a:xfrm>
            <a:custGeom>
              <a:avLst/>
              <a:gdLst/>
              <a:ahLst/>
              <a:cxnLst/>
              <a:rect r="r" b="b" t="t" l="l"/>
              <a:pathLst>
                <a:path h="1457579" w="8351266">
                  <a:moveTo>
                    <a:pt x="0" y="0"/>
                  </a:moveTo>
                  <a:lnTo>
                    <a:pt x="8351266" y="0"/>
                  </a:lnTo>
                  <a:lnTo>
                    <a:pt x="8351266" y="1457579"/>
                  </a:lnTo>
                  <a:lnTo>
                    <a:pt x="0" y="14575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3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266119" y="5876925"/>
            <a:ext cx="6698756" cy="1170921"/>
            <a:chOff x="0" y="0"/>
            <a:chExt cx="8931675" cy="15612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931656" cy="1561211"/>
            </a:xfrm>
            <a:custGeom>
              <a:avLst/>
              <a:gdLst/>
              <a:ahLst/>
              <a:cxnLst/>
              <a:rect r="r" b="b" t="t" l="l"/>
              <a:pathLst>
                <a:path h="1561211" w="8931656">
                  <a:moveTo>
                    <a:pt x="0" y="0"/>
                  </a:moveTo>
                  <a:lnTo>
                    <a:pt x="8931656" y="0"/>
                  </a:lnTo>
                  <a:lnTo>
                    <a:pt x="8931656" y="1561211"/>
                  </a:lnTo>
                  <a:lnTo>
                    <a:pt x="0" y="15612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-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6995683" y="8135178"/>
            <a:ext cx="5278646" cy="1567098"/>
            <a:chOff x="0" y="0"/>
            <a:chExt cx="7038195" cy="20894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38213" cy="2089404"/>
            </a:xfrm>
            <a:custGeom>
              <a:avLst/>
              <a:gdLst/>
              <a:ahLst/>
              <a:cxnLst/>
              <a:rect r="r" b="b" t="t" l="l"/>
              <a:pathLst>
                <a:path h="2089404" w="7038213">
                  <a:moveTo>
                    <a:pt x="0" y="0"/>
                  </a:moveTo>
                  <a:lnTo>
                    <a:pt x="7038213" y="0"/>
                  </a:lnTo>
                  <a:lnTo>
                    <a:pt x="7038213" y="2089404"/>
                  </a:lnTo>
                  <a:lnTo>
                    <a:pt x="0" y="20894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5046" r="0" b="-5046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814130" y="2638425"/>
            <a:ext cx="16659739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addresses AdaGrad’s decaying learning rate by using an  Exponential Moving Average (EMA) of gradients 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uses 2 EMAs parameters: 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48231" y="1448453"/>
            <a:ext cx="1019153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5136" y="5069517"/>
            <a:ext cx="6576418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Average of Past Squared Gradient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66119" y="5029200"/>
            <a:ext cx="6576418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Average of Past Squared Updates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593345" y="8686800"/>
            <a:ext cx="1721747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Where: 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DAGvfi4CwXc</dc:identifier>
  <dcterms:modified xsi:type="dcterms:W3CDTF">2011-08-01T06:04:30Z</dcterms:modified>
  <cp:revision>1</cp:revision>
  <dc:title>AdaDelta &amp; Adam Algorithm.pptx</dc:title>
</cp:coreProperties>
</file>