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Garet" panose="020B0604020202020204" charset="0"/>
      <p:regular r:id="rId15"/>
    </p:embeddedFont>
    <p:embeddedFont>
      <p:font typeface="Garet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2" autoAdjust="0"/>
  </p:normalViewPr>
  <p:slideViewPr>
    <p:cSldViewPr>
      <p:cViewPr varScale="1">
        <p:scale>
          <a:sx n="59" d="100"/>
          <a:sy n="59" d="100"/>
        </p:scale>
        <p:origin x="45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1788571" y="3879874"/>
            <a:ext cx="8195697" cy="2561155"/>
          </a:xfrm>
          <a:custGeom>
            <a:avLst/>
            <a:gdLst/>
            <a:ahLst/>
            <a:cxnLst/>
            <a:rect l="l" t="t" r="r" b="b"/>
            <a:pathLst>
              <a:path w="8195697" h="2561155">
                <a:moveTo>
                  <a:pt x="0" y="0"/>
                </a:moveTo>
                <a:lnTo>
                  <a:pt x="8195697" y="0"/>
                </a:lnTo>
                <a:lnTo>
                  <a:pt x="8195697" y="2561155"/>
                </a:lnTo>
                <a:lnTo>
                  <a:pt x="0" y="2561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7559906" y="3908147"/>
            <a:ext cx="9699394" cy="1797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spc="-32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&amp; Adam </a:t>
            </a:r>
          </a:p>
          <a:p>
            <a:pPr algn="l">
              <a:lnSpc>
                <a:spcPts val="6000"/>
              </a:lnSpc>
            </a:pPr>
            <a:r>
              <a:rPr lang="en-US" sz="6000" spc="-24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Optimizer Algorithm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31828" y="6603529"/>
            <a:ext cx="5137210" cy="39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Nguyen Quoc Hung - 2470889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20396" y="6694969"/>
            <a:ext cx="2644383" cy="304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305136" y="7636696"/>
            <a:ext cx="6439074" cy="1446459"/>
          </a:xfrm>
          <a:custGeom>
            <a:avLst/>
            <a:gdLst/>
            <a:ahLst/>
            <a:cxnLst/>
            <a:rect l="l" t="t" r="r" b="b"/>
            <a:pathLst>
              <a:path w="6439074" h="1446459">
                <a:moveTo>
                  <a:pt x="0" y="0"/>
                </a:moveTo>
                <a:lnTo>
                  <a:pt x="6439074" y="0"/>
                </a:lnTo>
                <a:lnTo>
                  <a:pt x="6439074" y="1446459"/>
                </a:lnTo>
                <a:lnTo>
                  <a:pt x="0" y="14464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 rot="5400000">
            <a:off x="8420771" y="7636696"/>
            <a:ext cx="1446459" cy="144645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03200" y="139700"/>
              <a:ext cx="406400" cy="673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785725" y="7636696"/>
            <a:ext cx="3475391" cy="1506003"/>
          </a:xfrm>
          <a:custGeom>
            <a:avLst/>
            <a:gdLst/>
            <a:ahLst/>
            <a:cxnLst/>
            <a:rect l="l" t="t" r="r" b="b"/>
            <a:pathLst>
              <a:path w="3475391" h="1506003">
                <a:moveTo>
                  <a:pt x="0" y="0"/>
                </a:moveTo>
                <a:lnTo>
                  <a:pt x="3475391" y="0"/>
                </a:lnTo>
                <a:lnTo>
                  <a:pt x="3475391" y="1506003"/>
                </a:lnTo>
                <a:lnTo>
                  <a:pt x="0" y="15060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1305136" y="3150575"/>
            <a:ext cx="16659739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Since the initial bias of its moving average estimates toward zero, which can be small during the first few steps of training </a:t>
            </a:r>
          </a:p>
          <a:p>
            <a:pPr algn="just">
              <a:lnSpc>
                <a:spcPts val="4200"/>
              </a:lnSpc>
            </a:pPr>
            <a:endParaRPr lang="en-US" sz="3000" spc="-105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=&gt; </a:t>
            </a: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Bias correction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is used to scale them up, which ensures the step sizes are appropriately large and estimate are more accurate from the beginning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- Bias Correction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05136" y="6817700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Bias correction of s_t &amp; v_t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87091" y="6817700"/>
            <a:ext cx="387265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Rescaled gradients </a:t>
            </a:r>
          </a:p>
        </p:txBody>
      </p:sp>
    </p:spTree>
  </p:cSld>
  <p:clrMapOvr>
    <a:masterClrMapping/>
  </p:clrMapOvr>
  <p:transition spd="slow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5778931" y="3238009"/>
            <a:ext cx="6401966" cy="1097480"/>
          </a:xfrm>
          <a:custGeom>
            <a:avLst/>
            <a:gdLst/>
            <a:ahLst/>
            <a:cxnLst/>
            <a:rect l="l" t="t" r="r" b="b"/>
            <a:pathLst>
              <a:path w="6401966" h="1097480">
                <a:moveTo>
                  <a:pt x="0" y="0"/>
                </a:moveTo>
                <a:lnTo>
                  <a:pt x="6401966" y="0"/>
                </a:lnTo>
                <a:lnTo>
                  <a:pt x="6401966" y="1097480"/>
                </a:lnTo>
                <a:lnTo>
                  <a:pt x="0" y="1097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GB" dirty="0"/>
              <a:t>5</a:t>
            </a:r>
          </a:p>
        </p:txBody>
      </p:sp>
      <p:sp>
        <p:nvSpPr>
          <p:cNvPr id="5" name="Freeform 5"/>
          <p:cNvSpPr/>
          <p:nvPr/>
        </p:nvSpPr>
        <p:spPr>
          <a:xfrm>
            <a:off x="1305136" y="8344627"/>
            <a:ext cx="8085521" cy="1155074"/>
          </a:xfrm>
          <a:custGeom>
            <a:avLst/>
            <a:gdLst/>
            <a:ahLst/>
            <a:cxnLst/>
            <a:rect l="l" t="t" r="r" b="b"/>
            <a:pathLst>
              <a:path w="8085521" h="1155074">
                <a:moveTo>
                  <a:pt x="0" y="0"/>
                </a:moveTo>
                <a:lnTo>
                  <a:pt x="8085522" y="0"/>
                </a:lnTo>
                <a:lnTo>
                  <a:pt x="8085522" y="1155074"/>
                </a:lnTo>
                <a:lnTo>
                  <a:pt x="0" y="11550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305136" y="2493328"/>
            <a:ext cx="1665973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Within the second moment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- Yogi Improvement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05136" y="4840314"/>
            <a:ext cx="16659739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As the </a:t>
            </a:r>
            <a:r>
              <a:rPr lang="en-US" sz="3000" spc="-105" dirty="0" err="1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g_t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becomes very large, noisy, and infrequent, this can lead to the learning rate being minimal =&gt; Consequently, Adam will lose its memory of the historical gradient magnitudes, and the model can not converge properly 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Yogi improvement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B9F07E2-1564-BCE2-873A-A82B282EC5D0}"/>
              </a:ext>
            </a:extLst>
          </p:cNvPr>
          <p:cNvSpPr/>
          <p:nvPr/>
        </p:nvSpPr>
        <p:spPr>
          <a:xfrm>
            <a:off x="9903912" y="8648700"/>
            <a:ext cx="1295400" cy="5334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34577D-13FE-3EB4-62AF-EDCAA9E690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16400" y="7692234"/>
            <a:ext cx="4966464" cy="752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D13446-007A-9991-B00C-2C2AB6BF4C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6564" y="9123453"/>
            <a:ext cx="4916300" cy="752495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695178" y="623956"/>
            <a:ext cx="5564122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252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Conclusion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9254825" y="85942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327438" y="2843735"/>
            <a:ext cx="17633124" cy="4599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76"/>
              </a:lnSpc>
            </a:pPr>
            <a:endParaRPr lang="en-US" sz="2554" spc="-89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3576"/>
              </a:lnSpc>
            </a:pPr>
            <a:r>
              <a:rPr lang="en-US" sz="2554" b="1" spc="-89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Key Takeaway</a:t>
            </a:r>
          </a:p>
          <a:p>
            <a:pPr algn="just">
              <a:lnSpc>
                <a:spcPts val="3576"/>
              </a:lnSpc>
            </a:pPr>
            <a:endParaRPr lang="en-US" sz="2554" b="1" spc="-89" dirty="0">
              <a:solidFill>
                <a:srgbClr val="222222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marL="551487" lvl="1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b="1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</a:t>
            </a: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Fast &amp; Reliable </a:t>
            </a:r>
          </a:p>
          <a:p>
            <a:pPr marL="1008687" lvl="2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Combines momentum with adaptive learning rates and includes bias correction </a:t>
            </a:r>
          </a:p>
          <a:p>
            <a:pPr marL="1008687" lvl="2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Recommended default optimizer for most deep learning applications due to its speed and reliability</a:t>
            </a:r>
          </a:p>
          <a:p>
            <a:pPr marL="732943" lvl="2" algn="just">
              <a:lnSpc>
                <a:spcPts val="3576"/>
              </a:lnSpc>
            </a:pP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  <a:p>
            <a:pPr marL="551487" lvl="1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b="1" spc="-89" dirty="0" err="1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</a:t>
            </a: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Simple &amp; Tuneless </a:t>
            </a:r>
          </a:p>
          <a:p>
            <a:pPr marL="1008687" lvl="2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Simplifies training with adaptive learning rate </a:t>
            </a:r>
          </a:p>
          <a:p>
            <a:pPr marL="1008687" lvl="2" indent="-275744" algn="just">
              <a:lnSpc>
                <a:spcPts val="3576"/>
              </a:lnSpc>
              <a:buFont typeface="Arial"/>
              <a:buChar char="•"/>
            </a:pPr>
            <a:r>
              <a:rPr lang="en-US" sz="2554" spc="-8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 good choice when easy setup is essential, but convergence can be slower</a:t>
            </a:r>
          </a:p>
        </p:txBody>
      </p:sp>
    </p:spTree>
  </p:cSld>
  <p:clrMapOvr>
    <a:masterClrMapping/>
  </p:clrMapOvr>
  <p:transition spd="slow"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31934" y="2551817"/>
            <a:ext cx="13224131" cy="454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spc="-34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Thank You </a:t>
            </a:r>
          </a:p>
          <a:p>
            <a:pPr algn="ctr">
              <a:lnSpc>
                <a:spcPts val="11999"/>
              </a:lnSpc>
            </a:pPr>
            <a:r>
              <a:rPr lang="en-US" sz="9999" spc="-34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for </a:t>
            </a:r>
          </a:p>
          <a:p>
            <a:pPr algn="ctr">
              <a:lnSpc>
                <a:spcPts val="11999"/>
              </a:lnSpc>
            </a:pPr>
            <a:r>
              <a:rPr lang="en-US" sz="9999" spc="-349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 Listening !!!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5477338" y="7726310"/>
            <a:ext cx="7333323" cy="2291664"/>
          </a:xfrm>
          <a:custGeom>
            <a:avLst/>
            <a:gdLst/>
            <a:ahLst/>
            <a:cxnLst/>
            <a:rect l="l" t="t" r="r" b="b"/>
            <a:pathLst>
              <a:path w="7333323" h="2291664">
                <a:moveTo>
                  <a:pt x="0" y="0"/>
                </a:moveTo>
                <a:lnTo>
                  <a:pt x="7333324" y="0"/>
                </a:lnTo>
                <a:lnTo>
                  <a:pt x="7333324" y="2291664"/>
                </a:lnTo>
                <a:lnTo>
                  <a:pt x="0" y="2291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294370"/>
            <a:ext cx="629864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spc="-288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Outline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89614" y="1449074"/>
            <a:ext cx="7705026" cy="47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000" b="1" spc="-171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Introduction to Problem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62200" y="2157578"/>
            <a:ext cx="7705026" cy="754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Main Problems for Optimization Algorithm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purpose of AdaDelta and ADAM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969778" y="1237301"/>
            <a:ext cx="4038696" cy="47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000" b="1" spc="-171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Pre-requisites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718809" y="1888111"/>
            <a:ext cx="5264534" cy="113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 – Dynamic Learning Rate 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to EMA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76914" y="4627577"/>
            <a:ext cx="7705026" cy="48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000" b="1" spc="-171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AdaDelta</a:t>
            </a:r>
          </a:p>
        </p:txBody>
      </p:sp>
      <p:sp>
        <p:nvSpPr>
          <p:cNvPr id="8" name="Freeform 8"/>
          <p:cNvSpPr/>
          <p:nvPr/>
        </p:nvSpPr>
        <p:spPr>
          <a:xfrm rot="5400000">
            <a:off x="341824" y="1715576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5400000">
            <a:off x="10483576" y="1715576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 rot="5400000">
            <a:off x="341824" y="525998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2576914" y="5263847"/>
            <a:ext cx="7705026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Mathematic Formula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Limitation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18809" y="4627577"/>
            <a:ext cx="4540634" cy="47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000" b="1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Adam</a:t>
            </a:r>
          </a:p>
        </p:txBody>
      </p:sp>
      <p:sp>
        <p:nvSpPr>
          <p:cNvPr id="13" name="Freeform 13"/>
          <p:cNvSpPr/>
          <p:nvPr/>
        </p:nvSpPr>
        <p:spPr>
          <a:xfrm rot="5400000">
            <a:off x="10483576" y="5086014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TextBox 14"/>
          <p:cNvSpPr txBox="1"/>
          <p:nvPr/>
        </p:nvSpPr>
        <p:spPr>
          <a:xfrm>
            <a:off x="12680709" y="5263847"/>
            <a:ext cx="7705026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Mathematic Formula</a:t>
            </a:r>
          </a:p>
          <a:p>
            <a:pPr marL="453390" lvl="1" indent="-226695" algn="l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Limitation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94499" y="8185011"/>
            <a:ext cx="7705026" cy="474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40"/>
              </a:lnSpc>
            </a:pPr>
            <a:r>
              <a:rPr lang="en-US" sz="3000" b="1" spc="-171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sp>
        <p:nvSpPr>
          <p:cNvPr id="16" name="Freeform 16"/>
          <p:cNvSpPr/>
          <p:nvPr/>
        </p:nvSpPr>
        <p:spPr>
          <a:xfrm rot="5400000">
            <a:off x="6169172" y="8119492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3"/>
                </a:lnTo>
                <a:lnTo>
                  <a:pt x="0" y="62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ransition spd="slow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62050"/>
            <a:ext cx="10103378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7200" spc="-288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Core Problem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4131" y="3460882"/>
            <a:ext cx="16659739" cy="3751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Challenges with normal gradient algorithms such as Gradient Descent, Stochastic Gradient Descent,..: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Difficult Navigation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Local minima and saddle points can trap the optimizer, leading to suboptimal solutions.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Gradient Scaling Issues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Vanishing or exploding gradients in deep networks.</a:t>
            </a:r>
          </a:p>
          <a:p>
            <a:pPr marL="1295400" lvl="2" indent="-431800" algn="just">
              <a:lnSpc>
                <a:spcPts val="4200"/>
              </a:lnSpc>
              <a:buFont typeface="Arial"/>
              <a:buChar char="⚬"/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Inflexible Learning Rate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A single, fixed learning rate is inefficient and hard to tune.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4" name="Freeform 4"/>
          <p:cNvSpPr/>
          <p:nvPr/>
        </p:nvSpPr>
        <p:spPr>
          <a:xfrm rot="-10800000">
            <a:off x="7693085" y="1265124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1981200" y="7849786"/>
            <a:ext cx="634666" cy="63466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4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57163" y="7909944"/>
            <a:ext cx="1226821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adaptive methods like </a:t>
            </a: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AdaDelta &amp; ADAM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can help us</a:t>
            </a:r>
          </a:p>
        </p:txBody>
      </p:sp>
    </p:spTree>
  </p:cSld>
  <p:clrMapOvr>
    <a:masterClrMapping/>
  </p:clrMapOvr>
  <p:transition spd="slow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190118" y="4884619"/>
            <a:ext cx="6680014" cy="1020963"/>
          </a:xfrm>
          <a:custGeom>
            <a:avLst/>
            <a:gdLst/>
            <a:ahLst/>
            <a:cxnLst/>
            <a:rect l="l" t="t" r="r" b="b"/>
            <a:pathLst>
              <a:path w="6680014" h="1020963">
                <a:moveTo>
                  <a:pt x="0" y="0"/>
                </a:moveTo>
                <a:lnTo>
                  <a:pt x="6680014" y="0"/>
                </a:lnTo>
                <a:lnTo>
                  <a:pt x="6680014" y="1020963"/>
                </a:lnTo>
                <a:lnTo>
                  <a:pt x="0" y="10209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190118" y="7762389"/>
            <a:ext cx="6680014" cy="1495911"/>
          </a:xfrm>
          <a:custGeom>
            <a:avLst/>
            <a:gdLst/>
            <a:ahLst/>
            <a:cxnLst/>
            <a:rect l="l" t="t" r="r" b="b"/>
            <a:pathLst>
              <a:path w="6680014" h="1495911">
                <a:moveTo>
                  <a:pt x="0" y="0"/>
                </a:moveTo>
                <a:lnTo>
                  <a:pt x="6680014" y="0"/>
                </a:lnTo>
                <a:lnTo>
                  <a:pt x="6680014" y="1495911"/>
                </a:lnTo>
                <a:lnTo>
                  <a:pt x="0" y="14959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9144000" y="4152900"/>
            <a:ext cx="8385594" cy="5140819"/>
          </a:xfrm>
          <a:custGeom>
            <a:avLst/>
            <a:gdLst/>
            <a:ahLst/>
            <a:cxnLst/>
            <a:rect l="l" t="t" r="r" b="b"/>
            <a:pathLst>
              <a:path w="8385594" h="5140819">
                <a:moveTo>
                  <a:pt x="0" y="0"/>
                </a:moveTo>
                <a:lnTo>
                  <a:pt x="8385594" y="0"/>
                </a:lnTo>
                <a:lnTo>
                  <a:pt x="8385594" y="5140819"/>
                </a:lnTo>
                <a:lnTo>
                  <a:pt x="0" y="51408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Pre-requisites: AdaGrad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0118" y="2617669"/>
            <a:ext cx="16659739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AdaGrad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is an optimization algorithm that is designed to adapt the learning rate for each parameter. It is beneficial for sparse features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90118" y="4141669"/>
            <a:ext cx="531121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Accumulator calculation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0118" y="6969971"/>
            <a:ext cx="531121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Final parameter</a:t>
            </a:r>
          </a:p>
        </p:txBody>
      </p:sp>
    </p:spTree>
  </p:cSld>
  <p:clrMapOvr>
    <a:masterClrMapping/>
  </p:clrMapOvr>
  <p:transition spd="slow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5186475" y="2771401"/>
            <a:ext cx="7674419" cy="1208570"/>
          </a:xfrm>
          <a:custGeom>
            <a:avLst/>
            <a:gdLst/>
            <a:ahLst/>
            <a:cxnLst/>
            <a:rect l="l" t="t" r="r" b="b"/>
            <a:pathLst>
              <a:path w="7674419" h="1208570">
                <a:moveTo>
                  <a:pt x="0" y="0"/>
                </a:moveTo>
                <a:lnTo>
                  <a:pt x="7674419" y="0"/>
                </a:lnTo>
                <a:lnTo>
                  <a:pt x="7674419" y="1208570"/>
                </a:lnTo>
                <a:lnTo>
                  <a:pt x="0" y="120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847318" y="4617118"/>
            <a:ext cx="15231508" cy="4874083"/>
          </a:xfrm>
          <a:custGeom>
            <a:avLst/>
            <a:gdLst/>
            <a:ahLst/>
            <a:cxnLst/>
            <a:rect l="l" t="t" r="r" b="b"/>
            <a:pathLst>
              <a:path w="15231508" h="4874083">
                <a:moveTo>
                  <a:pt x="0" y="0"/>
                </a:moveTo>
                <a:lnTo>
                  <a:pt x="15231508" y="0"/>
                </a:lnTo>
                <a:lnTo>
                  <a:pt x="15231508" y="4874083"/>
                </a:lnTo>
                <a:lnTo>
                  <a:pt x="0" y="48740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 Limitation</a:t>
            </a:r>
          </a:p>
        </p:txBody>
      </p:sp>
    </p:spTree>
  </p:cSld>
  <p:clrMapOvr>
    <a:masterClrMapping/>
  </p:clrMapOvr>
  <p:transition spd="slow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343476" y="3257550"/>
            <a:ext cx="16659739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EMA stands for </a:t>
            </a: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Exponential Moving Average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is a statistical method used to create a smoothed average of a sequence of data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EMA is used to </a:t>
            </a: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stabilize training 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by placing more weight on the most recent data points, with the influence of older points decreasing exponentially over time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EMA can be expressed within this formula</a:t>
            </a:r>
          </a:p>
        </p:txBody>
      </p:sp>
      <p:sp>
        <p:nvSpPr>
          <p:cNvPr id="5" name="Freeform 5"/>
          <p:cNvSpPr/>
          <p:nvPr/>
        </p:nvSpPr>
        <p:spPr>
          <a:xfrm>
            <a:off x="5257800" y="7613547"/>
            <a:ext cx="8380917" cy="1697858"/>
          </a:xfrm>
          <a:custGeom>
            <a:avLst/>
            <a:gdLst/>
            <a:ahLst/>
            <a:cxnLst/>
            <a:rect l="l" t="t" r="r" b="b"/>
            <a:pathLst>
              <a:path w="8380917" h="1697858">
                <a:moveTo>
                  <a:pt x="0" y="0"/>
                </a:moveTo>
                <a:lnTo>
                  <a:pt x="8380916" y="0"/>
                </a:lnTo>
                <a:lnTo>
                  <a:pt x="8380916" y="1697858"/>
                </a:lnTo>
                <a:lnTo>
                  <a:pt x="0" y="16978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4048231" y="953153"/>
            <a:ext cx="10191537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Exponential Moving Average (EMA)</a:t>
            </a:r>
          </a:p>
        </p:txBody>
      </p:sp>
    </p:spTree>
  </p:cSld>
  <p:clrMapOvr>
    <a:masterClrMapping/>
  </p:clrMapOvr>
  <p:transition spd="slow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305136" y="5956180"/>
            <a:ext cx="6263444" cy="1093148"/>
          </a:xfrm>
          <a:custGeom>
            <a:avLst/>
            <a:gdLst/>
            <a:ahLst/>
            <a:cxnLst/>
            <a:rect l="l" t="t" r="r" b="b"/>
            <a:pathLst>
              <a:path w="6263444" h="1093148">
                <a:moveTo>
                  <a:pt x="0" y="0"/>
                </a:moveTo>
                <a:lnTo>
                  <a:pt x="6263444" y="0"/>
                </a:lnTo>
                <a:lnTo>
                  <a:pt x="6263444" y="1093148"/>
                </a:lnTo>
                <a:lnTo>
                  <a:pt x="0" y="1093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1266119" y="5876925"/>
            <a:ext cx="6698756" cy="1170921"/>
          </a:xfrm>
          <a:custGeom>
            <a:avLst/>
            <a:gdLst/>
            <a:ahLst/>
            <a:cxnLst/>
            <a:rect l="l" t="t" r="r" b="b"/>
            <a:pathLst>
              <a:path w="6698756" h="1170921">
                <a:moveTo>
                  <a:pt x="0" y="0"/>
                </a:moveTo>
                <a:lnTo>
                  <a:pt x="6698756" y="0"/>
                </a:lnTo>
                <a:lnTo>
                  <a:pt x="6698756" y="1170921"/>
                </a:lnTo>
                <a:lnTo>
                  <a:pt x="0" y="11709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6995683" y="8135178"/>
            <a:ext cx="5278646" cy="1567098"/>
          </a:xfrm>
          <a:custGeom>
            <a:avLst/>
            <a:gdLst/>
            <a:ahLst/>
            <a:cxnLst/>
            <a:rect l="l" t="t" r="r" b="b"/>
            <a:pathLst>
              <a:path w="5278646" h="1567098">
                <a:moveTo>
                  <a:pt x="0" y="0"/>
                </a:moveTo>
                <a:lnTo>
                  <a:pt x="5278646" y="0"/>
                </a:lnTo>
                <a:lnTo>
                  <a:pt x="5278646" y="1567098"/>
                </a:lnTo>
                <a:lnTo>
                  <a:pt x="0" y="15670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7" name="TextBox 7"/>
          <p:cNvSpPr txBox="1"/>
          <p:nvPr/>
        </p:nvSpPr>
        <p:spPr>
          <a:xfrm>
            <a:off x="1305136" y="2754103"/>
            <a:ext cx="16659739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addresses </a:t>
            </a:r>
            <a:r>
              <a:rPr lang="en-US" sz="3000" spc="-105" dirty="0" err="1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AdaGrad’s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decaying learning rate by using an  Exponential Moving Average (EMA) of gradients 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uses 2 EMAs parameters: 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5136" y="5126667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Average of Past Squared Gradient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66119" y="5086350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Average of Past Squared Updates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93345" y="8743950"/>
            <a:ext cx="172174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Where: </a:t>
            </a:r>
          </a:p>
        </p:txBody>
      </p:sp>
    </p:spTree>
  </p:cSld>
  <p:clrMapOvr>
    <a:masterClrMapping/>
  </p:clrMapOvr>
  <p:transition spd="slow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6710393" y="2670805"/>
            <a:ext cx="4867214" cy="1112506"/>
          </a:xfrm>
          <a:custGeom>
            <a:avLst/>
            <a:gdLst/>
            <a:ahLst/>
            <a:cxnLst/>
            <a:rect l="l" t="t" r="r" b="b"/>
            <a:pathLst>
              <a:path w="4867214" h="1112506">
                <a:moveTo>
                  <a:pt x="0" y="0"/>
                </a:moveTo>
                <a:lnTo>
                  <a:pt x="4867214" y="0"/>
                </a:lnTo>
                <a:lnTo>
                  <a:pt x="4867214" y="1112506"/>
                </a:lnTo>
                <a:lnTo>
                  <a:pt x="0" y="11125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1846422" y="4875123"/>
            <a:ext cx="4403619" cy="4978005"/>
          </a:xfrm>
          <a:custGeom>
            <a:avLst/>
            <a:gdLst/>
            <a:ahLst/>
            <a:cxnLst/>
            <a:rect l="l" t="t" r="r" b="b"/>
            <a:pathLst>
              <a:path w="4403619" h="4978005">
                <a:moveTo>
                  <a:pt x="0" y="0"/>
                </a:moveTo>
                <a:lnTo>
                  <a:pt x="4403619" y="0"/>
                </a:lnTo>
                <a:lnTo>
                  <a:pt x="4403619" y="4978004"/>
                </a:lnTo>
                <a:lnTo>
                  <a:pt x="0" y="49780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2498454" y="4887329"/>
            <a:ext cx="4332902" cy="4965798"/>
          </a:xfrm>
          <a:custGeom>
            <a:avLst/>
            <a:gdLst/>
            <a:ahLst/>
            <a:cxnLst/>
            <a:rect l="l" t="t" r="r" b="b"/>
            <a:pathLst>
              <a:path w="4332902" h="4965798">
                <a:moveTo>
                  <a:pt x="0" y="0"/>
                </a:moveTo>
                <a:lnTo>
                  <a:pt x="4332903" y="0"/>
                </a:lnTo>
                <a:lnTo>
                  <a:pt x="4332903" y="4965798"/>
                </a:lnTo>
                <a:lnTo>
                  <a:pt x="0" y="49657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- Limitation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97383" y="2941308"/>
            <a:ext cx="193313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Function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46422" y="4133704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 results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98454" y="4133704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results</a:t>
            </a:r>
          </a:p>
        </p:txBody>
      </p:sp>
    </p:spTree>
  </p:cSld>
  <p:clrMapOvr>
    <a:masterClrMapping/>
  </p:clrMapOvr>
  <p:transition spd="slow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28700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-10800000">
            <a:off x="15261116" y="1364837"/>
            <a:ext cx="1998184" cy="624432"/>
          </a:xfrm>
          <a:custGeom>
            <a:avLst/>
            <a:gdLst/>
            <a:ahLst/>
            <a:cxnLst/>
            <a:rect l="l" t="t" r="r" b="b"/>
            <a:pathLst>
              <a:path w="1998184" h="624432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305136" y="2617175"/>
            <a:ext cx="16659739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algorithm is a comprehensive optimization method that combine several effective techniques into one.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 </a:t>
            </a: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mini-batching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for efficient processing 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Momentum 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to accelerate convergence by using the past gradients 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per-parameter scaling</a:t>
            </a: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to adjust the learning rate for each parameter</a:t>
            </a:r>
          </a:p>
          <a:p>
            <a:pPr algn="just">
              <a:lnSpc>
                <a:spcPts val="4200"/>
              </a:lnSpc>
            </a:pPr>
            <a:endParaRPr lang="en-US" sz="3000" spc="-105" dirty="0">
              <a:solidFill>
                <a:srgbClr val="222222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r>
              <a:rPr lang="en-US" sz="3000" spc="-105" dirty="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uses 2 EMAs parameters as well:  </a:t>
            </a:r>
          </a:p>
        </p:txBody>
      </p:sp>
      <p:sp>
        <p:nvSpPr>
          <p:cNvPr id="5" name="Freeform 5"/>
          <p:cNvSpPr/>
          <p:nvPr/>
        </p:nvSpPr>
        <p:spPr>
          <a:xfrm>
            <a:off x="1305136" y="8148271"/>
            <a:ext cx="6401966" cy="1097480"/>
          </a:xfrm>
          <a:custGeom>
            <a:avLst/>
            <a:gdLst/>
            <a:ahLst/>
            <a:cxnLst/>
            <a:rect l="l" t="t" r="r" b="b"/>
            <a:pathLst>
              <a:path w="6401966" h="1097480">
                <a:moveTo>
                  <a:pt x="0" y="0"/>
                </a:moveTo>
                <a:lnTo>
                  <a:pt x="6401967" y="0"/>
                </a:lnTo>
                <a:lnTo>
                  <a:pt x="6401967" y="1097480"/>
                </a:lnTo>
                <a:lnTo>
                  <a:pt x="0" y="1097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1341860" y="8160820"/>
            <a:ext cx="5553396" cy="1039552"/>
          </a:xfrm>
          <a:custGeom>
            <a:avLst/>
            <a:gdLst/>
            <a:ahLst/>
            <a:cxnLst/>
            <a:rect l="l" t="t" r="r" b="b"/>
            <a:pathLst>
              <a:path w="5553396" h="1039552">
                <a:moveTo>
                  <a:pt x="0" y="0"/>
                </a:moveTo>
                <a:lnTo>
                  <a:pt x="5553396" y="0"/>
                </a:lnTo>
                <a:lnTo>
                  <a:pt x="5553396" y="1039552"/>
                </a:lnTo>
                <a:lnTo>
                  <a:pt x="0" y="10395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4048231" y="1334153"/>
            <a:ext cx="1019153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201400" y="7505700"/>
            <a:ext cx="65764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Tracks direction of the updates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05136" y="7505700"/>
            <a:ext cx="688194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spc="-105" dirty="0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Track the variance of the gradients</a:t>
            </a:r>
          </a:p>
        </p:txBody>
      </p:sp>
    </p:spTree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503</Words>
  <Application>Microsoft Office PowerPoint</Application>
  <PresentationFormat>Custom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Garet</vt:lpstr>
      <vt:lpstr>Arial</vt:lpstr>
      <vt:lpstr>Calibri</vt:lpstr>
      <vt:lpstr>Garet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AdaDelta &amp; Adam Algorithm</dc:title>
  <cp:lastModifiedBy>Quoc Hung NGUYEN</cp:lastModifiedBy>
  <cp:revision>6</cp:revision>
  <dcterms:created xsi:type="dcterms:W3CDTF">2006-08-16T00:00:00Z</dcterms:created>
  <dcterms:modified xsi:type="dcterms:W3CDTF">2025-08-02T03:25:15Z</dcterms:modified>
  <dc:identifier>DAGudrSlhAw</dc:identifier>
</cp:coreProperties>
</file>