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3" r:id="rId7"/>
    <p:sldId id="261" r:id="rId8"/>
    <p:sldId id="262" r:id="rId9"/>
  </p:sldIdLst>
  <p:sldSz cx="18288000" cy="10287000"/>
  <p:notesSz cx="6858000" cy="9144000"/>
  <p:embeddedFontLst>
    <p:embeddedFont>
      <p:font typeface="Open Sans Bold" charset="0"/>
      <p:regular r:id="rId10"/>
    </p:embeddedFont>
    <p:embeddedFont>
      <p:font typeface="Calibri" pitchFamily="34" charset="0"/>
      <p:regular r:id="rId11"/>
      <p:bold r:id="rId12"/>
    </p:embeddedFont>
    <p:embeddedFont>
      <p:font typeface="Open Sans Condensed Bold" charset="0"/>
      <p:regular r:id="rId13"/>
    </p:embeddedFont>
    <p:embeddedFont>
      <p:font typeface="Open Sans Medium" charset="0"/>
      <p:regular r:id="rId14"/>
    </p:embeddedFont>
    <p:embeddedFont>
      <p:font typeface="Open Sans Semi-Bold"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2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1235494" y="6712126"/>
            <a:ext cx="4576012" cy="0"/>
          </a:xfrm>
          <a:prstGeom prst="line">
            <a:avLst/>
          </a:prstGeom>
          <a:ln w="95250" cap="rnd">
            <a:solidFill>
              <a:srgbClr val="5E2B7F"/>
            </a:solidFill>
            <a:prstDash val="solid"/>
            <a:headEnd type="none" w="sm" len="sm"/>
            <a:tailEnd type="none" w="sm" len="sm"/>
          </a:ln>
        </p:spPr>
      </p:sp>
      <p:sp>
        <p:nvSpPr>
          <p:cNvPr id="3" name="AutoShape 3"/>
          <p:cNvSpPr/>
          <p:nvPr/>
        </p:nvSpPr>
        <p:spPr>
          <a:xfrm rot="-5400000">
            <a:off x="-1235494" y="3269081"/>
            <a:ext cx="4576012" cy="0"/>
          </a:xfrm>
          <a:prstGeom prst="line">
            <a:avLst/>
          </a:prstGeom>
          <a:ln w="95250" cap="rnd">
            <a:solidFill>
              <a:srgbClr val="F9C314"/>
            </a:solidFill>
            <a:prstDash val="solid"/>
            <a:headEnd type="none" w="sm" len="sm"/>
            <a:tailEnd type="none" w="sm" len="sm"/>
          </a:ln>
        </p:spPr>
      </p:sp>
      <p:grpSp>
        <p:nvGrpSpPr>
          <p:cNvPr id="7" name="Group 7"/>
          <p:cNvGrpSpPr/>
          <p:nvPr/>
        </p:nvGrpSpPr>
        <p:grpSpPr>
          <a:xfrm>
            <a:off x="0" y="9675834"/>
            <a:ext cx="18288000" cy="611166"/>
            <a:chOff x="0" y="0"/>
            <a:chExt cx="6671512" cy="222955"/>
          </a:xfrm>
        </p:grpSpPr>
        <p:sp>
          <p:nvSpPr>
            <p:cNvPr id="8" name="Freeform 8"/>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solidFill>
              <a:srgbClr val="F9C314">
                <a:alpha val="51765"/>
              </a:srgbClr>
            </a:solidFill>
          </p:spPr>
        </p:sp>
      </p:grpSp>
      <p:grpSp>
        <p:nvGrpSpPr>
          <p:cNvPr id="9" name="Group 9"/>
          <p:cNvGrpSpPr/>
          <p:nvPr/>
        </p:nvGrpSpPr>
        <p:grpSpPr>
          <a:xfrm>
            <a:off x="0" y="9675834"/>
            <a:ext cx="9872106" cy="611166"/>
            <a:chOff x="0" y="0"/>
            <a:chExt cx="3601371" cy="222955"/>
          </a:xfrm>
        </p:grpSpPr>
        <p:sp>
          <p:nvSpPr>
            <p:cNvPr id="10" name="Freeform 10"/>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solidFill>
              <a:srgbClr val="F9C314">
                <a:alpha val="51765"/>
              </a:srgbClr>
            </a:solidFill>
          </p:spPr>
        </p:sp>
      </p:grpSp>
      <p:sp>
        <p:nvSpPr>
          <p:cNvPr id="11" name="Freeform 11"/>
          <p:cNvSpPr/>
          <p:nvPr/>
        </p:nvSpPr>
        <p:spPr>
          <a:xfrm>
            <a:off x="1659111" y="1329399"/>
            <a:ext cx="7713668" cy="1452083"/>
          </a:xfrm>
          <a:custGeom>
            <a:avLst/>
            <a:gdLst/>
            <a:ahLst/>
            <a:cxnLst/>
            <a:rect l="l" t="t" r="r" b="b"/>
            <a:pathLst>
              <a:path w="7713668" h="1452083">
                <a:moveTo>
                  <a:pt x="0" y="0"/>
                </a:moveTo>
                <a:lnTo>
                  <a:pt x="7713668" y="0"/>
                </a:lnTo>
                <a:lnTo>
                  <a:pt x="7713668" y="1452083"/>
                </a:lnTo>
                <a:lnTo>
                  <a:pt x="0" y="1452083"/>
                </a:lnTo>
                <a:lnTo>
                  <a:pt x="0" y="0"/>
                </a:lnTo>
                <a:close/>
              </a:path>
            </a:pathLst>
          </a:custGeom>
          <a:blipFill>
            <a:blip r:embed="rId2"/>
            <a:stretch>
              <a:fillRect/>
            </a:stretch>
          </a:blipFill>
        </p:spPr>
      </p:sp>
      <p:sp>
        <p:nvSpPr>
          <p:cNvPr id="12" name="TextBox 12"/>
          <p:cNvSpPr txBox="1"/>
          <p:nvPr/>
        </p:nvSpPr>
        <p:spPr>
          <a:xfrm>
            <a:off x="1570529" y="5403544"/>
            <a:ext cx="7773315" cy="516636"/>
          </a:xfrm>
          <a:prstGeom prst="rect">
            <a:avLst/>
          </a:prstGeom>
        </p:spPr>
        <p:txBody>
          <a:bodyPr lIns="0" tIns="0" rIns="0" bIns="0" rtlCol="0" anchor="t">
            <a:spAutoFit/>
          </a:bodyPr>
          <a:lstStyle/>
          <a:p>
            <a:pPr algn="l">
              <a:lnSpc>
                <a:spcPts val="3822"/>
              </a:lnSpc>
            </a:pPr>
            <a:r>
              <a:rPr lang="en-US" sz="4200" b="1" dirty="0">
                <a:solidFill>
                  <a:srgbClr val="545454"/>
                </a:solidFill>
                <a:latin typeface="Open Sans Bold"/>
                <a:ea typeface="Open Sans Bold"/>
                <a:cs typeface="Open Sans Bold"/>
                <a:sym typeface="Open Sans Bold"/>
              </a:rPr>
              <a:t>Team Name</a:t>
            </a:r>
            <a:r>
              <a:rPr lang="en-US" sz="4200" b="1" dirty="0" smtClean="0">
                <a:solidFill>
                  <a:srgbClr val="545454"/>
                </a:solidFill>
                <a:latin typeface="Open Sans Bold"/>
                <a:ea typeface="Open Sans Bold"/>
                <a:cs typeface="Open Sans Bold"/>
                <a:sym typeface="Open Sans Bold"/>
              </a:rPr>
              <a:t>: </a:t>
            </a:r>
            <a:r>
              <a:rPr lang="en-US" sz="3600" b="1" dirty="0" smtClean="0">
                <a:solidFill>
                  <a:srgbClr val="545454"/>
                </a:solidFill>
                <a:latin typeface="Open Sans Bold"/>
                <a:ea typeface="Open Sans Bold"/>
                <a:cs typeface="Open Sans Bold"/>
                <a:sym typeface="Open Sans Bold"/>
              </a:rPr>
              <a:t>Maryam </a:t>
            </a:r>
            <a:r>
              <a:rPr lang="en-US" sz="3600" b="1" dirty="0" err="1" smtClean="0">
                <a:solidFill>
                  <a:srgbClr val="545454"/>
                </a:solidFill>
                <a:latin typeface="Open Sans Bold"/>
                <a:ea typeface="Open Sans Bold"/>
                <a:cs typeface="Open Sans Bold"/>
                <a:sym typeface="Open Sans Bold"/>
              </a:rPr>
              <a:t>Naeem</a:t>
            </a:r>
            <a:endParaRPr lang="en-US" sz="3600" b="1" dirty="0">
              <a:solidFill>
                <a:srgbClr val="545454"/>
              </a:solidFill>
              <a:latin typeface="Open Sans Bold"/>
              <a:ea typeface="Open Sans Bold"/>
              <a:cs typeface="Open Sans Bold"/>
              <a:sym typeface="Open Sans Bold"/>
            </a:endParaRPr>
          </a:p>
        </p:txBody>
      </p:sp>
      <p:sp>
        <p:nvSpPr>
          <p:cNvPr id="13" name="TextBox 13"/>
          <p:cNvSpPr txBox="1"/>
          <p:nvPr/>
        </p:nvSpPr>
        <p:spPr>
          <a:xfrm>
            <a:off x="1570529" y="4022309"/>
            <a:ext cx="7773315" cy="516636"/>
          </a:xfrm>
          <a:prstGeom prst="rect">
            <a:avLst/>
          </a:prstGeom>
        </p:spPr>
        <p:txBody>
          <a:bodyPr lIns="0" tIns="0" rIns="0" bIns="0" rtlCol="0" anchor="t">
            <a:spAutoFit/>
          </a:bodyPr>
          <a:lstStyle/>
          <a:p>
            <a:pPr algn="l">
              <a:lnSpc>
                <a:spcPts val="3822"/>
              </a:lnSpc>
            </a:pPr>
            <a:r>
              <a:rPr lang="en-US" sz="4200" b="1" dirty="0">
                <a:solidFill>
                  <a:srgbClr val="545454"/>
                </a:solidFill>
                <a:latin typeface="Open Sans Bold"/>
                <a:ea typeface="Open Sans Bold"/>
                <a:cs typeface="Open Sans Bold"/>
                <a:sym typeface="Open Sans Bold"/>
              </a:rPr>
              <a:t>Project </a:t>
            </a:r>
            <a:r>
              <a:rPr lang="en-US" sz="4200" b="1" dirty="0" smtClean="0">
                <a:solidFill>
                  <a:srgbClr val="545454"/>
                </a:solidFill>
                <a:latin typeface="Open Sans Bold"/>
                <a:ea typeface="Open Sans Bold"/>
                <a:cs typeface="Open Sans Bold"/>
                <a:sym typeface="Open Sans Bold"/>
              </a:rPr>
              <a:t>Name: </a:t>
            </a:r>
            <a:r>
              <a:rPr lang="en-US" sz="3600" b="1" dirty="0" err="1" smtClean="0">
                <a:solidFill>
                  <a:srgbClr val="545454"/>
                </a:solidFill>
                <a:latin typeface="Open Sans Bold"/>
                <a:ea typeface="Open Sans Bold"/>
                <a:cs typeface="Open Sans Bold"/>
                <a:sym typeface="Open Sans Bold"/>
              </a:rPr>
              <a:t>OcnoBrain</a:t>
            </a:r>
            <a:r>
              <a:rPr lang="en-US" sz="3600" b="1" dirty="0" smtClean="0">
                <a:solidFill>
                  <a:srgbClr val="545454"/>
                </a:solidFill>
                <a:latin typeface="Open Sans Bold"/>
                <a:ea typeface="Open Sans Bold"/>
                <a:cs typeface="Open Sans Bold"/>
                <a:sym typeface="Open Sans Bold"/>
              </a:rPr>
              <a:t> AI</a:t>
            </a:r>
            <a:endParaRPr lang="en-US" sz="3600" b="1" dirty="0">
              <a:solidFill>
                <a:srgbClr val="545454"/>
              </a:solidFill>
              <a:latin typeface="Open Sans Bold"/>
              <a:ea typeface="Open Sans Bold"/>
              <a:cs typeface="Open Sans Bold"/>
              <a:sym typeface="Open Sans Bold"/>
            </a:endParaRPr>
          </a:p>
        </p:txBody>
      </p:sp>
      <p:sp>
        <p:nvSpPr>
          <p:cNvPr id="14" name="TextBox 14"/>
          <p:cNvSpPr txBox="1"/>
          <p:nvPr/>
        </p:nvSpPr>
        <p:spPr>
          <a:xfrm>
            <a:off x="1599464" y="6786955"/>
            <a:ext cx="7773315" cy="516636"/>
          </a:xfrm>
          <a:prstGeom prst="rect">
            <a:avLst/>
          </a:prstGeom>
        </p:spPr>
        <p:txBody>
          <a:bodyPr lIns="0" tIns="0" rIns="0" bIns="0" rtlCol="0" anchor="t">
            <a:spAutoFit/>
          </a:bodyPr>
          <a:lstStyle/>
          <a:p>
            <a:pPr algn="l">
              <a:lnSpc>
                <a:spcPts val="3822"/>
              </a:lnSpc>
            </a:pPr>
            <a:r>
              <a:rPr lang="en-US" sz="4200" b="1" dirty="0" smtClean="0">
                <a:solidFill>
                  <a:srgbClr val="545454"/>
                </a:solidFill>
                <a:latin typeface="Open Sans Bold"/>
                <a:ea typeface="Open Sans Bold"/>
                <a:cs typeface="Open Sans Bold"/>
                <a:sym typeface="Open Sans Bold"/>
              </a:rPr>
              <a:t>Group:</a:t>
            </a:r>
            <a:r>
              <a:rPr lang="en-US" sz="3600" b="1" dirty="0" smtClean="0">
                <a:solidFill>
                  <a:srgbClr val="545454"/>
                </a:solidFill>
                <a:latin typeface="Open Sans Bold"/>
                <a:ea typeface="Open Sans Bold"/>
                <a:cs typeface="Open Sans Bold"/>
                <a:sym typeface="Open Sans Bold"/>
              </a:rPr>
              <a:t>Track1</a:t>
            </a:r>
            <a:endParaRPr lang="en-US" sz="3600" b="1" dirty="0">
              <a:solidFill>
                <a:srgbClr val="545454"/>
              </a:solidFill>
              <a:latin typeface="Open Sans Bold"/>
              <a:ea typeface="Open Sans Bold"/>
              <a:cs typeface="Open Sans Bold"/>
              <a:sym typeface="Open Sans Bold"/>
            </a:endParaRPr>
          </a:p>
        </p:txBody>
      </p:sp>
      <p:sp>
        <p:nvSpPr>
          <p:cNvPr id="16" name="TextBox 16"/>
          <p:cNvSpPr txBox="1"/>
          <p:nvPr/>
        </p:nvSpPr>
        <p:spPr>
          <a:xfrm>
            <a:off x="1599464" y="8170366"/>
            <a:ext cx="8272642" cy="504562"/>
          </a:xfrm>
          <a:prstGeom prst="rect">
            <a:avLst/>
          </a:prstGeom>
        </p:spPr>
        <p:txBody>
          <a:bodyPr wrap="square" lIns="0" tIns="0" rIns="0" bIns="0" rtlCol="0" anchor="t">
            <a:spAutoFit/>
          </a:bodyPr>
          <a:lstStyle/>
          <a:p>
            <a:pPr algn="l">
              <a:lnSpc>
                <a:spcPts val="3822"/>
              </a:lnSpc>
            </a:pPr>
            <a:r>
              <a:rPr lang="en-US" sz="4200" b="1" dirty="0" smtClean="0">
                <a:solidFill>
                  <a:srgbClr val="545454"/>
                </a:solidFill>
                <a:latin typeface="Open Sans Bold"/>
                <a:ea typeface="Open Sans Bold"/>
                <a:cs typeface="Open Sans Bold"/>
                <a:sym typeface="Open Sans Bold"/>
              </a:rPr>
              <a:t>Theme: </a:t>
            </a:r>
            <a:r>
              <a:rPr lang="en-US" sz="3200" b="1" dirty="0" smtClean="0">
                <a:solidFill>
                  <a:srgbClr val="545454"/>
                </a:solidFill>
                <a:latin typeface="Open Sans Bold"/>
                <a:ea typeface="Open Sans Bold"/>
                <a:cs typeface="Open Sans Bold"/>
                <a:sym typeface="Open Sans Bold"/>
              </a:rPr>
              <a:t>good health and wellbeing.</a:t>
            </a:r>
            <a:endParaRPr lang="en-US" sz="3200" b="1" dirty="0">
              <a:solidFill>
                <a:srgbClr val="545454"/>
              </a:solidFill>
              <a:latin typeface="Open Sans Bold"/>
              <a:ea typeface="Open Sans Bold"/>
              <a:cs typeface="Open Sans Bold"/>
              <a:sym typeface="Open Sans 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9C314"/>
            </a:solidFill>
          </p:spPr>
        </p:sp>
      </p:grpSp>
      <p:grpSp>
        <p:nvGrpSpPr>
          <p:cNvPr id="4" name="Group 4"/>
          <p:cNvGrpSpPr/>
          <p:nvPr/>
        </p:nvGrpSpPr>
        <p:grpSpPr>
          <a:xfrm>
            <a:off x="0" y="9675834"/>
            <a:ext cx="18288000" cy="611166"/>
            <a:chOff x="0" y="0"/>
            <a:chExt cx="6671512" cy="222955"/>
          </a:xfrm>
        </p:grpSpPr>
        <p:sp>
          <p:nvSpPr>
            <p:cNvPr id="5" name="Freeform 5"/>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solidFill>
              <a:srgbClr val="5E2B7F">
                <a:alpha val="80000"/>
              </a:srgbClr>
            </a:solidFill>
          </p:spPr>
        </p:sp>
      </p:grpSp>
      <p:grpSp>
        <p:nvGrpSpPr>
          <p:cNvPr id="6" name="Group 6"/>
          <p:cNvGrpSpPr/>
          <p:nvPr/>
        </p:nvGrpSpPr>
        <p:grpSpPr>
          <a:xfrm>
            <a:off x="0" y="9675834"/>
            <a:ext cx="9872106" cy="611166"/>
            <a:chOff x="0" y="0"/>
            <a:chExt cx="3601371" cy="222955"/>
          </a:xfrm>
        </p:grpSpPr>
        <p:sp>
          <p:nvSpPr>
            <p:cNvPr id="7" name="Freeform 7"/>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solidFill>
              <a:srgbClr val="5E2B7F"/>
            </a:solidFill>
          </p:spPr>
        </p:sp>
      </p:grpSp>
      <p:sp>
        <p:nvSpPr>
          <p:cNvPr id="8" name="Freeform 8"/>
          <p:cNvSpPr/>
          <p:nvPr/>
        </p:nvSpPr>
        <p:spPr>
          <a:xfrm>
            <a:off x="9977463" y="1480575"/>
            <a:ext cx="7583792" cy="5513841"/>
          </a:xfrm>
          <a:custGeom>
            <a:avLst/>
            <a:gdLst/>
            <a:ahLst/>
            <a:cxnLst/>
            <a:rect l="l" t="t" r="r" b="b"/>
            <a:pathLst>
              <a:path w="7583792" h="5513841">
                <a:moveTo>
                  <a:pt x="0" y="0"/>
                </a:moveTo>
                <a:lnTo>
                  <a:pt x="7583791" y="0"/>
                </a:lnTo>
                <a:lnTo>
                  <a:pt x="7583791" y="5513841"/>
                </a:lnTo>
                <a:lnTo>
                  <a:pt x="0" y="5513841"/>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Freeform 9"/>
          <p:cNvSpPr/>
          <p:nvPr/>
        </p:nvSpPr>
        <p:spPr>
          <a:xfrm>
            <a:off x="9977463" y="2942916"/>
            <a:ext cx="7311736" cy="5084703"/>
          </a:xfrm>
          <a:custGeom>
            <a:avLst/>
            <a:gdLst/>
            <a:ahLst/>
            <a:cxnLst/>
            <a:rect l="l" t="t" r="r" b="b"/>
            <a:pathLst>
              <a:path w="7311736" h="5084703">
                <a:moveTo>
                  <a:pt x="0" y="0"/>
                </a:moveTo>
                <a:lnTo>
                  <a:pt x="7311736" y="0"/>
                </a:lnTo>
                <a:lnTo>
                  <a:pt x="7311736" y="5084703"/>
                </a:lnTo>
                <a:lnTo>
                  <a:pt x="0" y="5084703"/>
                </a:lnTo>
                <a:lnTo>
                  <a:pt x="0" y="0"/>
                </a:lnTo>
                <a:close/>
              </a:path>
            </a:pathLst>
          </a:custGeom>
          <a:blipFill>
            <a:blip r:embed="rId4"/>
            <a:stretch>
              <a:fillRect/>
            </a:stretch>
          </a:blipFill>
        </p:spPr>
      </p:sp>
      <p:sp>
        <p:nvSpPr>
          <p:cNvPr id="10" name="Freeform 10"/>
          <p:cNvSpPr/>
          <p:nvPr/>
        </p:nvSpPr>
        <p:spPr>
          <a:xfrm>
            <a:off x="13664298" y="9475012"/>
            <a:ext cx="3884460" cy="476208"/>
          </a:xfrm>
          <a:custGeom>
            <a:avLst/>
            <a:gdLst/>
            <a:ahLst/>
            <a:cxnLst/>
            <a:rect l="l" t="t" r="r" b="b"/>
            <a:pathLst>
              <a:path w="3884460" h="476208">
                <a:moveTo>
                  <a:pt x="0" y="0"/>
                </a:moveTo>
                <a:lnTo>
                  <a:pt x="3884460" y="0"/>
                </a:lnTo>
                <a:lnTo>
                  <a:pt x="3884460" y="476208"/>
                </a:lnTo>
                <a:lnTo>
                  <a:pt x="0" y="476208"/>
                </a:lnTo>
                <a:lnTo>
                  <a:pt x="0" y="0"/>
                </a:lnTo>
                <a:close/>
              </a:path>
            </a:pathLst>
          </a:custGeom>
          <a:blipFill>
            <a:blip r:embed="rId5"/>
            <a:stretch>
              <a:fillRect b="-53555"/>
            </a:stretch>
          </a:blipFill>
        </p:spPr>
      </p:sp>
      <p:sp>
        <p:nvSpPr>
          <p:cNvPr id="11" name="TextBox 11"/>
          <p:cNvSpPr txBox="1"/>
          <p:nvPr/>
        </p:nvSpPr>
        <p:spPr>
          <a:xfrm>
            <a:off x="838200" y="2095500"/>
            <a:ext cx="6785021" cy="2590453"/>
          </a:xfrm>
          <a:prstGeom prst="rect">
            <a:avLst/>
          </a:prstGeom>
        </p:spPr>
        <p:txBody>
          <a:bodyPr lIns="0" tIns="0" rIns="0" bIns="0" rtlCol="0" anchor="t">
            <a:spAutoFit/>
          </a:bodyPr>
          <a:lstStyle/>
          <a:p>
            <a:pPr algn="l">
              <a:lnSpc>
                <a:spcPts val="10080"/>
              </a:lnSpc>
            </a:pPr>
            <a:r>
              <a:rPr lang="en-US" sz="3600" b="1" dirty="0">
                <a:solidFill>
                  <a:srgbClr val="545454"/>
                </a:solidFill>
                <a:latin typeface="Open Sans Bold"/>
                <a:ea typeface="Open Sans Bold"/>
                <a:cs typeface="Open Sans Bold"/>
                <a:sym typeface="Open Sans Bold"/>
              </a:rPr>
              <a:t>Team </a:t>
            </a:r>
            <a:r>
              <a:rPr lang="en-US" sz="3600" b="1" dirty="0" smtClean="0">
                <a:solidFill>
                  <a:srgbClr val="545454"/>
                </a:solidFill>
                <a:latin typeface="Open Sans Bold"/>
                <a:ea typeface="Open Sans Bold"/>
                <a:cs typeface="Open Sans Bold"/>
                <a:sym typeface="Open Sans Bold"/>
              </a:rPr>
              <a:t>Member</a:t>
            </a:r>
            <a:r>
              <a:rPr lang="en-US" sz="2400" b="1" dirty="0" smtClean="0">
                <a:solidFill>
                  <a:srgbClr val="545454"/>
                </a:solidFill>
                <a:latin typeface="Open Sans Bold"/>
                <a:ea typeface="Open Sans Bold"/>
                <a:cs typeface="Open Sans Bold"/>
                <a:sym typeface="Open Sans Bold"/>
              </a:rPr>
              <a:t>: Maryam </a:t>
            </a:r>
            <a:r>
              <a:rPr lang="en-US" sz="2400" b="1" dirty="0" err="1" smtClean="0">
                <a:solidFill>
                  <a:srgbClr val="545454"/>
                </a:solidFill>
                <a:latin typeface="Open Sans Bold"/>
                <a:ea typeface="Open Sans Bold"/>
                <a:cs typeface="Open Sans Bold"/>
                <a:sym typeface="Open Sans Bold"/>
              </a:rPr>
              <a:t>Naeem</a:t>
            </a:r>
            <a:endParaRPr lang="en-US" sz="2400" b="1" dirty="0" smtClean="0">
              <a:solidFill>
                <a:srgbClr val="545454"/>
              </a:solidFill>
              <a:latin typeface="Open Sans Bold"/>
              <a:ea typeface="Open Sans Bold"/>
              <a:cs typeface="Open Sans Bold"/>
              <a:sym typeface="Open Sans Bold"/>
            </a:endParaRPr>
          </a:p>
          <a:p>
            <a:pPr algn="l">
              <a:lnSpc>
                <a:spcPts val="10080"/>
              </a:lnSpc>
            </a:pPr>
            <a:r>
              <a:rPr lang="en-US" sz="3600" b="1" dirty="0" smtClean="0">
                <a:solidFill>
                  <a:srgbClr val="545454"/>
                </a:solidFill>
                <a:latin typeface="Open Sans Bold"/>
                <a:ea typeface="Open Sans Bold"/>
                <a:cs typeface="Open Sans Bold"/>
                <a:sym typeface="Open Sans Bold"/>
              </a:rPr>
              <a:t>Mentors: </a:t>
            </a:r>
            <a:r>
              <a:rPr lang="en-US" sz="2800" b="1" dirty="0" smtClean="0">
                <a:solidFill>
                  <a:srgbClr val="545454"/>
                </a:solidFill>
                <a:latin typeface="Open Sans Bold"/>
                <a:ea typeface="Open Sans Bold"/>
                <a:cs typeface="Open Sans Bold"/>
                <a:sym typeface="Open Sans Bold"/>
              </a:rPr>
              <a:t>Fatima </a:t>
            </a:r>
            <a:r>
              <a:rPr lang="en-US" sz="2800" b="1" dirty="0" err="1" smtClean="0">
                <a:solidFill>
                  <a:srgbClr val="545454"/>
                </a:solidFill>
                <a:latin typeface="Open Sans Bold"/>
                <a:ea typeface="Open Sans Bold"/>
                <a:cs typeface="Open Sans Bold"/>
                <a:sym typeface="Open Sans Bold"/>
              </a:rPr>
              <a:t>Jassim</a:t>
            </a:r>
            <a:r>
              <a:rPr lang="en-US" sz="2800" b="1" dirty="0" smtClean="0">
                <a:solidFill>
                  <a:srgbClr val="545454"/>
                </a:solidFill>
                <a:latin typeface="Open Sans Bold"/>
                <a:ea typeface="Open Sans Bold"/>
                <a:cs typeface="Open Sans Bold"/>
                <a:sym typeface="Open Sans Bold"/>
              </a:rPr>
              <a:t>,</a:t>
            </a:r>
            <a:endParaRPr lang="en-US" sz="2800" b="1" dirty="0">
              <a:solidFill>
                <a:srgbClr val="545454"/>
              </a:solidFill>
              <a:latin typeface="Open Sans Bold"/>
              <a:ea typeface="Open Sans Bold"/>
              <a:cs typeface="Open Sans Bold"/>
              <a:sym typeface="Open Sans Bold"/>
            </a:endParaRPr>
          </a:p>
        </p:txBody>
      </p:sp>
      <p:sp>
        <p:nvSpPr>
          <p:cNvPr id="12" name="TextBox 12"/>
          <p:cNvSpPr txBox="1"/>
          <p:nvPr/>
        </p:nvSpPr>
        <p:spPr>
          <a:xfrm>
            <a:off x="1473881" y="1510290"/>
            <a:ext cx="4863450" cy="464820"/>
          </a:xfrm>
          <a:prstGeom prst="rect">
            <a:avLst/>
          </a:prstGeom>
        </p:spPr>
        <p:txBody>
          <a:bodyPr lIns="0" tIns="0" rIns="0" bIns="0" rtlCol="0" anchor="t">
            <a:spAutoFit/>
          </a:bodyPr>
          <a:lstStyle/>
          <a:p>
            <a:pPr algn="l">
              <a:lnSpc>
                <a:spcPts val="3779"/>
              </a:lnSpc>
            </a:pPr>
            <a:r>
              <a:rPr lang="en-US" sz="2700" b="1" dirty="0" err="1">
                <a:solidFill>
                  <a:srgbClr val="545454"/>
                </a:solidFill>
                <a:latin typeface="Open Sans Semi-Bold"/>
                <a:ea typeface="Open Sans Semi-Bold"/>
                <a:cs typeface="Open Sans Semi-Bold"/>
                <a:sym typeface="Open Sans Semi-Bold"/>
              </a:rPr>
              <a:t>Codeavour</a:t>
            </a:r>
            <a:r>
              <a:rPr lang="en-US" sz="2700" b="1" dirty="0">
                <a:solidFill>
                  <a:srgbClr val="545454"/>
                </a:solidFill>
                <a:latin typeface="Open Sans Semi-Bold"/>
                <a:ea typeface="Open Sans Semi-Bold"/>
                <a:cs typeface="Open Sans Semi-Bold"/>
                <a:sym typeface="Open Sans Semi-Bold"/>
              </a:rPr>
              <a:t> 6.0 International</a:t>
            </a:r>
          </a:p>
        </p:txBody>
      </p:sp>
      <p:pic>
        <p:nvPicPr>
          <p:cNvPr id="13" name="صورة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4796734"/>
            <a:ext cx="4160520" cy="4886720"/>
          </a:xfrm>
          <a:prstGeom prst="rect">
            <a:avLst/>
          </a:prstGeom>
        </p:spPr>
      </p:pic>
      <p:pic>
        <p:nvPicPr>
          <p:cNvPr id="14" name="صورة 13"/>
          <p:cNvPicPr>
            <a:picLocks noChangeAspect="1"/>
          </p:cNvPicPr>
          <p:nvPr/>
        </p:nvPicPr>
        <p:blipFill rotWithShape="1">
          <a:blip r:embed="rId7" cstate="print">
            <a:extLst>
              <a:ext uri="{28A0092B-C50C-407E-A947-70E740481C1C}">
                <a14:useLocalDpi xmlns:a14="http://schemas.microsoft.com/office/drawing/2010/main" val="0"/>
              </a:ext>
            </a:extLst>
          </a:blip>
          <a:srcRect l="3559" t="2370" r="-3559" b="-2722"/>
          <a:stretch/>
        </p:blipFill>
        <p:spPr>
          <a:xfrm>
            <a:off x="4936053" y="4796734"/>
            <a:ext cx="3853607" cy="501511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9C314"/>
            </a:solidFill>
          </p:spPr>
        </p:sp>
      </p:grpSp>
      <p:grpSp>
        <p:nvGrpSpPr>
          <p:cNvPr id="4" name="Group 4"/>
          <p:cNvGrpSpPr/>
          <p:nvPr/>
        </p:nvGrpSpPr>
        <p:grpSpPr>
          <a:xfrm>
            <a:off x="0" y="9675834"/>
            <a:ext cx="18288000" cy="611166"/>
            <a:chOff x="0" y="0"/>
            <a:chExt cx="6671512" cy="222955"/>
          </a:xfrm>
        </p:grpSpPr>
        <p:sp>
          <p:nvSpPr>
            <p:cNvPr id="5" name="Freeform 5"/>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solidFill>
              <a:srgbClr val="5E2B7F">
                <a:alpha val="80000"/>
              </a:srgbClr>
            </a:solidFill>
          </p:spPr>
        </p:sp>
      </p:grpSp>
      <p:grpSp>
        <p:nvGrpSpPr>
          <p:cNvPr id="6" name="Group 6"/>
          <p:cNvGrpSpPr/>
          <p:nvPr/>
        </p:nvGrpSpPr>
        <p:grpSpPr>
          <a:xfrm>
            <a:off x="0" y="9675834"/>
            <a:ext cx="9872106" cy="611166"/>
            <a:chOff x="0" y="0"/>
            <a:chExt cx="3601371" cy="222955"/>
          </a:xfrm>
        </p:grpSpPr>
        <p:sp>
          <p:nvSpPr>
            <p:cNvPr id="7" name="Freeform 7"/>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solidFill>
              <a:srgbClr val="5E2B7F"/>
            </a:solidFill>
          </p:spPr>
        </p:sp>
      </p:grpSp>
      <p:grpSp>
        <p:nvGrpSpPr>
          <p:cNvPr id="8" name="Group 8"/>
          <p:cNvGrpSpPr/>
          <p:nvPr/>
        </p:nvGrpSpPr>
        <p:grpSpPr>
          <a:xfrm>
            <a:off x="9872106" y="0"/>
            <a:ext cx="8415894" cy="5143500"/>
            <a:chOff x="0" y="0"/>
            <a:chExt cx="2216532" cy="1354667"/>
          </a:xfrm>
        </p:grpSpPr>
        <p:sp>
          <p:nvSpPr>
            <p:cNvPr id="9" name="Freeform 9"/>
            <p:cNvSpPr/>
            <p:nvPr/>
          </p:nvSpPr>
          <p:spPr>
            <a:xfrm>
              <a:off x="0" y="0"/>
              <a:ext cx="2216532" cy="1354667"/>
            </a:xfrm>
            <a:custGeom>
              <a:avLst/>
              <a:gdLst/>
              <a:ahLst/>
              <a:cxnLst/>
              <a:rect l="l" t="t" r="r" b="b"/>
              <a:pathLst>
                <a:path w="2216532" h="1354667">
                  <a:moveTo>
                    <a:pt x="0" y="0"/>
                  </a:moveTo>
                  <a:lnTo>
                    <a:pt x="2216532" y="0"/>
                  </a:lnTo>
                  <a:lnTo>
                    <a:pt x="2216532" y="1354667"/>
                  </a:lnTo>
                  <a:lnTo>
                    <a:pt x="0" y="1354667"/>
                  </a:lnTo>
                  <a:close/>
                </a:path>
              </a:pathLst>
            </a:custGeom>
            <a:solidFill>
              <a:srgbClr val="FDFDE0"/>
            </a:solidFill>
            <a:ln w="38100" cap="sq">
              <a:solidFill>
                <a:srgbClr val="F9C314"/>
              </a:solidFill>
              <a:prstDash val="solid"/>
              <a:miter/>
            </a:ln>
          </p:spPr>
        </p:sp>
        <p:sp>
          <p:nvSpPr>
            <p:cNvPr id="10" name="TextBox 10"/>
            <p:cNvSpPr txBox="1"/>
            <p:nvPr/>
          </p:nvSpPr>
          <p:spPr>
            <a:xfrm>
              <a:off x="0" y="-28575"/>
              <a:ext cx="2216532" cy="1383242"/>
            </a:xfrm>
            <a:prstGeom prst="rect">
              <a:avLst/>
            </a:prstGeom>
          </p:spPr>
          <p:txBody>
            <a:bodyPr lIns="50800" tIns="50800" rIns="50800" bIns="50800" rtlCol="0" anchor="ctr"/>
            <a:lstStyle/>
            <a:p>
              <a:pPr algn="ctr">
                <a:lnSpc>
                  <a:spcPts val="2520"/>
                </a:lnSpc>
              </a:pPr>
              <a:endParaRPr/>
            </a:p>
          </p:txBody>
        </p:sp>
      </p:grpSp>
      <p:sp>
        <p:nvSpPr>
          <p:cNvPr id="17" name="TextBox 17"/>
          <p:cNvSpPr txBox="1"/>
          <p:nvPr/>
        </p:nvSpPr>
        <p:spPr>
          <a:xfrm>
            <a:off x="1677242" y="3548587"/>
            <a:ext cx="6785021" cy="1226820"/>
          </a:xfrm>
          <a:prstGeom prst="rect">
            <a:avLst/>
          </a:prstGeom>
        </p:spPr>
        <p:txBody>
          <a:bodyPr lIns="0" tIns="0" rIns="0" bIns="0" rtlCol="0" anchor="t">
            <a:spAutoFit/>
          </a:bodyPr>
          <a:lstStyle/>
          <a:p>
            <a:pPr algn="l">
              <a:lnSpc>
                <a:spcPts val="10080"/>
              </a:lnSpc>
            </a:pPr>
            <a:r>
              <a:rPr lang="en-US" sz="7200" b="1" dirty="0" err="1" smtClean="0">
                <a:solidFill>
                  <a:srgbClr val="545454"/>
                </a:solidFill>
                <a:latin typeface="Open Sans Bold"/>
                <a:ea typeface="Open Sans Bold"/>
                <a:cs typeface="Open Sans Bold"/>
                <a:sym typeface="Open Sans Bold"/>
              </a:rPr>
              <a:t>OcnoBrain</a:t>
            </a:r>
            <a:r>
              <a:rPr lang="en-US" sz="7200" b="1" dirty="0" smtClean="0">
                <a:solidFill>
                  <a:srgbClr val="545454"/>
                </a:solidFill>
                <a:latin typeface="Open Sans Bold"/>
                <a:ea typeface="Open Sans Bold"/>
                <a:cs typeface="Open Sans Bold"/>
                <a:sym typeface="Open Sans Bold"/>
              </a:rPr>
              <a:t> AI</a:t>
            </a:r>
            <a:endParaRPr lang="en-US" sz="7200" b="1" dirty="0">
              <a:solidFill>
                <a:srgbClr val="545454"/>
              </a:solidFill>
              <a:latin typeface="Open Sans Bold"/>
              <a:ea typeface="Open Sans Bold"/>
              <a:cs typeface="Open Sans Bold"/>
              <a:sym typeface="Open Sans Bold"/>
            </a:endParaRPr>
          </a:p>
        </p:txBody>
      </p:sp>
      <p:sp>
        <p:nvSpPr>
          <p:cNvPr id="18" name="TextBox 18"/>
          <p:cNvSpPr txBox="1"/>
          <p:nvPr/>
        </p:nvSpPr>
        <p:spPr>
          <a:xfrm>
            <a:off x="11566058" y="2033270"/>
            <a:ext cx="5027990" cy="962660"/>
          </a:xfrm>
          <a:prstGeom prst="rect">
            <a:avLst/>
          </a:prstGeom>
        </p:spPr>
        <p:txBody>
          <a:bodyPr lIns="0" tIns="0" rIns="0" bIns="0" rtlCol="0" anchor="t">
            <a:spAutoFit/>
          </a:bodyPr>
          <a:lstStyle/>
          <a:p>
            <a:pPr algn="ctr">
              <a:lnSpc>
                <a:spcPts val="7840"/>
              </a:lnSpc>
            </a:pPr>
            <a:r>
              <a:rPr lang="en-US" sz="5600" b="1">
                <a:solidFill>
                  <a:srgbClr val="545454">
                    <a:alpha val="69804"/>
                  </a:srgbClr>
                </a:solidFill>
                <a:latin typeface="Open Sans Bold"/>
                <a:ea typeface="Open Sans Bold"/>
                <a:cs typeface="Open Sans Bold"/>
                <a:sym typeface="Open Sans Bold"/>
              </a:rPr>
              <a:t>Add Image</a:t>
            </a:r>
          </a:p>
        </p:txBody>
      </p:sp>
      <p:sp>
        <p:nvSpPr>
          <p:cNvPr id="19" name="TextBox 19"/>
          <p:cNvSpPr txBox="1"/>
          <p:nvPr/>
        </p:nvSpPr>
        <p:spPr>
          <a:xfrm>
            <a:off x="10353788" y="6543629"/>
            <a:ext cx="2930889" cy="1585595"/>
          </a:xfrm>
          <a:prstGeom prst="rect">
            <a:avLst/>
          </a:prstGeom>
        </p:spPr>
        <p:txBody>
          <a:bodyPr lIns="0" tIns="0" rIns="0" bIns="0" rtlCol="0" anchor="t">
            <a:spAutoFit/>
          </a:bodyPr>
          <a:lstStyle/>
          <a:p>
            <a:pPr algn="ctr">
              <a:lnSpc>
                <a:spcPts val="6160"/>
              </a:lnSpc>
            </a:pPr>
            <a:r>
              <a:rPr lang="en-US" sz="5600" b="1">
                <a:solidFill>
                  <a:srgbClr val="545454">
                    <a:alpha val="69804"/>
                  </a:srgbClr>
                </a:solidFill>
                <a:latin typeface="Open Sans Bold"/>
                <a:ea typeface="Open Sans Bold"/>
                <a:cs typeface="Open Sans Bold"/>
                <a:sym typeface="Open Sans Bold"/>
              </a:rPr>
              <a:t>Add Image</a:t>
            </a:r>
          </a:p>
        </p:txBody>
      </p:sp>
      <p:sp>
        <p:nvSpPr>
          <p:cNvPr id="20" name="TextBox 20"/>
          <p:cNvSpPr txBox="1"/>
          <p:nvPr/>
        </p:nvSpPr>
        <p:spPr>
          <a:xfrm>
            <a:off x="14843998" y="6541362"/>
            <a:ext cx="2930889" cy="1585595"/>
          </a:xfrm>
          <a:prstGeom prst="rect">
            <a:avLst/>
          </a:prstGeom>
        </p:spPr>
        <p:txBody>
          <a:bodyPr lIns="0" tIns="0" rIns="0" bIns="0" rtlCol="0" anchor="t">
            <a:spAutoFit/>
          </a:bodyPr>
          <a:lstStyle/>
          <a:p>
            <a:pPr algn="ctr">
              <a:lnSpc>
                <a:spcPts val="6160"/>
              </a:lnSpc>
            </a:pPr>
            <a:r>
              <a:rPr lang="en-US" sz="5600" b="1" dirty="0">
                <a:solidFill>
                  <a:srgbClr val="545454">
                    <a:alpha val="69804"/>
                  </a:srgbClr>
                </a:solidFill>
                <a:latin typeface="Open Sans Bold"/>
                <a:ea typeface="Open Sans Bold"/>
                <a:cs typeface="Open Sans Bold"/>
                <a:sym typeface="Open Sans Bold"/>
              </a:rPr>
              <a:t>Add Image</a:t>
            </a:r>
          </a:p>
        </p:txBody>
      </p:sp>
      <p:sp>
        <p:nvSpPr>
          <p:cNvPr id="21" name="TextBox 21"/>
          <p:cNvSpPr txBox="1"/>
          <p:nvPr/>
        </p:nvSpPr>
        <p:spPr>
          <a:xfrm>
            <a:off x="1677242" y="2938780"/>
            <a:ext cx="4863450" cy="464820"/>
          </a:xfrm>
          <a:prstGeom prst="rect">
            <a:avLst/>
          </a:prstGeom>
        </p:spPr>
        <p:txBody>
          <a:bodyPr lIns="0" tIns="0" rIns="0" bIns="0" rtlCol="0" anchor="t">
            <a:spAutoFit/>
          </a:bodyPr>
          <a:lstStyle/>
          <a:p>
            <a:pPr algn="l">
              <a:lnSpc>
                <a:spcPts val="3779"/>
              </a:lnSpc>
            </a:pPr>
            <a:r>
              <a:rPr lang="en-US" sz="2700" b="1" dirty="0" smtClean="0">
                <a:solidFill>
                  <a:srgbClr val="545454"/>
                </a:solidFill>
                <a:latin typeface="Open Sans Semi-Bold"/>
                <a:ea typeface="Open Sans Semi-Bold"/>
                <a:cs typeface="Open Sans Semi-Bold"/>
                <a:sym typeface="Open Sans Semi-Bold"/>
              </a:rPr>
              <a:t>Good health and wellbeing</a:t>
            </a:r>
            <a:endParaRPr lang="en-US" sz="2700" b="1" dirty="0">
              <a:solidFill>
                <a:srgbClr val="545454"/>
              </a:solidFill>
              <a:latin typeface="Open Sans Semi-Bold"/>
              <a:ea typeface="Open Sans Semi-Bold"/>
              <a:cs typeface="Open Sans Semi-Bold"/>
              <a:sym typeface="Open Sans Semi-Bold"/>
            </a:endParaRPr>
          </a:p>
        </p:txBody>
      </p:sp>
      <p:sp>
        <p:nvSpPr>
          <p:cNvPr id="22" name="TextBox 22"/>
          <p:cNvSpPr txBox="1"/>
          <p:nvPr/>
        </p:nvSpPr>
        <p:spPr>
          <a:xfrm>
            <a:off x="762000" y="5328828"/>
            <a:ext cx="7999423" cy="3022559"/>
          </a:xfrm>
          <a:prstGeom prst="rect">
            <a:avLst/>
          </a:prstGeom>
        </p:spPr>
        <p:txBody>
          <a:bodyPr wrap="square" lIns="0" tIns="0" rIns="0" bIns="0" rtlCol="0" anchor="t">
            <a:spAutoFit/>
          </a:bodyPr>
          <a:lstStyle/>
          <a:p>
            <a:pPr>
              <a:lnSpc>
                <a:spcPts val="3359"/>
              </a:lnSpc>
            </a:pPr>
            <a:r>
              <a:rPr lang="en-GB" sz="2399" b="1" dirty="0">
                <a:solidFill>
                  <a:srgbClr val="545454"/>
                </a:solidFill>
                <a:latin typeface="Open Sans Semi-Bold"/>
                <a:ea typeface="Open Sans Semi-Bold"/>
                <a:cs typeface="Open Sans Semi-Bold"/>
                <a:sym typeface="Open Sans Semi-Bold"/>
              </a:rPr>
              <a:t>This project uses artificial intelligence to diagnose brain </a:t>
            </a:r>
            <a:r>
              <a:rPr lang="en-GB" sz="2399" b="1" dirty="0" err="1">
                <a:solidFill>
                  <a:srgbClr val="545454"/>
                </a:solidFill>
                <a:latin typeface="Open Sans Semi-Bold"/>
                <a:ea typeface="Open Sans Semi-Bold"/>
                <a:cs typeface="Open Sans Semi-Bold"/>
                <a:sym typeface="Open Sans Semi-Bold"/>
              </a:rPr>
              <a:t>tumors</a:t>
            </a:r>
            <a:r>
              <a:rPr lang="en-GB" sz="2399" b="1" dirty="0">
                <a:solidFill>
                  <a:srgbClr val="545454"/>
                </a:solidFill>
                <a:latin typeface="Open Sans Semi-Bold"/>
                <a:ea typeface="Open Sans Semi-Bold"/>
                <a:cs typeface="Open Sans Semi-Bold"/>
                <a:sym typeface="Open Sans Semi-Bold"/>
              </a:rPr>
              <a:t> from MRI images, providing users with detailed information on symptoms, prevention</a:t>
            </a:r>
            <a:r>
              <a:rPr lang="en-GB" sz="2399" b="1" dirty="0" smtClean="0">
                <a:solidFill>
                  <a:srgbClr val="545454"/>
                </a:solidFill>
                <a:latin typeface="Open Sans Semi-Bold"/>
                <a:ea typeface="Open Sans Semi-Bold"/>
                <a:cs typeface="Open Sans Semi-Bold"/>
                <a:sym typeface="Open Sans Semi-Bold"/>
              </a:rPr>
              <a:t>,</a:t>
            </a:r>
          </a:p>
          <a:p>
            <a:pPr>
              <a:lnSpc>
                <a:spcPts val="3359"/>
              </a:lnSpc>
            </a:pPr>
            <a:r>
              <a:rPr lang="en-GB" sz="2399" b="1" dirty="0" smtClean="0">
                <a:solidFill>
                  <a:srgbClr val="545454"/>
                </a:solidFill>
                <a:latin typeface="Open Sans Semi-Bold"/>
                <a:ea typeface="Open Sans Semi-Bold"/>
                <a:cs typeface="Open Sans Semi-Bold"/>
                <a:sym typeface="Open Sans Semi-Bold"/>
              </a:rPr>
              <a:t> </a:t>
            </a:r>
            <a:r>
              <a:rPr lang="en-GB" sz="2399" b="1" dirty="0">
                <a:solidFill>
                  <a:srgbClr val="545454"/>
                </a:solidFill>
                <a:latin typeface="Open Sans Semi-Bold"/>
                <a:ea typeface="Open Sans Semi-Bold"/>
                <a:cs typeface="Open Sans Semi-Bold"/>
                <a:sym typeface="Open Sans Semi-Bold"/>
              </a:rPr>
              <a:t>and </a:t>
            </a:r>
            <a:r>
              <a:rPr lang="en-GB" sz="2399" b="1" dirty="0" err="1">
                <a:solidFill>
                  <a:srgbClr val="545454"/>
                </a:solidFill>
                <a:latin typeface="Open Sans Semi-Bold"/>
                <a:ea typeface="Open Sans Semi-Bold"/>
                <a:cs typeface="Open Sans Semi-Bold"/>
                <a:sym typeface="Open Sans Semi-Bold"/>
              </a:rPr>
              <a:t>tumor</a:t>
            </a:r>
            <a:r>
              <a:rPr lang="en-GB" sz="2399" b="1" dirty="0">
                <a:solidFill>
                  <a:srgbClr val="545454"/>
                </a:solidFill>
                <a:latin typeface="Open Sans Semi-Bold"/>
                <a:ea typeface="Open Sans Semi-Bold"/>
                <a:cs typeface="Open Sans Semi-Bold"/>
                <a:sym typeface="Open Sans Semi-Bold"/>
              </a:rPr>
              <a:t> </a:t>
            </a:r>
            <a:r>
              <a:rPr lang="en-GB" sz="2399" b="1">
                <a:solidFill>
                  <a:srgbClr val="545454"/>
                </a:solidFill>
                <a:latin typeface="Open Sans Semi-Bold"/>
                <a:ea typeface="Open Sans Semi-Bold"/>
                <a:cs typeface="Open Sans Semi-Bold"/>
                <a:sym typeface="Open Sans Semi-Bold"/>
              </a:rPr>
              <a:t>types</a:t>
            </a:r>
            <a:r>
              <a:rPr lang="en-GB" sz="2399" b="1" smtClean="0">
                <a:solidFill>
                  <a:srgbClr val="545454"/>
                </a:solidFill>
                <a:latin typeface="Open Sans Semi-Bold"/>
                <a:ea typeface="Open Sans Semi-Bold"/>
                <a:cs typeface="Open Sans Semi-Bold"/>
                <a:sym typeface="Open Sans Semi-Bold"/>
              </a:rPr>
              <a:t>.</a:t>
            </a:r>
          </a:p>
          <a:p>
            <a:pPr>
              <a:lnSpc>
                <a:spcPts val="3359"/>
              </a:lnSpc>
            </a:pPr>
            <a:r>
              <a:rPr lang="en-GB" sz="2399" b="1" smtClean="0">
                <a:solidFill>
                  <a:srgbClr val="545454"/>
                </a:solidFill>
                <a:latin typeface="Open Sans Semi-Bold"/>
                <a:ea typeface="Open Sans Semi-Bold"/>
                <a:cs typeface="Open Sans Semi-Bold"/>
                <a:sym typeface="Open Sans Semi-Bold"/>
              </a:rPr>
              <a:t> </a:t>
            </a:r>
            <a:r>
              <a:rPr lang="en-GB" sz="2399" b="1" dirty="0">
                <a:solidFill>
                  <a:srgbClr val="545454"/>
                </a:solidFill>
                <a:latin typeface="Open Sans Semi-Bold"/>
                <a:ea typeface="Open Sans Semi-Bold"/>
                <a:cs typeface="Open Sans Semi-Bold"/>
                <a:sym typeface="Open Sans Semi-Bold"/>
              </a:rPr>
              <a:t>It aims to enhance early diagnosis, raise awareness, and improve healthcare accessibility, particularly in remote areas.</a:t>
            </a:r>
            <a:endParaRPr lang="en-US" sz="2399" b="1" dirty="0">
              <a:solidFill>
                <a:srgbClr val="545454"/>
              </a:solidFill>
              <a:latin typeface="Open Sans Semi-Bold"/>
              <a:ea typeface="Open Sans Semi-Bold"/>
              <a:cs typeface="Open Sans Semi-Bold"/>
              <a:sym typeface="Open Sans Semi-Bold"/>
            </a:endParaRPr>
          </a:p>
        </p:txBody>
      </p:sp>
      <p:sp>
        <p:nvSpPr>
          <p:cNvPr id="23" name="Freeform 23"/>
          <p:cNvSpPr/>
          <p:nvPr/>
        </p:nvSpPr>
        <p:spPr>
          <a:xfrm>
            <a:off x="13664298" y="9475012"/>
            <a:ext cx="3884460" cy="476208"/>
          </a:xfrm>
          <a:custGeom>
            <a:avLst/>
            <a:gdLst/>
            <a:ahLst/>
            <a:cxnLst/>
            <a:rect l="l" t="t" r="r" b="b"/>
            <a:pathLst>
              <a:path w="3884460" h="476208">
                <a:moveTo>
                  <a:pt x="0" y="0"/>
                </a:moveTo>
                <a:lnTo>
                  <a:pt x="3884460" y="0"/>
                </a:lnTo>
                <a:lnTo>
                  <a:pt x="3884460" y="476208"/>
                </a:lnTo>
                <a:lnTo>
                  <a:pt x="0" y="476208"/>
                </a:lnTo>
                <a:lnTo>
                  <a:pt x="0" y="0"/>
                </a:lnTo>
                <a:close/>
              </a:path>
            </a:pathLst>
          </a:custGeom>
          <a:blipFill>
            <a:blip r:embed="rId2"/>
            <a:stretch>
              <a:fillRect b="-53555"/>
            </a:stretch>
          </a:blipFill>
        </p:spPr>
      </p:sp>
      <p:pic>
        <p:nvPicPr>
          <p:cNvPr id="24" name="صورة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72106" y="178279"/>
            <a:ext cx="8415894" cy="4965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5" name="صورة 24"/>
          <p:cNvPicPr>
            <a:picLocks noChangeAspect="1"/>
          </p:cNvPicPr>
          <p:nvPr/>
        </p:nvPicPr>
        <p:blipFill rotWithShape="1">
          <a:blip r:embed="rId4">
            <a:extLst>
              <a:ext uri="{28A0092B-C50C-407E-A947-70E740481C1C}">
                <a14:useLocalDpi xmlns:a14="http://schemas.microsoft.com/office/drawing/2010/main" val="0"/>
              </a:ext>
            </a:extLst>
          </a:blip>
          <a:srcRect l="-891" t="10346" r="-1736" b="490"/>
          <a:stretch/>
        </p:blipFill>
        <p:spPr>
          <a:xfrm>
            <a:off x="9372600" y="5328828"/>
            <a:ext cx="8839200" cy="41672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9C314"/>
            </a:solidFill>
          </p:spPr>
        </p:sp>
      </p:grpSp>
      <p:grpSp>
        <p:nvGrpSpPr>
          <p:cNvPr id="4" name="Group 4"/>
          <p:cNvGrpSpPr/>
          <p:nvPr/>
        </p:nvGrpSpPr>
        <p:grpSpPr>
          <a:xfrm>
            <a:off x="0" y="9675834"/>
            <a:ext cx="18288000" cy="611166"/>
            <a:chOff x="0" y="0"/>
            <a:chExt cx="6671512" cy="222955"/>
          </a:xfrm>
        </p:grpSpPr>
        <p:sp>
          <p:nvSpPr>
            <p:cNvPr id="5" name="Freeform 5"/>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solidFill>
              <a:srgbClr val="5E2B7F">
                <a:alpha val="80000"/>
              </a:srgbClr>
            </a:solidFill>
          </p:spPr>
        </p:sp>
      </p:grpSp>
      <p:grpSp>
        <p:nvGrpSpPr>
          <p:cNvPr id="6" name="Group 6"/>
          <p:cNvGrpSpPr/>
          <p:nvPr/>
        </p:nvGrpSpPr>
        <p:grpSpPr>
          <a:xfrm>
            <a:off x="0" y="9675834"/>
            <a:ext cx="9872106" cy="611166"/>
            <a:chOff x="0" y="0"/>
            <a:chExt cx="3601371" cy="222955"/>
          </a:xfrm>
        </p:grpSpPr>
        <p:sp>
          <p:nvSpPr>
            <p:cNvPr id="7" name="Freeform 7"/>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solidFill>
              <a:srgbClr val="5E2B7F"/>
            </a:solidFill>
          </p:spPr>
        </p:sp>
      </p:grpSp>
      <p:sp>
        <p:nvSpPr>
          <p:cNvPr id="8" name="Freeform 8"/>
          <p:cNvSpPr/>
          <p:nvPr/>
        </p:nvSpPr>
        <p:spPr>
          <a:xfrm>
            <a:off x="11829830" y="2267870"/>
            <a:ext cx="4437598" cy="5521117"/>
          </a:xfrm>
          <a:custGeom>
            <a:avLst/>
            <a:gdLst/>
            <a:ahLst/>
            <a:cxnLst/>
            <a:rect l="l" t="t" r="r" b="b"/>
            <a:pathLst>
              <a:path w="4437598" h="5521117">
                <a:moveTo>
                  <a:pt x="0" y="0"/>
                </a:moveTo>
                <a:lnTo>
                  <a:pt x="4437598" y="0"/>
                </a:lnTo>
                <a:lnTo>
                  <a:pt x="4437598" y="5521117"/>
                </a:lnTo>
                <a:lnTo>
                  <a:pt x="0" y="552111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TextBox 9"/>
          <p:cNvSpPr txBox="1"/>
          <p:nvPr/>
        </p:nvSpPr>
        <p:spPr>
          <a:xfrm>
            <a:off x="1677241" y="1562100"/>
            <a:ext cx="4018863" cy="963930"/>
          </a:xfrm>
          <a:prstGeom prst="rect">
            <a:avLst/>
          </a:prstGeom>
        </p:spPr>
        <p:txBody>
          <a:bodyPr lIns="0" tIns="0" rIns="0" bIns="0" rtlCol="0" anchor="t">
            <a:spAutoFit/>
          </a:bodyPr>
          <a:lstStyle/>
          <a:p>
            <a:pPr algn="l">
              <a:lnSpc>
                <a:spcPts val="7200"/>
              </a:lnSpc>
            </a:pPr>
            <a:r>
              <a:rPr lang="en-US" sz="7200" b="1" dirty="0">
                <a:solidFill>
                  <a:srgbClr val="545454"/>
                </a:solidFill>
                <a:latin typeface="Open Sans Bold"/>
                <a:ea typeface="Open Sans Bold"/>
                <a:cs typeface="Open Sans Bold"/>
                <a:sym typeface="Open Sans Bold"/>
              </a:rPr>
              <a:t>Problem </a:t>
            </a:r>
          </a:p>
        </p:txBody>
      </p:sp>
      <p:sp>
        <p:nvSpPr>
          <p:cNvPr id="10" name="TextBox 10"/>
          <p:cNvSpPr txBox="1"/>
          <p:nvPr/>
        </p:nvSpPr>
        <p:spPr>
          <a:xfrm>
            <a:off x="381000" y="2933700"/>
            <a:ext cx="10058400" cy="6104235"/>
          </a:xfrm>
          <a:prstGeom prst="rect">
            <a:avLst/>
          </a:prstGeom>
        </p:spPr>
        <p:txBody>
          <a:bodyPr wrap="square" lIns="0" tIns="0" rIns="0" bIns="0" rtlCol="0" anchor="t">
            <a:spAutoFit/>
          </a:bodyPr>
          <a:lstStyle/>
          <a:p>
            <a:pPr marL="342900" indent="-342900">
              <a:lnSpc>
                <a:spcPts val="3359"/>
              </a:lnSpc>
              <a:buFont typeface="Arial" pitchFamily="34" charset="0"/>
              <a:buChar char="•"/>
            </a:pPr>
            <a:r>
              <a:rPr lang="en-GB" sz="2399" b="1" dirty="0" smtClean="0">
                <a:solidFill>
                  <a:srgbClr val="545454"/>
                </a:solidFill>
                <a:latin typeface="Open Sans Semi-Bold"/>
                <a:ea typeface="Open Sans Semi-Bold"/>
                <a:cs typeface="Open Sans Semi-Bold"/>
                <a:sym typeface="Open Sans Semi-Bold"/>
              </a:rPr>
              <a:t>Hospitals </a:t>
            </a:r>
            <a:r>
              <a:rPr lang="en-GB" sz="2399" b="1" dirty="0">
                <a:solidFill>
                  <a:srgbClr val="545454"/>
                </a:solidFill>
                <a:latin typeface="Open Sans Semi-Bold"/>
                <a:ea typeface="Open Sans Semi-Bold"/>
                <a:cs typeface="Open Sans Semi-Bold"/>
                <a:sym typeface="Open Sans Semi-Bold"/>
              </a:rPr>
              <a:t>often face overcrowding, leading to long waiting times for diagnostic results. This delay can be critical, as every minute counts in determining a patient's treatment and survival chances. </a:t>
            </a:r>
            <a:endParaRPr lang="en-GB" sz="2399" b="1" dirty="0" smtClean="0">
              <a:solidFill>
                <a:srgbClr val="545454"/>
              </a:solidFill>
              <a:latin typeface="Open Sans Semi-Bold"/>
              <a:ea typeface="Open Sans Semi-Bold"/>
              <a:cs typeface="Open Sans Semi-Bold"/>
              <a:sym typeface="Open Sans Semi-Bold"/>
            </a:endParaRPr>
          </a:p>
          <a:p>
            <a:pPr>
              <a:lnSpc>
                <a:spcPts val="3359"/>
              </a:lnSpc>
            </a:pPr>
            <a:endParaRPr lang="en-US" sz="2399" b="1" dirty="0">
              <a:solidFill>
                <a:srgbClr val="545454"/>
              </a:solidFill>
              <a:latin typeface="Open Sans Semi-Bold"/>
              <a:ea typeface="Open Sans Semi-Bold"/>
              <a:cs typeface="Open Sans Semi-Bold"/>
              <a:sym typeface="Open Sans Semi-Bold"/>
            </a:endParaRPr>
          </a:p>
          <a:p>
            <a:pPr marL="342900" indent="-342900">
              <a:lnSpc>
                <a:spcPts val="3359"/>
              </a:lnSpc>
              <a:buFont typeface="Arial" pitchFamily="34" charset="0"/>
              <a:buChar char="•"/>
            </a:pPr>
            <a:r>
              <a:rPr lang="en-GB" sz="2399" b="1" dirty="0" smtClean="0">
                <a:solidFill>
                  <a:srgbClr val="545454"/>
                </a:solidFill>
                <a:latin typeface="Open Sans Semi-Bold"/>
                <a:ea typeface="Open Sans Semi-Bold"/>
                <a:cs typeface="Open Sans Semi-Bold"/>
                <a:sym typeface="Open Sans Semi-Bold"/>
              </a:rPr>
              <a:t>Medical </a:t>
            </a:r>
            <a:r>
              <a:rPr lang="en-GB" sz="2399" b="1" dirty="0">
                <a:solidFill>
                  <a:srgbClr val="545454"/>
                </a:solidFill>
                <a:latin typeface="Open Sans Semi-Bold"/>
                <a:ea typeface="Open Sans Semi-Bold"/>
                <a:cs typeface="Open Sans Semi-Bold"/>
                <a:sym typeface="Open Sans Semi-Bold"/>
              </a:rPr>
              <a:t>students and radiology trainees </a:t>
            </a:r>
            <a:r>
              <a:rPr lang="en-GB" sz="2399" b="1" dirty="0" smtClean="0">
                <a:solidFill>
                  <a:srgbClr val="545454"/>
                </a:solidFill>
                <a:latin typeface="Open Sans Semi-Bold"/>
                <a:ea typeface="Open Sans Semi-Bold"/>
                <a:cs typeface="Open Sans Semi-Bold"/>
                <a:sym typeface="Open Sans Semi-Bold"/>
              </a:rPr>
              <a:t>need </a:t>
            </a:r>
            <a:r>
              <a:rPr lang="en-GB" sz="2399" b="1" dirty="0">
                <a:solidFill>
                  <a:srgbClr val="545454"/>
                </a:solidFill>
                <a:latin typeface="Open Sans Semi-Bold"/>
                <a:ea typeface="Open Sans Semi-Bold"/>
                <a:cs typeface="Open Sans Semi-Bold"/>
                <a:sym typeface="Open Sans Semi-Bold"/>
              </a:rPr>
              <a:t>reliable tools to enhance their learning and improve accuracy in interpreting medical </a:t>
            </a:r>
            <a:r>
              <a:rPr lang="en-GB" sz="2399" b="1" dirty="0" smtClean="0">
                <a:solidFill>
                  <a:srgbClr val="545454"/>
                </a:solidFill>
                <a:latin typeface="Open Sans Semi-Bold"/>
                <a:ea typeface="Open Sans Semi-Bold"/>
                <a:cs typeface="Open Sans Semi-Bold"/>
                <a:sym typeface="Open Sans Semi-Bold"/>
              </a:rPr>
              <a:t>images.</a:t>
            </a:r>
            <a:endParaRPr lang="en-GB" sz="2399" b="1" dirty="0">
              <a:solidFill>
                <a:srgbClr val="545454"/>
              </a:solidFill>
              <a:latin typeface="Open Sans Semi-Bold"/>
              <a:ea typeface="Open Sans Semi-Bold"/>
              <a:cs typeface="Open Sans Semi-Bold"/>
              <a:sym typeface="Open Sans Semi-Bold"/>
            </a:endParaRPr>
          </a:p>
          <a:p>
            <a:pPr>
              <a:lnSpc>
                <a:spcPts val="3359"/>
              </a:lnSpc>
            </a:pPr>
            <a:endParaRPr lang="en-GB" sz="2399" b="1" dirty="0">
              <a:solidFill>
                <a:srgbClr val="545454"/>
              </a:solidFill>
              <a:latin typeface="Open Sans Semi-Bold"/>
              <a:ea typeface="Open Sans Semi-Bold"/>
              <a:cs typeface="Open Sans Semi-Bold"/>
              <a:sym typeface="Open Sans Semi-Bold"/>
            </a:endParaRPr>
          </a:p>
          <a:p>
            <a:pPr marL="342900" indent="-342900">
              <a:lnSpc>
                <a:spcPts val="3359"/>
              </a:lnSpc>
              <a:buFont typeface="Arial" pitchFamily="34" charset="0"/>
              <a:buChar char="•"/>
            </a:pPr>
            <a:r>
              <a:rPr lang="en-GB" sz="2399" b="1" dirty="0" smtClean="0">
                <a:solidFill>
                  <a:srgbClr val="545454"/>
                </a:solidFill>
                <a:latin typeface="Open Sans Semi-Bold"/>
                <a:ea typeface="Open Sans Semi-Bold"/>
                <a:cs typeface="Open Sans Semi-Bold"/>
                <a:sym typeface="Open Sans Semi-Bold"/>
              </a:rPr>
              <a:t>Another </a:t>
            </a:r>
            <a:r>
              <a:rPr lang="en-GB" sz="2399" b="1" dirty="0">
                <a:solidFill>
                  <a:srgbClr val="545454"/>
                </a:solidFill>
                <a:latin typeface="Open Sans Semi-Bold"/>
                <a:ea typeface="Open Sans Semi-Bold"/>
                <a:cs typeface="Open Sans Semi-Bold"/>
                <a:sym typeface="Open Sans Semi-Bold"/>
              </a:rPr>
              <a:t>major issue is the lack of awareness about preventive measures for brain </a:t>
            </a:r>
            <a:r>
              <a:rPr lang="en-GB" sz="2399" b="1" dirty="0" err="1">
                <a:solidFill>
                  <a:srgbClr val="545454"/>
                </a:solidFill>
                <a:latin typeface="Open Sans Semi-Bold"/>
                <a:ea typeface="Open Sans Semi-Bold"/>
                <a:cs typeface="Open Sans Semi-Bold"/>
                <a:sym typeface="Open Sans Semi-Bold"/>
              </a:rPr>
              <a:t>tumors</a:t>
            </a:r>
            <a:r>
              <a:rPr lang="en-GB" sz="2399" b="1" dirty="0">
                <a:solidFill>
                  <a:srgbClr val="545454"/>
                </a:solidFill>
                <a:latin typeface="Open Sans Semi-Bold"/>
                <a:ea typeface="Open Sans Semi-Bold"/>
                <a:cs typeface="Open Sans Semi-Bold"/>
                <a:sym typeface="Open Sans Semi-Bold"/>
              </a:rPr>
              <a:t>. Many cases could be avoided or detected earlier if people had better knowledge of risk factors and symptoms</a:t>
            </a:r>
            <a:r>
              <a:rPr lang="en-GB" sz="2399" b="1" dirty="0" smtClean="0">
                <a:solidFill>
                  <a:srgbClr val="545454"/>
                </a:solidFill>
                <a:latin typeface="Open Sans Semi-Bold"/>
                <a:ea typeface="Open Sans Semi-Bold"/>
                <a:cs typeface="Open Sans Semi-Bold"/>
                <a:sym typeface="Open Sans Semi-Bold"/>
              </a:rPr>
              <a:t>.</a:t>
            </a:r>
          </a:p>
          <a:p>
            <a:pPr marL="342900" indent="-342900">
              <a:lnSpc>
                <a:spcPts val="3359"/>
              </a:lnSpc>
              <a:buFont typeface="Arial" pitchFamily="34" charset="0"/>
              <a:buChar char="•"/>
            </a:pPr>
            <a:endParaRPr lang="en-US" sz="2399" b="1" dirty="0">
              <a:solidFill>
                <a:srgbClr val="545454"/>
              </a:solidFill>
              <a:latin typeface="Open Sans Semi-Bold"/>
              <a:ea typeface="Open Sans Semi-Bold"/>
              <a:cs typeface="Open Sans Semi-Bold"/>
              <a:sym typeface="Open Sans Semi-Bold"/>
            </a:endParaRPr>
          </a:p>
          <a:p>
            <a:pPr marL="342900" indent="-342900">
              <a:lnSpc>
                <a:spcPts val="3359"/>
              </a:lnSpc>
              <a:buFont typeface="Arial" pitchFamily="34" charset="0"/>
              <a:buChar char="•"/>
            </a:pPr>
            <a:endParaRPr lang="en-US" sz="2399" b="1" dirty="0">
              <a:solidFill>
                <a:srgbClr val="545454"/>
              </a:solidFill>
              <a:latin typeface="Open Sans Semi-Bold"/>
              <a:ea typeface="Open Sans Semi-Bold"/>
              <a:cs typeface="Open Sans Semi-Bold"/>
              <a:sym typeface="Open Sans Semi-Bold"/>
            </a:endParaRPr>
          </a:p>
        </p:txBody>
      </p:sp>
      <p:sp>
        <p:nvSpPr>
          <p:cNvPr id="11" name="Freeform 11"/>
          <p:cNvSpPr/>
          <p:nvPr/>
        </p:nvSpPr>
        <p:spPr>
          <a:xfrm>
            <a:off x="13664298" y="9475012"/>
            <a:ext cx="3884460" cy="476208"/>
          </a:xfrm>
          <a:custGeom>
            <a:avLst/>
            <a:gdLst/>
            <a:ahLst/>
            <a:cxnLst/>
            <a:rect l="l" t="t" r="r" b="b"/>
            <a:pathLst>
              <a:path w="3884460" h="476208">
                <a:moveTo>
                  <a:pt x="0" y="0"/>
                </a:moveTo>
                <a:lnTo>
                  <a:pt x="3884460" y="0"/>
                </a:lnTo>
                <a:lnTo>
                  <a:pt x="3884460" y="476208"/>
                </a:lnTo>
                <a:lnTo>
                  <a:pt x="0" y="476208"/>
                </a:lnTo>
                <a:lnTo>
                  <a:pt x="0" y="0"/>
                </a:lnTo>
                <a:close/>
              </a:path>
            </a:pathLst>
          </a:custGeom>
          <a:blipFill>
            <a:blip r:embed="rId4"/>
            <a:stretch>
              <a:fillRect b="-53555"/>
            </a:stretch>
          </a:blipFill>
        </p:spPr>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9C314"/>
            </a:solidFill>
          </p:spPr>
        </p:sp>
      </p:grpSp>
      <p:grpSp>
        <p:nvGrpSpPr>
          <p:cNvPr id="4" name="Group 4"/>
          <p:cNvGrpSpPr/>
          <p:nvPr/>
        </p:nvGrpSpPr>
        <p:grpSpPr>
          <a:xfrm>
            <a:off x="0" y="9675834"/>
            <a:ext cx="18288000" cy="611166"/>
            <a:chOff x="0" y="0"/>
            <a:chExt cx="6671512" cy="222955"/>
          </a:xfrm>
        </p:grpSpPr>
        <p:sp>
          <p:nvSpPr>
            <p:cNvPr id="5" name="Freeform 5"/>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solidFill>
              <a:srgbClr val="5E2B7F">
                <a:alpha val="80000"/>
              </a:srgbClr>
            </a:solidFill>
          </p:spPr>
        </p:sp>
      </p:grpSp>
      <p:grpSp>
        <p:nvGrpSpPr>
          <p:cNvPr id="6" name="Group 6"/>
          <p:cNvGrpSpPr/>
          <p:nvPr/>
        </p:nvGrpSpPr>
        <p:grpSpPr>
          <a:xfrm>
            <a:off x="0" y="9675834"/>
            <a:ext cx="9872106" cy="611166"/>
            <a:chOff x="0" y="0"/>
            <a:chExt cx="3601371" cy="222955"/>
          </a:xfrm>
        </p:grpSpPr>
        <p:sp>
          <p:nvSpPr>
            <p:cNvPr id="7" name="Freeform 7"/>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solidFill>
              <a:srgbClr val="5E2B7F"/>
            </a:solidFill>
          </p:spPr>
        </p:sp>
      </p:grpSp>
      <p:sp>
        <p:nvSpPr>
          <p:cNvPr id="8" name="Freeform 8"/>
          <p:cNvSpPr/>
          <p:nvPr/>
        </p:nvSpPr>
        <p:spPr>
          <a:xfrm>
            <a:off x="12218197" y="3086100"/>
            <a:ext cx="5041103" cy="4114800"/>
          </a:xfrm>
          <a:custGeom>
            <a:avLst/>
            <a:gdLst/>
            <a:ahLst/>
            <a:cxnLst/>
            <a:rect l="l" t="t" r="r" b="b"/>
            <a:pathLst>
              <a:path w="5041103" h="4114800">
                <a:moveTo>
                  <a:pt x="0" y="0"/>
                </a:moveTo>
                <a:lnTo>
                  <a:pt x="5041103" y="0"/>
                </a:lnTo>
                <a:lnTo>
                  <a:pt x="5041103" y="4114800"/>
                </a:lnTo>
                <a:lnTo>
                  <a:pt x="0" y="41148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9" name="TextBox 9"/>
          <p:cNvSpPr txBox="1"/>
          <p:nvPr/>
        </p:nvSpPr>
        <p:spPr>
          <a:xfrm>
            <a:off x="1677242" y="1714500"/>
            <a:ext cx="3875566" cy="1226820"/>
          </a:xfrm>
          <a:prstGeom prst="rect">
            <a:avLst/>
          </a:prstGeom>
        </p:spPr>
        <p:txBody>
          <a:bodyPr lIns="0" tIns="0" rIns="0" bIns="0" rtlCol="0" anchor="t">
            <a:spAutoFit/>
          </a:bodyPr>
          <a:lstStyle/>
          <a:p>
            <a:pPr algn="l">
              <a:lnSpc>
                <a:spcPts val="10080"/>
              </a:lnSpc>
            </a:pPr>
            <a:r>
              <a:rPr lang="en-US" sz="7200" b="1" dirty="0">
                <a:solidFill>
                  <a:srgbClr val="545454"/>
                </a:solidFill>
                <a:latin typeface="Open Sans Bold"/>
                <a:ea typeface="Open Sans Bold"/>
                <a:cs typeface="Open Sans Bold"/>
                <a:sym typeface="Open Sans Bold"/>
              </a:rPr>
              <a:t>Solution</a:t>
            </a:r>
          </a:p>
        </p:txBody>
      </p:sp>
      <p:sp>
        <p:nvSpPr>
          <p:cNvPr id="10" name="TextBox 10"/>
          <p:cNvSpPr txBox="1"/>
          <p:nvPr/>
        </p:nvSpPr>
        <p:spPr>
          <a:xfrm>
            <a:off x="762000" y="3848100"/>
            <a:ext cx="11303797" cy="4796185"/>
          </a:xfrm>
          <a:prstGeom prst="rect">
            <a:avLst/>
          </a:prstGeom>
        </p:spPr>
        <p:txBody>
          <a:bodyPr wrap="square" lIns="0" tIns="0" rIns="0" bIns="0" rtlCol="0" anchor="t">
            <a:spAutoFit/>
          </a:bodyPr>
          <a:lstStyle/>
          <a:p>
            <a:pPr>
              <a:lnSpc>
                <a:spcPts val="3359"/>
              </a:lnSpc>
            </a:pPr>
            <a:r>
              <a:rPr lang="en-GB" sz="2399" b="1" dirty="0">
                <a:solidFill>
                  <a:srgbClr val="545454"/>
                </a:solidFill>
                <a:latin typeface="Open Sans Semi-Bold"/>
                <a:ea typeface="Open Sans Semi-Bold"/>
                <a:cs typeface="Open Sans Semi-Bold"/>
                <a:sym typeface="Open Sans Semi-Bold"/>
              </a:rPr>
              <a:t>I found the solution by developing this project, which relies on artificial </a:t>
            </a:r>
            <a:r>
              <a:rPr lang="en-GB" sz="2399" b="1" dirty="0" smtClean="0">
                <a:solidFill>
                  <a:srgbClr val="545454"/>
                </a:solidFill>
                <a:latin typeface="Open Sans Semi-Bold"/>
                <a:ea typeface="Open Sans Semi-Bold"/>
                <a:cs typeface="Open Sans Semi-Bold"/>
                <a:sym typeface="Open Sans Semi-Bold"/>
              </a:rPr>
              <a:t>intelligence </a:t>
            </a:r>
            <a:r>
              <a:rPr lang="en-GB" sz="2399" b="1" dirty="0">
                <a:solidFill>
                  <a:srgbClr val="545454"/>
                </a:solidFill>
                <a:latin typeface="Open Sans Semi-Bold"/>
                <a:ea typeface="Open Sans Semi-Bold"/>
                <a:cs typeface="Open Sans Semi-Bold"/>
                <a:sym typeface="Open Sans Semi-Bold"/>
              </a:rPr>
              <a:t>and machine learning to address all these issues in an efficient and practical way. I trained the model using </a:t>
            </a:r>
            <a:r>
              <a:rPr lang="en-GB" sz="2399" b="1" dirty="0" smtClean="0">
                <a:solidFill>
                  <a:srgbClr val="545454"/>
                </a:solidFill>
                <a:latin typeface="Open Sans Semi-Bold"/>
                <a:ea typeface="Open Sans Semi-Bold"/>
                <a:cs typeface="Open Sans Semi-Bold"/>
                <a:sym typeface="Open Sans Semi-Bold"/>
              </a:rPr>
              <a:t>2073 </a:t>
            </a:r>
            <a:r>
              <a:rPr lang="en-GB" sz="2399" b="1" dirty="0">
                <a:solidFill>
                  <a:srgbClr val="545454"/>
                </a:solidFill>
                <a:latin typeface="Open Sans Semi-Bold"/>
                <a:ea typeface="Open Sans Semi-Bold"/>
                <a:cs typeface="Open Sans Semi-Bold"/>
                <a:sym typeface="Open Sans Semi-Bold"/>
              </a:rPr>
              <a:t>of medical images, enabling it to </a:t>
            </a:r>
            <a:r>
              <a:rPr lang="en-GB" sz="2399" b="1" dirty="0" err="1">
                <a:solidFill>
                  <a:srgbClr val="545454"/>
                </a:solidFill>
                <a:latin typeface="Open Sans Semi-Bold"/>
                <a:ea typeface="Open Sans Semi-Bold"/>
                <a:cs typeface="Open Sans Semi-Bold"/>
                <a:sym typeface="Open Sans Semi-Bold"/>
              </a:rPr>
              <a:t>analyze</a:t>
            </a:r>
            <a:r>
              <a:rPr lang="en-GB" sz="2399" b="1" dirty="0">
                <a:solidFill>
                  <a:srgbClr val="545454"/>
                </a:solidFill>
                <a:latin typeface="Open Sans Semi-Bold"/>
                <a:ea typeface="Open Sans Semi-Bold"/>
                <a:cs typeface="Open Sans Semi-Bold"/>
                <a:sym typeface="Open Sans Semi-Bold"/>
              </a:rPr>
              <a:t> MRI scans </a:t>
            </a:r>
            <a:r>
              <a:rPr lang="en-GB" sz="2399" b="1" dirty="0" smtClean="0">
                <a:solidFill>
                  <a:srgbClr val="545454"/>
                </a:solidFill>
                <a:latin typeface="Open Sans Semi-Bold"/>
                <a:ea typeface="Open Sans Semi-Bold"/>
                <a:cs typeface="Open Sans Semi-Bold"/>
                <a:sym typeface="Open Sans Semi-Bold"/>
              </a:rPr>
              <a:t>quickly</a:t>
            </a:r>
            <a:r>
              <a:rPr lang="en-GB" sz="2399" b="1" dirty="0">
                <a:solidFill>
                  <a:srgbClr val="545454"/>
                </a:solidFill>
                <a:latin typeface="Open Sans Semi-Bold"/>
                <a:ea typeface="Open Sans Semi-Bold"/>
                <a:cs typeface="Open Sans Semi-Bold"/>
                <a:sym typeface="Open Sans Semi-Bold"/>
              </a:rPr>
              <a:t>, reducing hospital waiting times and easing overcrowding.</a:t>
            </a:r>
          </a:p>
          <a:p>
            <a:pPr>
              <a:lnSpc>
                <a:spcPts val="3359"/>
              </a:lnSpc>
            </a:pPr>
            <a:endParaRPr lang="en-GB" sz="2399" b="1" dirty="0">
              <a:solidFill>
                <a:srgbClr val="545454"/>
              </a:solidFill>
              <a:latin typeface="Open Sans Semi-Bold"/>
              <a:ea typeface="Open Sans Semi-Bold"/>
              <a:cs typeface="Open Sans Semi-Bold"/>
              <a:sym typeface="Open Sans Semi-Bold"/>
            </a:endParaRPr>
          </a:p>
          <a:p>
            <a:pPr>
              <a:lnSpc>
                <a:spcPts val="3359"/>
              </a:lnSpc>
            </a:pPr>
            <a:r>
              <a:rPr lang="en-GB" sz="2399" b="1" dirty="0">
                <a:solidFill>
                  <a:srgbClr val="545454"/>
                </a:solidFill>
                <a:latin typeface="Open Sans Semi-Bold"/>
                <a:ea typeface="Open Sans Semi-Bold"/>
                <a:cs typeface="Open Sans Semi-Bold"/>
                <a:sym typeface="Open Sans Semi-Bold"/>
              </a:rPr>
              <a:t>This solution is not limited to doctors; it also simplifies diagnosis for the general public and supports medical students, radiology trainees, and physics students, helping them learn and improve their skills in interpreting medical images. Additionally, the system acts as a reliable assistant for doctors, minimizing diagnostic errors and providing fast, accurate support</a:t>
            </a:r>
            <a:endParaRPr lang="en-US" sz="2399" b="1" dirty="0">
              <a:solidFill>
                <a:srgbClr val="545454"/>
              </a:solidFill>
              <a:latin typeface="Open Sans Semi-Bold"/>
              <a:ea typeface="Open Sans Semi-Bold"/>
              <a:cs typeface="Open Sans Semi-Bold"/>
              <a:sym typeface="Open Sans Semi-Bold"/>
            </a:endParaRPr>
          </a:p>
        </p:txBody>
      </p:sp>
      <p:sp>
        <p:nvSpPr>
          <p:cNvPr id="11" name="Freeform 11"/>
          <p:cNvSpPr/>
          <p:nvPr/>
        </p:nvSpPr>
        <p:spPr>
          <a:xfrm>
            <a:off x="13664298" y="9475012"/>
            <a:ext cx="3884460" cy="476208"/>
          </a:xfrm>
          <a:custGeom>
            <a:avLst/>
            <a:gdLst/>
            <a:ahLst/>
            <a:cxnLst/>
            <a:rect l="l" t="t" r="r" b="b"/>
            <a:pathLst>
              <a:path w="3884460" h="476208">
                <a:moveTo>
                  <a:pt x="0" y="0"/>
                </a:moveTo>
                <a:lnTo>
                  <a:pt x="3884460" y="0"/>
                </a:lnTo>
                <a:lnTo>
                  <a:pt x="3884460" y="476208"/>
                </a:lnTo>
                <a:lnTo>
                  <a:pt x="0" y="476208"/>
                </a:lnTo>
                <a:lnTo>
                  <a:pt x="0" y="0"/>
                </a:lnTo>
                <a:close/>
              </a:path>
            </a:pathLst>
          </a:custGeom>
          <a:blipFill>
            <a:blip r:embed="rId4"/>
            <a:stretch>
              <a:fillRect b="-53555"/>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9C314"/>
            </a:solidFill>
          </p:spPr>
        </p:sp>
      </p:grpSp>
      <p:grpSp>
        <p:nvGrpSpPr>
          <p:cNvPr id="4" name="Group 4"/>
          <p:cNvGrpSpPr/>
          <p:nvPr/>
        </p:nvGrpSpPr>
        <p:grpSpPr>
          <a:xfrm>
            <a:off x="0" y="9675834"/>
            <a:ext cx="18288000" cy="611166"/>
            <a:chOff x="0" y="0"/>
            <a:chExt cx="6671512" cy="222955"/>
          </a:xfrm>
        </p:grpSpPr>
        <p:sp>
          <p:nvSpPr>
            <p:cNvPr id="5" name="Freeform 5"/>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solidFill>
              <a:srgbClr val="5E2B7F">
                <a:alpha val="80000"/>
              </a:srgbClr>
            </a:solidFill>
          </p:spPr>
        </p:sp>
      </p:grpSp>
      <p:grpSp>
        <p:nvGrpSpPr>
          <p:cNvPr id="6" name="Group 6"/>
          <p:cNvGrpSpPr/>
          <p:nvPr/>
        </p:nvGrpSpPr>
        <p:grpSpPr>
          <a:xfrm>
            <a:off x="0" y="9675834"/>
            <a:ext cx="9872106" cy="611166"/>
            <a:chOff x="0" y="0"/>
            <a:chExt cx="3601371" cy="222955"/>
          </a:xfrm>
        </p:grpSpPr>
        <p:sp>
          <p:nvSpPr>
            <p:cNvPr id="7" name="Freeform 7"/>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solidFill>
              <a:srgbClr val="5E2B7F"/>
            </a:solidFill>
          </p:spPr>
        </p:sp>
      </p:grpSp>
      <p:sp>
        <p:nvSpPr>
          <p:cNvPr id="9" name="TextBox 9"/>
          <p:cNvSpPr txBox="1"/>
          <p:nvPr/>
        </p:nvSpPr>
        <p:spPr>
          <a:xfrm>
            <a:off x="1677242" y="1714500"/>
            <a:ext cx="3875566" cy="1226820"/>
          </a:xfrm>
          <a:prstGeom prst="rect">
            <a:avLst/>
          </a:prstGeom>
        </p:spPr>
        <p:txBody>
          <a:bodyPr lIns="0" tIns="0" rIns="0" bIns="0" rtlCol="0" anchor="t">
            <a:spAutoFit/>
          </a:bodyPr>
          <a:lstStyle/>
          <a:p>
            <a:pPr algn="l">
              <a:lnSpc>
                <a:spcPts val="10080"/>
              </a:lnSpc>
            </a:pPr>
            <a:r>
              <a:rPr lang="en-US" sz="7200" b="1" dirty="0">
                <a:solidFill>
                  <a:srgbClr val="545454"/>
                </a:solidFill>
                <a:latin typeface="Open Sans Bold"/>
                <a:ea typeface="Open Sans Bold"/>
                <a:cs typeface="Open Sans Bold"/>
                <a:sym typeface="Open Sans Bold"/>
              </a:rPr>
              <a:t>Solution</a:t>
            </a:r>
          </a:p>
        </p:txBody>
      </p:sp>
      <p:sp>
        <p:nvSpPr>
          <p:cNvPr id="10" name="TextBox 10"/>
          <p:cNvSpPr txBox="1"/>
          <p:nvPr/>
        </p:nvSpPr>
        <p:spPr>
          <a:xfrm>
            <a:off x="762000" y="3848100"/>
            <a:ext cx="11303797" cy="3924151"/>
          </a:xfrm>
          <a:prstGeom prst="rect">
            <a:avLst/>
          </a:prstGeom>
        </p:spPr>
        <p:txBody>
          <a:bodyPr wrap="square" lIns="0" tIns="0" rIns="0" bIns="0" rtlCol="0" anchor="t">
            <a:spAutoFit/>
          </a:bodyPr>
          <a:lstStyle/>
          <a:p>
            <a:pPr>
              <a:lnSpc>
                <a:spcPts val="3359"/>
              </a:lnSpc>
            </a:pPr>
            <a:r>
              <a:rPr lang="en-US" sz="2399" b="1" dirty="0" smtClean="0">
                <a:solidFill>
                  <a:srgbClr val="545454"/>
                </a:solidFill>
                <a:latin typeface="Open Sans Semi-Bold"/>
                <a:ea typeface="Open Sans Semi-Bold"/>
                <a:cs typeface="Open Sans Semi-Bold"/>
                <a:sym typeface="Open Sans Semi-Bold"/>
              </a:rPr>
              <a:t>Currently this program can recognize 3 types of tumors:</a:t>
            </a:r>
          </a:p>
          <a:p>
            <a:pPr marL="342900" indent="-342900">
              <a:lnSpc>
                <a:spcPts val="3359"/>
              </a:lnSpc>
              <a:buFont typeface="Arial" pitchFamily="34" charset="0"/>
              <a:buChar char="•"/>
            </a:pPr>
            <a:r>
              <a:rPr lang="en-US" sz="2399" b="1" dirty="0" err="1" smtClean="0">
                <a:solidFill>
                  <a:srgbClr val="545454"/>
                </a:solidFill>
                <a:latin typeface="Open Sans Semi-Bold"/>
                <a:ea typeface="Open Sans Semi-Bold"/>
                <a:cs typeface="Open Sans Semi-Bold"/>
                <a:sym typeface="Open Sans Semi-Bold"/>
              </a:rPr>
              <a:t>Glioma</a:t>
            </a:r>
            <a:endParaRPr lang="en-US" sz="2399" b="1" dirty="0" smtClean="0">
              <a:solidFill>
                <a:srgbClr val="545454"/>
              </a:solidFill>
              <a:latin typeface="Open Sans Semi-Bold"/>
              <a:ea typeface="Open Sans Semi-Bold"/>
              <a:cs typeface="Open Sans Semi-Bold"/>
              <a:sym typeface="Open Sans Semi-Bold"/>
            </a:endParaRPr>
          </a:p>
          <a:p>
            <a:pPr marL="342900" indent="-342900">
              <a:lnSpc>
                <a:spcPts val="3359"/>
              </a:lnSpc>
              <a:buFont typeface="Arial" pitchFamily="34" charset="0"/>
              <a:buChar char="•"/>
            </a:pPr>
            <a:r>
              <a:rPr lang="en-US" sz="2399" b="1" dirty="0" smtClean="0">
                <a:solidFill>
                  <a:srgbClr val="545454"/>
                </a:solidFill>
                <a:latin typeface="Open Sans Semi-Bold"/>
                <a:ea typeface="Open Sans Semi-Bold"/>
                <a:cs typeface="Open Sans Semi-Bold"/>
                <a:sym typeface="Open Sans Semi-Bold"/>
              </a:rPr>
              <a:t>Meningioma</a:t>
            </a:r>
          </a:p>
          <a:p>
            <a:pPr marL="342900" indent="-342900">
              <a:lnSpc>
                <a:spcPts val="3359"/>
              </a:lnSpc>
              <a:buFont typeface="Arial" pitchFamily="34" charset="0"/>
              <a:buChar char="•"/>
            </a:pPr>
            <a:r>
              <a:rPr lang="en-US" sz="2399" b="1" dirty="0" err="1" smtClean="0">
                <a:solidFill>
                  <a:srgbClr val="545454"/>
                </a:solidFill>
                <a:latin typeface="Open Sans Semi-Bold"/>
                <a:ea typeface="Open Sans Semi-Bold"/>
                <a:cs typeface="Open Sans Semi-Bold"/>
                <a:sym typeface="Open Sans Semi-Bold"/>
              </a:rPr>
              <a:t>Pitutary</a:t>
            </a:r>
            <a:r>
              <a:rPr lang="en-US" sz="2399" b="1" dirty="0" smtClean="0">
                <a:solidFill>
                  <a:srgbClr val="545454"/>
                </a:solidFill>
                <a:latin typeface="Open Sans Semi-Bold"/>
                <a:ea typeface="Open Sans Semi-Bold"/>
                <a:cs typeface="Open Sans Semi-Bold"/>
                <a:sym typeface="Open Sans Semi-Bold"/>
              </a:rPr>
              <a:t> tumor in addition to normal brain tumors</a:t>
            </a:r>
          </a:p>
          <a:p>
            <a:pPr>
              <a:lnSpc>
                <a:spcPts val="3359"/>
              </a:lnSpc>
            </a:pPr>
            <a:r>
              <a:rPr lang="en-US" sz="2399" b="1" dirty="0" smtClean="0">
                <a:solidFill>
                  <a:srgbClr val="545454"/>
                </a:solidFill>
                <a:latin typeface="Open Sans Semi-Bold"/>
                <a:ea typeface="Open Sans Semi-Bold"/>
                <a:cs typeface="Open Sans Semi-Bold"/>
                <a:sym typeface="Open Sans Semi-Bold"/>
              </a:rPr>
              <a:t>I tested the efficiency of this program with several different pictures  and I found that its accuracy more than 85%</a:t>
            </a:r>
          </a:p>
          <a:p>
            <a:pPr>
              <a:lnSpc>
                <a:spcPts val="3359"/>
              </a:lnSpc>
            </a:pPr>
            <a:r>
              <a:rPr lang="en-US" sz="2399" b="1" dirty="0" smtClean="0">
                <a:solidFill>
                  <a:srgbClr val="545454"/>
                </a:solidFill>
                <a:latin typeface="Open Sans Semi-Bold"/>
                <a:ea typeface="Open Sans Semi-Bold"/>
                <a:cs typeface="Open Sans Semi-Bold"/>
                <a:sym typeface="Open Sans Semi-Bold"/>
              </a:rPr>
              <a:t>Moreover ,I added another section which  dedicated to give definitions, symptoms, prevention ,and the shape or structure of each type of these tumors.</a:t>
            </a:r>
            <a:endParaRPr lang="en-US" sz="2399" b="1" dirty="0">
              <a:solidFill>
                <a:srgbClr val="545454"/>
              </a:solidFill>
              <a:latin typeface="Open Sans Semi-Bold"/>
              <a:ea typeface="Open Sans Semi-Bold"/>
              <a:cs typeface="Open Sans Semi-Bold"/>
              <a:sym typeface="Open Sans Semi-Bold"/>
            </a:endParaRPr>
          </a:p>
        </p:txBody>
      </p:sp>
      <p:sp>
        <p:nvSpPr>
          <p:cNvPr id="11" name="Freeform 11"/>
          <p:cNvSpPr/>
          <p:nvPr/>
        </p:nvSpPr>
        <p:spPr>
          <a:xfrm>
            <a:off x="13664298" y="9475012"/>
            <a:ext cx="3884460" cy="476208"/>
          </a:xfrm>
          <a:custGeom>
            <a:avLst/>
            <a:gdLst/>
            <a:ahLst/>
            <a:cxnLst/>
            <a:rect l="l" t="t" r="r" b="b"/>
            <a:pathLst>
              <a:path w="3884460" h="476208">
                <a:moveTo>
                  <a:pt x="0" y="0"/>
                </a:moveTo>
                <a:lnTo>
                  <a:pt x="3884460" y="0"/>
                </a:lnTo>
                <a:lnTo>
                  <a:pt x="3884460" y="476208"/>
                </a:lnTo>
                <a:lnTo>
                  <a:pt x="0" y="476208"/>
                </a:lnTo>
                <a:lnTo>
                  <a:pt x="0" y="0"/>
                </a:lnTo>
                <a:close/>
              </a:path>
            </a:pathLst>
          </a:custGeom>
          <a:blipFill>
            <a:blip r:embed="rId2"/>
            <a:stretch>
              <a:fillRect b="-53555"/>
            </a:stretch>
          </a:blipFill>
        </p:spPr>
      </p:sp>
      <p:pic>
        <p:nvPicPr>
          <p:cNvPr id="12" name="صورة 11"/>
          <p:cNvPicPr>
            <a:picLocks noChangeAspect="1"/>
          </p:cNvPicPr>
          <p:nvPr/>
        </p:nvPicPr>
        <p:blipFill rotWithShape="1">
          <a:blip r:embed="rId3">
            <a:extLst>
              <a:ext uri="{28A0092B-C50C-407E-A947-70E740481C1C}">
                <a14:useLocalDpi xmlns:a14="http://schemas.microsoft.com/office/drawing/2010/main" val="0"/>
              </a:ext>
            </a:extLst>
          </a:blip>
          <a:srcRect l="16931" t="4718" r="16864" b="-2703"/>
          <a:stretch/>
        </p:blipFill>
        <p:spPr>
          <a:xfrm>
            <a:off x="10744200" y="369570"/>
            <a:ext cx="7289800" cy="51435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42789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7242" y="-49885"/>
            <a:ext cx="885763" cy="1078585"/>
            <a:chOff x="0" y="0"/>
            <a:chExt cx="2771140" cy="3374390"/>
          </a:xfrm>
        </p:grpSpPr>
        <p:sp>
          <p:nvSpPr>
            <p:cNvPr id="3" name="Freeform 3"/>
            <p:cNvSpPr/>
            <p:nvPr/>
          </p:nvSpPr>
          <p:spPr>
            <a:xfrm>
              <a:off x="0" y="0"/>
              <a:ext cx="2771140" cy="3374390"/>
            </a:xfrm>
            <a:custGeom>
              <a:avLst/>
              <a:gdLst/>
              <a:ahLst/>
              <a:cxnLst/>
              <a:rect l="l" t="t" r="r" b="b"/>
              <a:pathLst>
                <a:path w="2771140" h="3374390">
                  <a:moveTo>
                    <a:pt x="0" y="0"/>
                  </a:moveTo>
                  <a:lnTo>
                    <a:pt x="0" y="2471420"/>
                  </a:lnTo>
                  <a:lnTo>
                    <a:pt x="1384300" y="3374390"/>
                  </a:lnTo>
                  <a:lnTo>
                    <a:pt x="2771140" y="2471420"/>
                  </a:lnTo>
                  <a:lnTo>
                    <a:pt x="2771140" y="0"/>
                  </a:lnTo>
                  <a:close/>
                </a:path>
              </a:pathLst>
            </a:custGeom>
            <a:solidFill>
              <a:srgbClr val="F9C314"/>
            </a:solidFill>
          </p:spPr>
        </p:sp>
      </p:grpSp>
      <p:grpSp>
        <p:nvGrpSpPr>
          <p:cNvPr id="4" name="Group 4"/>
          <p:cNvGrpSpPr/>
          <p:nvPr/>
        </p:nvGrpSpPr>
        <p:grpSpPr>
          <a:xfrm>
            <a:off x="0" y="9675834"/>
            <a:ext cx="18288000" cy="611166"/>
            <a:chOff x="0" y="0"/>
            <a:chExt cx="6671512" cy="222955"/>
          </a:xfrm>
        </p:grpSpPr>
        <p:sp>
          <p:nvSpPr>
            <p:cNvPr id="5" name="Freeform 5"/>
            <p:cNvSpPr/>
            <p:nvPr/>
          </p:nvSpPr>
          <p:spPr>
            <a:xfrm>
              <a:off x="0" y="0"/>
              <a:ext cx="6671512" cy="222955"/>
            </a:xfrm>
            <a:custGeom>
              <a:avLst/>
              <a:gdLst/>
              <a:ahLst/>
              <a:cxnLst/>
              <a:rect l="l" t="t" r="r" b="b"/>
              <a:pathLst>
                <a:path w="6671512" h="222955">
                  <a:moveTo>
                    <a:pt x="0" y="0"/>
                  </a:moveTo>
                  <a:lnTo>
                    <a:pt x="6671512" y="0"/>
                  </a:lnTo>
                  <a:lnTo>
                    <a:pt x="6671512" y="222955"/>
                  </a:lnTo>
                  <a:lnTo>
                    <a:pt x="0" y="222955"/>
                  </a:lnTo>
                  <a:close/>
                </a:path>
              </a:pathLst>
            </a:custGeom>
            <a:solidFill>
              <a:srgbClr val="5E2B7F">
                <a:alpha val="80000"/>
              </a:srgbClr>
            </a:solidFill>
          </p:spPr>
        </p:sp>
      </p:grpSp>
      <p:grpSp>
        <p:nvGrpSpPr>
          <p:cNvPr id="6" name="Group 6"/>
          <p:cNvGrpSpPr/>
          <p:nvPr/>
        </p:nvGrpSpPr>
        <p:grpSpPr>
          <a:xfrm>
            <a:off x="0" y="9675834"/>
            <a:ext cx="9872106" cy="611166"/>
            <a:chOff x="0" y="0"/>
            <a:chExt cx="3601371" cy="222955"/>
          </a:xfrm>
        </p:grpSpPr>
        <p:sp>
          <p:nvSpPr>
            <p:cNvPr id="7" name="Freeform 7"/>
            <p:cNvSpPr/>
            <p:nvPr/>
          </p:nvSpPr>
          <p:spPr>
            <a:xfrm>
              <a:off x="0" y="0"/>
              <a:ext cx="3601371" cy="222955"/>
            </a:xfrm>
            <a:custGeom>
              <a:avLst/>
              <a:gdLst/>
              <a:ahLst/>
              <a:cxnLst/>
              <a:rect l="l" t="t" r="r" b="b"/>
              <a:pathLst>
                <a:path w="3601371" h="222955">
                  <a:moveTo>
                    <a:pt x="0" y="0"/>
                  </a:moveTo>
                  <a:lnTo>
                    <a:pt x="3601371" y="0"/>
                  </a:lnTo>
                  <a:lnTo>
                    <a:pt x="3601371" y="222955"/>
                  </a:lnTo>
                  <a:lnTo>
                    <a:pt x="0" y="222955"/>
                  </a:lnTo>
                  <a:close/>
                </a:path>
              </a:pathLst>
            </a:custGeom>
            <a:solidFill>
              <a:srgbClr val="5E2B7F"/>
            </a:solidFill>
          </p:spPr>
        </p:sp>
      </p:grpSp>
      <p:sp>
        <p:nvSpPr>
          <p:cNvPr id="9" name="TextBox 9"/>
          <p:cNvSpPr txBox="1"/>
          <p:nvPr/>
        </p:nvSpPr>
        <p:spPr>
          <a:xfrm>
            <a:off x="1043940" y="2705100"/>
            <a:ext cx="16101060" cy="5668218"/>
          </a:xfrm>
          <a:prstGeom prst="rect">
            <a:avLst/>
          </a:prstGeom>
        </p:spPr>
        <p:txBody>
          <a:bodyPr wrap="square" lIns="0" tIns="0" rIns="0" bIns="0" rtlCol="0" anchor="t">
            <a:spAutoFit/>
          </a:bodyPr>
          <a:lstStyle/>
          <a:p>
            <a:pPr>
              <a:lnSpc>
                <a:spcPts val="3359"/>
              </a:lnSpc>
            </a:pPr>
            <a:r>
              <a:rPr lang="en-GB" sz="2800" b="1" dirty="0">
                <a:solidFill>
                  <a:srgbClr val="545454"/>
                </a:solidFill>
                <a:latin typeface="Open Sans Semi-Bold"/>
                <a:ea typeface="Open Sans Semi-Bold"/>
                <a:cs typeface="Open Sans Semi-Bold"/>
                <a:sym typeface="Open Sans Semi-Bold"/>
              </a:rPr>
              <a:t>What sets this project apart from similar ones is its focus on integrating artificial intelligence for brain </a:t>
            </a:r>
            <a:r>
              <a:rPr lang="en-GB" sz="2800" b="1" dirty="0" err="1">
                <a:solidFill>
                  <a:srgbClr val="545454"/>
                </a:solidFill>
                <a:latin typeface="Open Sans Semi-Bold"/>
                <a:ea typeface="Open Sans Semi-Bold"/>
                <a:cs typeface="Open Sans Semi-Bold"/>
                <a:sym typeface="Open Sans Semi-Bold"/>
              </a:rPr>
              <a:t>tumor</a:t>
            </a:r>
            <a:r>
              <a:rPr lang="en-GB" sz="2800" b="1" dirty="0">
                <a:solidFill>
                  <a:srgbClr val="545454"/>
                </a:solidFill>
                <a:latin typeface="Open Sans Semi-Bold"/>
                <a:ea typeface="Open Sans Semi-Bold"/>
                <a:cs typeface="Open Sans Semi-Bold"/>
                <a:sym typeface="Open Sans Semi-Bold"/>
              </a:rPr>
              <a:t> diagnosis in a simple and user-friendly way, while also providing additional information such as symptoms, prevention methods, and the various forms of </a:t>
            </a:r>
            <a:r>
              <a:rPr lang="en-GB" sz="2800" b="1" dirty="0" err="1">
                <a:solidFill>
                  <a:srgbClr val="545454"/>
                </a:solidFill>
                <a:latin typeface="Open Sans Semi-Bold"/>
                <a:ea typeface="Open Sans Semi-Bold"/>
                <a:cs typeface="Open Sans Semi-Bold"/>
                <a:sym typeface="Open Sans Semi-Bold"/>
              </a:rPr>
              <a:t>tumors</a:t>
            </a:r>
            <a:r>
              <a:rPr lang="en-GB" sz="2800" b="1" dirty="0">
                <a:solidFill>
                  <a:srgbClr val="545454"/>
                </a:solidFill>
                <a:latin typeface="Open Sans Semi-Bold"/>
                <a:ea typeface="Open Sans Semi-Bold"/>
                <a:cs typeface="Open Sans Semi-Bold"/>
                <a:sym typeface="Open Sans Semi-Bold"/>
              </a:rPr>
              <a:t>. This combination of diagnosis and preventive advice makes the project comprehensive, assisting both medical students and the general public in better understanding the disease.</a:t>
            </a:r>
          </a:p>
          <a:p>
            <a:pPr>
              <a:lnSpc>
                <a:spcPts val="3359"/>
              </a:lnSpc>
            </a:pPr>
            <a:endParaRPr lang="en-GB" sz="2800" b="1" dirty="0">
              <a:solidFill>
                <a:srgbClr val="545454"/>
              </a:solidFill>
              <a:latin typeface="Open Sans Semi-Bold"/>
              <a:ea typeface="Open Sans Semi-Bold"/>
              <a:cs typeface="Open Sans Semi-Bold"/>
              <a:sym typeface="Open Sans Semi-Bold"/>
            </a:endParaRPr>
          </a:p>
          <a:p>
            <a:pPr>
              <a:lnSpc>
                <a:spcPts val="3359"/>
              </a:lnSpc>
            </a:pPr>
            <a:r>
              <a:rPr lang="en-GB" sz="2800" b="1" dirty="0">
                <a:solidFill>
                  <a:srgbClr val="545454"/>
                </a:solidFill>
                <a:latin typeface="Open Sans Semi-Bold"/>
                <a:ea typeface="Open Sans Semi-Bold"/>
                <a:cs typeface="Open Sans Semi-Bold"/>
                <a:sym typeface="Open Sans Semi-Bold"/>
              </a:rPr>
              <a:t>Furthermore, the project is scalable, allowing for the addition of other types of </a:t>
            </a:r>
            <a:r>
              <a:rPr lang="en-GB" sz="2800" b="1" dirty="0" err="1">
                <a:solidFill>
                  <a:srgbClr val="545454"/>
                </a:solidFill>
                <a:latin typeface="Open Sans Semi-Bold"/>
                <a:ea typeface="Open Sans Semi-Bold"/>
                <a:cs typeface="Open Sans Semi-Bold"/>
                <a:sym typeface="Open Sans Semi-Bold"/>
              </a:rPr>
              <a:t>tumors</a:t>
            </a:r>
            <a:r>
              <a:rPr lang="en-GB" sz="2800" b="1" dirty="0">
                <a:solidFill>
                  <a:srgbClr val="545454"/>
                </a:solidFill>
                <a:latin typeface="Open Sans Semi-Bold"/>
                <a:ea typeface="Open Sans Semi-Bold"/>
                <a:cs typeface="Open Sans Semi-Bold"/>
                <a:sym typeface="Open Sans Semi-Bold"/>
              </a:rPr>
              <a:t>, expanding its scope to eventually cover </a:t>
            </a:r>
            <a:r>
              <a:rPr lang="en-GB" sz="2800" b="1" dirty="0" err="1">
                <a:solidFill>
                  <a:srgbClr val="545454"/>
                </a:solidFill>
                <a:latin typeface="Open Sans Semi-Bold"/>
                <a:ea typeface="Open Sans Semi-Bold"/>
                <a:cs typeface="Open Sans Semi-Bold"/>
                <a:sym typeface="Open Sans Semi-Bold"/>
              </a:rPr>
              <a:t>tumors</a:t>
            </a:r>
            <a:r>
              <a:rPr lang="en-GB" sz="2800" b="1" dirty="0">
                <a:solidFill>
                  <a:srgbClr val="545454"/>
                </a:solidFill>
                <a:latin typeface="Open Sans Semi-Bold"/>
                <a:ea typeface="Open Sans Semi-Bold"/>
                <a:cs typeface="Open Sans Semi-Bold"/>
                <a:sym typeface="Open Sans Semi-Bold"/>
              </a:rPr>
              <a:t> across the entire body. Its ease of use also makes it accessible to people in remote areas, who may not have regular access to specialized doctors.</a:t>
            </a:r>
          </a:p>
          <a:p>
            <a:pPr>
              <a:lnSpc>
                <a:spcPts val="3359"/>
              </a:lnSpc>
            </a:pPr>
            <a:endParaRPr lang="en-GB" sz="2800" b="1" dirty="0">
              <a:solidFill>
                <a:srgbClr val="545454"/>
              </a:solidFill>
              <a:latin typeface="Open Sans Semi-Bold"/>
              <a:ea typeface="Open Sans Semi-Bold"/>
              <a:cs typeface="Open Sans Semi-Bold"/>
              <a:sym typeface="Open Sans Semi-Bold"/>
            </a:endParaRPr>
          </a:p>
          <a:p>
            <a:pPr>
              <a:lnSpc>
                <a:spcPts val="3359"/>
              </a:lnSpc>
            </a:pPr>
            <a:r>
              <a:rPr lang="en-GB" sz="2800" b="1" dirty="0">
                <a:solidFill>
                  <a:srgbClr val="545454"/>
                </a:solidFill>
                <a:latin typeface="Open Sans Semi-Bold"/>
                <a:ea typeface="Open Sans Semi-Bold"/>
                <a:cs typeface="Open Sans Semi-Bold"/>
                <a:sym typeface="Open Sans Semi-Bold"/>
              </a:rPr>
              <a:t>These factors make this project unique in improving healthcare and raising awareness, contributing to better quality of life for individuals globally.</a:t>
            </a:r>
            <a:endParaRPr lang="en-US" sz="2800" b="1" dirty="0">
              <a:solidFill>
                <a:srgbClr val="545454"/>
              </a:solidFill>
              <a:latin typeface="Open Sans Semi-Bold"/>
              <a:ea typeface="Open Sans Semi-Bold"/>
              <a:cs typeface="Open Sans Semi-Bold"/>
              <a:sym typeface="Open Sans Semi-Bold"/>
            </a:endParaRPr>
          </a:p>
        </p:txBody>
      </p:sp>
      <p:sp>
        <p:nvSpPr>
          <p:cNvPr id="12" name="Freeform 12"/>
          <p:cNvSpPr/>
          <p:nvPr/>
        </p:nvSpPr>
        <p:spPr>
          <a:xfrm>
            <a:off x="13664298" y="9475012"/>
            <a:ext cx="3884460" cy="476208"/>
          </a:xfrm>
          <a:custGeom>
            <a:avLst/>
            <a:gdLst/>
            <a:ahLst/>
            <a:cxnLst/>
            <a:rect l="l" t="t" r="r" b="b"/>
            <a:pathLst>
              <a:path w="3884460" h="476208">
                <a:moveTo>
                  <a:pt x="0" y="0"/>
                </a:moveTo>
                <a:lnTo>
                  <a:pt x="3884460" y="0"/>
                </a:lnTo>
                <a:lnTo>
                  <a:pt x="3884460" y="476208"/>
                </a:lnTo>
                <a:lnTo>
                  <a:pt x="0" y="476208"/>
                </a:lnTo>
                <a:lnTo>
                  <a:pt x="0" y="0"/>
                </a:lnTo>
                <a:close/>
              </a:path>
            </a:pathLst>
          </a:custGeom>
          <a:blipFill>
            <a:blip r:embed="rId2"/>
            <a:stretch>
              <a:fillRect b="-53555"/>
            </a:stretch>
          </a:blipFill>
        </p:spPr>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7673120"/>
            <a:ext cx="6433670" cy="1511817"/>
          </a:xfrm>
          <a:prstGeom prst="rect">
            <a:avLst/>
          </a:prstGeom>
        </p:spPr>
        <p:txBody>
          <a:bodyPr lIns="0" tIns="0" rIns="0" bIns="0" rtlCol="0" anchor="t">
            <a:spAutoFit/>
          </a:bodyPr>
          <a:lstStyle/>
          <a:p>
            <a:pPr algn="l">
              <a:lnSpc>
                <a:spcPts val="11668"/>
              </a:lnSpc>
            </a:pPr>
            <a:r>
              <a:rPr lang="en-US" sz="10607" b="1" dirty="0">
                <a:solidFill>
                  <a:srgbClr val="545454"/>
                </a:solidFill>
                <a:latin typeface="Open Sans Condensed Bold"/>
                <a:ea typeface="Open Sans Condensed Bold"/>
                <a:cs typeface="Open Sans Condensed Bold"/>
                <a:sym typeface="Open Sans Condensed Bold"/>
              </a:rPr>
              <a:t>THANK YOU!</a:t>
            </a:r>
          </a:p>
        </p:txBody>
      </p:sp>
      <p:grpSp>
        <p:nvGrpSpPr>
          <p:cNvPr id="3" name="Group 3"/>
          <p:cNvGrpSpPr/>
          <p:nvPr/>
        </p:nvGrpSpPr>
        <p:grpSpPr>
          <a:xfrm>
            <a:off x="12686874" y="801980"/>
            <a:ext cx="4769686" cy="8683039"/>
            <a:chOff x="0" y="0"/>
            <a:chExt cx="2033033" cy="3701062"/>
          </a:xfrm>
        </p:grpSpPr>
        <p:sp>
          <p:nvSpPr>
            <p:cNvPr id="4" name="Freeform 4"/>
            <p:cNvSpPr/>
            <p:nvPr/>
          </p:nvSpPr>
          <p:spPr>
            <a:xfrm>
              <a:off x="0" y="0"/>
              <a:ext cx="2033033" cy="3701062"/>
            </a:xfrm>
            <a:custGeom>
              <a:avLst/>
              <a:gdLst/>
              <a:ahLst/>
              <a:cxnLst/>
              <a:rect l="l" t="t" r="r" b="b"/>
              <a:pathLst>
                <a:path w="2033033" h="3701062">
                  <a:moveTo>
                    <a:pt x="0" y="0"/>
                  </a:moveTo>
                  <a:lnTo>
                    <a:pt x="2033033" y="0"/>
                  </a:lnTo>
                  <a:lnTo>
                    <a:pt x="2033033" y="3701062"/>
                  </a:lnTo>
                  <a:lnTo>
                    <a:pt x="0" y="3701062"/>
                  </a:lnTo>
                  <a:close/>
                </a:path>
              </a:pathLst>
            </a:custGeom>
            <a:solidFill>
              <a:srgbClr val="5E2B7F"/>
            </a:solidFill>
          </p:spPr>
        </p:sp>
        <p:sp>
          <p:nvSpPr>
            <p:cNvPr id="5" name="TextBox 5"/>
            <p:cNvSpPr txBox="1"/>
            <p:nvPr/>
          </p:nvSpPr>
          <p:spPr>
            <a:xfrm>
              <a:off x="0" y="-95250"/>
              <a:ext cx="2033033" cy="3796312"/>
            </a:xfrm>
            <a:prstGeom prst="rect">
              <a:avLst/>
            </a:prstGeom>
          </p:spPr>
          <p:txBody>
            <a:bodyPr lIns="50800" tIns="50800" rIns="50800" bIns="50800" rtlCol="0" anchor="ctr"/>
            <a:lstStyle/>
            <a:p>
              <a:pPr algn="ctr">
                <a:lnSpc>
                  <a:spcPts val="3213"/>
                </a:lnSpc>
              </a:pPr>
              <a:endParaRPr/>
            </a:p>
          </p:txBody>
        </p:sp>
      </p:grpSp>
      <p:grpSp>
        <p:nvGrpSpPr>
          <p:cNvPr id="6" name="Group 6"/>
          <p:cNvGrpSpPr/>
          <p:nvPr/>
        </p:nvGrpSpPr>
        <p:grpSpPr>
          <a:xfrm>
            <a:off x="16320523" y="1236518"/>
            <a:ext cx="2174770" cy="696247"/>
            <a:chOff x="0" y="0"/>
            <a:chExt cx="568013" cy="181848"/>
          </a:xfrm>
        </p:grpSpPr>
        <p:sp>
          <p:nvSpPr>
            <p:cNvPr id="7" name="Freeform 7"/>
            <p:cNvSpPr/>
            <p:nvPr/>
          </p:nvSpPr>
          <p:spPr>
            <a:xfrm>
              <a:off x="0" y="0"/>
              <a:ext cx="568013" cy="181848"/>
            </a:xfrm>
            <a:custGeom>
              <a:avLst/>
              <a:gdLst/>
              <a:ahLst/>
              <a:cxnLst/>
              <a:rect l="l" t="t" r="r" b="b"/>
              <a:pathLst>
                <a:path w="568013" h="181848">
                  <a:moveTo>
                    <a:pt x="0" y="0"/>
                  </a:moveTo>
                  <a:lnTo>
                    <a:pt x="568013" y="0"/>
                  </a:lnTo>
                  <a:lnTo>
                    <a:pt x="568013" y="181848"/>
                  </a:lnTo>
                  <a:lnTo>
                    <a:pt x="0" y="181848"/>
                  </a:lnTo>
                  <a:close/>
                </a:path>
              </a:pathLst>
            </a:custGeom>
            <a:solidFill>
              <a:srgbClr val="F9C314"/>
            </a:solidFill>
          </p:spPr>
        </p:sp>
        <p:sp>
          <p:nvSpPr>
            <p:cNvPr id="8" name="TextBox 8"/>
            <p:cNvSpPr txBox="1"/>
            <p:nvPr/>
          </p:nvSpPr>
          <p:spPr>
            <a:xfrm>
              <a:off x="0" y="-95250"/>
              <a:ext cx="568013" cy="277098"/>
            </a:xfrm>
            <a:prstGeom prst="rect">
              <a:avLst/>
            </a:prstGeom>
          </p:spPr>
          <p:txBody>
            <a:bodyPr lIns="50800" tIns="50800" rIns="50800" bIns="50800" rtlCol="0" anchor="ctr"/>
            <a:lstStyle/>
            <a:p>
              <a:pPr algn="ctr">
                <a:lnSpc>
                  <a:spcPts val="3213"/>
                </a:lnSpc>
              </a:pPr>
              <a:endParaRPr/>
            </a:p>
          </p:txBody>
        </p:sp>
      </p:grpSp>
      <p:sp>
        <p:nvSpPr>
          <p:cNvPr id="9" name="TextBox 9"/>
          <p:cNvSpPr txBox="1"/>
          <p:nvPr/>
        </p:nvSpPr>
        <p:spPr>
          <a:xfrm>
            <a:off x="13138298" y="3194367"/>
            <a:ext cx="3885888" cy="2681605"/>
          </a:xfrm>
          <a:prstGeom prst="rect">
            <a:avLst/>
          </a:prstGeom>
        </p:spPr>
        <p:txBody>
          <a:bodyPr lIns="0" tIns="0" rIns="0" bIns="0" rtlCol="0" anchor="t">
            <a:spAutoFit/>
          </a:bodyPr>
          <a:lstStyle/>
          <a:p>
            <a:pPr algn="l">
              <a:lnSpc>
                <a:spcPts val="7040"/>
              </a:lnSpc>
            </a:pPr>
            <a:r>
              <a:rPr lang="en-US" sz="6400" b="1">
                <a:solidFill>
                  <a:srgbClr val="FFFFFF"/>
                </a:solidFill>
                <a:latin typeface="Open Sans Condensed Bold"/>
                <a:ea typeface="Open Sans Condensed Bold"/>
                <a:cs typeface="Open Sans Condensed Bold"/>
                <a:sym typeface="Open Sans Condensed Bold"/>
              </a:rPr>
              <a:t>I AM A YOUNG INNOVATOR</a:t>
            </a:r>
          </a:p>
        </p:txBody>
      </p:sp>
      <p:grpSp>
        <p:nvGrpSpPr>
          <p:cNvPr id="10" name="Group 10"/>
          <p:cNvGrpSpPr/>
          <p:nvPr/>
        </p:nvGrpSpPr>
        <p:grpSpPr>
          <a:xfrm>
            <a:off x="13373412" y="7837533"/>
            <a:ext cx="3396610" cy="416750"/>
            <a:chOff x="0" y="0"/>
            <a:chExt cx="4528814" cy="555667"/>
          </a:xfrm>
        </p:grpSpPr>
        <p:sp>
          <p:nvSpPr>
            <p:cNvPr id="11" name="Freeform 11"/>
            <p:cNvSpPr/>
            <p:nvPr/>
          </p:nvSpPr>
          <p:spPr>
            <a:xfrm>
              <a:off x="0" y="50800"/>
              <a:ext cx="504867" cy="504867"/>
            </a:xfrm>
            <a:custGeom>
              <a:avLst/>
              <a:gdLst/>
              <a:ahLst/>
              <a:cxnLst/>
              <a:rect l="l" t="t" r="r" b="b"/>
              <a:pathLst>
                <a:path w="504867" h="504867">
                  <a:moveTo>
                    <a:pt x="0" y="0"/>
                  </a:moveTo>
                  <a:lnTo>
                    <a:pt x="504867" y="0"/>
                  </a:lnTo>
                  <a:lnTo>
                    <a:pt x="504867" y="504867"/>
                  </a:lnTo>
                  <a:lnTo>
                    <a:pt x="0" y="50486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TextBox 12"/>
            <p:cNvSpPr txBox="1"/>
            <p:nvPr/>
          </p:nvSpPr>
          <p:spPr>
            <a:xfrm>
              <a:off x="618609" y="-38100"/>
              <a:ext cx="3910205" cy="515620"/>
            </a:xfrm>
            <a:prstGeom prst="rect">
              <a:avLst/>
            </a:prstGeom>
          </p:spPr>
          <p:txBody>
            <a:bodyPr lIns="0" tIns="0" rIns="0" bIns="0" rtlCol="0" anchor="t">
              <a:spAutoFit/>
            </a:bodyPr>
            <a:lstStyle/>
            <a:p>
              <a:pPr algn="l">
                <a:lnSpc>
                  <a:spcPts val="3359"/>
                </a:lnSpc>
              </a:pPr>
              <a:r>
                <a:rPr lang="en-US" sz="2400" b="1">
                  <a:solidFill>
                    <a:srgbClr val="FFFFFF"/>
                  </a:solidFill>
                  <a:latin typeface="Open Sans Medium"/>
                  <a:ea typeface="Open Sans Medium"/>
                  <a:cs typeface="Open Sans Medium"/>
                  <a:sym typeface="Open Sans Medium"/>
                </a:rPr>
                <a:t>www.codeavour.org</a:t>
              </a:r>
            </a:p>
          </p:txBody>
        </p:sp>
      </p:grpSp>
      <p:sp>
        <p:nvSpPr>
          <p:cNvPr id="13" name="Freeform 13"/>
          <p:cNvSpPr/>
          <p:nvPr/>
        </p:nvSpPr>
        <p:spPr>
          <a:xfrm>
            <a:off x="12678343" y="9154338"/>
            <a:ext cx="4805799" cy="589158"/>
          </a:xfrm>
          <a:custGeom>
            <a:avLst/>
            <a:gdLst/>
            <a:ahLst/>
            <a:cxnLst/>
            <a:rect l="l" t="t" r="r" b="b"/>
            <a:pathLst>
              <a:path w="4805799" h="589158">
                <a:moveTo>
                  <a:pt x="0" y="0"/>
                </a:moveTo>
                <a:lnTo>
                  <a:pt x="4805799" y="0"/>
                </a:lnTo>
                <a:lnTo>
                  <a:pt x="4805799" y="589158"/>
                </a:lnTo>
                <a:lnTo>
                  <a:pt x="0" y="589158"/>
                </a:lnTo>
                <a:lnTo>
                  <a:pt x="0" y="0"/>
                </a:lnTo>
                <a:close/>
              </a:path>
            </a:pathLst>
          </a:custGeom>
          <a:blipFill>
            <a:blip r:embed="rId4"/>
            <a:stretch>
              <a:fillRect b="-53555"/>
            </a:stretch>
          </a:blipFill>
        </p:spPr>
      </p:sp>
      <p:sp>
        <p:nvSpPr>
          <p:cNvPr id="17" name="TextBox 17"/>
          <p:cNvSpPr txBox="1"/>
          <p:nvPr/>
        </p:nvSpPr>
        <p:spPr>
          <a:xfrm>
            <a:off x="4441468" y="3394417"/>
            <a:ext cx="4702532" cy="1048598"/>
          </a:xfrm>
          <a:prstGeom prst="rect">
            <a:avLst/>
          </a:prstGeom>
        </p:spPr>
        <p:txBody>
          <a:bodyPr lIns="0" tIns="0" rIns="0" bIns="0" rtlCol="0" anchor="t">
            <a:spAutoFit/>
          </a:bodyPr>
          <a:lstStyle/>
          <a:p>
            <a:pPr algn="ctr">
              <a:lnSpc>
                <a:spcPts val="4264"/>
              </a:lnSpc>
            </a:pPr>
            <a:r>
              <a:rPr lang="en-US" sz="3045" b="1">
                <a:solidFill>
                  <a:srgbClr val="545454">
                    <a:alpha val="69804"/>
                  </a:srgbClr>
                </a:solidFill>
                <a:latin typeface="Open Sans Bold"/>
                <a:ea typeface="Open Sans Bold"/>
                <a:cs typeface="Open Sans Bold"/>
                <a:sym typeface="Open Sans Bold"/>
              </a:rPr>
              <a:t>Insert Feature Image of Your Project</a:t>
            </a:r>
          </a:p>
        </p:txBody>
      </p:sp>
      <p:pic>
        <p:nvPicPr>
          <p:cNvPr id="18" name="صورة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2334" y="814680"/>
            <a:ext cx="10668000" cy="6394790"/>
          </a:xfrm>
          <a:prstGeom prst="roundRect">
            <a:avLst>
              <a:gd name="adj" fmla="val 4167"/>
            </a:avLst>
          </a:prstGeom>
          <a:solidFill>
            <a:srgbClr val="FFFFFF"/>
          </a:solidFill>
          <a:ln w="76200" cap="sq">
            <a:solidFill>
              <a:srgbClr val="002060"/>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5466</TotalTime>
  <Words>529</Words>
  <Application>Microsoft Office PowerPoint</Application>
  <PresentationFormat>مخصص</PresentationFormat>
  <Paragraphs>41</Paragraphs>
  <Slides>8</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8</vt:i4>
      </vt:variant>
    </vt:vector>
  </HeadingPairs>
  <TitlesOfParts>
    <vt:vector size="15" baseType="lpstr">
      <vt:lpstr>Arial</vt:lpstr>
      <vt:lpstr>Open Sans Bold</vt:lpstr>
      <vt:lpstr>Calibri</vt:lpstr>
      <vt:lpstr>Open Sans Condensed Bold</vt:lpstr>
      <vt:lpstr>Open Sans Medium</vt:lpstr>
      <vt:lpstr>Open Sans Semi-Bold</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 1 Project Submission PPT</dc:title>
  <cp:lastModifiedBy>meme</cp:lastModifiedBy>
  <cp:revision>13</cp:revision>
  <dcterms:created xsi:type="dcterms:W3CDTF">2006-08-16T00:00:00Z</dcterms:created>
  <dcterms:modified xsi:type="dcterms:W3CDTF">2025-01-30T21:31:23Z</dcterms:modified>
  <dc:identifier>DAF5AtEXtD4</dc:identifier>
</cp:coreProperties>
</file>