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59" r:id="rId8"/>
    <p:sldId id="263" r:id="rId9"/>
    <p:sldId id="266" r:id="rId10"/>
    <p:sldId id="267" r:id="rId11"/>
    <p:sldId id="268" r:id="rId12"/>
    <p:sldId id="260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jpe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694430" y="1081405"/>
            <a:ext cx="6446520" cy="4695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p>
            <a:endParaRPr lang="zh-CN" altLang="en-US"/>
          </a:p>
          <a:p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77390" y="1978025"/>
            <a:ext cx="1559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2044065" y="2282190"/>
            <a:ext cx="1358265" cy="988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977390" y="1732915"/>
            <a:ext cx="1579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分享图书资源和位置信息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 rot="2280000">
            <a:off x="1687830" y="2894965"/>
            <a:ext cx="183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提供附件图书资源和书圈信息</a:t>
            </a:r>
            <a:endParaRPr lang="zh-CN" altLang="en-US" sz="1000"/>
          </a:p>
        </p:txBody>
      </p:sp>
      <p:sp>
        <p:nvSpPr>
          <p:cNvPr id="18" name="文本框 17"/>
          <p:cNvSpPr txBox="1"/>
          <p:nvPr/>
        </p:nvSpPr>
        <p:spPr>
          <a:xfrm>
            <a:off x="5447665" y="4458970"/>
            <a:ext cx="1985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    </a:t>
            </a:r>
            <a:r>
              <a:rPr lang="zh-CN" altLang="zh-CN">
                <a:sym typeface="+mn-ea"/>
              </a:rPr>
              <a:t>图书共享平台</a:t>
            </a:r>
            <a:endParaRPr lang="zh-CN" altLang="zh-CN"/>
          </a:p>
          <a:p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694430" y="1523365"/>
            <a:ext cx="140208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94430" y="1602105"/>
            <a:ext cx="14020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处理并保存图书资源信息，划分用户兴趣，处理位置信息，建立书圈信息</a:t>
            </a:r>
            <a:endParaRPr lang="zh-CN" altLang="en-US" sz="1000"/>
          </a:p>
          <a:p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920115" y="2462530"/>
            <a:ext cx="74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>
            <a:off x="645795" y="1390015"/>
            <a:ext cx="685165" cy="46609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50"/>
          <p:cNvSpPr/>
          <p:nvPr/>
        </p:nvSpPr>
        <p:spPr bwMode="auto">
          <a:xfrm>
            <a:off x="645795" y="1890395"/>
            <a:ext cx="685165" cy="46609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2050"/>
          <p:cNvSpPr/>
          <p:nvPr/>
        </p:nvSpPr>
        <p:spPr bwMode="auto">
          <a:xfrm>
            <a:off x="1330960" y="1890395"/>
            <a:ext cx="685165" cy="46609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2050"/>
          <p:cNvSpPr/>
          <p:nvPr/>
        </p:nvSpPr>
        <p:spPr bwMode="auto">
          <a:xfrm>
            <a:off x="1397635" y="1390015"/>
            <a:ext cx="685165" cy="46609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096510" y="1979295"/>
            <a:ext cx="155067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0" idx="3"/>
          </p:cNvCxnSpPr>
          <p:nvPr/>
        </p:nvCxnSpPr>
        <p:spPr>
          <a:xfrm>
            <a:off x="5096510" y="2032635"/>
            <a:ext cx="1550670" cy="986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0" idx="3"/>
          </p:cNvCxnSpPr>
          <p:nvPr/>
        </p:nvCxnSpPr>
        <p:spPr>
          <a:xfrm>
            <a:off x="5096510" y="2032635"/>
            <a:ext cx="1550670" cy="1988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椭圆 35"/>
          <p:cNvSpPr/>
          <p:nvPr/>
        </p:nvSpPr>
        <p:spPr>
          <a:xfrm>
            <a:off x="943610" y="2601595"/>
            <a:ext cx="593725" cy="4908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8820" y="39370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7390" y="393700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7680" y="49974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图书详情</a:t>
            </a:r>
            <a:endParaRPr lang="zh-CN" altLang="en-US" b="1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707390" y="2091055"/>
            <a:ext cx="308292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竖卷形 28"/>
          <p:cNvSpPr/>
          <p:nvPr/>
        </p:nvSpPr>
        <p:spPr>
          <a:xfrm>
            <a:off x="960120" y="1191895"/>
            <a:ext cx="607060" cy="68453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74725" y="1329690"/>
            <a:ext cx="592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图书图片</a:t>
            </a:r>
            <a:endParaRPr lang="zh-CN" altLang="en-US" sz="1400" b="1"/>
          </a:p>
        </p:txBody>
      </p:sp>
      <p:sp>
        <p:nvSpPr>
          <p:cNvPr id="32" name="文本框 31"/>
          <p:cNvSpPr txBox="1"/>
          <p:nvPr/>
        </p:nvSpPr>
        <p:spPr>
          <a:xfrm>
            <a:off x="1744980" y="112141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图书名称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3002280" y="115189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标签</a:t>
            </a:r>
            <a:endParaRPr lang="zh-CN" altLang="en-US" sz="1200"/>
          </a:p>
        </p:txBody>
      </p:sp>
      <p:sp>
        <p:nvSpPr>
          <p:cNvPr id="34" name="文本框 33"/>
          <p:cNvSpPr txBox="1"/>
          <p:nvPr/>
        </p:nvSpPr>
        <p:spPr>
          <a:xfrm>
            <a:off x="943610" y="2209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/>
              <a:t>分享人</a:t>
            </a:r>
            <a:endParaRPr lang="zh-CN" altLang="en-US" sz="1200" b="1"/>
          </a:p>
        </p:txBody>
      </p:sp>
      <p:sp>
        <p:nvSpPr>
          <p:cNvPr id="35" name="文本框 34"/>
          <p:cNvSpPr txBox="1"/>
          <p:nvPr/>
        </p:nvSpPr>
        <p:spPr>
          <a:xfrm>
            <a:off x="1045210" y="2724785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头像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1744980" y="2341245"/>
            <a:ext cx="7200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/>
              <a:t>用户名</a:t>
            </a:r>
            <a:endParaRPr lang="zh-CN" altLang="en-US" sz="1400" b="1"/>
          </a:p>
        </p:txBody>
      </p:sp>
      <p:cxnSp>
        <p:nvCxnSpPr>
          <p:cNvPr id="38" name="直接连接符 37"/>
          <p:cNvCxnSpPr>
            <a:stCxn id="8" idx="1"/>
            <a:endCxn id="8" idx="3"/>
          </p:cNvCxnSpPr>
          <p:nvPr/>
        </p:nvCxnSpPr>
        <p:spPr>
          <a:xfrm>
            <a:off x="718820" y="3337560"/>
            <a:ext cx="3071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1814830" y="2647950"/>
            <a:ext cx="684530" cy="1549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757680" y="2601595"/>
            <a:ext cx="7194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性别 年代</a:t>
            </a:r>
            <a:endParaRPr lang="zh-CN" altLang="en-US" sz="1000"/>
          </a:p>
        </p:txBody>
      </p:sp>
      <p:sp>
        <p:nvSpPr>
          <p:cNvPr id="41" name="文本框 40"/>
          <p:cNvSpPr txBox="1"/>
          <p:nvPr/>
        </p:nvSpPr>
        <p:spPr>
          <a:xfrm>
            <a:off x="1760855" y="2846705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/>
              <a:t>个性签名</a:t>
            </a:r>
            <a:endParaRPr lang="zh-CN" altLang="en-US" sz="1200" b="1"/>
          </a:p>
        </p:txBody>
      </p:sp>
      <p:sp>
        <p:nvSpPr>
          <p:cNvPr id="42" name="文本框 41"/>
          <p:cNvSpPr txBox="1"/>
          <p:nvPr/>
        </p:nvSpPr>
        <p:spPr>
          <a:xfrm>
            <a:off x="2860040" y="2541270"/>
            <a:ext cx="7200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/>
              <a:t>信任值</a:t>
            </a:r>
            <a:endParaRPr lang="zh-CN" altLang="en-US" sz="1400" b="1"/>
          </a:p>
        </p:txBody>
      </p:sp>
      <p:sp>
        <p:nvSpPr>
          <p:cNvPr id="43" name="文本框 42"/>
          <p:cNvSpPr txBox="1"/>
          <p:nvPr/>
        </p:nvSpPr>
        <p:spPr>
          <a:xfrm>
            <a:off x="1814830" y="1666875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/>
              <a:t>需要归还</a:t>
            </a:r>
            <a:endParaRPr lang="zh-CN" altLang="en-US" sz="1200" b="1"/>
          </a:p>
        </p:txBody>
      </p:sp>
      <p:sp>
        <p:nvSpPr>
          <p:cNvPr id="44" name="文本框 43"/>
          <p:cNvSpPr txBox="1"/>
          <p:nvPr/>
        </p:nvSpPr>
        <p:spPr>
          <a:xfrm>
            <a:off x="861695" y="3415030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/>
              <a:t>图书简介</a:t>
            </a:r>
            <a:endParaRPr lang="zh-CN" altLang="en-US" sz="1200" b="1"/>
          </a:p>
        </p:txBody>
      </p:sp>
      <p:sp>
        <p:nvSpPr>
          <p:cNvPr id="45" name="同侧圆角矩形 44"/>
          <p:cNvSpPr/>
          <p:nvPr/>
        </p:nvSpPr>
        <p:spPr>
          <a:xfrm>
            <a:off x="793750" y="3782695"/>
            <a:ext cx="2867660" cy="891540"/>
          </a:xfrm>
          <a:prstGeom prst="round2Same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718820" y="5307965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861695" y="5527040"/>
            <a:ext cx="1356360" cy="4781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305050" y="5527040"/>
            <a:ext cx="1356360" cy="4781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9955" y="5636895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联系书主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04110" y="558228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确认归还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41170" y="6393180"/>
            <a:ext cx="1042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归还中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139440" y="63931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归还成功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01185" y="394335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01185" y="398780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85435" y="49974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书圈主页</a:t>
            </a:r>
            <a:endParaRPr lang="zh-CN" altLang="en-US" b="1"/>
          </a:p>
        </p:txBody>
      </p:sp>
      <p:sp>
        <p:nvSpPr>
          <p:cNvPr id="17" name="椭圆 16"/>
          <p:cNvSpPr/>
          <p:nvPr/>
        </p:nvSpPr>
        <p:spPr>
          <a:xfrm>
            <a:off x="4577715" y="1121410"/>
            <a:ext cx="684530" cy="5295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90515" y="10591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书圈名称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401185" y="21170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书圈简介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85435" y="1329690"/>
            <a:ext cx="1480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圈主：昵称   </a:t>
            </a: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436110" y="1898015"/>
            <a:ext cx="30480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同侧圆角矩形 24"/>
          <p:cNvSpPr/>
          <p:nvPr/>
        </p:nvSpPr>
        <p:spPr>
          <a:xfrm>
            <a:off x="4502785" y="2523490"/>
            <a:ext cx="2867660" cy="891540"/>
          </a:xfrm>
          <a:prstGeom prst="round2Same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502785" y="3690620"/>
            <a:ext cx="269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查看成员                   </a:t>
            </a:r>
            <a:r>
              <a:rPr lang="en-US" altLang="zh-CN"/>
              <a:t>105</a:t>
            </a:r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502785" y="3667760"/>
            <a:ext cx="1059180" cy="4133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4502785" y="4530725"/>
            <a:ext cx="1059180" cy="4133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502785" y="4552950"/>
            <a:ext cx="2649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查看书籍                   </a:t>
            </a:r>
            <a:r>
              <a:rPr lang="en-US" altLang="zh-CN"/>
              <a:t>106</a:t>
            </a:r>
            <a:r>
              <a:rPr lang="zh-CN" altLang="en-US"/>
              <a:t>本</a:t>
            </a: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198110" y="5501005"/>
            <a:ext cx="1524000" cy="529590"/>
          </a:xfrm>
          <a:prstGeom prst="round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411470" y="55822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申请加入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04860" y="39878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404860" y="403225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9389110" y="50419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借阅书籍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15085" y="962025"/>
            <a:ext cx="8544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数据库：</a:t>
            </a:r>
            <a:endParaRPr lang="zh-CN" altLang="en-US"/>
          </a:p>
          <a:p>
            <a:r>
              <a:rPr lang="zh-CN" altLang="en-US"/>
              <a:t>用户信息表。</a:t>
            </a:r>
            <a:endParaRPr lang="zh-CN" altLang="en-US"/>
          </a:p>
          <a:p>
            <a:r>
              <a:rPr lang="zh-CN" altLang="en-US"/>
              <a:t>商家信息表。</a:t>
            </a:r>
            <a:endParaRPr lang="zh-CN" altLang="en-US"/>
          </a:p>
          <a:p>
            <a:r>
              <a:rPr lang="zh-CN" altLang="en-US"/>
              <a:t>图书信息表。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5" name="图片 84" descr="saomajiesh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5565" y="2828925"/>
            <a:ext cx="792480" cy="792480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8935085" y="3616960"/>
            <a:ext cx="899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latin typeface="仿宋" panose="02010609060101010101" charset="-122"/>
                <a:ea typeface="仿宋" panose="02010609060101010101" charset="-122"/>
              </a:rPr>
              <a:t>扫码借书</a:t>
            </a:r>
            <a:endParaRPr lang="zh-CN" altLang="en-US" sz="1400" b="1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264660" y="162560"/>
            <a:ext cx="32734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933700" y="3364230"/>
            <a:ext cx="176720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28535" y="3364230"/>
            <a:ext cx="175323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983480" y="3364230"/>
            <a:ext cx="183007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99050" y="435610"/>
            <a:ext cx="199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图书管理系统</a:t>
            </a:r>
            <a:endParaRPr lang="zh-CN" altLang="en-US"/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 flipH="1">
            <a:off x="5899785" y="1076960"/>
            <a:ext cx="1905" cy="114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96665" y="2220595"/>
            <a:ext cx="440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796665" y="2220595"/>
            <a:ext cx="1905" cy="114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897880" y="2220595"/>
            <a:ext cx="1905" cy="114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8204200" y="2220595"/>
            <a:ext cx="1905" cy="114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40380" y="363728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图书资源共享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2065" y="363728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书圈社交交友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3465" y="3637280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文化场所服务</a:t>
            </a:r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>
            <a:off x="4476115" y="4978400"/>
            <a:ext cx="914400" cy="91440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 2050"/>
          <p:cNvSpPr/>
          <p:nvPr/>
        </p:nvSpPr>
        <p:spPr bwMode="auto">
          <a:xfrm>
            <a:off x="7748270" y="4978400"/>
            <a:ext cx="914400" cy="91440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9" name="曲线连接符 18"/>
          <p:cNvCxnSpPr>
            <a:stCxn id="5" idx="2"/>
          </p:cNvCxnSpPr>
          <p:nvPr/>
        </p:nvCxnSpPr>
        <p:spPr>
          <a:xfrm rot="5400000" flipV="1">
            <a:off x="3772535" y="4323715"/>
            <a:ext cx="838200" cy="74803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7" idx="2"/>
          </p:cNvCxnSpPr>
          <p:nvPr/>
        </p:nvCxnSpPr>
        <p:spPr>
          <a:xfrm rot="5400000">
            <a:off x="5097780" y="4323715"/>
            <a:ext cx="846455" cy="755015"/>
          </a:xfrm>
          <a:prstGeom prst="curvedConnector3">
            <a:avLst>
              <a:gd name="adj1" fmla="val 5003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 flipV="1">
            <a:off x="7905115" y="4615815"/>
            <a:ext cx="586105" cy="8255"/>
          </a:xfrm>
          <a:prstGeom prst="curvedConnector3">
            <a:avLst>
              <a:gd name="adj1" fmla="val 500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503420" y="61093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748270" y="61093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商家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 rot="2580000">
            <a:off x="3369945" y="4817110"/>
            <a:ext cx="15278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基于位置分享借阅图书</a:t>
            </a:r>
            <a:endParaRPr lang="zh-CN" altLang="en-US" sz="900"/>
          </a:p>
        </p:txBody>
      </p:sp>
      <p:sp>
        <p:nvSpPr>
          <p:cNvPr id="25" name="文本框 24"/>
          <p:cNvSpPr txBox="1"/>
          <p:nvPr/>
        </p:nvSpPr>
        <p:spPr>
          <a:xfrm rot="19020000">
            <a:off x="5008245" y="4646930"/>
            <a:ext cx="15900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基于阅读历史进入兴趣书圈</a:t>
            </a:r>
            <a:endParaRPr lang="zh-CN" altLang="en-US" sz="900"/>
          </a:p>
        </p:txBody>
      </p:sp>
      <p:sp>
        <p:nvSpPr>
          <p:cNvPr id="26" name="文本框 25"/>
          <p:cNvSpPr txBox="1"/>
          <p:nvPr/>
        </p:nvSpPr>
        <p:spPr>
          <a:xfrm rot="20160000">
            <a:off x="8642350" y="4319270"/>
            <a:ext cx="490220" cy="1876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/>
              <a:t>提供图书交换保存，用户交流讨论的场所，</a:t>
            </a:r>
            <a:r>
              <a:rPr lang="zh-CN" altLang="en-US" sz="900"/>
              <a:t>增加其客源促进销售</a:t>
            </a: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 descr="A000220150322B76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600000">
            <a:off x="4660900" y="1920875"/>
            <a:ext cx="2493010" cy="1718945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 rot="360000">
            <a:off x="1047115" y="2127250"/>
            <a:ext cx="1200150" cy="91440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3"/>
          <p:cNvSpPr/>
          <p:nvPr/>
        </p:nvSpPr>
        <p:spPr bwMode="auto">
          <a:xfrm rot="21420000">
            <a:off x="8855710" y="1496695"/>
            <a:ext cx="1063625" cy="984250"/>
          </a:xfrm>
          <a:custGeom>
            <a:avLst/>
            <a:gdLst>
              <a:gd name="T0" fmla="*/ 2147483646 w 104"/>
              <a:gd name="T1" fmla="*/ 2147483646 h 100"/>
              <a:gd name="T2" fmla="*/ 2147483646 w 104"/>
              <a:gd name="T3" fmla="*/ 2147483646 h 100"/>
              <a:gd name="T4" fmla="*/ 2147483646 w 104"/>
              <a:gd name="T5" fmla="*/ 2147483646 h 100"/>
              <a:gd name="T6" fmla="*/ 2147483646 w 104"/>
              <a:gd name="T7" fmla="*/ 2147483646 h 100"/>
              <a:gd name="T8" fmla="*/ 2147483646 w 104"/>
              <a:gd name="T9" fmla="*/ 2147483646 h 100"/>
              <a:gd name="T10" fmla="*/ 2147483646 w 104"/>
              <a:gd name="T11" fmla="*/ 2147483646 h 100"/>
              <a:gd name="T12" fmla="*/ 2147483646 w 104"/>
              <a:gd name="T13" fmla="*/ 2147483646 h 100"/>
              <a:gd name="T14" fmla="*/ 2147483646 w 104"/>
              <a:gd name="T15" fmla="*/ 2147483646 h 100"/>
              <a:gd name="T16" fmla="*/ 2147483646 w 104"/>
              <a:gd name="T17" fmla="*/ 2147483646 h 100"/>
              <a:gd name="T18" fmla="*/ 2147483646 w 104"/>
              <a:gd name="T19" fmla="*/ 2147483646 h 100"/>
              <a:gd name="T20" fmla="*/ 2147483646 w 104"/>
              <a:gd name="T21" fmla="*/ 2147483646 h 100"/>
              <a:gd name="T22" fmla="*/ 2147483646 w 104"/>
              <a:gd name="T23" fmla="*/ 2147483646 h 100"/>
              <a:gd name="T24" fmla="*/ 2147483646 w 104"/>
              <a:gd name="T25" fmla="*/ 2147483646 h 100"/>
              <a:gd name="T26" fmla="*/ 2147483646 w 104"/>
              <a:gd name="T27" fmla="*/ 2147483646 h 100"/>
              <a:gd name="T28" fmla="*/ 2147483646 w 104"/>
              <a:gd name="T29" fmla="*/ 2147483646 h 100"/>
              <a:gd name="T30" fmla="*/ 2147483646 w 104"/>
              <a:gd name="T31" fmla="*/ 2147483646 h 100"/>
              <a:gd name="T32" fmla="*/ 2147483646 w 104"/>
              <a:gd name="T33" fmla="*/ 2147483646 h 100"/>
              <a:gd name="T34" fmla="*/ 2147483646 w 104"/>
              <a:gd name="T35" fmla="*/ 2147483646 h 100"/>
              <a:gd name="T36" fmla="*/ 2147483646 w 104"/>
              <a:gd name="T37" fmla="*/ 2147483646 h 100"/>
              <a:gd name="T38" fmla="*/ 2147483646 w 104"/>
              <a:gd name="T39" fmla="*/ 2147483646 h 100"/>
              <a:gd name="T40" fmla="*/ 2147483646 w 104"/>
              <a:gd name="T41" fmla="*/ 2147483646 h 100"/>
              <a:gd name="T42" fmla="*/ 2147483646 w 104"/>
              <a:gd name="T43" fmla="*/ 2147483646 h 100"/>
              <a:gd name="T44" fmla="*/ 2147483646 w 104"/>
              <a:gd name="T45" fmla="*/ 2147483646 h 100"/>
              <a:gd name="T46" fmla="*/ 2147483646 w 104"/>
              <a:gd name="T47" fmla="*/ 2147483646 h 100"/>
              <a:gd name="T48" fmla="*/ 2147483646 w 104"/>
              <a:gd name="T49" fmla="*/ 2147483646 h 100"/>
              <a:gd name="T50" fmla="*/ 2147483646 w 104"/>
              <a:gd name="T51" fmla="*/ 2147483646 h 100"/>
              <a:gd name="T52" fmla="*/ 2147483646 w 104"/>
              <a:gd name="T53" fmla="*/ 2147483646 h 100"/>
              <a:gd name="T54" fmla="*/ 2147483646 w 104"/>
              <a:gd name="T55" fmla="*/ 2147483646 h 100"/>
              <a:gd name="T56" fmla="*/ 2147483646 w 104"/>
              <a:gd name="T57" fmla="*/ 2147483646 h 100"/>
              <a:gd name="T58" fmla="*/ 2147483646 w 104"/>
              <a:gd name="T59" fmla="*/ 2147483646 h 100"/>
              <a:gd name="T60" fmla="*/ 2147483646 w 104"/>
              <a:gd name="T61" fmla="*/ 2147483646 h 100"/>
              <a:gd name="T62" fmla="*/ 2147483646 w 104"/>
              <a:gd name="T63" fmla="*/ 2147483646 h 100"/>
              <a:gd name="T64" fmla="*/ 2147483646 w 104"/>
              <a:gd name="T65" fmla="*/ 2147483646 h 100"/>
              <a:gd name="T66" fmla="*/ 2147483646 w 104"/>
              <a:gd name="T67" fmla="*/ 2147483646 h 100"/>
              <a:gd name="T68" fmla="*/ 2147483646 w 104"/>
              <a:gd name="T69" fmla="*/ 2147483646 h 100"/>
              <a:gd name="T70" fmla="*/ 0 w 104"/>
              <a:gd name="T71" fmla="*/ 2147483646 h 100"/>
              <a:gd name="T72" fmla="*/ 0 w 104"/>
              <a:gd name="T73" fmla="*/ 2147483646 h 100"/>
              <a:gd name="T74" fmla="*/ 2147483646 w 104"/>
              <a:gd name="T75" fmla="*/ 2147483646 h 100"/>
              <a:gd name="T76" fmla="*/ 2147483646 w 104"/>
              <a:gd name="T77" fmla="*/ 2147483646 h 100"/>
              <a:gd name="T78" fmla="*/ 2147483646 w 104"/>
              <a:gd name="T79" fmla="*/ 2147483646 h 100"/>
              <a:gd name="T80" fmla="*/ 2147483646 w 104"/>
              <a:gd name="T81" fmla="*/ 2147483646 h 100"/>
              <a:gd name="T82" fmla="*/ 2147483646 w 104"/>
              <a:gd name="T83" fmla="*/ 2147483646 h 100"/>
              <a:gd name="T84" fmla="*/ 2147483646 w 104"/>
              <a:gd name="T85" fmla="*/ 2147483646 h 100"/>
              <a:gd name="T86" fmla="*/ 2147483646 w 104"/>
              <a:gd name="T87" fmla="*/ 2147483646 h 100"/>
              <a:gd name="T88" fmla="*/ 2147483646 w 104"/>
              <a:gd name="T89" fmla="*/ 2147483646 h 100"/>
              <a:gd name="T90" fmla="*/ 2147483646 w 104"/>
              <a:gd name="T91" fmla="*/ 2147483646 h 100"/>
              <a:gd name="T92" fmla="*/ 2147483646 w 104"/>
              <a:gd name="T93" fmla="*/ 2147483646 h 100"/>
              <a:gd name="T94" fmla="*/ 2147483646 w 104"/>
              <a:gd name="T95" fmla="*/ 2147483646 h 100"/>
              <a:gd name="T96" fmla="*/ 2147483646 w 104"/>
              <a:gd name="T97" fmla="*/ 2147483646 h 100"/>
              <a:gd name="T98" fmla="*/ 2147483646 w 104"/>
              <a:gd name="T99" fmla="*/ 2147483646 h 100"/>
              <a:gd name="T100" fmla="*/ 2147483646 w 104"/>
              <a:gd name="T101" fmla="*/ 2147483646 h 1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04" h="100">
                <a:moveTo>
                  <a:pt x="15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47" y="44"/>
                  <a:pt x="47" y="44"/>
                  <a:pt x="47" y="44"/>
                </a:cubicBezTo>
                <a:cubicBezTo>
                  <a:pt x="54" y="53"/>
                  <a:pt x="54" y="53"/>
                  <a:pt x="54" y="53"/>
                </a:cubicBezTo>
                <a:cubicBezTo>
                  <a:pt x="69" y="30"/>
                  <a:pt x="69" y="30"/>
                  <a:pt x="69" y="30"/>
                </a:cubicBezTo>
                <a:cubicBezTo>
                  <a:pt x="96" y="30"/>
                  <a:pt x="96" y="30"/>
                  <a:pt x="96" y="30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0" y="66"/>
                  <a:pt x="100" y="66"/>
                  <a:pt x="100" y="66"/>
                </a:cubicBezTo>
                <a:cubicBezTo>
                  <a:pt x="96" y="65"/>
                  <a:pt x="96" y="65"/>
                  <a:pt x="96" y="65"/>
                </a:cubicBezTo>
                <a:cubicBezTo>
                  <a:pt x="97" y="55"/>
                  <a:pt x="97" y="55"/>
                  <a:pt x="97" y="55"/>
                </a:cubicBezTo>
                <a:cubicBezTo>
                  <a:pt x="94" y="47"/>
                  <a:pt x="94" y="47"/>
                  <a:pt x="94" y="47"/>
                </a:cubicBezTo>
                <a:cubicBezTo>
                  <a:pt x="93" y="65"/>
                  <a:pt x="93" y="65"/>
                  <a:pt x="93" y="65"/>
                </a:cubicBezTo>
                <a:cubicBezTo>
                  <a:pt x="90" y="100"/>
                  <a:pt x="90" y="100"/>
                  <a:pt x="90" y="100"/>
                </a:cubicBezTo>
                <a:cubicBezTo>
                  <a:pt x="83" y="100"/>
                  <a:pt x="83" y="100"/>
                  <a:pt x="83" y="100"/>
                </a:cubicBezTo>
                <a:cubicBezTo>
                  <a:pt x="83" y="68"/>
                  <a:pt x="83" y="68"/>
                  <a:pt x="83" y="68"/>
                </a:cubicBezTo>
                <a:cubicBezTo>
                  <a:pt x="79" y="68"/>
                  <a:pt x="79" y="68"/>
                  <a:pt x="79" y="68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67" y="100"/>
                  <a:pt x="67" y="100"/>
                  <a:pt x="67" y="100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48"/>
                  <a:pt x="69" y="48"/>
                  <a:pt x="69" y="48"/>
                </a:cubicBezTo>
                <a:cubicBezTo>
                  <a:pt x="53" y="61"/>
                  <a:pt x="53" y="61"/>
                  <a:pt x="53" y="61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65"/>
                  <a:pt x="41" y="65"/>
                  <a:pt x="41" y="65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30" y="68"/>
                  <a:pt x="30" y="68"/>
                  <a:pt x="3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0" y="100"/>
                  <a:pt x="20" y="100"/>
                  <a:pt x="20" y="100"/>
                </a:cubicBezTo>
                <a:cubicBezTo>
                  <a:pt x="14" y="100"/>
                  <a:pt x="14" y="100"/>
                  <a:pt x="14" y="100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49"/>
                  <a:pt x="16" y="49"/>
                  <a:pt x="16" y="49"/>
                </a:cubicBezTo>
                <a:cubicBezTo>
                  <a:pt x="7" y="60"/>
                  <a:pt x="7" y="60"/>
                  <a:pt x="7" y="60"/>
                </a:cubicBezTo>
                <a:cubicBezTo>
                  <a:pt x="7" y="65"/>
                  <a:pt x="7" y="65"/>
                  <a:pt x="7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89"/>
                  <a:pt x="10" y="89"/>
                  <a:pt x="1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65"/>
                  <a:pt x="0" y="65"/>
                  <a:pt x="0" y="65"/>
                </a:cubicBezTo>
                <a:cubicBezTo>
                  <a:pt x="3" y="65"/>
                  <a:pt x="3" y="65"/>
                  <a:pt x="3" y="65"/>
                </a:cubicBezTo>
                <a:cubicBezTo>
                  <a:pt x="3" y="60"/>
                  <a:pt x="3" y="60"/>
                  <a:pt x="3" y="60"/>
                </a:cubicBezTo>
                <a:cubicBezTo>
                  <a:pt x="1" y="59"/>
                  <a:pt x="1" y="59"/>
                  <a:pt x="1" y="59"/>
                </a:cubicBezTo>
                <a:cubicBezTo>
                  <a:pt x="15" y="30"/>
                  <a:pt x="15" y="30"/>
                  <a:pt x="15" y="30"/>
                </a:cubicBezTo>
                <a:close/>
                <a:moveTo>
                  <a:pt x="86" y="4"/>
                </a:moveTo>
                <a:cubicBezTo>
                  <a:pt x="80" y="0"/>
                  <a:pt x="73" y="2"/>
                  <a:pt x="70" y="8"/>
                </a:cubicBezTo>
                <a:cubicBezTo>
                  <a:pt x="67" y="13"/>
                  <a:pt x="68" y="20"/>
                  <a:pt x="74" y="24"/>
                </a:cubicBezTo>
                <a:cubicBezTo>
                  <a:pt x="79" y="27"/>
                  <a:pt x="87" y="25"/>
                  <a:pt x="90" y="20"/>
                </a:cubicBezTo>
                <a:cubicBezTo>
                  <a:pt x="93" y="14"/>
                  <a:pt x="91" y="7"/>
                  <a:pt x="86" y="4"/>
                </a:cubicBezTo>
                <a:close/>
                <a:moveTo>
                  <a:pt x="22" y="4"/>
                </a:moveTo>
                <a:cubicBezTo>
                  <a:pt x="28" y="0"/>
                  <a:pt x="35" y="2"/>
                  <a:pt x="38" y="8"/>
                </a:cubicBezTo>
                <a:cubicBezTo>
                  <a:pt x="41" y="13"/>
                  <a:pt x="40" y="20"/>
                  <a:pt x="34" y="24"/>
                </a:cubicBezTo>
                <a:cubicBezTo>
                  <a:pt x="29" y="27"/>
                  <a:pt x="21" y="25"/>
                  <a:pt x="18" y="20"/>
                </a:cubicBezTo>
                <a:cubicBezTo>
                  <a:pt x="15" y="14"/>
                  <a:pt x="17" y="7"/>
                  <a:pt x="22" y="4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98758" y="3444875"/>
            <a:ext cx="131635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BookShare</a:t>
            </a:r>
            <a:endParaRPr lang="en-US" altLang="zh-CN" sz="2000" b="1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 2050"/>
          <p:cNvSpPr/>
          <p:nvPr/>
        </p:nvSpPr>
        <p:spPr bwMode="auto">
          <a:xfrm rot="360000">
            <a:off x="2410460" y="2260600"/>
            <a:ext cx="1200150" cy="91440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2050"/>
          <p:cNvSpPr/>
          <p:nvPr/>
        </p:nvSpPr>
        <p:spPr bwMode="auto">
          <a:xfrm rot="360000">
            <a:off x="892175" y="1798320"/>
            <a:ext cx="1200150" cy="91440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2050"/>
          <p:cNvSpPr/>
          <p:nvPr/>
        </p:nvSpPr>
        <p:spPr bwMode="auto">
          <a:xfrm rot="360000">
            <a:off x="1760220" y="1866265"/>
            <a:ext cx="1200150" cy="91440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5" name="图片 14" descr="A000220150318F83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075" y="2066925"/>
            <a:ext cx="1216660" cy="822960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4576445" y="1717675"/>
            <a:ext cx="2662555" cy="239649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405630" y="742950"/>
            <a:ext cx="4619625" cy="57619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单圆角矩形 34"/>
          <p:cNvSpPr/>
          <p:nvPr/>
        </p:nvSpPr>
        <p:spPr>
          <a:xfrm>
            <a:off x="4841875" y="4781550"/>
            <a:ext cx="1371600" cy="962025"/>
          </a:xfrm>
          <a:prstGeom prst="snip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9991725" y="3895090"/>
            <a:ext cx="13620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9991725" y="3064510"/>
            <a:ext cx="13620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单圆角矩形 4"/>
          <p:cNvSpPr/>
          <p:nvPr/>
        </p:nvSpPr>
        <p:spPr>
          <a:xfrm>
            <a:off x="7248525" y="1160145"/>
            <a:ext cx="1371600" cy="962025"/>
          </a:xfrm>
          <a:prstGeom prst="snip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57135" y="14573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书籍库</a:t>
            </a:r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>
            <a:off x="2552700" y="1323975"/>
            <a:ext cx="438150" cy="38100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4045" y="13557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填写信息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4251325" y="1539875"/>
            <a:ext cx="282702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  <a:endCxn id="5" idx="1"/>
          </p:cNvCxnSpPr>
          <p:nvPr/>
        </p:nvCxnSpPr>
        <p:spPr>
          <a:xfrm>
            <a:off x="7934325" y="212217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单圆角矩形 9"/>
          <p:cNvSpPr/>
          <p:nvPr/>
        </p:nvSpPr>
        <p:spPr>
          <a:xfrm>
            <a:off x="7248525" y="3613150"/>
            <a:ext cx="1371600" cy="962025"/>
          </a:xfrm>
          <a:prstGeom prst="snip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单圆角矩形 10"/>
          <p:cNvSpPr/>
          <p:nvPr/>
        </p:nvSpPr>
        <p:spPr>
          <a:xfrm>
            <a:off x="4879975" y="3611245"/>
            <a:ext cx="1371600" cy="962025"/>
          </a:xfrm>
          <a:prstGeom prst="snip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258175" y="2200275"/>
            <a:ext cx="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43900" y="25146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提供书籍信息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94245" y="39077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书圈信息库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02835" y="390842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附近场所库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7" idx="3"/>
          </p:cNvCxnSpPr>
          <p:nvPr/>
        </p:nvCxnSpPr>
        <p:spPr>
          <a:xfrm>
            <a:off x="4251325" y="1539875"/>
            <a:ext cx="702945" cy="2073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3960000">
            <a:off x="4352925" y="23037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分享位置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286500" y="3810000"/>
            <a:ext cx="857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22975" y="3368675"/>
            <a:ext cx="161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提供位置信息</a:t>
            </a:r>
            <a:endParaRPr lang="zh-CN" altLang="en-US"/>
          </a:p>
        </p:txBody>
      </p:sp>
      <p:sp>
        <p:nvSpPr>
          <p:cNvPr id="20" name=" 2050"/>
          <p:cNvSpPr/>
          <p:nvPr/>
        </p:nvSpPr>
        <p:spPr bwMode="auto">
          <a:xfrm>
            <a:off x="733425" y="5100955"/>
            <a:ext cx="438150" cy="38100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8582025" y="3895725"/>
            <a:ext cx="1316355" cy="17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534400" y="962025"/>
            <a:ext cx="131445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591550" y="1371600"/>
            <a:ext cx="122872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9991725" y="742950"/>
            <a:ext cx="13620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9991725" y="1546225"/>
            <a:ext cx="13620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353040" y="7556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寻书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160635" y="15589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书籍推荐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8639175" y="3257550"/>
            <a:ext cx="118110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0124440" y="30645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书圈交流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116195" y="11239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分享书籍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991725" y="3895090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交友吧地点推荐</a:t>
            </a:r>
            <a:endParaRPr lang="zh-CN" altLang="en-US" sz="1400"/>
          </a:p>
        </p:txBody>
      </p:sp>
      <p:cxnSp>
        <p:nvCxnSpPr>
          <p:cNvPr id="34" name="直接箭头连接符 33"/>
          <p:cNvCxnSpPr>
            <a:stCxn id="7" idx="3"/>
          </p:cNvCxnSpPr>
          <p:nvPr/>
        </p:nvCxnSpPr>
        <p:spPr>
          <a:xfrm>
            <a:off x="4251325" y="1539875"/>
            <a:ext cx="387350" cy="365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779645" y="4940300"/>
            <a:ext cx="1572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图书流动条件及限制</a:t>
            </a:r>
            <a:endParaRPr lang="zh-CN" altLang="en-US"/>
          </a:p>
        </p:txBody>
      </p:sp>
      <p:cxnSp>
        <p:nvCxnSpPr>
          <p:cNvPr id="37" name="直接箭头连接符 36"/>
          <p:cNvCxnSpPr>
            <a:stCxn id="36" idx="1"/>
          </p:cNvCxnSpPr>
          <p:nvPr/>
        </p:nvCxnSpPr>
        <p:spPr>
          <a:xfrm flipH="1">
            <a:off x="3886835" y="5262880"/>
            <a:ext cx="89281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295525" y="5100955"/>
            <a:ext cx="13620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228850" y="5110480"/>
            <a:ext cx="1605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双方协商聊天借书</a:t>
            </a:r>
            <a:endParaRPr lang="zh-CN" altLang="en-US" sz="140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152525" y="5257800"/>
            <a:ext cx="10763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单圆角矩形 41"/>
          <p:cNvSpPr/>
          <p:nvPr/>
        </p:nvSpPr>
        <p:spPr>
          <a:xfrm>
            <a:off x="6972300" y="4928870"/>
            <a:ext cx="1371600" cy="962025"/>
          </a:xfrm>
          <a:prstGeom prst="snip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972300" y="5191125"/>
            <a:ext cx="157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用户信息库</a:t>
            </a:r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6324600" y="4981575"/>
            <a:ext cx="561975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8420100" y="5086350"/>
            <a:ext cx="1495425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9995535" y="4838065"/>
            <a:ext cx="1427480" cy="47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271125" y="48895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信誉值</a:t>
            </a:r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382000" y="5619750"/>
            <a:ext cx="16002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9995535" y="5481955"/>
            <a:ext cx="1713230" cy="47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9925050" y="55365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成功借还图书栏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" name="Picture 34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08430" y="674370"/>
            <a:ext cx="9298940" cy="5464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图片 34" descr="jiah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5660" y="5991225"/>
            <a:ext cx="381635" cy="381635"/>
          </a:xfrm>
          <a:prstGeom prst="rect">
            <a:avLst/>
          </a:prstGeom>
        </p:spPr>
      </p:pic>
      <p:sp>
        <p:nvSpPr>
          <p:cNvPr id="38" name="椭圆 37"/>
          <p:cNvSpPr/>
          <p:nvPr/>
        </p:nvSpPr>
        <p:spPr>
          <a:xfrm>
            <a:off x="5915025" y="6010275"/>
            <a:ext cx="381000" cy="381635"/>
          </a:xfrm>
          <a:prstGeom prst="ellipse">
            <a:avLst/>
          </a:prstGeom>
          <a:noFill/>
          <a:ln>
            <a:solidFill>
              <a:srgbClr val="20202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729480" y="5981700"/>
            <a:ext cx="381000" cy="38163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397635" y="678180"/>
            <a:ext cx="3071495" cy="58870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60570" y="67818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80730" y="739775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358390" y="1511935"/>
            <a:ext cx="1122045" cy="12268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72385" y="194119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650365" y="382714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密码：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50365" y="343725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账号：</a:t>
            </a:r>
            <a:endParaRPr lang="zh-CN" altLang="zh-CN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739900" y="3765550"/>
            <a:ext cx="231076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739900" y="4185920"/>
            <a:ext cx="231076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739900" y="4460240"/>
            <a:ext cx="2310765" cy="3803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06040" y="4460240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登陆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63420" y="5648960"/>
            <a:ext cx="608965" cy="54165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28900" y="5648960"/>
            <a:ext cx="608965" cy="54165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294380" y="5648960"/>
            <a:ext cx="608965" cy="54165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739900" y="5268595"/>
            <a:ext cx="570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80435" y="5259070"/>
            <a:ext cx="570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52040" y="5130800"/>
            <a:ext cx="1162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其他登陆方式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3110" y="5735320"/>
            <a:ext cx="490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QQ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2628900" y="5735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微信</a:t>
            </a:r>
            <a:endParaRPr lang="zh-CN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294380" y="5735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简书</a:t>
            </a:r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4560570" y="5981700"/>
            <a:ext cx="309054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shouy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5981700"/>
            <a:ext cx="334010" cy="334010"/>
          </a:xfrm>
          <a:prstGeom prst="rect">
            <a:avLst/>
          </a:prstGeom>
        </p:spPr>
      </p:pic>
      <p:pic>
        <p:nvPicPr>
          <p:cNvPr id="34" name="图片 33" descr="faxi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021705"/>
            <a:ext cx="379095" cy="294005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5332095" y="5981700"/>
            <a:ext cx="381000" cy="38163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498590" y="5991225"/>
            <a:ext cx="381000" cy="38163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071995" y="5991225"/>
            <a:ext cx="381000" cy="38163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 descr="xiaox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05" y="6028690"/>
            <a:ext cx="344170" cy="344170"/>
          </a:xfrm>
          <a:prstGeom prst="rect">
            <a:avLst/>
          </a:prstGeom>
        </p:spPr>
      </p:pic>
      <p:pic>
        <p:nvPicPr>
          <p:cNvPr id="42" name="图片 41" descr="wod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50" y="6021705"/>
            <a:ext cx="314325" cy="31432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692650" y="625856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首页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295265" y="625856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觅书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62395" y="625856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消息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916420" y="6258560"/>
            <a:ext cx="75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个人中心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560570" y="678180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8" name="图片 47" descr="posi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345" y="783590"/>
            <a:ext cx="340995" cy="27559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616450" y="1059180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位置</a:t>
            </a:r>
            <a:endParaRPr lang="zh-CN" altLang="en-US" sz="1000" b="1"/>
          </a:p>
        </p:txBody>
      </p:sp>
      <p:pic>
        <p:nvPicPr>
          <p:cNvPr id="50" name="图片 49" descr="sera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055" y="777240"/>
            <a:ext cx="281940" cy="28194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7105650" y="1059180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搜索</a:t>
            </a:r>
            <a:endParaRPr lang="zh-CN" altLang="en-US" sz="1000" b="1"/>
          </a:p>
        </p:txBody>
      </p:sp>
      <p:sp>
        <p:nvSpPr>
          <p:cNvPr id="52" name="文本框 51"/>
          <p:cNvSpPr txBox="1"/>
          <p:nvPr/>
        </p:nvSpPr>
        <p:spPr>
          <a:xfrm>
            <a:off x="5554980" y="78359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图书共享</a:t>
            </a:r>
            <a:endParaRPr lang="zh-CN" altLang="en-US" b="1"/>
          </a:p>
        </p:txBody>
      </p:sp>
      <p:pic>
        <p:nvPicPr>
          <p:cNvPr id="53" name="图片 52" descr="C:\Users\huxiaohua\Desktop\image\timg (4).jpgtimg (4)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811395" y="1511935"/>
            <a:ext cx="2589530" cy="1380490"/>
          </a:xfrm>
          <a:prstGeom prst="rect">
            <a:avLst/>
          </a:prstGeom>
        </p:spPr>
      </p:pic>
      <p:sp>
        <p:nvSpPr>
          <p:cNvPr id="194" name=" 194"/>
          <p:cNvSpPr/>
          <p:nvPr/>
        </p:nvSpPr>
        <p:spPr>
          <a:xfrm>
            <a:off x="5295265" y="2967355"/>
            <a:ext cx="75565" cy="75565"/>
          </a:xfrm>
          <a:prstGeom prst="oc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5" name=" 194"/>
          <p:cNvSpPr/>
          <p:nvPr/>
        </p:nvSpPr>
        <p:spPr>
          <a:xfrm>
            <a:off x="5749290" y="2967355"/>
            <a:ext cx="75565" cy="75565"/>
          </a:xfrm>
          <a:prstGeom prst="oc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6" name=" 194"/>
          <p:cNvSpPr/>
          <p:nvPr/>
        </p:nvSpPr>
        <p:spPr>
          <a:xfrm>
            <a:off x="6386830" y="2967355"/>
            <a:ext cx="75565" cy="75565"/>
          </a:xfrm>
          <a:prstGeom prst="oc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7" name=" 194"/>
          <p:cNvSpPr/>
          <p:nvPr/>
        </p:nvSpPr>
        <p:spPr>
          <a:xfrm>
            <a:off x="6861175" y="2967355"/>
            <a:ext cx="75565" cy="75565"/>
          </a:xfrm>
          <a:prstGeom prst="oc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554980" y="194119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广告流动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729480" y="1304290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最新资讯：</a:t>
            </a:r>
            <a:endParaRPr lang="zh-CN" altLang="en-US" sz="1000" b="1"/>
          </a:p>
        </p:txBody>
      </p:sp>
      <p:cxnSp>
        <p:nvCxnSpPr>
          <p:cNvPr id="60" name="直接连接符 59"/>
          <p:cNvCxnSpPr/>
          <p:nvPr/>
        </p:nvCxnSpPr>
        <p:spPr>
          <a:xfrm>
            <a:off x="4783455" y="3188970"/>
            <a:ext cx="262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692650" y="3192145"/>
            <a:ext cx="948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亲爱的书友：</a:t>
            </a:r>
            <a:endParaRPr lang="zh-CN" altLang="en-US" sz="1000" b="1"/>
          </a:p>
        </p:txBody>
      </p:sp>
      <p:cxnSp>
        <p:nvCxnSpPr>
          <p:cNvPr id="62" name="直接连接符 61"/>
          <p:cNvCxnSpPr/>
          <p:nvPr/>
        </p:nvCxnSpPr>
        <p:spPr>
          <a:xfrm>
            <a:off x="4806950" y="4079240"/>
            <a:ext cx="255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4942205" y="3437255"/>
            <a:ext cx="1089025" cy="332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284595" y="3433445"/>
            <a:ext cx="1089025" cy="332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054600" y="3455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我要共享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365875" y="345884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我要还书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729480" y="4068445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附近书圈：</a:t>
            </a:r>
            <a:endParaRPr lang="en-US" altLang="zh-CN" sz="1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820285" y="4313555"/>
            <a:ext cx="2572385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790440" y="5130800"/>
            <a:ext cx="2583180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4942205" y="4365625"/>
            <a:ext cx="389890" cy="342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296025" y="4366260"/>
            <a:ext cx="389890" cy="342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641340" y="4366260"/>
            <a:ext cx="389890" cy="342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865620" y="4431665"/>
            <a:ext cx="475615" cy="2374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854825" y="4424045"/>
            <a:ext cx="502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仿宋" panose="02010609060101010101" charset="-122"/>
                <a:ea typeface="仿宋" panose="02010609060101010101" charset="-122"/>
              </a:rPr>
              <a:t>加 入</a:t>
            </a:r>
            <a:endParaRPr lang="zh-CN" altLang="en-US" sz="10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733925" y="4828540"/>
            <a:ext cx="948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附近会友点：</a:t>
            </a:r>
            <a:endParaRPr lang="en-US" altLang="zh-CN" sz="1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4945380" y="5182870"/>
            <a:ext cx="389890" cy="342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6268085" y="5182870"/>
            <a:ext cx="389890" cy="342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5641340" y="5183505"/>
            <a:ext cx="389890" cy="342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6838950" y="5232400"/>
            <a:ext cx="502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仿宋" panose="02010609060101010101" charset="-122"/>
                <a:ea typeface="仿宋" panose="02010609060101010101" charset="-122"/>
              </a:rPr>
              <a:t>查 看</a:t>
            </a:r>
            <a:endParaRPr lang="zh-CN" altLang="en-US" sz="10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852285" y="5232400"/>
            <a:ext cx="475615" cy="2374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380730" y="740410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9364980" y="84137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图书共享</a:t>
            </a:r>
            <a:endParaRPr lang="zh-CN" altLang="en-US" b="1"/>
          </a:p>
        </p:txBody>
      </p:sp>
      <p:pic>
        <p:nvPicPr>
          <p:cNvPr id="84" name="图片 83" descr="saomashangchuan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5420" y="2999740"/>
            <a:ext cx="675640" cy="618490"/>
          </a:xfrm>
          <a:prstGeom prst="rect">
            <a:avLst/>
          </a:prstGeom>
        </p:spPr>
      </p:pic>
      <p:pic>
        <p:nvPicPr>
          <p:cNvPr id="86" name="图片 85" descr="shoudongshangchuan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10470" y="2999740"/>
            <a:ext cx="678815" cy="678815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8963660" y="3728720"/>
            <a:ext cx="899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latin typeface="仿宋" panose="02010609060101010101" charset="-122"/>
                <a:ea typeface="仿宋" panose="02010609060101010101" charset="-122"/>
              </a:rPr>
              <a:t>扫码分享</a:t>
            </a:r>
            <a:endParaRPr lang="zh-CN" altLang="en-US" sz="14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0000615" y="3705225"/>
            <a:ext cx="899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latin typeface="仿宋" panose="02010609060101010101" charset="-122"/>
                <a:ea typeface="仿宋" panose="02010609060101010101" charset="-122"/>
              </a:rPr>
              <a:t>手动输入</a:t>
            </a:r>
            <a:endParaRPr lang="zh-CN" altLang="en-US" sz="1400" b="1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90" name="图片 89" descr="back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7570" y="5706110"/>
            <a:ext cx="454660" cy="45466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9751060" y="6078855"/>
            <a:ext cx="640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返回</a:t>
            </a:r>
            <a:endParaRPr lang="zh-CN" altLang="en-US" sz="1400" b="1"/>
          </a:p>
        </p:txBody>
      </p:sp>
      <p:sp>
        <p:nvSpPr>
          <p:cNvPr id="92" name="文本框 91"/>
          <p:cNvSpPr txBox="1"/>
          <p:nvPr/>
        </p:nvSpPr>
        <p:spPr>
          <a:xfrm>
            <a:off x="4714240" y="3834130"/>
            <a:ext cx="27355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注：您的每次分享都将为您的共享等级加分噢</a:t>
            </a:r>
            <a:endParaRPr lang="zh-CN" altLang="en-US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椭圆 35"/>
          <p:cNvSpPr/>
          <p:nvPr/>
        </p:nvSpPr>
        <p:spPr>
          <a:xfrm>
            <a:off x="4882515" y="2886075"/>
            <a:ext cx="593725" cy="4908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46295" y="67818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73720" y="67818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2670" y="67818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173720" y="682625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46295" y="678180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2670" y="682625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9158605" y="78422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联系书主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5696585" y="78422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图书详情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880235" y="78422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觅书发现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1389380" y="11430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我要共享功能栏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042670" y="1729740"/>
            <a:ext cx="3083560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2670" y="1369060"/>
            <a:ext cx="7480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智能排序 </a:t>
            </a:r>
            <a:r>
              <a:rPr lang="zh-CN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0" name="图片 49" descr="sera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7210" y="1332230"/>
            <a:ext cx="281940" cy="28194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3493135" y="1330325"/>
            <a:ext cx="0" cy="32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73780" y="136906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筛选</a:t>
            </a:r>
            <a:endParaRPr lang="zh-CN" altLang="en-US" sz="1000"/>
          </a:p>
        </p:txBody>
      </p:sp>
      <p:sp>
        <p:nvSpPr>
          <p:cNvPr id="15" name="圆角矩形 14"/>
          <p:cNvSpPr/>
          <p:nvPr/>
        </p:nvSpPr>
        <p:spPr>
          <a:xfrm>
            <a:off x="1042670" y="1743075"/>
            <a:ext cx="3086735" cy="10331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027430" y="2769870"/>
            <a:ext cx="3086735" cy="10331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39495" y="3803015"/>
            <a:ext cx="3086735" cy="10331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027430" y="4836160"/>
            <a:ext cx="3086735" cy="10331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039495" y="5927725"/>
            <a:ext cx="3112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竖卷形 19"/>
          <p:cNvSpPr/>
          <p:nvPr/>
        </p:nvSpPr>
        <p:spPr>
          <a:xfrm>
            <a:off x="1183640" y="1823720"/>
            <a:ext cx="607060" cy="68453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035175" y="182372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图书名称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2035175" y="2226945"/>
            <a:ext cx="8750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作者</a:t>
            </a:r>
            <a:endParaRPr lang="zh-CN" altLang="en-US" sz="1000"/>
          </a:p>
          <a:p>
            <a:r>
              <a:rPr lang="zh-CN" altLang="en-US" sz="1000"/>
              <a:t>出版社  时间</a:t>
            </a:r>
            <a:endParaRPr lang="zh-CN" altLang="en-US" sz="1000"/>
          </a:p>
        </p:txBody>
      </p:sp>
      <p:sp>
        <p:nvSpPr>
          <p:cNvPr id="23" name="椭圆 22"/>
          <p:cNvSpPr/>
          <p:nvPr/>
        </p:nvSpPr>
        <p:spPr>
          <a:xfrm>
            <a:off x="3359150" y="1891030"/>
            <a:ext cx="593725" cy="4908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437255" y="201422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头像</a:t>
            </a:r>
            <a:endParaRPr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1932940" y="6083300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底部导航栏</a:t>
            </a:r>
            <a:endParaRPr lang="zh-CN" altLang="en-US" b="1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4646295" y="2375535"/>
            <a:ext cx="308292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竖卷形 28"/>
          <p:cNvSpPr/>
          <p:nvPr/>
        </p:nvSpPr>
        <p:spPr>
          <a:xfrm>
            <a:off x="4899025" y="1476375"/>
            <a:ext cx="607060" cy="68453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913630" y="1614170"/>
            <a:ext cx="592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图书图片</a:t>
            </a:r>
            <a:endParaRPr lang="zh-CN" altLang="en-US" sz="1400" b="1"/>
          </a:p>
        </p:txBody>
      </p:sp>
      <p:sp>
        <p:nvSpPr>
          <p:cNvPr id="31" name="文本框 30"/>
          <p:cNvSpPr txBox="1"/>
          <p:nvPr/>
        </p:nvSpPr>
        <p:spPr>
          <a:xfrm>
            <a:off x="1198245" y="1905000"/>
            <a:ext cx="592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图书图片</a:t>
            </a:r>
            <a:endParaRPr lang="zh-CN" altLang="en-US" sz="1400" b="1"/>
          </a:p>
        </p:txBody>
      </p:sp>
      <p:sp>
        <p:nvSpPr>
          <p:cNvPr id="32" name="文本框 31"/>
          <p:cNvSpPr txBox="1"/>
          <p:nvPr/>
        </p:nvSpPr>
        <p:spPr>
          <a:xfrm>
            <a:off x="5683885" y="140589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图书名称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6941185" y="14363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标签</a:t>
            </a:r>
            <a:endParaRPr lang="zh-CN" altLang="en-US" sz="1200"/>
          </a:p>
        </p:txBody>
      </p:sp>
      <p:sp>
        <p:nvSpPr>
          <p:cNvPr id="34" name="文本框 33"/>
          <p:cNvSpPr txBox="1"/>
          <p:nvPr/>
        </p:nvSpPr>
        <p:spPr>
          <a:xfrm>
            <a:off x="4882515" y="249428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/>
              <a:t>分享人</a:t>
            </a:r>
            <a:endParaRPr lang="zh-CN" altLang="en-US" sz="1200" b="1"/>
          </a:p>
        </p:txBody>
      </p:sp>
      <p:sp>
        <p:nvSpPr>
          <p:cNvPr id="35" name="文本框 34"/>
          <p:cNvSpPr txBox="1"/>
          <p:nvPr/>
        </p:nvSpPr>
        <p:spPr>
          <a:xfrm>
            <a:off x="4984115" y="3009265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头像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5683885" y="2625725"/>
            <a:ext cx="7200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/>
              <a:t>用户名</a:t>
            </a:r>
            <a:endParaRPr lang="zh-CN" altLang="en-US" sz="1400" b="1"/>
          </a:p>
        </p:txBody>
      </p:sp>
      <p:cxnSp>
        <p:nvCxnSpPr>
          <p:cNvPr id="38" name="直接连接符 37"/>
          <p:cNvCxnSpPr>
            <a:stCxn id="8" idx="1"/>
            <a:endCxn id="8" idx="3"/>
          </p:cNvCxnSpPr>
          <p:nvPr/>
        </p:nvCxnSpPr>
        <p:spPr>
          <a:xfrm>
            <a:off x="4646295" y="3622040"/>
            <a:ext cx="3071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5753735" y="2932430"/>
            <a:ext cx="684530" cy="1549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696585" y="2886075"/>
            <a:ext cx="7194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性别 年代</a:t>
            </a:r>
            <a:endParaRPr lang="zh-CN" altLang="en-US" sz="1000"/>
          </a:p>
        </p:txBody>
      </p:sp>
      <p:sp>
        <p:nvSpPr>
          <p:cNvPr id="41" name="文本框 40"/>
          <p:cNvSpPr txBox="1"/>
          <p:nvPr/>
        </p:nvSpPr>
        <p:spPr>
          <a:xfrm>
            <a:off x="5699760" y="3131185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/>
              <a:t>个性签名</a:t>
            </a:r>
            <a:endParaRPr lang="zh-CN" altLang="en-US" sz="1200" b="1"/>
          </a:p>
        </p:txBody>
      </p:sp>
      <p:sp>
        <p:nvSpPr>
          <p:cNvPr id="42" name="文本框 41"/>
          <p:cNvSpPr txBox="1"/>
          <p:nvPr/>
        </p:nvSpPr>
        <p:spPr>
          <a:xfrm>
            <a:off x="6798945" y="2825750"/>
            <a:ext cx="7200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/>
              <a:t>信任值</a:t>
            </a:r>
            <a:endParaRPr lang="zh-CN" altLang="en-US" sz="1400" b="1"/>
          </a:p>
        </p:txBody>
      </p:sp>
      <p:sp>
        <p:nvSpPr>
          <p:cNvPr id="43" name="文本框 42"/>
          <p:cNvSpPr txBox="1"/>
          <p:nvPr/>
        </p:nvSpPr>
        <p:spPr>
          <a:xfrm>
            <a:off x="5753735" y="1951355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/>
              <a:t>需要归还</a:t>
            </a:r>
            <a:endParaRPr lang="zh-CN" altLang="en-US" sz="1200" b="1"/>
          </a:p>
        </p:txBody>
      </p:sp>
      <p:sp>
        <p:nvSpPr>
          <p:cNvPr id="44" name="文本框 43"/>
          <p:cNvSpPr txBox="1"/>
          <p:nvPr/>
        </p:nvSpPr>
        <p:spPr>
          <a:xfrm>
            <a:off x="4800600" y="3699510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/>
              <a:t>图书简介</a:t>
            </a:r>
            <a:endParaRPr lang="zh-CN" altLang="en-US" sz="1200" b="1"/>
          </a:p>
        </p:txBody>
      </p:sp>
      <p:sp>
        <p:nvSpPr>
          <p:cNvPr id="45" name="同侧圆角矩形 44"/>
          <p:cNvSpPr/>
          <p:nvPr/>
        </p:nvSpPr>
        <p:spPr>
          <a:xfrm>
            <a:off x="4732655" y="4067175"/>
            <a:ext cx="2867660" cy="891540"/>
          </a:xfrm>
          <a:prstGeom prst="round2Same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642485" y="5320665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多文档 46"/>
          <p:cNvSpPr/>
          <p:nvPr/>
        </p:nvSpPr>
        <p:spPr>
          <a:xfrm>
            <a:off x="4939665" y="5694680"/>
            <a:ext cx="481965" cy="388620"/>
          </a:xfrm>
          <a:prstGeom prst="flowChartMulti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882515" y="611441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留言</a:t>
            </a:r>
            <a:endParaRPr lang="zh-CN" altLang="en-US" sz="1600"/>
          </a:p>
        </p:txBody>
      </p:sp>
      <p:sp>
        <p:nvSpPr>
          <p:cNvPr id="49" name="心形 48"/>
          <p:cNvSpPr/>
          <p:nvPr/>
        </p:nvSpPr>
        <p:spPr>
          <a:xfrm>
            <a:off x="5683885" y="5695315"/>
            <a:ext cx="554355" cy="387985"/>
          </a:xfrm>
          <a:prstGeom prst="hear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648960" y="611441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收藏</a:t>
            </a:r>
            <a:endParaRPr lang="zh-CN" altLang="en-US" sz="1600"/>
          </a:p>
        </p:txBody>
      </p:sp>
      <p:sp>
        <p:nvSpPr>
          <p:cNvPr id="52" name="圆角矩形 51"/>
          <p:cNvSpPr/>
          <p:nvPr/>
        </p:nvSpPr>
        <p:spPr>
          <a:xfrm>
            <a:off x="6460490" y="5694680"/>
            <a:ext cx="1197610" cy="5480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599555" y="5794375"/>
            <a:ext cx="919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借    阅</a:t>
            </a:r>
            <a:endParaRPr lang="zh-CN" altLang="en-US" sz="2000"/>
          </a:p>
        </p:txBody>
      </p:sp>
      <p:sp>
        <p:nvSpPr>
          <p:cNvPr id="54" name="椭圆 53"/>
          <p:cNvSpPr/>
          <p:nvPr/>
        </p:nvSpPr>
        <p:spPr>
          <a:xfrm>
            <a:off x="10666095" y="1572895"/>
            <a:ext cx="593725" cy="4908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651490" y="2181225"/>
            <a:ext cx="593725" cy="4908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8173720" y="2886710"/>
            <a:ext cx="593725" cy="4908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159115" y="3484880"/>
            <a:ext cx="593725" cy="4908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流程图: 终止 58"/>
          <p:cNvSpPr/>
          <p:nvPr/>
        </p:nvSpPr>
        <p:spPr>
          <a:xfrm>
            <a:off x="8767445" y="1671955"/>
            <a:ext cx="1898650" cy="335280"/>
          </a:xfrm>
          <a:prstGeom prst="flowChartTermina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流程图: 终止 59"/>
          <p:cNvSpPr/>
          <p:nvPr/>
        </p:nvSpPr>
        <p:spPr>
          <a:xfrm>
            <a:off x="8752840" y="2258695"/>
            <a:ext cx="1898650" cy="335280"/>
          </a:xfrm>
          <a:prstGeom prst="flowChartTermina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流程图: 终止 60"/>
          <p:cNvSpPr/>
          <p:nvPr/>
        </p:nvSpPr>
        <p:spPr>
          <a:xfrm>
            <a:off x="8767445" y="2886710"/>
            <a:ext cx="1898650" cy="335280"/>
          </a:xfrm>
          <a:prstGeom prst="flowChartTermina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流程图: 终止 61"/>
          <p:cNvSpPr/>
          <p:nvPr/>
        </p:nvSpPr>
        <p:spPr>
          <a:xfrm>
            <a:off x="8767445" y="3484880"/>
            <a:ext cx="1898650" cy="335280"/>
          </a:xfrm>
          <a:prstGeom prst="flowChartTermina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8159115" y="5855335"/>
            <a:ext cx="3086100" cy="709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9702165" y="5855335"/>
            <a:ext cx="0" cy="723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413750" y="60261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发送消息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899015" y="6026150"/>
            <a:ext cx="1252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386455" y="2318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距离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42670" y="67818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2670" y="682625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66900" y="78422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发送消息</a:t>
            </a:r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4560570" y="67818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60570" y="682625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544820" y="78422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分享图书</a:t>
            </a:r>
            <a:endParaRPr lang="zh-CN" altLang="en-US" b="1"/>
          </a:p>
        </p:txBody>
      </p:sp>
      <p:sp>
        <p:nvSpPr>
          <p:cNvPr id="70" name="矩形 69"/>
          <p:cNvSpPr/>
          <p:nvPr/>
        </p:nvSpPr>
        <p:spPr>
          <a:xfrm>
            <a:off x="8609330" y="67818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609330" y="682625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9446895" y="784225"/>
            <a:ext cx="120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  </a:t>
            </a:r>
            <a:r>
              <a:rPr lang="zh-CN" altLang="en-US" b="1"/>
              <a:t>上传详情</a:t>
            </a:r>
            <a:endParaRPr lang="zh-CN" altLang="en-US" b="1"/>
          </a:p>
        </p:txBody>
      </p:sp>
      <p:sp>
        <p:nvSpPr>
          <p:cNvPr id="73" name="矩形 72"/>
          <p:cNvSpPr/>
          <p:nvPr/>
        </p:nvSpPr>
        <p:spPr>
          <a:xfrm>
            <a:off x="1083945" y="1342390"/>
            <a:ext cx="2983230" cy="201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1432560" y="18332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消息内容主体</a:t>
            </a:r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969260" y="3362960"/>
            <a:ext cx="1097915" cy="51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3097530" y="3437890"/>
            <a:ext cx="101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   送</a:t>
            </a:r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811395" y="2007235"/>
            <a:ext cx="257048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4811395" y="1464945"/>
            <a:ext cx="1074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ISBN</a:t>
            </a:r>
            <a:r>
              <a:rPr lang="zh-CN" altLang="en-US"/>
              <a:t>码：</a:t>
            </a:r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4759325" y="2094230"/>
            <a:ext cx="2398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请输入书本后面的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ISBN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码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309995" y="2747010"/>
            <a:ext cx="1071880" cy="46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517640" y="27965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上传</a:t>
            </a:r>
            <a:endParaRPr lang="zh-CN" altLang="en-US"/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8609330" y="1329055"/>
            <a:ext cx="3083560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8609330" y="1342390"/>
            <a:ext cx="3086735" cy="10331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竖卷形 85"/>
          <p:cNvSpPr/>
          <p:nvPr/>
        </p:nvSpPr>
        <p:spPr>
          <a:xfrm>
            <a:off x="8750300" y="1423035"/>
            <a:ext cx="607060" cy="68453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601835" y="142303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图书名称</a:t>
            </a:r>
            <a:endParaRPr lang="zh-CN" altLang="en-US" sz="1600"/>
          </a:p>
        </p:txBody>
      </p:sp>
      <p:sp>
        <p:nvSpPr>
          <p:cNvPr id="88" name="文本框 87"/>
          <p:cNvSpPr txBox="1"/>
          <p:nvPr/>
        </p:nvSpPr>
        <p:spPr>
          <a:xfrm>
            <a:off x="9601835" y="1826260"/>
            <a:ext cx="8750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作者</a:t>
            </a:r>
            <a:endParaRPr lang="zh-CN" altLang="en-US" sz="1000"/>
          </a:p>
          <a:p>
            <a:r>
              <a:rPr lang="zh-CN" altLang="en-US" sz="1000"/>
              <a:t>出版社  时间</a:t>
            </a:r>
            <a:endParaRPr lang="zh-CN" altLang="en-US" sz="1000"/>
          </a:p>
        </p:txBody>
      </p:sp>
      <p:sp>
        <p:nvSpPr>
          <p:cNvPr id="91" name="文本框 90"/>
          <p:cNvSpPr txBox="1"/>
          <p:nvPr/>
        </p:nvSpPr>
        <p:spPr>
          <a:xfrm>
            <a:off x="8764905" y="1504315"/>
            <a:ext cx="592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图书图片</a:t>
            </a:r>
            <a:endParaRPr lang="zh-CN" altLang="en-US" sz="1400" b="1"/>
          </a:p>
        </p:txBody>
      </p:sp>
      <p:sp>
        <p:nvSpPr>
          <p:cNvPr id="93" name="文本框 92"/>
          <p:cNvSpPr txBox="1"/>
          <p:nvPr/>
        </p:nvSpPr>
        <p:spPr>
          <a:xfrm>
            <a:off x="8717280" y="24282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8840470" y="2801620"/>
            <a:ext cx="516890" cy="18097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10742295" y="2801620"/>
            <a:ext cx="516890" cy="18097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9780905" y="2801620"/>
            <a:ext cx="516890" cy="18097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8764905" y="3069590"/>
            <a:ext cx="1615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个人阅读心得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98" name="圆角矩形 97"/>
          <p:cNvSpPr/>
          <p:nvPr/>
        </p:nvSpPr>
        <p:spPr>
          <a:xfrm>
            <a:off x="8764905" y="3437890"/>
            <a:ext cx="2748915" cy="8521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8750300" y="43776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分享类型：</a:t>
            </a:r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8848725" y="4842510"/>
            <a:ext cx="2608580" cy="4908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1" name="直接连接符 100"/>
          <p:cNvCxnSpPr>
            <a:stCxn id="100" idx="0"/>
            <a:endCxn id="100" idx="2"/>
          </p:cNvCxnSpPr>
          <p:nvPr/>
        </p:nvCxnSpPr>
        <p:spPr>
          <a:xfrm>
            <a:off x="10153015" y="4842510"/>
            <a:ext cx="0" cy="49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9023985" y="49034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需要归还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0297795" y="49041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无需归还</a:t>
            </a:r>
            <a:endParaRPr lang="zh-CN" altLang="en-US"/>
          </a:p>
        </p:txBody>
      </p:sp>
      <p:sp>
        <p:nvSpPr>
          <p:cNvPr id="104" name="圆角矩形 103"/>
          <p:cNvSpPr/>
          <p:nvPr/>
        </p:nvSpPr>
        <p:spPr>
          <a:xfrm>
            <a:off x="9446895" y="5717540"/>
            <a:ext cx="1743075" cy="4781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9780905" y="58273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确认分享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68655" y="60071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8655" y="605155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2905" y="70612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借阅书籍</a:t>
            </a:r>
            <a:endParaRPr lang="zh-CN" altLang="en-US" b="1"/>
          </a:p>
        </p:txBody>
      </p:sp>
      <p:sp>
        <p:nvSpPr>
          <p:cNvPr id="20" name="竖卷形 19"/>
          <p:cNvSpPr/>
          <p:nvPr/>
        </p:nvSpPr>
        <p:spPr>
          <a:xfrm>
            <a:off x="801370" y="1332865"/>
            <a:ext cx="607060" cy="68453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52905" y="13328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图书名称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1652905" y="1736090"/>
            <a:ext cx="8750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作者</a:t>
            </a:r>
            <a:endParaRPr lang="zh-CN" altLang="en-US" sz="1000"/>
          </a:p>
          <a:p>
            <a:r>
              <a:rPr lang="zh-CN" altLang="en-US" sz="1000"/>
              <a:t>出版社  时间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815975" y="1414145"/>
            <a:ext cx="592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图书图片</a:t>
            </a:r>
            <a:endParaRPr lang="zh-CN" altLang="en-US" sz="1400" b="1"/>
          </a:p>
        </p:txBody>
      </p:sp>
      <p:sp>
        <p:nvSpPr>
          <p:cNvPr id="16" name="圆角矩形 15"/>
          <p:cNvSpPr/>
          <p:nvPr/>
        </p:nvSpPr>
        <p:spPr>
          <a:xfrm>
            <a:off x="668655" y="1176020"/>
            <a:ext cx="3086735" cy="10331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769870" y="1536065"/>
            <a:ext cx="852170" cy="3619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69870" y="156400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我要归还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4450715" y="60071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50715" y="605155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434965" y="706120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我的</a:t>
            </a:r>
            <a:endParaRPr lang="zh-CN" altLang="en-US" b="1"/>
          </a:p>
        </p:txBody>
      </p:sp>
      <p:sp>
        <p:nvSpPr>
          <p:cNvPr id="29" name="矩形 28"/>
          <p:cNvSpPr/>
          <p:nvPr/>
        </p:nvSpPr>
        <p:spPr>
          <a:xfrm>
            <a:off x="8375015" y="60071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375015" y="605155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359265" y="70612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附近书圈</a:t>
            </a:r>
            <a:endParaRPr lang="zh-CN" altLang="en-US" b="1"/>
          </a:p>
        </p:txBody>
      </p:sp>
      <p:sp>
        <p:nvSpPr>
          <p:cNvPr id="34" name="圆角矩形 33"/>
          <p:cNvSpPr/>
          <p:nvPr/>
        </p:nvSpPr>
        <p:spPr>
          <a:xfrm>
            <a:off x="4450715" y="1192530"/>
            <a:ext cx="907415" cy="8242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584065" y="1414145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666105" y="11957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昵称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450715" y="28041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我的分享</a:t>
            </a:r>
            <a:endParaRPr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5556250" y="28041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我的借阅</a:t>
            </a:r>
            <a:endParaRPr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6596380" y="280416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诚信值</a:t>
            </a:r>
            <a:endParaRPr lang="zh-CN" altLang="en-US" sz="1400"/>
          </a:p>
        </p:txBody>
      </p:sp>
      <p:sp>
        <p:nvSpPr>
          <p:cNvPr id="49" name="文本框 48"/>
          <p:cNvSpPr txBox="1"/>
          <p:nvPr/>
        </p:nvSpPr>
        <p:spPr>
          <a:xfrm>
            <a:off x="4464050" y="374904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我的地址</a:t>
            </a:r>
            <a:endParaRPr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5648960" y="374904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我的收藏</a:t>
            </a:r>
            <a:endParaRPr lang="zh-CN" altLang="en-US" sz="1400"/>
          </a:p>
        </p:txBody>
      </p:sp>
      <p:cxnSp>
        <p:nvCxnSpPr>
          <p:cNvPr id="52" name="直接连接符 51"/>
          <p:cNvCxnSpPr/>
          <p:nvPr/>
        </p:nvCxnSpPr>
        <p:spPr>
          <a:xfrm>
            <a:off x="4488180" y="4055745"/>
            <a:ext cx="321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450715" y="4055745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我管理的书圈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450080" y="4979670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我加入的书圈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5669280" y="1536065"/>
            <a:ext cx="1309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0"/>
              <a:t>性别 年代</a:t>
            </a:r>
            <a:endParaRPr lang="zh-CN" altLang="zh-CN" sz="1000"/>
          </a:p>
        </p:txBody>
      </p:sp>
      <p:sp>
        <p:nvSpPr>
          <p:cNvPr id="59" name="圆角矩形 58"/>
          <p:cNvSpPr/>
          <p:nvPr/>
        </p:nvSpPr>
        <p:spPr>
          <a:xfrm>
            <a:off x="5685790" y="1568450"/>
            <a:ext cx="722630" cy="1803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01665" y="181292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个性签名</a:t>
            </a:r>
            <a:endParaRPr lang="zh-CN" altLang="en-US" sz="1000"/>
          </a:p>
        </p:txBody>
      </p:sp>
      <p:sp>
        <p:nvSpPr>
          <p:cNvPr id="225" name=" 225"/>
          <p:cNvSpPr/>
          <p:nvPr/>
        </p:nvSpPr>
        <p:spPr>
          <a:xfrm rot="5400000">
            <a:off x="7160895" y="1562100"/>
            <a:ext cx="103505" cy="245110"/>
          </a:xfrm>
          <a:custGeom>
            <a:avLst/>
            <a:gdLst/>
            <a:ahLst/>
            <a:cxnLst/>
            <a:rect l="l" t="t" r="r" b="b"/>
            <a:pathLst>
              <a:path w="351454" h="302978">
                <a:moveTo>
                  <a:pt x="175727" y="0"/>
                </a:moveTo>
                <a:lnTo>
                  <a:pt x="351454" y="302978"/>
                </a:lnTo>
                <a:cubicBezTo>
                  <a:pt x="296917" y="281626"/>
                  <a:pt x="237534" y="271243"/>
                  <a:pt x="175726" y="271243"/>
                </a:cubicBezTo>
                <a:cubicBezTo>
                  <a:pt x="113918" y="271243"/>
                  <a:pt x="54536" y="281626"/>
                  <a:pt x="0" y="3029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74845" y="2233930"/>
            <a:ext cx="307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波形 3"/>
          <p:cNvSpPr/>
          <p:nvPr/>
        </p:nvSpPr>
        <p:spPr>
          <a:xfrm>
            <a:off x="4742815" y="2503170"/>
            <a:ext cx="309880" cy="283845"/>
          </a:xfrm>
          <a:prstGeom prst="wav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波形 5"/>
          <p:cNvSpPr/>
          <p:nvPr/>
        </p:nvSpPr>
        <p:spPr>
          <a:xfrm>
            <a:off x="5848350" y="2503170"/>
            <a:ext cx="309880" cy="283845"/>
          </a:xfrm>
          <a:prstGeom prst="wav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 212"/>
          <p:cNvSpPr/>
          <p:nvPr/>
        </p:nvSpPr>
        <p:spPr>
          <a:xfrm>
            <a:off x="6818630" y="2502535"/>
            <a:ext cx="271780" cy="284480"/>
          </a:xfrm>
          <a:prstGeom prst="hear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8" name="图片 47" descr="posi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0" y="3337560"/>
            <a:ext cx="340995" cy="275590"/>
          </a:xfrm>
          <a:prstGeom prst="rect">
            <a:avLst/>
          </a:prstGeom>
        </p:spPr>
      </p:pic>
      <p:sp>
        <p:nvSpPr>
          <p:cNvPr id="8" name="流程图: 多文档 7"/>
          <p:cNvSpPr/>
          <p:nvPr/>
        </p:nvSpPr>
        <p:spPr>
          <a:xfrm rot="10800000">
            <a:off x="5786755" y="3288030"/>
            <a:ext cx="542925" cy="374650"/>
          </a:xfrm>
          <a:prstGeom prst="flowChartMulti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61840" y="4424045"/>
            <a:ext cx="671830" cy="477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24550" y="4424045"/>
            <a:ext cx="671830" cy="477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233670" y="4424045"/>
            <a:ext cx="671830" cy="477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 221"/>
          <p:cNvSpPr/>
          <p:nvPr/>
        </p:nvSpPr>
        <p:spPr>
          <a:xfrm rot="5400000">
            <a:off x="6896100" y="4481830"/>
            <a:ext cx="207010" cy="361950"/>
          </a:xfrm>
          <a:custGeom>
            <a:avLst/>
            <a:gdLst/>
            <a:ahLst/>
            <a:cxnLst/>
            <a:rect l="l" t="t" r="r" b="b"/>
            <a:pathLst>
              <a:path w="751403" h="647761">
                <a:moveTo>
                  <a:pt x="375702" y="0"/>
                </a:moveTo>
                <a:lnTo>
                  <a:pt x="751403" y="647761"/>
                </a:lnTo>
                <a:lnTo>
                  <a:pt x="745416" y="647761"/>
                </a:lnTo>
                <a:lnTo>
                  <a:pt x="375702" y="432047"/>
                </a:lnTo>
                <a:lnTo>
                  <a:pt x="5987" y="647761"/>
                </a:lnTo>
                <a:lnTo>
                  <a:pt x="0" y="64776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561840" y="5532755"/>
            <a:ext cx="671830" cy="477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924550" y="5532755"/>
            <a:ext cx="671830" cy="477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233670" y="5532755"/>
            <a:ext cx="671830" cy="477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 221"/>
          <p:cNvSpPr/>
          <p:nvPr/>
        </p:nvSpPr>
        <p:spPr>
          <a:xfrm rot="5400000">
            <a:off x="6896100" y="5590540"/>
            <a:ext cx="207010" cy="361950"/>
          </a:xfrm>
          <a:custGeom>
            <a:avLst/>
            <a:gdLst/>
            <a:ahLst/>
            <a:cxnLst/>
            <a:rect l="l" t="t" r="r" b="b"/>
            <a:pathLst>
              <a:path w="751403" h="647761">
                <a:moveTo>
                  <a:pt x="375702" y="0"/>
                </a:moveTo>
                <a:lnTo>
                  <a:pt x="751403" y="647761"/>
                </a:lnTo>
                <a:lnTo>
                  <a:pt x="745416" y="647761"/>
                </a:lnTo>
                <a:lnTo>
                  <a:pt x="375702" y="432047"/>
                </a:lnTo>
                <a:lnTo>
                  <a:pt x="5987" y="647761"/>
                </a:lnTo>
                <a:lnTo>
                  <a:pt x="0" y="64776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461510" y="6043930"/>
            <a:ext cx="307403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270500" y="61194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底部导航栏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8375015" y="1192530"/>
            <a:ext cx="3086735" cy="67818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8375015" y="1898015"/>
            <a:ext cx="3086735" cy="67818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8375015" y="2576195"/>
            <a:ext cx="3086735" cy="67818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9150350" y="120015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书圈名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9150350" y="1521460"/>
            <a:ext cx="1188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书圈简介</a:t>
            </a:r>
            <a:endParaRPr lang="zh-CN" altLang="en-US" sz="1400"/>
          </a:p>
        </p:txBody>
      </p:sp>
      <p:sp>
        <p:nvSpPr>
          <p:cNvPr id="224" name=" 224"/>
          <p:cNvSpPr/>
          <p:nvPr/>
        </p:nvSpPr>
        <p:spPr>
          <a:xfrm rot="5400000">
            <a:off x="10934700" y="1273175"/>
            <a:ext cx="382270" cy="410845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582025" y="1394460"/>
            <a:ext cx="412750" cy="296545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竖卷形 65"/>
          <p:cNvSpPr/>
          <p:nvPr/>
        </p:nvSpPr>
        <p:spPr>
          <a:xfrm>
            <a:off x="801370" y="2366010"/>
            <a:ext cx="607060" cy="68453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652905" y="236601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图书名称</a:t>
            </a:r>
            <a:endParaRPr lang="zh-CN" altLang="en-US" sz="1600"/>
          </a:p>
        </p:txBody>
      </p:sp>
      <p:sp>
        <p:nvSpPr>
          <p:cNvPr id="68" name="文本框 67"/>
          <p:cNvSpPr txBox="1"/>
          <p:nvPr/>
        </p:nvSpPr>
        <p:spPr>
          <a:xfrm>
            <a:off x="1652905" y="2769235"/>
            <a:ext cx="8750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作者</a:t>
            </a:r>
            <a:endParaRPr lang="zh-CN" altLang="en-US" sz="1000"/>
          </a:p>
          <a:p>
            <a:r>
              <a:rPr lang="zh-CN" altLang="en-US" sz="1000"/>
              <a:t>出版社  时间</a:t>
            </a:r>
            <a:endParaRPr lang="zh-CN" altLang="en-US" sz="1000"/>
          </a:p>
        </p:txBody>
      </p:sp>
      <p:sp>
        <p:nvSpPr>
          <p:cNvPr id="69" name="文本框 68"/>
          <p:cNvSpPr txBox="1"/>
          <p:nvPr/>
        </p:nvSpPr>
        <p:spPr>
          <a:xfrm>
            <a:off x="815975" y="2447290"/>
            <a:ext cx="592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图书图片</a:t>
            </a:r>
            <a:endParaRPr lang="zh-CN" altLang="en-US" sz="1400" b="1"/>
          </a:p>
        </p:txBody>
      </p:sp>
      <p:sp>
        <p:nvSpPr>
          <p:cNvPr id="70" name="圆角矩形 69"/>
          <p:cNvSpPr/>
          <p:nvPr/>
        </p:nvSpPr>
        <p:spPr>
          <a:xfrm>
            <a:off x="668655" y="2209165"/>
            <a:ext cx="3086735" cy="10331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2769870" y="2569210"/>
            <a:ext cx="852170" cy="3619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769870" y="259715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我要归还</a:t>
            </a:r>
            <a:endParaRPr lang="zh-CN" altLang="en-US" sz="1400"/>
          </a:p>
        </p:txBody>
      </p:sp>
      <p:sp>
        <p:nvSpPr>
          <p:cNvPr id="73" name="竖卷形 72"/>
          <p:cNvSpPr/>
          <p:nvPr/>
        </p:nvSpPr>
        <p:spPr>
          <a:xfrm>
            <a:off x="801370" y="3444875"/>
            <a:ext cx="607060" cy="68453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1652905" y="344487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图书名称</a:t>
            </a:r>
            <a:endParaRPr lang="zh-CN" altLang="en-US" sz="1600"/>
          </a:p>
        </p:txBody>
      </p:sp>
      <p:sp>
        <p:nvSpPr>
          <p:cNvPr id="75" name="文本框 74"/>
          <p:cNvSpPr txBox="1"/>
          <p:nvPr/>
        </p:nvSpPr>
        <p:spPr>
          <a:xfrm>
            <a:off x="1652905" y="3848100"/>
            <a:ext cx="8750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作者</a:t>
            </a:r>
            <a:endParaRPr lang="zh-CN" altLang="en-US" sz="1000"/>
          </a:p>
          <a:p>
            <a:r>
              <a:rPr lang="zh-CN" altLang="en-US" sz="1000"/>
              <a:t>出版社  时间</a:t>
            </a:r>
            <a:endParaRPr lang="zh-CN" altLang="en-US" sz="1000"/>
          </a:p>
        </p:txBody>
      </p:sp>
      <p:sp>
        <p:nvSpPr>
          <p:cNvPr id="76" name="文本框 75"/>
          <p:cNvSpPr txBox="1"/>
          <p:nvPr/>
        </p:nvSpPr>
        <p:spPr>
          <a:xfrm>
            <a:off x="815975" y="3526155"/>
            <a:ext cx="592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图书图片</a:t>
            </a:r>
            <a:endParaRPr lang="zh-CN" altLang="en-US" sz="1400" b="1"/>
          </a:p>
        </p:txBody>
      </p:sp>
      <p:sp>
        <p:nvSpPr>
          <p:cNvPr id="77" name="圆角矩形 76"/>
          <p:cNvSpPr/>
          <p:nvPr/>
        </p:nvSpPr>
        <p:spPr>
          <a:xfrm>
            <a:off x="668655" y="3288030"/>
            <a:ext cx="3086735" cy="10331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2769870" y="3648075"/>
            <a:ext cx="852170" cy="3619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2769870" y="36760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我要归还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WPS 演示</Application>
  <PresentationFormat>宽屏</PresentationFormat>
  <Paragraphs>335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 Light</vt:lpstr>
      <vt:lpstr>微软雅黑</vt:lpstr>
      <vt:lpstr>Calibri</vt:lpstr>
      <vt:lpstr>仿宋</vt:lpstr>
      <vt:lpstr>Arial Unicode MS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huxiaohua</dc:creator>
  <cp:lastModifiedBy>岁月如歌  #</cp:lastModifiedBy>
  <cp:revision>128</cp:revision>
  <dcterms:created xsi:type="dcterms:W3CDTF">2017-08-03T09:01:00Z</dcterms:created>
  <dcterms:modified xsi:type="dcterms:W3CDTF">2018-07-19T08:35:25Z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