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Lst>
  <p:notesMasterIdLst>
    <p:notesMasterId r:id="rId5"/>
  </p:notesMasterIdLst>
  <p:sldIdLst>
    <p:sldId id="256" r:id="rId4"/>
    <p:sldId id="257" r:id="rId6"/>
    <p:sldId id="258" r:id="rId7"/>
    <p:sldId id="259" r:id="rId8"/>
    <p:sldId id="291" r:id="rId9"/>
    <p:sldId id="261" r:id="rId10"/>
    <p:sldId id="292"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1.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26.jpe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xml"/><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notesSlide" Target="../notesSlides/notesSlide7.xml"/><Relationship Id="rId18" Type="http://schemas.openxmlformats.org/officeDocument/2006/relationships/slideLayout" Target="../slideLayouts/slideLayout3.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3.jpeg"/><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82370" y="1091565"/>
            <a:ext cx="6605270" cy="1827530"/>
          </a:xfrm>
          <a:prstGeom prst="rect">
            <a:avLst/>
          </a:prstGeom>
          <a:noFill/>
        </p:spPr>
        <p:txBody>
          <a:bodyPr wrap="square" lIns="95250" tIns="95250" rIns="95250" bIns="95250" rtlCol="0" anchor="t">
            <a:noAutofit/>
          </a:bodyPr>
          <a:lstStyle/>
          <a:p>
            <a:pPr marL="0" indent="0" algn="ctr">
              <a:lnSpc>
                <a:spcPct val="100000"/>
              </a:lnSpc>
              <a:spcBef>
                <a:spcPts val="375"/>
              </a:spcBef>
              <a:buNone/>
            </a:pPr>
            <a:endParaRPr lang="en-US" sz="3200" b="1" kern="0" spc="288"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a:p>
            <a:pPr marL="0" indent="0" algn="ctr">
              <a:lnSpc>
                <a:spcPct val="100000"/>
              </a:lnSpc>
              <a:spcBef>
                <a:spcPts val="375"/>
              </a:spcBef>
              <a:buNone/>
            </a:pPr>
            <a:r>
              <a:rPr lang="en-US" sz="3200" b="1" kern="0" spc="288"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开源项目技术趋势与影响力分析</a:t>
            </a:r>
            <a:endParaRPr lang="en-US" sz="3200" dirty="0"/>
          </a:p>
        </p:txBody>
      </p:sp>
      <p:sp>
        <p:nvSpPr>
          <p:cNvPr id="3" name="Shape 1"/>
          <p:cNvSpPr/>
          <p:nvPr/>
        </p:nvSpPr>
        <p:spPr>
          <a:xfrm>
            <a:off x="3358191" y="3865691"/>
            <a:ext cx="1828800" cy="352958"/>
          </a:xfrm>
          <a:custGeom>
            <a:avLst/>
            <a:gdLst/>
            <a:ahLst/>
            <a:cxnLst/>
            <a:rect l="l" t="t" r="r" b="b"/>
            <a:pathLst>
              <a:path w="1828800" h="352958">
                <a:moveTo>
                  <a:pt x="176479" y="0"/>
                </a:moveTo>
                <a:moveTo>
                  <a:pt x="176479" y="0"/>
                </a:moveTo>
                <a:lnTo>
                  <a:pt x="1652321" y="0"/>
                </a:lnTo>
                <a:quadBezTo>
                  <a:pt x="1828800" y="0"/>
                  <a:pt x="1828800" y="176479"/>
                </a:quadBezTo>
                <a:lnTo>
                  <a:pt x="1828800" y="176479"/>
                </a:lnTo>
                <a:quadBezTo>
                  <a:pt x="1828800" y="352958"/>
                  <a:pt x="1652321" y="352958"/>
                </a:quadBezTo>
                <a:lnTo>
                  <a:pt x="176479" y="352958"/>
                </a:lnTo>
                <a:quadBezTo>
                  <a:pt x="0" y="352958"/>
                  <a:pt x="0" y="176479"/>
                </a:quadBezTo>
                <a:lnTo>
                  <a:pt x="0" y="176479"/>
                </a:lnTo>
                <a:quadBezTo>
                  <a:pt x="0" y="0"/>
                  <a:pt x="176479" y="0"/>
                </a:quadBezTo>
                <a:close/>
              </a:path>
            </a:pathLst>
          </a:custGeom>
          <a:solidFill>
            <a:srgbClr val="0090FF"/>
          </a:solidFill>
        </p:spPr>
      </p:sp>
      <p:sp>
        <p:nvSpPr>
          <p:cNvPr id="4" name="Text 2"/>
          <p:cNvSpPr/>
          <p:nvPr/>
        </p:nvSpPr>
        <p:spPr>
          <a:xfrm>
            <a:off x="3515658" y="3802775"/>
            <a:ext cx="1621816" cy="415925"/>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汇报人: </a:t>
            </a:r>
            <a:r>
              <a:rPr lang="zh-CN" alt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胡嘉</a:t>
            </a:r>
            <a:r>
              <a:rPr lang="zh-CN" alt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锋</a:t>
            </a:r>
            <a:endParaRPr lang="zh-CN" alt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全球协作与本地化</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0078FF"/>
            </a:solidFill>
            <a:prstDash val="solid"/>
            <a:headEnd type="none"/>
            <a:tailEnd type="arrow"/>
          </a:ln>
        </p:spPr>
      </p:sp>
      <p:sp>
        <p:nvSpPr>
          <p:cNvPr id="5" name="Shape 3"/>
          <p:cNvSpPr/>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0078FF"/>
            </a:solidFill>
            <a:prstDash val="solid"/>
            <a:headEnd type="none"/>
            <a:tailEnd type="arrow"/>
          </a:ln>
        </p:spPr>
      </p:sp>
      <p:sp>
        <p:nvSpPr>
          <p:cNvPr id="6" name="Shape 4"/>
          <p:cNvSpPr/>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0078FF"/>
            </a:solidFill>
            <a:prstDash val="solid"/>
            <a:headEnd type="none"/>
            <a:tailEnd type="arrow"/>
          </a:ln>
        </p:spPr>
      </p:sp>
      <p:sp>
        <p:nvSpPr>
          <p:cNvPr id="7" name="Text 5"/>
          <p:cNvSpPr/>
          <p:nvPr/>
        </p:nvSpPr>
        <p:spPr>
          <a:xfrm>
            <a:off x="4287407" y="128016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nvSpPr>
        <p:spPr>
          <a:xfrm>
            <a:off x="4287407" y="342900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9" name="Text 7"/>
          <p:cNvSpPr/>
          <p:nvPr/>
        </p:nvSpPr>
        <p:spPr>
          <a:xfrm>
            <a:off x="4278263" y="242316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Text 8"/>
          <p:cNvSpPr/>
          <p:nvPr/>
        </p:nvSpPr>
        <p:spPr>
          <a:xfrm>
            <a:off x="890230" y="1280160"/>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全球协作平台发展</a:t>
            </a:r>
            <a:endParaRPr lang="en-US" sz="1440" dirty="0"/>
          </a:p>
        </p:txBody>
      </p:sp>
      <p:sp>
        <p:nvSpPr>
          <p:cNvPr id="11" name="Text 9"/>
          <p:cNvSpPr/>
          <p:nvPr/>
        </p:nvSpPr>
        <p:spPr>
          <a:xfrm>
            <a:off x="890230" y="1639519"/>
            <a:ext cx="3108960" cy="1234440"/>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随着开源项目的普及，各种在线协作平台如GitHub、GitLab和Bitbucket等迅速崛起。这些平台为全球开发者提供了统一的代码管理和协作工具，极大地促进了跨国界的合作与交流。</a:t>
            </a:r>
            <a:endParaRPr lang="en-US" sz="1440" dirty="0"/>
          </a:p>
        </p:txBody>
      </p:sp>
      <p:sp>
        <p:nvSpPr>
          <p:cNvPr id="12" name="Text 10"/>
          <p:cNvSpPr/>
          <p:nvPr/>
        </p:nvSpPr>
        <p:spPr>
          <a:xfrm>
            <a:off x="5235854" y="2039112"/>
            <a:ext cx="310896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多语言资源丰富性</a:t>
            </a:r>
            <a:endParaRPr lang="en-US" sz="1440" dirty="0"/>
          </a:p>
        </p:txBody>
      </p:sp>
      <p:sp>
        <p:nvSpPr>
          <p:cNvPr id="13" name="Text 11"/>
          <p:cNvSpPr/>
          <p:nvPr/>
        </p:nvSpPr>
        <p:spPr>
          <a:xfrm>
            <a:off x="5236250" y="2441448"/>
            <a:ext cx="3108960" cy="123444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开源项目的语言本地化趋势显著，多语言支持成为标配。例如，Python的Pandas库提供多种语言版本，使得不同国家和地区的用户都能方便地使用和贡献代码，推动了全球范围内的知识共享和技术传播。</a:t>
            </a:r>
            <a:endParaRPr lang="en-US" sz="1440" dirty="0"/>
          </a:p>
        </p:txBody>
      </p:sp>
      <p:sp>
        <p:nvSpPr>
          <p:cNvPr id="14" name="Text 12"/>
          <p:cNvSpPr/>
          <p:nvPr/>
        </p:nvSpPr>
        <p:spPr>
          <a:xfrm>
            <a:off x="890230" y="2761488"/>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本地社区参与</a:t>
            </a:r>
            <a:endParaRPr lang="en-US" sz="1440" dirty="0"/>
          </a:p>
        </p:txBody>
      </p:sp>
      <p:sp>
        <p:nvSpPr>
          <p:cNvPr id="15" name="Text 13"/>
          <p:cNvSpPr/>
          <p:nvPr/>
        </p:nvSpPr>
        <p:spPr>
          <a:xfrm>
            <a:off x="890230" y="3163824"/>
            <a:ext cx="3108960" cy="1280160"/>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全球影响力不仅体现在代码层面，还体现在本地社区的积极参与上。各地的本地社区通过举办线下活动、技术沙龙和培训课程等形式，增强用户对项目的认同感和使用体验，从而提升项目在本地市场的影响力。</a:t>
            </a:r>
            <a:endParaRPr lang="en-US" sz="1440" dirty="0"/>
          </a:p>
        </p:txBody>
      </p:sp>
      <p:pic>
        <p:nvPicPr>
          <p:cNvPr id="16" name="Image 0" descr="preencoded.png"/>
          <p:cNvPicPr>
            <a:picLocks noChangeAspect="1"/>
          </p:cNvPicPr>
          <p:nvPr/>
        </p:nvPicPr>
        <p:blipFill>
          <a:blip r:embed="rId2"/>
          <a:stretch>
            <a:fillRect/>
          </a:stretch>
        </p:blipFill>
        <p:spPr>
          <a:xfrm>
            <a:off x="4205111" y="1182319"/>
            <a:ext cx="914400" cy="914400"/>
          </a:xfrm>
          <a:prstGeom prst="rect">
            <a:avLst/>
          </a:prstGeom>
        </p:spPr>
      </p:pic>
      <p:pic>
        <p:nvPicPr>
          <p:cNvPr id="17" name="Image 1" descr="preencoded.png"/>
          <p:cNvPicPr>
            <a:picLocks noChangeAspect="1"/>
          </p:cNvPicPr>
          <p:nvPr/>
        </p:nvPicPr>
        <p:blipFill>
          <a:blip r:embed="rId2"/>
          <a:stretch>
            <a:fillRect/>
          </a:stretch>
        </p:blipFill>
        <p:spPr>
          <a:xfrm>
            <a:off x="4205111" y="2304288"/>
            <a:ext cx="914400" cy="914400"/>
          </a:xfrm>
          <a:prstGeom prst="rect">
            <a:avLst/>
          </a:prstGeom>
        </p:spPr>
      </p:pic>
      <p:pic>
        <p:nvPicPr>
          <p:cNvPr id="18" name="Image 2" descr="preencoded.png"/>
          <p:cNvPicPr>
            <a:picLocks noChangeAspect="1"/>
          </p:cNvPicPr>
          <p:nvPr/>
        </p:nvPicPr>
        <p:blipFill>
          <a:blip r:embed="rId2"/>
          <a:stretch>
            <a:fillRect/>
          </a:stretch>
        </p:blipFill>
        <p:spPr>
          <a:xfrm>
            <a:off x="4205111" y="3310128"/>
            <a:ext cx="914400" cy="91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开发者互动与交流</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Text 2"/>
          <p:cNvSpPr/>
          <p:nvPr/>
        </p:nvSpPr>
        <p:spPr>
          <a:xfrm>
            <a:off x="502863" y="3220517"/>
            <a:ext cx="2522830" cy="12801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Git、JIRA、Confluence等协作工具被广泛应用于开源项目中，帮助开发者高效协作和管理项目进度。这些工具提升了团队协作效率，使得跨地域团队合作成为可能。</a:t>
            </a:r>
            <a:endParaRPr lang="en-US" sz="1440" dirty="0"/>
          </a:p>
        </p:txBody>
      </p:sp>
      <p:sp>
        <p:nvSpPr>
          <p:cNvPr id="5" name="Text 3"/>
          <p:cNvSpPr/>
          <p:nvPr/>
        </p:nvSpPr>
        <p:spPr>
          <a:xfrm>
            <a:off x="3312757" y="3220697"/>
            <a:ext cx="2522830" cy="12801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微博、抖音等社交媒体平台上的技术博主和开源社区影响者，通过发布技术文章、视频教程和参与讨论，扩大了开源技术的受众群体。他们的影响力不仅局限于技术交流，还推动了开源文化的传播。</a:t>
            </a:r>
            <a:endParaRPr lang="en-US" sz="1440" dirty="0"/>
          </a:p>
        </p:txBody>
      </p:sp>
      <p:sp>
        <p:nvSpPr>
          <p:cNvPr id="6" name="Text 4"/>
          <p:cNvSpPr/>
          <p:nvPr/>
        </p:nvSpPr>
        <p:spPr>
          <a:xfrm>
            <a:off x="6071618" y="3220441"/>
            <a:ext cx="2522830" cy="12801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开源许可证如MIT、Apache和GPL等在开发者之间的讨论中扮演重要角色，确保项目的开放性和可维护性。理解并正确应用这些许可证有助于保护开源项目的知识产权，促进社区健康发展。</a:t>
            </a:r>
            <a:endParaRPr lang="en-US" sz="1440" dirty="0"/>
          </a:p>
        </p:txBody>
      </p:sp>
      <p:sp>
        <p:nvSpPr>
          <p:cNvPr id="7" name="Shape 5"/>
          <p:cNvSpPr/>
          <p:nvPr/>
        </p:nvSpPr>
        <p:spPr>
          <a:xfrm>
            <a:off x="978351" y="2782041"/>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78FF"/>
          </a:solidFill>
        </p:spPr>
      </p:sp>
      <p:sp>
        <p:nvSpPr>
          <p:cNvPr id="8" name="Shape 6"/>
          <p:cNvSpPr/>
          <p:nvPr/>
        </p:nvSpPr>
        <p:spPr>
          <a:xfrm rot="-10800000">
            <a:off x="2647195" y="2781529"/>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78FF"/>
          </a:solidFill>
        </p:spPr>
      </p:sp>
      <p:sp>
        <p:nvSpPr>
          <p:cNvPr id="9" name="Text 7"/>
          <p:cNvSpPr/>
          <p:nvPr/>
        </p:nvSpPr>
        <p:spPr>
          <a:xfrm>
            <a:off x="977975" y="2772641"/>
            <a:ext cx="2087791" cy="457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开源项目协作工具</a:t>
            </a:r>
            <a:endParaRPr lang="en-US" sz="1440" dirty="0"/>
          </a:p>
        </p:txBody>
      </p:sp>
      <p:sp>
        <p:nvSpPr>
          <p:cNvPr id="10" name="Shape 8"/>
          <p:cNvSpPr/>
          <p:nvPr/>
        </p:nvSpPr>
        <p:spPr>
          <a:xfrm>
            <a:off x="494441" y="2781785"/>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78FF"/>
          </a:solidFill>
        </p:spPr>
      </p:sp>
      <p:sp>
        <p:nvSpPr>
          <p:cNvPr id="11" name="Text 9"/>
          <p:cNvSpPr/>
          <p:nvPr/>
        </p:nvSpPr>
        <p:spPr>
          <a:xfrm>
            <a:off x="376667" y="2790929"/>
            <a:ext cx="674459" cy="420624"/>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2" name="Shape 10"/>
          <p:cNvSpPr/>
          <p:nvPr/>
        </p:nvSpPr>
        <p:spPr>
          <a:xfrm>
            <a:off x="3785374" y="2781529"/>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78FF"/>
          </a:solidFill>
        </p:spPr>
      </p:sp>
      <p:sp>
        <p:nvSpPr>
          <p:cNvPr id="13" name="Shape 11"/>
          <p:cNvSpPr/>
          <p:nvPr/>
        </p:nvSpPr>
        <p:spPr>
          <a:xfrm rot="-10800000">
            <a:off x="5454217" y="2781018"/>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78FF"/>
          </a:solidFill>
        </p:spPr>
      </p:sp>
      <p:sp>
        <p:nvSpPr>
          <p:cNvPr id="14" name="Shape 12"/>
          <p:cNvSpPr/>
          <p:nvPr/>
        </p:nvSpPr>
        <p:spPr>
          <a:xfrm>
            <a:off x="3301464" y="2781274"/>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78FF"/>
          </a:solidFill>
        </p:spPr>
      </p:sp>
      <p:sp>
        <p:nvSpPr>
          <p:cNvPr id="15" name="Text 13"/>
          <p:cNvSpPr/>
          <p:nvPr/>
        </p:nvSpPr>
        <p:spPr>
          <a:xfrm>
            <a:off x="3183690" y="2790418"/>
            <a:ext cx="674459" cy="420624"/>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6" name="Shape 14"/>
          <p:cNvSpPr/>
          <p:nvPr/>
        </p:nvSpPr>
        <p:spPr>
          <a:xfrm>
            <a:off x="6553506" y="2781529"/>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78FF"/>
          </a:solidFill>
        </p:spPr>
      </p:sp>
      <p:sp>
        <p:nvSpPr>
          <p:cNvPr id="17" name="Shape 15"/>
          <p:cNvSpPr/>
          <p:nvPr/>
        </p:nvSpPr>
        <p:spPr>
          <a:xfrm rot="-10800000">
            <a:off x="8222350" y="2781018"/>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78FF"/>
          </a:solidFill>
        </p:spPr>
      </p:sp>
      <p:sp>
        <p:nvSpPr>
          <p:cNvPr id="18" name="Shape 16"/>
          <p:cNvSpPr/>
          <p:nvPr/>
        </p:nvSpPr>
        <p:spPr>
          <a:xfrm>
            <a:off x="6069596" y="2781274"/>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78FF"/>
          </a:solidFill>
        </p:spPr>
      </p:sp>
      <p:sp>
        <p:nvSpPr>
          <p:cNvPr id="19" name="Text 17"/>
          <p:cNvSpPr/>
          <p:nvPr/>
        </p:nvSpPr>
        <p:spPr>
          <a:xfrm>
            <a:off x="5951823" y="2790418"/>
            <a:ext cx="674459" cy="420624"/>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20" name="Text 18"/>
          <p:cNvSpPr/>
          <p:nvPr/>
        </p:nvSpPr>
        <p:spPr>
          <a:xfrm>
            <a:off x="3792676" y="2772385"/>
            <a:ext cx="2087575" cy="457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社交媒体影响者</a:t>
            </a:r>
            <a:endParaRPr lang="en-US" sz="1440" dirty="0"/>
          </a:p>
        </p:txBody>
      </p:sp>
      <p:sp>
        <p:nvSpPr>
          <p:cNvPr id="21" name="Text 19"/>
          <p:cNvSpPr/>
          <p:nvPr/>
        </p:nvSpPr>
        <p:spPr>
          <a:xfrm>
            <a:off x="6553506" y="2771874"/>
            <a:ext cx="2087575" cy="457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开源许可证讨论</a:t>
            </a:r>
            <a:endParaRPr lang="en-US" sz="1440" dirty="0"/>
          </a:p>
        </p:txBody>
      </p:sp>
      <p:sp>
        <p:nvSpPr>
          <p:cNvPr id="22" name="Text 20"/>
          <p:cNvSpPr/>
          <p:nvPr/>
        </p:nvSpPr>
        <p:spPr>
          <a:xfrm>
            <a:off x="1773689" y="1453896"/>
            <a:ext cx="2522830" cy="12801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GitHub、Stack Overflow等平台汇聚了全球数以百万计的开发者，他们通过提交问题、分享经验和讨论技术解决方案进行互动。这些平台不仅促进了代码共享，还推动了开源文化的形成和普及。</a:t>
            </a:r>
            <a:endParaRPr lang="en-US" sz="1440" dirty="0"/>
          </a:p>
        </p:txBody>
      </p:sp>
      <p:sp>
        <p:nvSpPr>
          <p:cNvPr id="23" name="Text 21"/>
          <p:cNvSpPr/>
          <p:nvPr/>
        </p:nvSpPr>
        <p:spPr>
          <a:xfrm>
            <a:off x="4789928" y="1453896"/>
            <a:ext cx="2522749" cy="12801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各种在线论坛如CSDN、掘金和线下技术会议如开源中国社区大会为开发者提供了交流的场所。这些活动帮助开发者了解最新的开源技术趋势，结识同行，并共同解决技术难题。</a:t>
            </a:r>
            <a:endParaRPr lang="en-US" sz="1440" dirty="0"/>
          </a:p>
        </p:txBody>
      </p:sp>
      <p:sp>
        <p:nvSpPr>
          <p:cNvPr id="24" name="Shape 22"/>
          <p:cNvSpPr/>
          <p:nvPr/>
        </p:nvSpPr>
        <p:spPr>
          <a:xfrm>
            <a:off x="2257836" y="1014638"/>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78FF"/>
          </a:solidFill>
        </p:spPr>
      </p:sp>
      <p:sp>
        <p:nvSpPr>
          <p:cNvPr id="25" name="Shape 23"/>
          <p:cNvSpPr/>
          <p:nvPr/>
        </p:nvSpPr>
        <p:spPr>
          <a:xfrm rot="-10800000">
            <a:off x="3926680" y="1014126"/>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78FF"/>
          </a:solidFill>
        </p:spPr>
      </p:sp>
      <p:sp>
        <p:nvSpPr>
          <p:cNvPr id="26" name="Shape 24"/>
          <p:cNvSpPr/>
          <p:nvPr/>
        </p:nvSpPr>
        <p:spPr>
          <a:xfrm>
            <a:off x="1773926" y="1014382"/>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78FF"/>
          </a:solidFill>
        </p:spPr>
      </p:sp>
      <p:sp>
        <p:nvSpPr>
          <p:cNvPr id="27" name="Text 25"/>
          <p:cNvSpPr/>
          <p:nvPr/>
        </p:nvSpPr>
        <p:spPr>
          <a:xfrm>
            <a:off x="1656153" y="1023526"/>
            <a:ext cx="674459" cy="420624"/>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28" name="Shape 26"/>
          <p:cNvSpPr/>
          <p:nvPr/>
        </p:nvSpPr>
        <p:spPr>
          <a:xfrm>
            <a:off x="5274021" y="1014984"/>
            <a:ext cx="2031797" cy="438912"/>
          </a:xfrm>
          <a:custGeom>
            <a:avLst/>
            <a:gdLst/>
            <a:ahLst/>
            <a:cxnLst/>
            <a:rect l="l" t="t" r="r" b="b"/>
            <a:pathLst>
              <a:path w="2031797" h="438912">
                <a:moveTo>
                  <a:pt x="82723" y="0"/>
                </a:moveTo>
                <a:moveTo>
                  <a:pt x="82723" y="0"/>
                </a:moveTo>
                <a:lnTo>
                  <a:pt x="1949074" y="0"/>
                </a:lnTo>
                <a:quadBezTo>
                  <a:pt x="2031797" y="0"/>
                  <a:pt x="2031797" y="82723"/>
                </a:quadBezTo>
                <a:lnTo>
                  <a:pt x="2031797" y="356189"/>
                </a:lnTo>
                <a:quadBezTo>
                  <a:pt x="2031797" y="438912"/>
                  <a:pt x="1949074" y="438912"/>
                </a:quadBezTo>
                <a:lnTo>
                  <a:pt x="82723" y="438912"/>
                </a:lnTo>
                <a:quadBezTo>
                  <a:pt x="0" y="438912"/>
                  <a:pt x="0" y="356189"/>
                </a:quadBezTo>
                <a:lnTo>
                  <a:pt x="0" y="82723"/>
                </a:lnTo>
                <a:quadBezTo>
                  <a:pt x="0" y="0"/>
                  <a:pt x="82723" y="0"/>
                </a:quadBezTo>
                <a:close/>
              </a:path>
            </a:pathLst>
          </a:custGeom>
          <a:solidFill>
            <a:srgbClr val="0078FF"/>
          </a:solidFill>
        </p:spPr>
      </p:sp>
      <p:sp>
        <p:nvSpPr>
          <p:cNvPr id="29" name="Shape 27"/>
          <p:cNvSpPr/>
          <p:nvPr/>
        </p:nvSpPr>
        <p:spPr>
          <a:xfrm rot="-10800000">
            <a:off x="6942865" y="1014472"/>
            <a:ext cx="544982" cy="438912"/>
          </a:xfrm>
          <a:custGeom>
            <a:avLst/>
            <a:gdLst/>
            <a:ahLst/>
            <a:cxnLst/>
            <a:rect l="l" t="t" r="r" b="b"/>
            <a:pathLst>
              <a:path w="544982" h="438912">
                <a:moveTo>
                  <a:pt x="163495" y="0"/>
                </a:moveTo>
                <a:moveTo>
                  <a:pt x="163495" y="0"/>
                </a:moveTo>
                <a:lnTo>
                  <a:pt x="544982" y="0"/>
                </a:lnTo>
                <a:lnTo>
                  <a:pt x="544982" y="219456"/>
                </a:lnTo>
                <a:lnTo>
                  <a:pt x="544982" y="438912"/>
                </a:lnTo>
                <a:lnTo>
                  <a:pt x="163495" y="438912"/>
                </a:lnTo>
                <a:lnTo>
                  <a:pt x="0" y="219456"/>
                </a:lnTo>
                <a:lnTo>
                  <a:pt x="163495" y="0"/>
                </a:lnTo>
                <a:close/>
              </a:path>
            </a:pathLst>
          </a:custGeom>
          <a:solidFill>
            <a:srgbClr val="0078FF"/>
          </a:solidFill>
        </p:spPr>
      </p:sp>
      <p:sp>
        <p:nvSpPr>
          <p:cNvPr id="30" name="Shape 28"/>
          <p:cNvSpPr/>
          <p:nvPr/>
        </p:nvSpPr>
        <p:spPr>
          <a:xfrm>
            <a:off x="4790111" y="1014728"/>
            <a:ext cx="438912" cy="438912"/>
          </a:xfrm>
          <a:custGeom>
            <a:avLst/>
            <a:gdLst/>
            <a:ahLst/>
            <a:cxnLst/>
            <a:rect l="l" t="t" r="r" b="b"/>
            <a:pathLst>
              <a:path w="438912" h="438912">
                <a:moveTo>
                  <a:pt x="54864" y="0"/>
                </a:moveTo>
                <a:moveTo>
                  <a:pt x="54864" y="0"/>
                </a:moveTo>
                <a:lnTo>
                  <a:pt x="384048" y="0"/>
                </a:lnTo>
                <a:quadBezTo>
                  <a:pt x="438912" y="0"/>
                  <a:pt x="438912" y="54864"/>
                </a:quadBezTo>
                <a:lnTo>
                  <a:pt x="438912" y="384048"/>
                </a:lnTo>
                <a:quadBezTo>
                  <a:pt x="438912" y="438912"/>
                  <a:pt x="384048" y="438912"/>
                </a:quadBezTo>
                <a:lnTo>
                  <a:pt x="54864" y="438912"/>
                </a:lnTo>
                <a:quadBezTo>
                  <a:pt x="0" y="438912"/>
                  <a:pt x="0" y="384048"/>
                </a:quadBezTo>
                <a:lnTo>
                  <a:pt x="0" y="54864"/>
                </a:lnTo>
                <a:quadBezTo>
                  <a:pt x="0" y="0"/>
                  <a:pt x="54864" y="0"/>
                </a:quadBezTo>
                <a:close/>
              </a:path>
            </a:pathLst>
          </a:custGeom>
          <a:solidFill>
            <a:srgbClr val="0078FF"/>
          </a:solidFill>
        </p:spPr>
      </p:sp>
      <p:sp>
        <p:nvSpPr>
          <p:cNvPr id="31" name="Text 29"/>
          <p:cNvSpPr/>
          <p:nvPr/>
        </p:nvSpPr>
        <p:spPr>
          <a:xfrm>
            <a:off x="4672337" y="1023872"/>
            <a:ext cx="674459" cy="420624"/>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32" name="Text 30"/>
          <p:cNvSpPr/>
          <p:nvPr/>
        </p:nvSpPr>
        <p:spPr>
          <a:xfrm>
            <a:off x="2267865" y="996696"/>
            <a:ext cx="2087575" cy="457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开发者社区平台</a:t>
            </a:r>
            <a:endParaRPr lang="en-US" sz="1440" dirty="0"/>
          </a:p>
        </p:txBody>
      </p:sp>
      <p:sp>
        <p:nvSpPr>
          <p:cNvPr id="33" name="Text 31"/>
          <p:cNvSpPr/>
          <p:nvPr/>
        </p:nvSpPr>
        <p:spPr>
          <a:xfrm>
            <a:off x="5280929" y="1005840"/>
            <a:ext cx="2087575" cy="457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开发者论坛与会议</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75100"/>
            <a:ext cx="2161936" cy="25694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03</a:t>
            </a:r>
            <a:endParaRPr lang="en-US" sz="1440" dirty="0"/>
          </a:p>
        </p:txBody>
      </p:sp>
      <p:sp>
        <p:nvSpPr>
          <p:cNvPr id="3" name="Text 1"/>
          <p:cNvSpPr/>
          <p:nvPr/>
        </p:nvSpPr>
        <p:spPr>
          <a:xfrm>
            <a:off x="2752053" y="815868"/>
            <a:ext cx="5189801"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开源项目技术热点</a:t>
            </a:r>
            <a:endParaRPr lang="en-US" sz="144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热门开源项目案例</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preencoded.png"/>
          <p:cNvPicPr>
            <a:picLocks noChangeAspect="1"/>
          </p:cNvPicPr>
          <p:nvPr/>
        </p:nvPicPr>
        <p:blipFill>
          <a:blip r:embed="rId2"/>
          <a:stretch>
            <a:fillRect/>
          </a:stretch>
        </p:blipFill>
        <p:spPr>
          <a:xfrm>
            <a:off x="3455267" y="2740357"/>
            <a:ext cx="914400" cy="914400"/>
          </a:xfrm>
          <a:prstGeom prst="rect">
            <a:avLst/>
          </a:prstGeom>
        </p:spPr>
      </p:pic>
      <p:sp>
        <p:nvSpPr>
          <p:cNvPr id="5" name="Text 2"/>
          <p:cNvSpPr/>
          <p:nvPr/>
        </p:nvSpPr>
        <p:spPr>
          <a:xfrm>
            <a:off x="3539750" y="2859229"/>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pic>
        <p:nvPicPr>
          <p:cNvPr id="6" name="Image 1" descr="preencoded.png"/>
          <p:cNvPicPr>
            <a:picLocks noChangeAspect="1"/>
          </p:cNvPicPr>
          <p:nvPr/>
        </p:nvPicPr>
        <p:blipFill>
          <a:blip r:embed="rId3"/>
          <a:stretch>
            <a:fillRect/>
          </a:stretch>
        </p:blipFill>
        <p:spPr>
          <a:xfrm>
            <a:off x="3921611" y="2159826"/>
            <a:ext cx="914400" cy="914400"/>
          </a:xfrm>
          <a:prstGeom prst="rect">
            <a:avLst/>
          </a:prstGeom>
        </p:spPr>
      </p:pic>
      <p:pic>
        <p:nvPicPr>
          <p:cNvPr id="7" name="Image 2" descr="preencoded.png"/>
          <p:cNvPicPr>
            <a:picLocks noChangeAspect="1"/>
          </p:cNvPicPr>
          <p:nvPr/>
        </p:nvPicPr>
        <p:blipFill>
          <a:blip r:embed="rId2"/>
          <a:stretch>
            <a:fillRect/>
          </a:stretch>
        </p:blipFill>
        <p:spPr>
          <a:xfrm>
            <a:off x="4387955" y="1579295"/>
            <a:ext cx="914400" cy="914400"/>
          </a:xfrm>
          <a:prstGeom prst="rect">
            <a:avLst/>
          </a:prstGeom>
        </p:spPr>
      </p:pic>
      <p:sp>
        <p:nvSpPr>
          <p:cNvPr id="8" name="Shape 3"/>
          <p:cNvSpPr/>
          <p:nvPr/>
        </p:nvSpPr>
        <p:spPr>
          <a:xfrm>
            <a:off x="4181697" y="3412780"/>
            <a:ext cx="785191" cy="0"/>
          </a:xfrm>
          <a:custGeom>
            <a:avLst/>
            <a:gdLst/>
            <a:ahLst/>
            <a:cxnLst/>
            <a:rect l="l" t="t" r="r" b="b"/>
            <a:pathLst>
              <a:path w="785191">
                <a:moveTo>
                  <a:pt x="0" y="0"/>
                </a:moveTo>
                <a:moveTo>
                  <a:pt x="0" y="0"/>
                </a:moveTo>
                <a:lnTo>
                  <a:pt x="785191" y="0"/>
                </a:lnTo>
              </a:path>
            </a:pathLst>
          </a:custGeom>
          <a:noFill/>
          <a:ln w="19050">
            <a:solidFill>
              <a:srgbClr val="0090FF"/>
            </a:solidFill>
            <a:prstDash val="solid"/>
            <a:headEnd type="none"/>
            <a:tailEnd type="arrow"/>
          </a:ln>
        </p:spPr>
      </p:sp>
      <p:sp>
        <p:nvSpPr>
          <p:cNvPr id="9" name="Shape 4"/>
          <p:cNvSpPr/>
          <p:nvPr/>
        </p:nvSpPr>
        <p:spPr>
          <a:xfrm>
            <a:off x="4127032" y="1198645"/>
            <a:ext cx="894522" cy="0"/>
          </a:xfrm>
          <a:custGeom>
            <a:avLst/>
            <a:gdLst/>
            <a:ahLst/>
            <a:cxnLst/>
            <a:rect l="l" t="t" r="r" b="b"/>
            <a:pathLst>
              <a:path w="894522">
                <a:moveTo>
                  <a:pt x="894522" y="0"/>
                </a:moveTo>
                <a:moveTo>
                  <a:pt x="894522" y="0"/>
                </a:moveTo>
                <a:lnTo>
                  <a:pt x="0" y="0"/>
                </a:lnTo>
              </a:path>
            </a:pathLst>
          </a:custGeom>
          <a:noFill/>
          <a:ln w="19050">
            <a:solidFill>
              <a:srgbClr val="0078FF"/>
            </a:solidFill>
            <a:prstDash val="solid"/>
            <a:headEnd type="none"/>
            <a:tailEnd type="arrow"/>
          </a:ln>
        </p:spPr>
      </p:sp>
      <p:sp>
        <p:nvSpPr>
          <p:cNvPr id="10" name="Shape 5"/>
          <p:cNvSpPr/>
          <p:nvPr/>
        </p:nvSpPr>
        <p:spPr>
          <a:xfrm>
            <a:off x="5257354" y="2027868"/>
            <a:ext cx="785191" cy="0"/>
          </a:xfrm>
          <a:custGeom>
            <a:avLst/>
            <a:gdLst/>
            <a:ahLst/>
            <a:cxnLst/>
            <a:rect l="l" t="t" r="r" b="b"/>
            <a:pathLst>
              <a:path w="785191">
                <a:moveTo>
                  <a:pt x="0" y="0"/>
                </a:moveTo>
                <a:moveTo>
                  <a:pt x="0" y="0"/>
                </a:moveTo>
                <a:lnTo>
                  <a:pt x="785191" y="0"/>
                </a:lnTo>
              </a:path>
            </a:pathLst>
          </a:custGeom>
          <a:noFill/>
          <a:ln w="19050">
            <a:solidFill>
              <a:srgbClr val="0090FF"/>
            </a:solidFill>
            <a:prstDash val="solid"/>
            <a:headEnd type="none"/>
            <a:tailEnd type="arrow"/>
          </a:ln>
        </p:spPr>
      </p:sp>
      <p:sp>
        <p:nvSpPr>
          <p:cNvPr id="11" name="Shape 6"/>
          <p:cNvSpPr/>
          <p:nvPr/>
        </p:nvSpPr>
        <p:spPr>
          <a:xfrm>
            <a:off x="3101455" y="2603568"/>
            <a:ext cx="894522" cy="0"/>
          </a:xfrm>
          <a:custGeom>
            <a:avLst/>
            <a:gdLst/>
            <a:ahLst/>
            <a:cxnLst/>
            <a:rect l="l" t="t" r="r" b="b"/>
            <a:pathLst>
              <a:path w="894522">
                <a:moveTo>
                  <a:pt x="894522" y="0"/>
                </a:moveTo>
                <a:moveTo>
                  <a:pt x="894522" y="0"/>
                </a:moveTo>
                <a:lnTo>
                  <a:pt x="0" y="0"/>
                </a:lnTo>
              </a:path>
            </a:pathLst>
          </a:custGeom>
          <a:noFill/>
          <a:ln w="19050">
            <a:solidFill>
              <a:srgbClr val="0078FF"/>
            </a:solidFill>
            <a:prstDash val="solid"/>
            <a:headEnd type="none"/>
            <a:tailEnd type="arrow"/>
          </a:ln>
        </p:spPr>
      </p:sp>
      <p:sp>
        <p:nvSpPr>
          <p:cNvPr id="12" name="Text 7"/>
          <p:cNvSpPr/>
          <p:nvPr/>
        </p:nvSpPr>
        <p:spPr>
          <a:xfrm>
            <a:off x="4938782" y="110392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3" name="Text 8"/>
          <p:cNvSpPr/>
          <p:nvPr/>
        </p:nvSpPr>
        <p:spPr>
          <a:xfrm>
            <a:off x="4006094" y="228327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9"/>
          <p:cNvSpPr/>
          <p:nvPr/>
        </p:nvSpPr>
        <p:spPr>
          <a:xfrm>
            <a:off x="4472438" y="1707311"/>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10"/>
          <p:cNvSpPr/>
          <p:nvPr/>
        </p:nvSpPr>
        <p:spPr>
          <a:xfrm>
            <a:off x="1074420" y="929945"/>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GitHub热门开源项目</a:t>
            </a:r>
            <a:endParaRPr lang="en-US" sz="1440" dirty="0"/>
          </a:p>
        </p:txBody>
      </p:sp>
      <p:sp>
        <p:nvSpPr>
          <p:cNvPr id="16" name="Text 11"/>
          <p:cNvSpPr/>
          <p:nvPr/>
        </p:nvSpPr>
        <p:spPr>
          <a:xfrm>
            <a:off x="1258464" y="1307592"/>
            <a:ext cx="2844211" cy="1234440"/>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GitHub作为全球最大代码托管平台，每年都会公布热门开源项目榜单。2024年，GitHub的热门项目涵盖了人工智能、大数据分析、云计算等领域，反映了当前技术发展趋势。</a:t>
            </a:r>
            <a:endParaRPr lang="en-US" sz="1440" dirty="0"/>
          </a:p>
        </p:txBody>
      </p:sp>
      <p:sp>
        <p:nvSpPr>
          <p:cNvPr id="17" name="Text 12"/>
          <p:cNvSpPr/>
          <p:nvPr/>
        </p:nvSpPr>
        <p:spPr>
          <a:xfrm>
            <a:off x="6074359" y="1762049"/>
            <a:ext cx="2716024"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Apache Hadoop</a:t>
            </a:r>
            <a:endParaRPr lang="en-US" sz="1440" dirty="0"/>
          </a:p>
        </p:txBody>
      </p:sp>
      <p:sp>
        <p:nvSpPr>
          <p:cNvPr id="18" name="Text 13"/>
          <p:cNvSpPr/>
          <p:nvPr/>
        </p:nvSpPr>
        <p:spPr>
          <a:xfrm>
            <a:off x="6074359" y="2136953"/>
            <a:ext cx="2716024"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Apache Hadoop是一个用于大数据处理和存储的开源框架，广泛应用于企业级应用中。其高效的分布式处理能力使其成为Hadoop生态系统的核心组件，影响了众多数据处理解决方案的开发。</a:t>
            </a:r>
            <a:endParaRPr lang="en-US" sz="1440" dirty="0"/>
          </a:p>
        </p:txBody>
      </p:sp>
      <p:sp>
        <p:nvSpPr>
          <p:cNvPr id="19" name="Text 14"/>
          <p:cNvSpPr/>
          <p:nvPr/>
        </p:nvSpPr>
        <p:spPr>
          <a:xfrm>
            <a:off x="555669" y="2331381"/>
            <a:ext cx="2538506"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TensorFlow</a:t>
            </a:r>
            <a:endParaRPr lang="en-US" sz="1440" dirty="0"/>
          </a:p>
        </p:txBody>
      </p:sp>
      <p:sp>
        <p:nvSpPr>
          <p:cNvPr id="20" name="Text 15"/>
          <p:cNvSpPr/>
          <p:nvPr/>
        </p:nvSpPr>
        <p:spPr>
          <a:xfrm>
            <a:off x="555669" y="2702052"/>
            <a:ext cx="2523744" cy="1444752"/>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TensorFlow是谷歌开源的一款深度学习框架，支持神经网络的各种应用。自2015年推出以来，TensorFlow迅速成为AI研究和应用的首选工具，推动了机器学习和深度学习技术的普及与进步。</a:t>
            </a:r>
            <a:endParaRPr lang="en-US" sz="1440" dirty="0"/>
          </a:p>
        </p:txBody>
      </p:sp>
      <p:sp>
        <p:nvSpPr>
          <p:cNvPr id="21" name="Text 16"/>
          <p:cNvSpPr/>
          <p:nvPr/>
        </p:nvSpPr>
        <p:spPr>
          <a:xfrm>
            <a:off x="5011826" y="3170225"/>
            <a:ext cx="27908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OpenCV</a:t>
            </a:r>
            <a:endParaRPr lang="en-US" sz="1440" dirty="0"/>
          </a:p>
        </p:txBody>
      </p:sp>
      <p:sp>
        <p:nvSpPr>
          <p:cNvPr id="22" name="Text 17"/>
          <p:cNvSpPr/>
          <p:nvPr/>
        </p:nvSpPr>
        <p:spPr>
          <a:xfrm>
            <a:off x="5011826" y="3531413"/>
            <a:ext cx="2790800" cy="144475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OpenCV（Open Source Computer Vision Library）是一个开源计算机视觉和图像处理库，提供了丰富的算法和工具，用于视觉识别、图像分析等领域。其广泛应用在工业检测、智能监控等场景中，影响力巨大。</a:t>
            </a:r>
            <a:endParaRPr lang="en-US" sz="1440" dirty="0"/>
          </a:p>
        </p:txBody>
      </p:sp>
      <p:pic>
        <p:nvPicPr>
          <p:cNvPr id="23" name="Image 3" descr="preencoded.png"/>
          <p:cNvPicPr>
            <a:picLocks noChangeAspect="1"/>
          </p:cNvPicPr>
          <p:nvPr/>
        </p:nvPicPr>
        <p:blipFill>
          <a:blip r:embed="rId3"/>
          <a:stretch>
            <a:fillRect/>
          </a:stretch>
        </p:blipFill>
        <p:spPr>
          <a:xfrm>
            <a:off x="4854299" y="998764"/>
            <a:ext cx="914400" cy="91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技术领域热点探讨</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6538060" y="2039549"/>
            <a:ext cx="2140449"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90FF"/>
          </a:solidFill>
        </p:spPr>
      </p:sp>
      <p:sp>
        <p:nvSpPr>
          <p:cNvPr id="5" name="Shape 3"/>
          <p:cNvSpPr/>
          <p:nvPr/>
        </p:nvSpPr>
        <p:spPr>
          <a:xfrm>
            <a:off x="4509034" y="1755939"/>
            <a:ext cx="2140449"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78FF"/>
          </a:solidFill>
        </p:spPr>
      </p:sp>
      <p:sp>
        <p:nvSpPr>
          <p:cNvPr id="6" name="Shape 4"/>
          <p:cNvSpPr/>
          <p:nvPr/>
        </p:nvSpPr>
        <p:spPr>
          <a:xfrm>
            <a:off x="2480008" y="1472330"/>
            <a:ext cx="2140449"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90FF"/>
          </a:solidFill>
        </p:spPr>
      </p:sp>
      <p:sp>
        <p:nvSpPr>
          <p:cNvPr id="7" name="Shape 5"/>
          <p:cNvSpPr/>
          <p:nvPr/>
        </p:nvSpPr>
        <p:spPr>
          <a:xfrm>
            <a:off x="450982" y="1252728"/>
            <a:ext cx="2140449" cy="567219"/>
          </a:xfrm>
          <a:custGeom>
            <a:avLst/>
            <a:gdLst/>
            <a:ahLst/>
            <a:cxnLst/>
            <a:rect l="l" t="t" r="r" b="b"/>
            <a:pathLst>
              <a:path w="2140449" h="567219">
                <a:moveTo>
                  <a:pt x="0" y="0"/>
                </a:moveTo>
                <a:moveTo>
                  <a:pt x="0" y="0"/>
                </a:moveTo>
                <a:lnTo>
                  <a:pt x="2140449" y="0"/>
                </a:lnTo>
                <a:lnTo>
                  <a:pt x="2140449" y="567219"/>
                </a:lnTo>
                <a:lnTo>
                  <a:pt x="0" y="567219"/>
                </a:lnTo>
                <a:close/>
              </a:path>
            </a:pathLst>
          </a:custGeom>
          <a:solidFill>
            <a:srgbClr val="0078FF"/>
          </a:solidFill>
        </p:spPr>
      </p:sp>
      <p:sp>
        <p:nvSpPr>
          <p:cNvPr id="8" name="Text 6"/>
          <p:cNvSpPr/>
          <p:nvPr/>
        </p:nvSpPr>
        <p:spPr>
          <a:xfrm>
            <a:off x="450982" y="1252728"/>
            <a:ext cx="813371"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9" name="Text 7"/>
          <p:cNvSpPr/>
          <p:nvPr/>
        </p:nvSpPr>
        <p:spPr>
          <a:xfrm>
            <a:off x="2591431" y="1472621"/>
            <a:ext cx="813371"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Text 8"/>
          <p:cNvSpPr/>
          <p:nvPr/>
        </p:nvSpPr>
        <p:spPr>
          <a:xfrm>
            <a:off x="4620457" y="1756085"/>
            <a:ext cx="813371"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1" name="Text 9"/>
          <p:cNvSpPr/>
          <p:nvPr/>
        </p:nvSpPr>
        <p:spPr>
          <a:xfrm>
            <a:off x="6649483" y="2039549"/>
            <a:ext cx="813371"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448117" y="1810803"/>
            <a:ext cx="2031891" cy="71323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人工智能与机器学习</a:t>
            </a:r>
            <a:endParaRPr lang="en-US" sz="1440" dirty="0"/>
          </a:p>
        </p:txBody>
      </p:sp>
      <p:sp>
        <p:nvSpPr>
          <p:cNvPr id="13" name="Text 11"/>
          <p:cNvSpPr/>
          <p:nvPr/>
        </p:nvSpPr>
        <p:spPr>
          <a:xfrm>
            <a:off x="493837" y="2460027"/>
            <a:ext cx="1986171" cy="19385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人工智能和机器学习在开源项目中持续受到关注，热门项目如Fasttext和Deep-photo-styletransfer，展示了强大的数据处理和智能算法能力。这些技术推动了自然语言处理和计算机视觉的发展。</a:t>
            </a:r>
            <a:endParaRPr lang="en-US" sz="1440" dirty="0"/>
          </a:p>
        </p:txBody>
      </p:sp>
      <p:sp>
        <p:nvSpPr>
          <p:cNvPr id="14" name="Text 12"/>
          <p:cNvSpPr/>
          <p:nvPr/>
        </p:nvSpPr>
        <p:spPr>
          <a:xfrm>
            <a:off x="2480008" y="2030405"/>
            <a:ext cx="2029026" cy="448056"/>
          </a:xfrm>
          <a:prstGeom prst="rect">
            <a:avLst/>
          </a:prstGeom>
          <a:noFill/>
        </p:spPr>
        <p:txBody>
          <a:bodyPr wrap="square" lIns="95250" tIns="95250" rIns="95250" bIns="95250" rtlCol="0" anchor="t">
            <a:spAutoFit/>
          </a:bodyPr>
          <a:lstStyle/>
          <a:p>
            <a:pPr marL="0" indent="0">
              <a:lnSpc>
                <a:spcPct val="100000"/>
              </a:lnSpc>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云计算与边缘计算</a:t>
            </a:r>
            <a:endParaRPr lang="en-US" sz="1440" dirty="0"/>
          </a:p>
        </p:txBody>
      </p:sp>
      <p:sp>
        <p:nvSpPr>
          <p:cNvPr id="15" name="Text 13"/>
          <p:cNvSpPr/>
          <p:nvPr/>
        </p:nvSpPr>
        <p:spPr>
          <a:xfrm>
            <a:off x="2480390" y="2679372"/>
            <a:ext cx="2028644" cy="171907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云原生技术的开源项目快速增长，涉及微服务、中间件、服务网格等技术。华为云等厂商通过开源合作推动云上数字生产力，展示出云技术在现代企业中的应用价值。</a:t>
            </a:r>
            <a:endParaRPr lang="en-US" sz="1440" dirty="0"/>
          </a:p>
        </p:txBody>
      </p:sp>
      <p:sp>
        <p:nvSpPr>
          <p:cNvPr id="16" name="Text 14"/>
          <p:cNvSpPr/>
          <p:nvPr/>
        </p:nvSpPr>
        <p:spPr>
          <a:xfrm>
            <a:off x="4509034" y="2295297"/>
            <a:ext cx="2029026"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物联网与5G技术</a:t>
            </a:r>
            <a:endParaRPr lang="en-US" sz="1440" dirty="0"/>
          </a:p>
        </p:txBody>
      </p:sp>
      <p:sp>
        <p:nvSpPr>
          <p:cNvPr id="17" name="Text 15"/>
          <p:cNvSpPr/>
          <p:nvPr/>
        </p:nvSpPr>
        <p:spPr>
          <a:xfrm>
            <a:off x="4509034" y="2953325"/>
            <a:ext cx="2029026"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物联网设备和5G技术的普及带动了相关开源项目的发展，如智能家居、工业自动化等领域的开源软件，促进了跨设备的高效通信和数据管理。</a:t>
            </a:r>
            <a:endParaRPr lang="en-US" sz="1440" dirty="0"/>
          </a:p>
        </p:txBody>
      </p:sp>
      <p:sp>
        <p:nvSpPr>
          <p:cNvPr id="18" name="Text 16"/>
          <p:cNvSpPr/>
          <p:nvPr/>
        </p:nvSpPr>
        <p:spPr>
          <a:xfrm>
            <a:off x="6538060" y="2588480"/>
            <a:ext cx="2140449" cy="71323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区块链与分布式系统</a:t>
            </a:r>
            <a:endParaRPr lang="en-US" sz="1440" dirty="0"/>
          </a:p>
        </p:txBody>
      </p:sp>
      <p:sp>
        <p:nvSpPr>
          <p:cNvPr id="19" name="Text 17"/>
          <p:cNvSpPr/>
          <p:nvPr/>
        </p:nvSpPr>
        <p:spPr>
          <a:xfrm>
            <a:off x="6538060" y="3245377"/>
            <a:ext cx="2140449"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区块链技术及其应用在开源社区中保持活跃，例如以太坊等公有链项目，以及分布式账本技术在金融、供应链管理中的创新应用，提升了系统的透明度和安全性。</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新兴技术应用场景</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579060" y="1871355"/>
            <a:ext cx="1429927" cy="0"/>
          </a:xfrm>
          <a:custGeom>
            <a:avLst/>
            <a:gdLst/>
            <a:ahLst/>
            <a:cxnLst/>
            <a:rect l="l" t="t" r="r" b="b"/>
            <a:pathLst>
              <a:path w="1429927">
                <a:moveTo>
                  <a:pt x="0" y="0"/>
                </a:moveTo>
                <a:moveTo>
                  <a:pt x="0" y="0"/>
                </a:moveTo>
                <a:lnTo>
                  <a:pt x="1429927" y="0"/>
                </a:lnTo>
              </a:path>
            </a:pathLst>
          </a:custGeom>
          <a:noFill/>
          <a:ln w="19050">
            <a:solidFill>
              <a:srgbClr val="0078FF"/>
            </a:solidFill>
            <a:prstDash val="solid"/>
            <a:headEnd type="none"/>
            <a:tailEnd type="arrow"/>
          </a:ln>
        </p:spPr>
      </p:sp>
      <p:sp>
        <p:nvSpPr>
          <p:cNvPr id="5" name="Text 3"/>
          <p:cNvSpPr/>
          <p:nvPr/>
        </p:nvSpPr>
        <p:spPr>
          <a:xfrm>
            <a:off x="579060" y="1476247"/>
            <a:ext cx="6797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79060" y="1878583"/>
            <a:ext cx="1447461" cy="621792"/>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人工智能技术应用</a:t>
            </a:r>
            <a:endParaRPr lang="en-US" sz="1440" dirty="0"/>
          </a:p>
        </p:txBody>
      </p:sp>
      <p:sp>
        <p:nvSpPr>
          <p:cNvPr id="7" name="Text 5"/>
          <p:cNvSpPr/>
          <p:nvPr/>
        </p:nvSpPr>
        <p:spPr>
          <a:xfrm>
            <a:off x="579060" y="2396440"/>
            <a:ext cx="1534598" cy="186537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人工智能在开源项目中广泛应用，包括自然语言处理、计算机视觉和机器学习算法。这些技术提升了软件的智能化水平，广泛应用于数据分析、自动驾驶等领域。</a:t>
            </a:r>
            <a:endParaRPr lang="en-US" sz="1440" dirty="0"/>
          </a:p>
        </p:txBody>
      </p:sp>
      <p:sp>
        <p:nvSpPr>
          <p:cNvPr id="8" name="Shape 6"/>
          <p:cNvSpPr/>
          <p:nvPr/>
        </p:nvSpPr>
        <p:spPr>
          <a:xfrm>
            <a:off x="2191881" y="1871355"/>
            <a:ext cx="1429927" cy="0"/>
          </a:xfrm>
          <a:custGeom>
            <a:avLst/>
            <a:gdLst/>
            <a:ahLst/>
            <a:cxnLst/>
            <a:rect l="l" t="t" r="r" b="b"/>
            <a:pathLst>
              <a:path w="1429927">
                <a:moveTo>
                  <a:pt x="0" y="0"/>
                </a:moveTo>
                <a:moveTo>
                  <a:pt x="0" y="0"/>
                </a:moveTo>
                <a:lnTo>
                  <a:pt x="1429927" y="0"/>
                </a:lnTo>
              </a:path>
            </a:pathLst>
          </a:custGeom>
          <a:noFill/>
          <a:ln w="19050">
            <a:solidFill>
              <a:srgbClr val="0090FF"/>
            </a:solidFill>
            <a:prstDash val="solid"/>
            <a:headEnd type="none"/>
            <a:tailEnd type="arrow"/>
          </a:ln>
        </p:spPr>
      </p:sp>
      <p:sp>
        <p:nvSpPr>
          <p:cNvPr id="9" name="Text 7"/>
          <p:cNvSpPr/>
          <p:nvPr/>
        </p:nvSpPr>
        <p:spPr>
          <a:xfrm>
            <a:off x="2191881" y="1476247"/>
            <a:ext cx="6797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Text 8"/>
          <p:cNvSpPr/>
          <p:nvPr/>
        </p:nvSpPr>
        <p:spPr>
          <a:xfrm>
            <a:off x="2191881" y="1878583"/>
            <a:ext cx="1447461" cy="621792"/>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区块链创新应用</a:t>
            </a:r>
            <a:endParaRPr lang="en-US" sz="1440" dirty="0"/>
          </a:p>
        </p:txBody>
      </p:sp>
      <p:sp>
        <p:nvSpPr>
          <p:cNvPr id="11" name="Text 9"/>
          <p:cNvSpPr/>
          <p:nvPr/>
        </p:nvSpPr>
        <p:spPr>
          <a:xfrm>
            <a:off x="2191881" y="2396440"/>
            <a:ext cx="1534598" cy="165506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区块链技术在开源项目中展现出巨大潜力，尤其在金融、供应链管理、身份验证等方面。去中心化和透明性使得区块链能够提升系统的信任度和数据安全性。</a:t>
            </a:r>
            <a:endParaRPr lang="en-US" sz="1440" dirty="0"/>
          </a:p>
        </p:txBody>
      </p:sp>
      <p:sp>
        <p:nvSpPr>
          <p:cNvPr id="12" name="Shape 10"/>
          <p:cNvSpPr/>
          <p:nvPr/>
        </p:nvSpPr>
        <p:spPr>
          <a:xfrm>
            <a:off x="3804701" y="1871355"/>
            <a:ext cx="1429927" cy="0"/>
          </a:xfrm>
          <a:custGeom>
            <a:avLst/>
            <a:gdLst/>
            <a:ahLst/>
            <a:cxnLst/>
            <a:rect l="l" t="t" r="r" b="b"/>
            <a:pathLst>
              <a:path w="1429927">
                <a:moveTo>
                  <a:pt x="0" y="0"/>
                </a:moveTo>
                <a:moveTo>
                  <a:pt x="0" y="0"/>
                </a:moveTo>
                <a:lnTo>
                  <a:pt x="1429927" y="0"/>
                </a:lnTo>
              </a:path>
            </a:pathLst>
          </a:custGeom>
          <a:noFill/>
          <a:ln w="19050">
            <a:solidFill>
              <a:srgbClr val="0078FF"/>
            </a:solidFill>
            <a:prstDash val="solid"/>
            <a:headEnd type="none"/>
            <a:tailEnd type="arrow"/>
          </a:ln>
        </p:spPr>
      </p:sp>
      <p:sp>
        <p:nvSpPr>
          <p:cNvPr id="13" name="Text 11"/>
          <p:cNvSpPr/>
          <p:nvPr/>
        </p:nvSpPr>
        <p:spPr>
          <a:xfrm>
            <a:off x="3804701" y="1476247"/>
            <a:ext cx="6797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12"/>
          <p:cNvSpPr/>
          <p:nvPr/>
        </p:nvSpPr>
        <p:spPr>
          <a:xfrm>
            <a:off x="3804701" y="1878583"/>
            <a:ext cx="1447461" cy="621792"/>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物联网综合应用</a:t>
            </a:r>
            <a:endParaRPr lang="en-US" sz="1440" dirty="0"/>
          </a:p>
        </p:txBody>
      </p:sp>
      <p:sp>
        <p:nvSpPr>
          <p:cNvPr id="15" name="Text 13"/>
          <p:cNvSpPr/>
          <p:nvPr/>
        </p:nvSpPr>
        <p:spPr>
          <a:xfrm>
            <a:off x="3804701" y="2396440"/>
            <a:ext cx="1534598" cy="186537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物联网技术通过开源项目实现设备间的互联互通，推动智能家居、智慧城市和工业自动化的发展。开源框架如MQTT和Zigbee为物联网设备的快速部署和扩展提供了支持。</a:t>
            </a:r>
            <a:endParaRPr lang="en-US" sz="1440" dirty="0"/>
          </a:p>
        </p:txBody>
      </p:sp>
      <p:sp>
        <p:nvSpPr>
          <p:cNvPr id="16" name="Shape 14"/>
          <p:cNvSpPr/>
          <p:nvPr/>
        </p:nvSpPr>
        <p:spPr>
          <a:xfrm>
            <a:off x="5417521" y="1871355"/>
            <a:ext cx="1429927" cy="0"/>
          </a:xfrm>
          <a:custGeom>
            <a:avLst/>
            <a:gdLst/>
            <a:ahLst/>
            <a:cxnLst/>
            <a:rect l="l" t="t" r="r" b="b"/>
            <a:pathLst>
              <a:path w="1429927">
                <a:moveTo>
                  <a:pt x="0" y="0"/>
                </a:moveTo>
                <a:moveTo>
                  <a:pt x="0" y="0"/>
                </a:moveTo>
                <a:lnTo>
                  <a:pt x="1429927" y="0"/>
                </a:lnTo>
              </a:path>
            </a:pathLst>
          </a:custGeom>
          <a:noFill/>
          <a:ln w="19050">
            <a:solidFill>
              <a:srgbClr val="0090FF"/>
            </a:solidFill>
            <a:prstDash val="solid"/>
            <a:headEnd type="none"/>
            <a:tailEnd type="arrow"/>
          </a:ln>
        </p:spPr>
      </p:sp>
      <p:sp>
        <p:nvSpPr>
          <p:cNvPr id="17" name="Text 15"/>
          <p:cNvSpPr/>
          <p:nvPr/>
        </p:nvSpPr>
        <p:spPr>
          <a:xfrm>
            <a:off x="5417521" y="1476247"/>
            <a:ext cx="6797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8" name="Text 16"/>
          <p:cNvSpPr/>
          <p:nvPr/>
        </p:nvSpPr>
        <p:spPr>
          <a:xfrm>
            <a:off x="5417521" y="1878583"/>
            <a:ext cx="1447461" cy="841248"/>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虚拟现实与增强现实技术</a:t>
            </a:r>
            <a:endParaRPr lang="en-US" sz="1440" dirty="0"/>
          </a:p>
        </p:txBody>
      </p:sp>
      <p:sp>
        <p:nvSpPr>
          <p:cNvPr id="19" name="Text 17"/>
          <p:cNvSpPr/>
          <p:nvPr/>
        </p:nvSpPr>
        <p:spPr>
          <a:xfrm>
            <a:off x="5417521" y="2396440"/>
            <a:ext cx="1534598" cy="186537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开源项目在虚拟现实（VR）和增强现实（AR）领域不断创新，开发了多种应用场景，如虚拟会议、远程教育、游戏和医疗模拟。这些技术提升了用户体验和互动效果。</a:t>
            </a:r>
            <a:endParaRPr lang="en-US" sz="1440" dirty="0"/>
          </a:p>
        </p:txBody>
      </p:sp>
      <p:sp>
        <p:nvSpPr>
          <p:cNvPr id="20" name="Shape 18"/>
          <p:cNvSpPr/>
          <p:nvPr/>
        </p:nvSpPr>
        <p:spPr>
          <a:xfrm>
            <a:off x="7030341" y="1871355"/>
            <a:ext cx="1429927" cy="0"/>
          </a:xfrm>
          <a:custGeom>
            <a:avLst/>
            <a:gdLst/>
            <a:ahLst/>
            <a:cxnLst/>
            <a:rect l="l" t="t" r="r" b="b"/>
            <a:pathLst>
              <a:path w="1429927">
                <a:moveTo>
                  <a:pt x="0" y="0"/>
                </a:moveTo>
                <a:moveTo>
                  <a:pt x="0" y="0"/>
                </a:moveTo>
                <a:lnTo>
                  <a:pt x="1429927" y="0"/>
                </a:lnTo>
              </a:path>
            </a:pathLst>
          </a:custGeom>
          <a:noFill/>
          <a:ln w="19050">
            <a:solidFill>
              <a:srgbClr val="0078FF"/>
            </a:solidFill>
            <a:prstDash val="solid"/>
            <a:headEnd type="none"/>
            <a:tailEnd type="arrow"/>
          </a:ln>
        </p:spPr>
      </p:sp>
      <p:sp>
        <p:nvSpPr>
          <p:cNvPr id="21" name="Text 19"/>
          <p:cNvSpPr/>
          <p:nvPr/>
        </p:nvSpPr>
        <p:spPr>
          <a:xfrm>
            <a:off x="7030341" y="1476247"/>
            <a:ext cx="6797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22" name="Text 20"/>
          <p:cNvSpPr/>
          <p:nvPr/>
        </p:nvSpPr>
        <p:spPr>
          <a:xfrm>
            <a:off x="7030341" y="1878583"/>
            <a:ext cx="1447461" cy="621792"/>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边缘计算发展</a:t>
            </a:r>
            <a:endParaRPr lang="en-US" sz="1440" dirty="0"/>
          </a:p>
        </p:txBody>
      </p:sp>
      <p:sp>
        <p:nvSpPr>
          <p:cNvPr id="23" name="Text 21"/>
          <p:cNvSpPr/>
          <p:nvPr/>
        </p:nvSpPr>
        <p:spPr>
          <a:xfrm>
            <a:off x="7030341" y="2396440"/>
            <a:ext cx="1534598" cy="186537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边缘计算作为新兴技术，在开源项目中得到了广泛关注。通过将计算能力下沉至终端设备，边缘计算提高了数据处理效率和实时响应能力，适用于物联网和智能城市等场景。</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75100"/>
            <a:ext cx="2161936" cy="25694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04</a:t>
            </a:r>
            <a:endParaRPr lang="en-US" sz="1440" dirty="0"/>
          </a:p>
        </p:txBody>
      </p:sp>
      <p:sp>
        <p:nvSpPr>
          <p:cNvPr id="3" name="Text 1"/>
          <p:cNvSpPr/>
          <p:nvPr/>
        </p:nvSpPr>
        <p:spPr>
          <a:xfrm>
            <a:off x="2752053" y="815868"/>
            <a:ext cx="5189801"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开源项目面临挑战</a:t>
            </a:r>
            <a:endParaRPr lang="en-US" sz="144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代码质量与维护问题</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4347400" y="1901062"/>
            <a:ext cx="449200" cy="242568"/>
          </a:xfrm>
          <a:custGeom>
            <a:avLst/>
            <a:gdLst/>
            <a:ahLst/>
            <a:cxnLst/>
            <a:rect l="l" t="t" r="r" b="b"/>
            <a:pathLst>
              <a:path w="449200" h="242568">
                <a:moveTo>
                  <a:pt x="61807" y="0"/>
                </a:moveTo>
                <a:moveTo>
                  <a:pt x="61807" y="0"/>
                </a:moveTo>
                <a:lnTo>
                  <a:pt x="387393" y="0"/>
                </a:lnTo>
                <a:quadBezTo>
                  <a:pt x="449200" y="0"/>
                  <a:pt x="449200" y="61807"/>
                </a:quadBezTo>
                <a:lnTo>
                  <a:pt x="449200" y="180761"/>
                </a:lnTo>
                <a:quadBezTo>
                  <a:pt x="449200" y="242568"/>
                  <a:pt x="387393" y="242568"/>
                </a:quadBezTo>
                <a:lnTo>
                  <a:pt x="61807" y="242568"/>
                </a:lnTo>
                <a:quadBezTo>
                  <a:pt x="0" y="242568"/>
                  <a:pt x="0" y="180761"/>
                </a:quadBezTo>
                <a:lnTo>
                  <a:pt x="0" y="61807"/>
                </a:lnTo>
                <a:quadBezTo>
                  <a:pt x="0" y="0"/>
                  <a:pt x="61807" y="0"/>
                </a:quadBezTo>
                <a:close/>
              </a:path>
            </a:pathLst>
          </a:custGeom>
          <a:solidFill>
            <a:srgbClr val="0078FF">
              <a:alpha val="20000"/>
            </a:srgbClr>
          </a:solidFill>
        </p:spPr>
      </p:sp>
      <p:sp>
        <p:nvSpPr>
          <p:cNvPr id="5" name="Shape 3"/>
          <p:cNvSpPr/>
          <p:nvPr/>
        </p:nvSpPr>
        <p:spPr>
          <a:xfrm>
            <a:off x="4187346" y="2267331"/>
            <a:ext cx="769307" cy="242568"/>
          </a:xfrm>
          <a:custGeom>
            <a:avLst/>
            <a:gdLst/>
            <a:ahLst/>
            <a:cxnLst/>
            <a:rect l="l" t="t" r="r" b="b"/>
            <a:pathLst>
              <a:path w="769307" h="242568">
                <a:moveTo>
                  <a:pt x="61807" y="0"/>
                </a:moveTo>
                <a:moveTo>
                  <a:pt x="61807" y="0"/>
                </a:moveTo>
                <a:lnTo>
                  <a:pt x="707500" y="0"/>
                </a:lnTo>
                <a:quadBezTo>
                  <a:pt x="769307" y="0"/>
                  <a:pt x="769307" y="61807"/>
                </a:quadBezTo>
                <a:lnTo>
                  <a:pt x="769307" y="180761"/>
                </a:lnTo>
                <a:quadBezTo>
                  <a:pt x="769307" y="242568"/>
                  <a:pt x="707500" y="242568"/>
                </a:quadBezTo>
                <a:lnTo>
                  <a:pt x="61807" y="242568"/>
                </a:lnTo>
                <a:quadBezTo>
                  <a:pt x="0" y="242568"/>
                  <a:pt x="0" y="180761"/>
                </a:quadBezTo>
                <a:lnTo>
                  <a:pt x="0" y="61807"/>
                </a:lnTo>
                <a:quadBezTo>
                  <a:pt x="0" y="0"/>
                  <a:pt x="61807" y="0"/>
                </a:quadBezTo>
                <a:close/>
              </a:path>
            </a:pathLst>
          </a:custGeom>
          <a:solidFill>
            <a:srgbClr val="0078FF"/>
          </a:solidFill>
        </p:spPr>
      </p:sp>
      <p:sp>
        <p:nvSpPr>
          <p:cNvPr id="6" name="Shape 4"/>
          <p:cNvSpPr/>
          <p:nvPr/>
        </p:nvSpPr>
        <p:spPr>
          <a:xfrm>
            <a:off x="3969569" y="2633601"/>
            <a:ext cx="1204863" cy="242568"/>
          </a:xfrm>
          <a:custGeom>
            <a:avLst/>
            <a:gdLst/>
            <a:ahLst/>
            <a:cxnLst/>
            <a:rect l="l" t="t" r="r" b="b"/>
            <a:pathLst>
              <a:path w="1204863" h="242568">
                <a:moveTo>
                  <a:pt x="61807" y="0"/>
                </a:moveTo>
                <a:moveTo>
                  <a:pt x="61807" y="0"/>
                </a:moveTo>
                <a:lnTo>
                  <a:pt x="1143056" y="0"/>
                </a:lnTo>
                <a:quadBezTo>
                  <a:pt x="1204863" y="0"/>
                  <a:pt x="1204863" y="61807"/>
                </a:quadBezTo>
                <a:lnTo>
                  <a:pt x="1204863" y="180761"/>
                </a:lnTo>
                <a:quadBezTo>
                  <a:pt x="1204863" y="242568"/>
                  <a:pt x="1143056" y="242568"/>
                </a:quadBezTo>
                <a:lnTo>
                  <a:pt x="61807" y="242568"/>
                </a:lnTo>
                <a:quadBezTo>
                  <a:pt x="0" y="242568"/>
                  <a:pt x="0" y="180761"/>
                </a:quadBezTo>
                <a:lnTo>
                  <a:pt x="0" y="61807"/>
                </a:lnTo>
                <a:quadBezTo>
                  <a:pt x="0" y="0"/>
                  <a:pt x="61807" y="0"/>
                </a:quadBezTo>
                <a:close/>
              </a:path>
            </a:pathLst>
          </a:custGeom>
          <a:solidFill>
            <a:srgbClr val="0078FF">
              <a:alpha val="20000"/>
            </a:srgbClr>
          </a:solidFill>
        </p:spPr>
      </p:sp>
      <p:sp>
        <p:nvSpPr>
          <p:cNvPr id="7" name="Shape 5"/>
          <p:cNvSpPr/>
          <p:nvPr/>
        </p:nvSpPr>
        <p:spPr>
          <a:xfrm>
            <a:off x="3762286" y="2999870"/>
            <a:ext cx="1619428" cy="242568"/>
          </a:xfrm>
          <a:custGeom>
            <a:avLst/>
            <a:gdLst/>
            <a:ahLst/>
            <a:cxnLst/>
            <a:rect l="l" t="t" r="r" b="b"/>
            <a:pathLst>
              <a:path w="1619428" h="242568">
                <a:moveTo>
                  <a:pt x="61807" y="0"/>
                </a:moveTo>
                <a:moveTo>
                  <a:pt x="61807" y="0"/>
                </a:moveTo>
                <a:lnTo>
                  <a:pt x="1557621" y="0"/>
                </a:lnTo>
                <a:quadBezTo>
                  <a:pt x="1619428" y="0"/>
                  <a:pt x="1619428" y="61807"/>
                </a:quadBezTo>
                <a:lnTo>
                  <a:pt x="1619428" y="180761"/>
                </a:lnTo>
                <a:quadBezTo>
                  <a:pt x="1619428" y="242568"/>
                  <a:pt x="1557621" y="242568"/>
                </a:quadBezTo>
                <a:lnTo>
                  <a:pt x="61807" y="242568"/>
                </a:lnTo>
                <a:quadBezTo>
                  <a:pt x="0" y="242568"/>
                  <a:pt x="0" y="180761"/>
                </a:quadBezTo>
                <a:lnTo>
                  <a:pt x="0" y="61807"/>
                </a:lnTo>
                <a:quadBezTo>
                  <a:pt x="0" y="0"/>
                  <a:pt x="61807" y="0"/>
                </a:quadBezTo>
                <a:close/>
              </a:path>
            </a:pathLst>
          </a:custGeom>
          <a:solidFill>
            <a:srgbClr val="0078FF"/>
          </a:solidFill>
        </p:spPr>
      </p:sp>
      <p:sp>
        <p:nvSpPr>
          <p:cNvPr id="8" name="Text 6"/>
          <p:cNvSpPr/>
          <p:nvPr/>
        </p:nvSpPr>
        <p:spPr>
          <a:xfrm>
            <a:off x="596714" y="1048817"/>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持续集成与自动化测试</a:t>
            </a:r>
            <a:endParaRPr lang="en-US" sz="1440" dirty="0"/>
          </a:p>
        </p:txBody>
      </p:sp>
      <p:sp>
        <p:nvSpPr>
          <p:cNvPr id="9" name="Text 7"/>
          <p:cNvSpPr/>
          <p:nvPr/>
        </p:nvSpPr>
        <p:spPr>
          <a:xfrm>
            <a:off x="642434" y="1443838"/>
            <a:ext cx="2971800" cy="1280160"/>
          </a:xfrm>
          <a:prstGeom prst="rect">
            <a:avLst/>
          </a:prstGeom>
          <a:noFill/>
        </p:spPr>
        <p:txBody>
          <a:bodyPr wrap="square" lIns="95250" tIns="95250" rIns="95250" bIns="95250" rtlCol="0" anchor="t">
            <a:spAutoFit/>
          </a:bodyPr>
          <a:lstStyle/>
          <a:p>
            <a:pPr marL="0" indent="0" algn="r">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持续集成（CI）和自动化测试是确保开源项目代码质量的关键步骤。CI系统能够自动运行测试并确保代码库随时可发布，自动化测试包括单元测试、集成测试和功能测试，及时发现并修正问题。</a:t>
            </a:r>
            <a:endParaRPr lang="en-US" sz="1440" dirty="0"/>
          </a:p>
        </p:txBody>
      </p:sp>
      <p:sp>
        <p:nvSpPr>
          <p:cNvPr id="10" name="Text 8"/>
          <p:cNvSpPr/>
          <p:nvPr/>
        </p:nvSpPr>
        <p:spPr>
          <a:xfrm>
            <a:off x="5535727" y="1048839"/>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代码审查与Pull Requests</a:t>
            </a:r>
            <a:endParaRPr lang="en-US" sz="1440" dirty="0"/>
          </a:p>
        </p:txBody>
      </p:sp>
      <p:sp>
        <p:nvSpPr>
          <p:cNvPr id="11" name="Text 9"/>
          <p:cNvSpPr/>
          <p:nvPr/>
        </p:nvSpPr>
        <p:spPr>
          <a:xfrm>
            <a:off x="5535727" y="1443838"/>
            <a:ext cx="297180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代码审查通过Pull Requests形式进行，是开源项目维护和贡献者之间的必要沟通。这个过程鼓励知识共享，减少错误，并提升代码标准一致性，增强项目的可维护性和稳定性。</a:t>
            </a:r>
            <a:endParaRPr lang="en-US" sz="1440" dirty="0"/>
          </a:p>
        </p:txBody>
      </p:sp>
      <p:sp>
        <p:nvSpPr>
          <p:cNvPr id="12" name="Text 10"/>
          <p:cNvSpPr/>
          <p:nvPr/>
        </p:nvSpPr>
        <p:spPr>
          <a:xfrm>
            <a:off x="596714" y="2832811"/>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文档完善与社区参与</a:t>
            </a:r>
            <a:endParaRPr lang="en-US" sz="1440" dirty="0"/>
          </a:p>
        </p:txBody>
      </p:sp>
      <p:sp>
        <p:nvSpPr>
          <p:cNvPr id="13" name="Text 11"/>
          <p:cNvSpPr/>
          <p:nvPr/>
        </p:nvSpPr>
        <p:spPr>
          <a:xfrm>
            <a:off x="642434" y="3202229"/>
            <a:ext cx="2971800" cy="1280160"/>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完善的文档和社区参与是保证开源项目长期维护的重要因素。详细且结构化的文档帮助新贡献者快速上手，社区参与则提高了项目的稳定性和可靠性，促进更广泛的知识共享。</a:t>
            </a:r>
            <a:endParaRPr lang="en-US" sz="1440" dirty="0"/>
          </a:p>
        </p:txBody>
      </p:sp>
      <p:sp>
        <p:nvSpPr>
          <p:cNvPr id="14" name="Text 12"/>
          <p:cNvSpPr/>
          <p:nvPr/>
        </p:nvSpPr>
        <p:spPr>
          <a:xfrm>
            <a:off x="5535727" y="2832811"/>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版本控制与发布管理</a:t>
            </a:r>
            <a:endParaRPr lang="en-US" sz="1440" dirty="0"/>
          </a:p>
        </p:txBody>
      </p:sp>
      <p:sp>
        <p:nvSpPr>
          <p:cNvPr id="15" name="Text 13"/>
          <p:cNvSpPr/>
          <p:nvPr/>
        </p:nvSpPr>
        <p:spPr>
          <a:xfrm>
            <a:off x="5535727" y="3202229"/>
            <a:ext cx="297180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有效的版本控制和发布管理策略有助于跟踪代码变更，确保每次发布都经过严格测试，避免引入新的错误。版本控制工具如Git和GitHub帮助团队协作和代码管理，提高整体维护效率。</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项目治理结构完善</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preencoded.png"/>
          <p:cNvPicPr>
            <a:picLocks noChangeAspect="1"/>
          </p:cNvPicPr>
          <p:nvPr/>
        </p:nvPicPr>
        <p:blipFill>
          <a:blip r:embed="rId2">
            <a:alphaModFix amt="20000"/>
          </a:blip>
          <a:stretch>
            <a:fillRect/>
          </a:stretch>
        </p:blipFill>
        <p:spPr>
          <a:xfrm rot="5400000">
            <a:off x="3714593" y="1805783"/>
            <a:ext cx="1714815" cy="1714815"/>
          </a:xfrm>
          <a:prstGeom prst="rect">
            <a:avLst/>
          </a:prstGeom>
        </p:spPr>
      </p:pic>
      <p:pic>
        <p:nvPicPr>
          <p:cNvPr id="5" name="Image 1" descr="preencoded.png"/>
          <p:cNvPicPr>
            <a:picLocks noChangeAspect="1"/>
          </p:cNvPicPr>
          <p:nvPr/>
        </p:nvPicPr>
        <p:blipFill>
          <a:blip r:embed="rId3">
            <a:alphaModFix amt="20000"/>
          </a:blip>
          <a:stretch>
            <a:fillRect/>
          </a:stretch>
        </p:blipFill>
        <p:spPr>
          <a:xfrm rot="10800000">
            <a:off x="3714593" y="1805783"/>
            <a:ext cx="1714815" cy="1714815"/>
          </a:xfrm>
          <a:prstGeom prst="rect">
            <a:avLst/>
          </a:prstGeom>
        </p:spPr>
      </p:pic>
      <p:pic>
        <p:nvPicPr>
          <p:cNvPr id="6" name="Image 2" descr="preencoded.png"/>
          <p:cNvPicPr>
            <a:picLocks noChangeAspect="1"/>
          </p:cNvPicPr>
          <p:nvPr/>
        </p:nvPicPr>
        <p:blipFill>
          <a:blip r:embed="rId3">
            <a:alphaModFix amt="20000"/>
          </a:blip>
          <a:stretch>
            <a:fillRect/>
          </a:stretch>
        </p:blipFill>
        <p:spPr>
          <a:xfrm>
            <a:off x="3714593" y="1805783"/>
            <a:ext cx="1714815" cy="1714815"/>
          </a:xfrm>
          <a:prstGeom prst="rect">
            <a:avLst/>
          </a:prstGeom>
        </p:spPr>
      </p:pic>
      <p:pic>
        <p:nvPicPr>
          <p:cNvPr id="7" name="Image 3" descr="preencoded.png"/>
          <p:cNvPicPr>
            <a:picLocks noChangeAspect="1"/>
          </p:cNvPicPr>
          <p:nvPr/>
        </p:nvPicPr>
        <p:blipFill>
          <a:blip r:embed="rId2">
            <a:alphaModFix amt="20000"/>
          </a:blip>
          <a:stretch>
            <a:fillRect/>
          </a:stretch>
        </p:blipFill>
        <p:spPr>
          <a:xfrm rot="-5400000">
            <a:off x="3714593" y="1805783"/>
            <a:ext cx="1714815" cy="1714815"/>
          </a:xfrm>
          <a:prstGeom prst="rect">
            <a:avLst/>
          </a:prstGeom>
        </p:spPr>
      </p:pic>
      <p:sp>
        <p:nvSpPr>
          <p:cNvPr id="8" name="Shape 2"/>
          <p:cNvSpPr/>
          <p:nvPr/>
        </p:nvSpPr>
        <p:spPr>
          <a:xfrm>
            <a:off x="3848692" y="1914959"/>
            <a:ext cx="438972" cy="438972"/>
          </a:xfrm>
          <a:custGeom>
            <a:avLst/>
            <a:gdLst/>
            <a:ahLst/>
            <a:cxnLst/>
            <a:rect l="l" t="t" r="r" b="b"/>
            <a:pathLst>
              <a:path w="438972" h="438972">
                <a:moveTo>
                  <a:pt x="219486" y="0"/>
                </a:moveTo>
                <a:moveTo>
                  <a:pt x="219486" y="0"/>
                </a:moveTo>
                <a:cubicBezTo>
                  <a:pt x="340624" y="0"/>
                  <a:pt x="438972" y="98348"/>
                  <a:pt x="438972" y="219486"/>
                </a:cubicBezTo>
                <a:cubicBezTo>
                  <a:pt x="438972" y="340624"/>
                  <a:pt x="340624" y="438972"/>
                  <a:pt x="219486" y="438972"/>
                </a:cubicBezTo>
                <a:cubicBezTo>
                  <a:pt x="98348" y="438972"/>
                  <a:pt x="0" y="340624"/>
                  <a:pt x="0" y="219486"/>
                </a:cubicBezTo>
                <a:cubicBezTo>
                  <a:pt x="0" y="98348"/>
                  <a:pt x="98348" y="0"/>
                  <a:pt x="219486" y="0"/>
                </a:cubicBezTo>
                <a:close/>
              </a:path>
            </a:pathLst>
          </a:custGeom>
          <a:solidFill>
            <a:srgbClr val="0078FF"/>
          </a:solidFill>
        </p:spPr>
      </p:sp>
      <p:pic>
        <p:nvPicPr>
          <p:cNvPr id="9" name="Image 4" descr="preencoded.png"/>
          <p:cNvPicPr>
            <a:picLocks noChangeAspect="1"/>
          </p:cNvPicPr>
          <p:nvPr/>
        </p:nvPicPr>
        <p:blipFill>
          <a:blip r:embed="rId4"/>
          <a:stretch>
            <a:fillRect/>
          </a:stretch>
        </p:blipFill>
        <p:spPr>
          <a:xfrm>
            <a:off x="3942611" y="2008878"/>
            <a:ext cx="247293" cy="247293"/>
          </a:xfrm>
          <a:prstGeom prst="rect">
            <a:avLst/>
          </a:prstGeom>
        </p:spPr>
      </p:pic>
      <p:sp>
        <p:nvSpPr>
          <p:cNvPr id="10" name="Shape 3"/>
          <p:cNvSpPr/>
          <p:nvPr/>
        </p:nvSpPr>
        <p:spPr>
          <a:xfrm>
            <a:off x="4845630" y="1887527"/>
            <a:ext cx="438972" cy="438972"/>
          </a:xfrm>
          <a:custGeom>
            <a:avLst/>
            <a:gdLst/>
            <a:ahLst/>
            <a:cxnLst/>
            <a:rect l="l" t="t" r="r" b="b"/>
            <a:pathLst>
              <a:path w="438972" h="438972">
                <a:moveTo>
                  <a:pt x="219486" y="0"/>
                </a:moveTo>
                <a:moveTo>
                  <a:pt x="219486" y="0"/>
                </a:moveTo>
                <a:cubicBezTo>
                  <a:pt x="340624" y="0"/>
                  <a:pt x="438972" y="98348"/>
                  <a:pt x="438972" y="219486"/>
                </a:cubicBezTo>
                <a:cubicBezTo>
                  <a:pt x="438972" y="340624"/>
                  <a:pt x="340624" y="438972"/>
                  <a:pt x="219486" y="438972"/>
                </a:cubicBezTo>
                <a:cubicBezTo>
                  <a:pt x="98348" y="438972"/>
                  <a:pt x="0" y="340624"/>
                  <a:pt x="0" y="219486"/>
                </a:cubicBezTo>
                <a:cubicBezTo>
                  <a:pt x="0" y="98348"/>
                  <a:pt x="98348" y="0"/>
                  <a:pt x="219486" y="0"/>
                </a:cubicBezTo>
                <a:close/>
              </a:path>
            </a:pathLst>
          </a:custGeom>
          <a:solidFill>
            <a:srgbClr val="0090FF"/>
          </a:solidFill>
        </p:spPr>
      </p:sp>
      <p:pic>
        <p:nvPicPr>
          <p:cNvPr id="11" name="Image 5" descr="preencoded.png"/>
          <p:cNvPicPr>
            <a:picLocks noChangeAspect="1"/>
          </p:cNvPicPr>
          <p:nvPr/>
        </p:nvPicPr>
        <p:blipFill>
          <a:blip r:embed="rId5"/>
          <a:stretch>
            <a:fillRect/>
          </a:stretch>
        </p:blipFill>
        <p:spPr>
          <a:xfrm>
            <a:off x="4930868" y="1974767"/>
            <a:ext cx="265245" cy="246471"/>
          </a:xfrm>
          <a:prstGeom prst="rect">
            <a:avLst/>
          </a:prstGeom>
        </p:spPr>
      </p:pic>
      <p:sp>
        <p:nvSpPr>
          <p:cNvPr id="12" name="Shape 4"/>
          <p:cNvSpPr/>
          <p:nvPr/>
        </p:nvSpPr>
        <p:spPr>
          <a:xfrm>
            <a:off x="3848692" y="2946846"/>
            <a:ext cx="424181" cy="424181"/>
          </a:xfrm>
          <a:custGeom>
            <a:avLst/>
            <a:gdLst/>
            <a:ahLst/>
            <a:cxnLst/>
            <a:rect l="l" t="t" r="r" b="b"/>
            <a:pathLst>
              <a:path w="424181" h="424181">
                <a:moveTo>
                  <a:pt x="212091" y="0"/>
                </a:moveTo>
                <a:moveTo>
                  <a:pt x="212091" y="0"/>
                </a:moveTo>
                <a:cubicBezTo>
                  <a:pt x="329147" y="0"/>
                  <a:pt x="424181" y="95035"/>
                  <a:pt x="424181" y="212091"/>
                </a:cubicBezTo>
                <a:cubicBezTo>
                  <a:pt x="424181" y="329147"/>
                  <a:pt x="329147" y="424181"/>
                  <a:pt x="212091" y="424181"/>
                </a:cubicBezTo>
                <a:cubicBezTo>
                  <a:pt x="95035" y="424181"/>
                  <a:pt x="0" y="329147"/>
                  <a:pt x="0" y="212091"/>
                </a:cubicBezTo>
                <a:cubicBezTo>
                  <a:pt x="0" y="95035"/>
                  <a:pt x="95035" y="0"/>
                  <a:pt x="212091" y="0"/>
                </a:cubicBezTo>
                <a:close/>
              </a:path>
            </a:pathLst>
          </a:custGeom>
          <a:solidFill>
            <a:srgbClr val="0090FF"/>
          </a:solidFill>
        </p:spPr>
      </p:sp>
      <p:pic>
        <p:nvPicPr>
          <p:cNvPr id="13" name="Image 6" descr="preencoded.png"/>
          <p:cNvPicPr>
            <a:picLocks noChangeAspect="1"/>
          </p:cNvPicPr>
          <p:nvPr/>
        </p:nvPicPr>
        <p:blipFill>
          <a:blip r:embed="rId6"/>
          <a:stretch>
            <a:fillRect/>
          </a:stretch>
        </p:blipFill>
        <p:spPr>
          <a:xfrm>
            <a:off x="3939446" y="3062165"/>
            <a:ext cx="238961" cy="216929"/>
          </a:xfrm>
          <a:prstGeom prst="rect">
            <a:avLst/>
          </a:prstGeom>
        </p:spPr>
      </p:pic>
      <p:sp>
        <p:nvSpPr>
          <p:cNvPr id="14" name="Shape 5"/>
          <p:cNvSpPr/>
          <p:nvPr/>
        </p:nvSpPr>
        <p:spPr>
          <a:xfrm>
            <a:off x="4845630" y="2939450"/>
            <a:ext cx="431577" cy="431577"/>
          </a:xfrm>
          <a:custGeom>
            <a:avLst/>
            <a:gdLst/>
            <a:ahLst/>
            <a:cxnLst/>
            <a:rect l="l" t="t" r="r" b="b"/>
            <a:pathLst>
              <a:path w="431577" h="431577">
                <a:moveTo>
                  <a:pt x="215788" y="0"/>
                </a:moveTo>
                <a:moveTo>
                  <a:pt x="215788" y="0"/>
                </a:moveTo>
                <a:cubicBezTo>
                  <a:pt x="334885" y="0"/>
                  <a:pt x="431577" y="96692"/>
                  <a:pt x="431577" y="215788"/>
                </a:cubicBezTo>
                <a:cubicBezTo>
                  <a:pt x="431577" y="334885"/>
                  <a:pt x="334885" y="431577"/>
                  <a:pt x="215788" y="431577"/>
                </a:cubicBezTo>
                <a:cubicBezTo>
                  <a:pt x="96692" y="431577"/>
                  <a:pt x="0" y="334885"/>
                  <a:pt x="0" y="215788"/>
                </a:cubicBezTo>
                <a:cubicBezTo>
                  <a:pt x="0" y="96692"/>
                  <a:pt x="96692" y="0"/>
                  <a:pt x="215788" y="0"/>
                </a:cubicBezTo>
                <a:close/>
              </a:path>
            </a:pathLst>
          </a:custGeom>
          <a:solidFill>
            <a:srgbClr val="0078FF"/>
          </a:solidFill>
        </p:spPr>
      </p:sp>
      <p:pic>
        <p:nvPicPr>
          <p:cNvPr id="15" name="Image 7" descr="preencoded.png"/>
          <p:cNvPicPr>
            <a:picLocks noChangeAspect="1"/>
          </p:cNvPicPr>
          <p:nvPr/>
        </p:nvPicPr>
        <p:blipFill>
          <a:blip r:embed="rId7"/>
          <a:stretch>
            <a:fillRect/>
          </a:stretch>
        </p:blipFill>
        <p:spPr>
          <a:xfrm>
            <a:off x="4917710" y="3011531"/>
            <a:ext cx="294991" cy="294991"/>
          </a:xfrm>
          <a:prstGeom prst="rect">
            <a:avLst/>
          </a:prstGeom>
        </p:spPr>
      </p:pic>
      <p:sp>
        <p:nvSpPr>
          <p:cNvPr id="16" name="Text 6"/>
          <p:cNvSpPr/>
          <p:nvPr/>
        </p:nvSpPr>
        <p:spPr>
          <a:xfrm>
            <a:off x="596714" y="1048817"/>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BDFL架构</a:t>
            </a:r>
            <a:endParaRPr lang="en-US" sz="1440" dirty="0"/>
          </a:p>
        </p:txBody>
      </p:sp>
      <p:sp>
        <p:nvSpPr>
          <p:cNvPr id="17" name="Text 7"/>
          <p:cNvSpPr/>
          <p:nvPr/>
        </p:nvSpPr>
        <p:spPr>
          <a:xfrm>
            <a:off x="642434" y="1443838"/>
            <a:ext cx="2971800" cy="1280160"/>
          </a:xfrm>
          <a:prstGeom prst="rect">
            <a:avLst/>
          </a:prstGeom>
          <a:noFill/>
        </p:spPr>
        <p:txBody>
          <a:bodyPr wrap="square" lIns="95250" tIns="95250" rIns="95250" bIns="95250" rtlCol="0" anchor="t">
            <a:spAutoFit/>
          </a:bodyPr>
          <a:lstStyle/>
          <a:p>
            <a:pPr marL="0" indent="0" algn="r">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BDFL（Benevolent Dictator For Life，仁慈的终身独裁者）是一种常见的开源项目治理架构。在这种结构中，项目的最终决策权由项目的创始者或社区选举的某个人掌握，适用于较小和稳定的项目。</a:t>
            </a:r>
            <a:endParaRPr lang="en-US" sz="1440" dirty="0"/>
          </a:p>
        </p:txBody>
      </p:sp>
      <p:sp>
        <p:nvSpPr>
          <p:cNvPr id="18" name="Text 8"/>
          <p:cNvSpPr/>
          <p:nvPr/>
        </p:nvSpPr>
        <p:spPr>
          <a:xfrm>
            <a:off x="5535727" y="1048839"/>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社区驱动治理</a:t>
            </a:r>
            <a:endParaRPr lang="en-US" sz="1440" dirty="0"/>
          </a:p>
        </p:txBody>
      </p:sp>
      <p:sp>
        <p:nvSpPr>
          <p:cNvPr id="19" name="Text 9"/>
          <p:cNvSpPr/>
          <p:nvPr/>
        </p:nvSpPr>
        <p:spPr>
          <a:xfrm>
            <a:off x="5535727" y="1443838"/>
            <a:ext cx="2971800"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社区驱动治理强调开源项目由贡献者和用户共同管理。通过设立理事会、委员会等机构，使项目决策更加透明和民主，提高社区成员的参与度和归属感。</a:t>
            </a:r>
            <a:endParaRPr lang="en-US" sz="1440" dirty="0"/>
          </a:p>
        </p:txBody>
      </p:sp>
      <p:sp>
        <p:nvSpPr>
          <p:cNvPr id="20" name="Text 10"/>
          <p:cNvSpPr/>
          <p:nvPr/>
        </p:nvSpPr>
        <p:spPr>
          <a:xfrm>
            <a:off x="596714" y="2832811"/>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法律与合规治理</a:t>
            </a:r>
            <a:endParaRPr lang="en-US" sz="1440" dirty="0"/>
          </a:p>
        </p:txBody>
      </p:sp>
      <p:sp>
        <p:nvSpPr>
          <p:cNvPr id="21" name="Text 11"/>
          <p:cNvSpPr/>
          <p:nvPr/>
        </p:nvSpPr>
        <p:spPr>
          <a:xfrm>
            <a:off x="642434" y="3202229"/>
            <a:ext cx="2971800" cy="1060704"/>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随着开源项目的发展，法律与合规治理变得尤为重要。制定明确的版权、许可证和合规政策，确保项目遵循相关法律法规，避免潜在的法律风险。</a:t>
            </a:r>
            <a:endParaRPr lang="en-US" sz="1440" dirty="0"/>
          </a:p>
        </p:txBody>
      </p:sp>
      <p:sp>
        <p:nvSpPr>
          <p:cNvPr id="22" name="Text 12"/>
          <p:cNvSpPr/>
          <p:nvPr/>
        </p:nvSpPr>
        <p:spPr>
          <a:xfrm>
            <a:off x="5535727" y="2832811"/>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数据驱动决策</a:t>
            </a:r>
            <a:endParaRPr lang="en-US" sz="1440" dirty="0"/>
          </a:p>
        </p:txBody>
      </p:sp>
      <p:sp>
        <p:nvSpPr>
          <p:cNvPr id="23" name="Text 13"/>
          <p:cNvSpPr/>
          <p:nvPr/>
        </p:nvSpPr>
        <p:spPr>
          <a:xfrm>
            <a:off x="5535727" y="3202229"/>
            <a:ext cx="2971800"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数据驱动的治理方式通过分析项目数据，如代码提交、用户活跃度和社区反馈，为决策提供依据。利用AI和大数据技术，可以更精准地识别问题并优化项目发展策略。</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安全问题与风险管理</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1930385" y="936305"/>
            <a:ext cx="2560320" cy="1737360"/>
          </a:xfrm>
          <a:custGeom>
            <a:avLst/>
            <a:gdLst/>
            <a:ahLst/>
            <a:cxnLst/>
            <a:rect l="l" t="t" r="r" b="b"/>
            <a:pathLst>
              <a:path w="2560320" h="1737360">
                <a:moveTo>
                  <a:pt x="217170" y="0"/>
                </a:moveTo>
                <a:moveTo>
                  <a:pt x="217170" y="0"/>
                </a:moveTo>
                <a:lnTo>
                  <a:pt x="2343150" y="0"/>
                </a:lnTo>
                <a:quadBezTo>
                  <a:pt x="2560320" y="0"/>
                  <a:pt x="2560320" y="217170"/>
                </a:quadBezTo>
                <a:lnTo>
                  <a:pt x="2560320" y="1520190"/>
                </a:lnTo>
                <a:quadBezTo>
                  <a:pt x="2560320" y="1737360"/>
                  <a:pt x="2343150" y="1737360"/>
                </a:quadBezTo>
                <a:lnTo>
                  <a:pt x="217170" y="1737360"/>
                </a:lnTo>
                <a:quadBezTo>
                  <a:pt x="0" y="1737360"/>
                  <a:pt x="0" y="1520190"/>
                </a:quadBezTo>
                <a:lnTo>
                  <a:pt x="0" y="217170"/>
                </a:lnTo>
                <a:quadBezTo>
                  <a:pt x="0" y="0"/>
                  <a:pt x="217170" y="0"/>
                </a:quadBezTo>
                <a:close/>
              </a:path>
            </a:pathLst>
          </a:custGeom>
          <a:solidFill>
            <a:srgbClr val="0078FF">
              <a:alpha val="10000"/>
            </a:srgbClr>
          </a:solidFill>
        </p:spPr>
      </p:sp>
      <p:sp>
        <p:nvSpPr>
          <p:cNvPr id="5" name="Text 3"/>
          <p:cNvSpPr/>
          <p:nvPr/>
        </p:nvSpPr>
        <p:spPr>
          <a:xfrm>
            <a:off x="1930212" y="1050992"/>
            <a:ext cx="2536846" cy="512064"/>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开源项目安全挑战</a:t>
            </a:r>
            <a:endParaRPr lang="en-US" sz="1440" dirty="0"/>
          </a:p>
        </p:txBody>
      </p:sp>
      <p:sp>
        <p:nvSpPr>
          <p:cNvPr id="6" name="Text 4"/>
          <p:cNvSpPr/>
          <p:nvPr/>
        </p:nvSpPr>
        <p:spPr>
          <a:xfrm>
            <a:off x="1930385" y="1501445"/>
            <a:ext cx="2536546" cy="1280160"/>
          </a:xfrm>
          <a:prstGeom prst="rect">
            <a:avLst/>
          </a:prstGeom>
          <a:noFill/>
        </p:spPr>
        <p:txBody>
          <a:bodyPr wrap="square" lIns="95250" tIns="95250" rIns="95250" bIns="95250" rtlCol="0" anchor="t">
            <a:spAutoFit/>
          </a:bodyPr>
          <a:lstStyle/>
          <a:p>
            <a:pPr marL="0" indent="0" algn="just">
              <a:lnSpc>
                <a:spcPct val="100000"/>
              </a:lnSpc>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随着开源项目的普及，安全问题日益凸显。主要包括代码漏洞、恶意软件植入、数据泄露等。这些安全风险不仅影响项目本身，还可能波及依赖该项目的其他软件和应用。</a:t>
            </a:r>
            <a:endParaRPr lang="en-US" sz="1440" dirty="0"/>
          </a:p>
        </p:txBody>
      </p:sp>
      <p:sp>
        <p:nvSpPr>
          <p:cNvPr id="7" name="Shape 5"/>
          <p:cNvSpPr/>
          <p:nvPr/>
        </p:nvSpPr>
        <p:spPr>
          <a:xfrm>
            <a:off x="4653468" y="936305"/>
            <a:ext cx="2560320" cy="1737360"/>
          </a:xfrm>
          <a:custGeom>
            <a:avLst/>
            <a:gdLst/>
            <a:ahLst/>
            <a:cxnLst/>
            <a:rect l="l" t="t" r="r" b="b"/>
            <a:pathLst>
              <a:path w="2560320" h="1737360">
                <a:moveTo>
                  <a:pt x="217170" y="0"/>
                </a:moveTo>
                <a:moveTo>
                  <a:pt x="217170" y="0"/>
                </a:moveTo>
                <a:lnTo>
                  <a:pt x="2343150" y="0"/>
                </a:lnTo>
                <a:quadBezTo>
                  <a:pt x="2560320" y="0"/>
                  <a:pt x="2560320" y="217170"/>
                </a:quadBezTo>
                <a:lnTo>
                  <a:pt x="2560320" y="1520190"/>
                </a:lnTo>
                <a:quadBezTo>
                  <a:pt x="2560320" y="1737360"/>
                  <a:pt x="2343150" y="1737360"/>
                </a:quadBezTo>
                <a:lnTo>
                  <a:pt x="217170" y="1737360"/>
                </a:lnTo>
                <a:quadBezTo>
                  <a:pt x="0" y="1737360"/>
                  <a:pt x="0" y="1520190"/>
                </a:quadBezTo>
                <a:lnTo>
                  <a:pt x="0" y="217170"/>
                </a:lnTo>
                <a:quadBezTo>
                  <a:pt x="0" y="0"/>
                  <a:pt x="217170" y="0"/>
                </a:quadBezTo>
                <a:close/>
              </a:path>
            </a:pathLst>
          </a:custGeom>
          <a:solidFill>
            <a:srgbClr val="0078FF">
              <a:alpha val="10000"/>
            </a:srgbClr>
          </a:solidFill>
        </p:spPr>
      </p:sp>
      <p:sp>
        <p:nvSpPr>
          <p:cNvPr id="8" name="Text 6"/>
          <p:cNvSpPr/>
          <p:nvPr/>
        </p:nvSpPr>
        <p:spPr>
          <a:xfrm>
            <a:off x="4665753" y="1050992"/>
            <a:ext cx="2536546" cy="512064"/>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风险管理重要性</a:t>
            </a:r>
            <a:endParaRPr lang="en-US" sz="1440" dirty="0"/>
          </a:p>
        </p:txBody>
      </p:sp>
      <p:sp>
        <p:nvSpPr>
          <p:cNvPr id="9" name="Text 7"/>
          <p:cNvSpPr/>
          <p:nvPr/>
        </p:nvSpPr>
        <p:spPr>
          <a:xfrm>
            <a:off x="4665753" y="1501445"/>
            <a:ext cx="2536546" cy="1280160"/>
          </a:xfrm>
          <a:prstGeom prst="rect">
            <a:avLst/>
          </a:prstGeom>
          <a:noFill/>
        </p:spPr>
        <p:txBody>
          <a:bodyPr wrap="square" lIns="95250" tIns="95250" rIns="95250" bIns="95250" rtlCol="0" anchor="t">
            <a:spAutoFit/>
          </a:bodyPr>
          <a:lstStyle/>
          <a:p>
            <a:pPr marL="0" indent="0" algn="just">
              <a:lnSpc>
                <a:spcPct val="100000"/>
              </a:lnSpc>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有效的风险管理是保障开源项目长期发展的关键。通过全面识别和评估潜在风险，制定并实施风险缓解策略，可以降低安全事件的发生概率，提高项目的整体安全性和稳定性。</a:t>
            </a:r>
            <a:endParaRPr lang="en-US" sz="1440" dirty="0"/>
          </a:p>
        </p:txBody>
      </p:sp>
      <p:sp>
        <p:nvSpPr>
          <p:cNvPr id="10" name="Shape 8"/>
          <p:cNvSpPr/>
          <p:nvPr/>
        </p:nvSpPr>
        <p:spPr>
          <a:xfrm>
            <a:off x="556880" y="2816273"/>
            <a:ext cx="2560320" cy="1737360"/>
          </a:xfrm>
          <a:custGeom>
            <a:avLst/>
            <a:gdLst/>
            <a:ahLst/>
            <a:cxnLst/>
            <a:rect l="l" t="t" r="r" b="b"/>
            <a:pathLst>
              <a:path w="2560320" h="1737360">
                <a:moveTo>
                  <a:pt x="217170" y="0"/>
                </a:moveTo>
                <a:moveTo>
                  <a:pt x="217170" y="0"/>
                </a:moveTo>
                <a:lnTo>
                  <a:pt x="2343150" y="0"/>
                </a:lnTo>
                <a:quadBezTo>
                  <a:pt x="2560320" y="0"/>
                  <a:pt x="2560320" y="217170"/>
                </a:quadBezTo>
                <a:lnTo>
                  <a:pt x="2560320" y="1520190"/>
                </a:lnTo>
                <a:quadBezTo>
                  <a:pt x="2560320" y="1737360"/>
                  <a:pt x="2343150" y="1737360"/>
                </a:quadBezTo>
                <a:lnTo>
                  <a:pt x="217170" y="1737360"/>
                </a:lnTo>
                <a:quadBezTo>
                  <a:pt x="0" y="1737360"/>
                  <a:pt x="0" y="1520190"/>
                </a:quadBezTo>
                <a:lnTo>
                  <a:pt x="0" y="217170"/>
                </a:lnTo>
                <a:quadBezTo>
                  <a:pt x="0" y="0"/>
                  <a:pt x="217170" y="0"/>
                </a:quadBezTo>
                <a:close/>
              </a:path>
            </a:pathLst>
          </a:custGeom>
          <a:solidFill>
            <a:srgbClr val="0078FF">
              <a:alpha val="10000"/>
            </a:srgbClr>
          </a:solidFill>
        </p:spPr>
      </p:sp>
      <p:sp>
        <p:nvSpPr>
          <p:cNvPr id="11" name="Text 9"/>
          <p:cNvSpPr/>
          <p:nvPr/>
        </p:nvSpPr>
        <p:spPr>
          <a:xfrm>
            <a:off x="568767" y="2930960"/>
            <a:ext cx="2536546" cy="512064"/>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合规性与许可风险</a:t>
            </a:r>
            <a:endParaRPr lang="en-US" sz="1440" dirty="0"/>
          </a:p>
        </p:txBody>
      </p:sp>
      <p:sp>
        <p:nvSpPr>
          <p:cNvPr id="12" name="Text 10"/>
          <p:cNvSpPr/>
          <p:nvPr/>
        </p:nvSpPr>
        <p:spPr>
          <a:xfrm>
            <a:off x="568767" y="3381413"/>
            <a:ext cx="253654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开源项目的合规性和许可协议是其法律风险的重要方面。违反开源许可协议可能导致法律诉讼，影响项目声誉。因此，开发者和企业需要严格遵守相关法规，选择合适的开源许可协议。</a:t>
            </a:r>
            <a:endParaRPr lang="en-US" sz="1440" dirty="0"/>
          </a:p>
        </p:txBody>
      </p:sp>
      <p:sp>
        <p:nvSpPr>
          <p:cNvPr id="13" name="Shape 11"/>
          <p:cNvSpPr/>
          <p:nvPr/>
        </p:nvSpPr>
        <p:spPr>
          <a:xfrm>
            <a:off x="3291840" y="2816273"/>
            <a:ext cx="2560320" cy="1737360"/>
          </a:xfrm>
          <a:custGeom>
            <a:avLst/>
            <a:gdLst/>
            <a:ahLst/>
            <a:cxnLst/>
            <a:rect l="l" t="t" r="r" b="b"/>
            <a:pathLst>
              <a:path w="2560320" h="1737360">
                <a:moveTo>
                  <a:pt x="217170" y="0"/>
                </a:moveTo>
                <a:moveTo>
                  <a:pt x="217170" y="0"/>
                </a:moveTo>
                <a:lnTo>
                  <a:pt x="2343150" y="0"/>
                </a:lnTo>
                <a:quadBezTo>
                  <a:pt x="2560320" y="0"/>
                  <a:pt x="2560320" y="217170"/>
                </a:quadBezTo>
                <a:lnTo>
                  <a:pt x="2560320" y="1520190"/>
                </a:lnTo>
                <a:quadBezTo>
                  <a:pt x="2560320" y="1737360"/>
                  <a:pt x="2343150" y="1737360"/>
                </a:quadBezTo>
                <a:lnTo>
                  <a:pt x="217170" y="1737360"/>
                </a:lnTo>
                <a:quadBezTo>
                  <a:pt x="0" y="1737360"/>
                  <a:pt x="0" y="1520190"/>
                </a:quadBezTo>
                <a:lnTo>
                  <a:pt x="0" y="217170"/>
                </a:lnTo>
                <a:quadBezTo>
                  <a:pt x="0" y="0"/>
                  <a:pt x="217170" y="0"/>
                </a:quadBezTo>
                <a:close/>
              </a:path>
            </a:pathLst>
          </a:custGeom>
          <a:solidFill>
            <a:srgbClr val="0078FF">
              <a:alpha val="10000"/>
            </a:srgbClr>
          </a:solidFill>
        </p:spPr>
      </p:sp>
      <p:sp>
        <p:nvSpPr>
          <p:cNvPr id="14" name="Text 12"/>
          <p:cNvSpPr/>
          <p:nvPr/>
        </p:nvSpPr>
        <p:spPr>
          <a:xfrm>
            <a:off x="3303846" y="2930960"/>
            <a:ext cx="2536546" cy="512064"/>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技术与人为错误</a:t>
            </a:r>
            <a:endParaRPr lang="en-US" sz="1440" dirty="0"/>
          </a:p>
        </p:txBody>
      </p:sp>
      <p:sp>
        <p:nvSpPr>
          <p:cNvPr id="15" name="Text 13"/>
          <p:cNvSpPr/>
          <p:nvPr/>
        </p:nvSpPr>
        <p:spPr>
          <a:xfrm>
            <a:off x="3303846" y="3381413"/>
            <a:ext cx="2536546" cy="1280160"/>
          </a:xfrm>
          <a:prstGeom prst="rect">
            <a:avLst/>
          </a:prstGeom>
          <a:noFill/>
        </p:spPr>
        <p:txBody>
          <a:bodyPr wrap="square" lIns="95250" tIns="95250" rIns="95250" bIns="95250" rtlCol="0" anchor="t">
            <a:spAutoFit/>
          </a:bodyPr>
          <a:lstStyle/>
          <a:p>
            <a:pPr marL="0" indent="0" algn="just">
              <a:lnSpc>
                <a:spcPct val="100000"/>
              </a:lnSpc>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开源项目中的技术错误和人为失误也构成重要风险。开发者在编写代码时可能未充分考虑所有场景，导致潜在的安全漏洞。加强代码审查和测试流程有助于减少这类风险。</a:t>
            </a:r>
            <a:endParaRPr lang="en-US" sz="1440" dirty="0"/>
          </a:p>
        </p:txBody>
      </p:sp>
      <p:sp>
        <p:nvSpPr>
          <p:cNvPr id="16" name="Shape 14"/>
          <p:cNvSpPr/>
          <p:nvPr/>
        </p:nvSpPr>
        <p:spPr>
          <a:xfrm>
            <a:off x="6026800" y="2816273"/>
            <a:ext cx="2560320" cy="1737360"/>
          </a:xfrm>
          <a:custGeom>
            <a:avLst/>
            <a:gdLst/>
            <a:ahLst/>
            <a:cxnLst/>
            <a:rect l="l" t="t" r="r" b="b"/>
            <a:pathLst>
              <a:path w="2560320" h="1737360">
                <a:moveTo>
                  <a:pt x="217170" y="0"/>
                </a:moveTo>
                <a:moveTo>
                  <a:pt x="217170" y="0"/>
                </a:moveTo>
                <a:lnTo>
                  <a:pt x="2343150" y="0"/>
                </a:lnTo>
                <a:quadBezTo>
                  <a:pt x="2560320" y="0"/>
                  <a:pt x="2560320" y="217170"/>
                </a:quadBezTo>
                <a:lnTo>
                  <a:pt x="2560320" y="1520190"/>
                </a:lnTo>
                <a:quadBezTo>
                  <a:pt x="2560320" y="1737360"/>
                  <a:pt x="2343150" y="1737360"/>
                </a:quadBezTo>
                <a:lnTo>
                  <a:pt x="217170" y="1737360"/>
                </a:lnTo>
                <a:quadBezTo>
                  <a:pt x="0" y="1737360"/>
                  <a:pt x="0" y="1520190"/>
                </a:quadBezTo>
                <a:lnTo>
                  <a:pt x="0" y="217170"/>
                </a:lnTo>
                <a:quadBezTo>
                  <a:pt x="0" y="0"/>
                  <a:pt x="217170" y="0"/>
                </a:quadBezTo>
                <a:close/>
              </a:path>
            </a:pathLst>
          </a:custGeom>
          <a:solidFill>
            <a:srgbClr val="0078FF">
              <a:alpha val="10000"/>
            </a:srgbClr>
          </a:solidFill>
        </p:spPr>
      </p:sp>
      <p:sp>
        <p:nvSpPr>
          <p:cNvPr id="17" name="Text 15"/>
          <p:cNvSpPr/>
          <p:nvPr/>
        </p:nvSpPr>
        <p:spPr>
          <a:xfrm>
            <a:off x="6039145" y="2931098"/>
            <a:ext cx="2536546" cy="512064"/>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安全意识教育与培训</a:t>
            </a:r>
            <a:endParaRPr lang="en-US" sz="1440" dirty="0"/>
          </a:p>
        </p:txBody>
      </p:sp>
      <p:sp>
        <p:nvSpPr>
          <p:cNvPr id="18" name="Text 16"/>
          <p:cNvSpPr/>
          <p:nvPr/>
        </p:nvSpPr>
        <p:spPr>
          <a:xfrm>
            <a:off x="6039145" y="3381551"/>
            <a:ext cx="2536546" cy="1280160"/>
          </a:xfrm>
          <a:prstGeom prst="rect">
            <a:avLst/>
          </a:prstGeom>
          <a:noFill/>
        </p:spPr>
        <p:txBody>
          <a:bodyPr wrap="square" lIns="95250" tIns="95250" rIns="95250" bIns="95250" rtlCol="0" anchor="t">
            <a:spAutoFit/>
          </a:bodyPr>
          <a:lstStyle/>
          <a:p>
            <a:pPr marL="0" indent="0" algn="just">
              <a:lnSpc>
                <a:spcPct val="100000"/>
              </a:lnSpc>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提升社区的安全意识和技能水平是防范风险的重要措施。定期进行安全教育和培训，鼓励开发者关注最新的安全动态和技术，能够有效提升开源项目整体的安全管理水平。</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798190" y="194461"/>
            <a:ext cx="1547619" cy="92354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3" name="Shape 1"/>
          <p:cNvSpPr/>
          <p:nvPr/>
        </p:nvSpPr>
        <p:spPr>
          <a:xfrm>
            <a:off x="4138559" y="999307"/>
            <a:ext cx="932250" cy="0"/>
          </a:xfrm>
          <a:custGeom>
            <a:avLst/>
            <a:gdLst/>
            <a:ahLst/>
            <a:cxnLst/>
            <a:rect l="l" t="t" r="r" b="b"/>
            <a:pathLst>
              <a:path w="932250">
                <a:moveTo>
                  <a:pt x="0" y="0"/>
                </a:moveTo>
                <a:moveTo>
                  <a:pt x="0" y="0"/>
                </a:moveTo>
                <a:lnTo>
                  <a:pt x="932250" y="0"/>
                </a:lnTo>
              </a:path>
            </a:pathLst>
          </a:custGeom>
          <a:noFill/>
          <a:ln w="19050">
            <a:solidFill>
              <a:srgbClr val="D0E8F9"/>
            </a:solidFill>
            <a:prstDash val="solid"/>
            <a:headEnd type="none"/>
            <a:tailEnd type="none"/>
          </a:ln>
        </p:spPr>
      </p:sp>
      <p:sp>
        <p:nvSpPr>
          <p:cNvPr id="4" name="Text 2"/>
          <p:cNvSpPr/>
          <p:nvPr/>
        </p:nvSpPr>
        <p:spPr>
          <a:xfrm>
            <a:off x="1734461" y="1459934"/>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开源项目发展趋势</a:t>
            </a:r>
            <a:endParaRPr lang="en-US" sz="1440" dirty="0"/>
          </a:p>
        </p:txBody>
      </p:sp>
      <p:sp>
        <p:nvSpPr>
          <p:cNvPr id="5" name="Text 3"/>
          <p:cNvSpPr/>
          <p:nvPr/>
        </p:nvSpPr>
        <p:spPr>
          <a:xfrm>
            <a:off x="1116252" y="1414214"/>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284548" y="1459934"/>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开源项目社区特征</a:t>
            </a:r>
            <a:endParaRPr lang="en-US" sz="1440" dirty="0"/>
          </a:p>
        </p:txBody>
      </p:sp>
      <p:sp>
        <p:nvSpPr>
          <p:cNvPr id="7" name="Text 5"/>
          <p:cNvSpPr/>
          <p:nvPr/>
        </p:nvSpPr>
        <p:spPr>
          <a:xfrm>
            <a:off x="4666339" y="1414214"/>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734613" y="2087269"/>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开源项目技术热点</a:t>
            </a:r>
            <a:endParaRPr lang="en-US" sz="1440" dirty="0"/>
          </a:p>
        </p:txBody>
      </p:sp>
      <p:sp>
        <p:nvSpPr>
          <p:cNvPr id="9" name="Text 7"/>
          <p:cNvSpPr/>
          <p:nvPr/>
        </p:nvSpPr>
        <p:spPr>
          <a:xfrm>
            <a:off x="1116405" y="2041549"/>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283633" y="2087213"/>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开源项目面临挑战</a:t>
            </a:r>
            <a:endParaRPr lang="en-US" sz="1440" dirty="0"/>
          </a:p>
        </p:txBody>
      </p:sp>
      <p:sp>
        <p:nvSpPr>
          <p:cNvPr id="11" name="Text 9"/>
          <p:cNvSpPr/>
          <p:nvPr/>
        </p:nvSpPr>
        <p:spPr>
          <a:xfrm>
            <a:off x="4665425" y="2041493"/>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1734461" y="2714491"/>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开源项目影响力指标</a:t>
            </a:r>
            <a:endParaRPr lang="en-US" sz="1440" dirty="0"/>
          </a:p>
        </p:txBody>
      </p:sp>
      <p:sp>
        <p:nvSpPr>
          <p:cNvPr id="13" name="Text 11"/>
          <p:cNvSpPr/>
          <p:nvPr/>
        </p:nvSpPr>
        <p:spPr>
          <a:xfrm>
            <a:off x="1116252" y="2668771"/>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14" name="Text 12"/>
          <p:cNvSpPr/>
          <p:nvPr/>
        </p:nvSpPr>
        <p:spPr>
          <a:xfrm>
            <a:off x="5284548" y="2714491"/>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开源项目对行业影响</a:t>
            </a:r>
            <a:endParaRPr lang="en-US" sz="1440" dirty="0"/>
          </a:p>
        </p:txBody>
      </p:sp>
      <p:sp>
        <p:nvSpPr>
          <p:cNvPr id="15" name="Text 13"/>
          <p:cNvSpPr/>
          <p:nvPr/>
        </p:nvSpPr>
        <p:spPr>
          <a:xfrm>
            <a:off x="4666339" y="2668771"/>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16" name="Text 14"/>
          <p:cNvSpPr/>
          <p:nvPr/>
        </p:nvSpPr>
        <p:spPr>
          <a:xfrm>
            <a:off x="1734461" y="3341769"/>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中国开源发展情况</a:t>
            </a:r>
            <a:endParaRPr lang="en-US" sz="1440" dirty="0"/>
          </a:p>
        </p:txBody>
      </p:sp>
      <p:sp>
        <p:nvSpPr>
          <p:cNvPr id="17" name="Text 15"/>
          <p:cNvSpPr/>
          <p:nvPr/>
        </p:nvSpPr>
        <p:spPr>
          <a:xfrm>
            <a:off x="1116252" y="3296049"/>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18" name="Text 16"/>
          <p:cNvSpPr/>
          <p:nvPr/>
        </p:nvSpPr>
        <p:spPr>
          <a:xfrm>
            <a:off x="5284162" y="3341769"/>
            <a:ext cx="274320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开源项目未来发展展望</a:t>
            </a:r>
            <a:endParaRPr lang="en-US" sz="1440" dirty="0"/>
          </a:p>
        </p:txBody>
      </p:sp>
      <p:sp>
        <p:nvSpPr>
          <p:cNvPr id="19" name="Text 17"/>
          <p:cNvSpPr/>
          <p:nvPr/>
        </p:nvSpPr>
        <p:spPr>
          <a:xfrm>
            <a:off x="4665953" y="3296049"/>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08</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75100"/>
            <a:ext cx="2161936" cy="25694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05</a:t>
            </a:r>
            <a:endParaRPr lang="en-US" sz="1440" dirty="0"/>
          </a:p>
        </p:txBody>
      </p:sp>
      <p:sp>
        <p:nvSpPr>
          <p:cNvPr id="3" name="Text 1"/>
          <p:cNvSpPr/>
          <p:nvPr/>
        </p:nvSpPr>
        <p:spPr>
          <a:xfrm>
            <a:off x="2752053" y="815868"/>
            <a:ext cx="5189801"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开源项目影响力指标</a:t>
            </a:r>
            <a:endParaRPr lang="en-US" sz="144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用户数量与贡献者统计</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78FF">
              <a:alpha val="40000"/>
            </a:srgbClr>
          </a:solidFill>
        </p:spPr>
      </p:sp>
      <p:sp>
        <p:nvSpPr>
          <p:cNvPr id="5" name="Text 3"/>
          <p:cNvSpPr/>
          <p:nvPr/>
        </p:nvSpPr>
        <p:spPr>
          <a:xfrm>
            <a:off x="626569"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Shape 4"/>
          <p:cNvSpPr/>
          <p:nvPr/>
        </p:nvSpPr>
        <p:spPr>
          <a:xfrm>
            <a:off x="3945776"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78FF">
              <a:alpha val="40000"/>
            </a:srgbClr>
          </a:solidFill>
        </p:spPr>
      </p:sp>
      <p:sp>
        <p:nvSpPr>
          <p:cNvPr id="7" name="Text 5"/>
          <p:cNvSpPr/>
          <p:nvPr/>
        </p:nvSpPr>
        <p:spPr>
          <a:xfrm>
            <a:off x="3356765"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a:t>
            </a:r>
            <a:r>
              <a:rPr lang="en-US" sz="432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2</a:t>
            </a:r>
            <a:endParaRPr lang="en-US" sz="1440" dirty="0"/>
          </a:p>
        </p:txBody>
      </p:sp>
      <p:sp>
        <p:nvSpPr>
          <p:cNvPr id="8" name="Shape 6"/>
          <p:cNvSpPr/>
          <p:nvPr/>
        </p:nvSpPr>
        <p:spPr>
          <a:xfrm>
            <a:off x="6684075"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78FF">
              <a:alpha val="40000"/>
            </a:srgbClr>
          </a:solidFill>
        </p:spPr>
      </p:sp>
      <p:sp>
        <p:nvSpPr>
          <p:cNvPr id="9" name="Text 7"/>
          <p:cNvSpPr/>
          <p:nvPr/>
        </p:nvSpPr>
        <p:spPr>
          <a:xfrm>
            <a:off x="6086961"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626569" y="1771850"/>
            <a:ext cx="2430470" cy="62179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GitHub用户与贡献者增长</a:t>
            </a:r>
            <a:endParaRPr lang="en-US" sz="1440" dirty="0"/>
          </a:p>
        </p:txBody>
      </p:sp>
      <p:sp>
        <p:nvSpPr>
          <p:cNvPr id="11" name="Text 9"/>
          <p:cNvSpPr/>
          <p:nvPr/>
        </p:nvSpPr>
        <p:spPr>
          <a:xfrm>
            <a:off x="626569" y="2073602"/>
            <a:ext cx="2430470" cy="1719072"/>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根据2019年GitHub年度报告，全球已有超过4000万开发人员和300万个组织账户。来自中国的贡献者数量仅次于美国，显示出中国开发者在开源项目中的活跃度显著提升。</a:t>
            </a:r>
            <a:endParaRPr lang="en-US" sz="1440" dirty="0"/>
          </a:p>
        </p:txBody>
      </p:sp>
      <p:sp>
        <p:nvSpPr>
          <p:cNvPr id="12" name="Text 10"/>
          <p:cNvSpPr/>
          <p:nvPr/>
        </p:nvSpPr>
        <p:spPr>
          <a:xfrm>
            <a:off x="3356765" y="1771850"/>
            <a:ext cx="2430470" cy="62179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GitHub上人工智能项目受欢迎程度</a:t>
            </a:r>
            <a:endParaRPr lang="en-US" sz="1440" dirty="0"/>
          </a:p>
        </p:txBody>
      </p:sp>
      <p:sp>
        <p:nvSpPr>
          <p:cNvPr id="13" name="Text 11"/>
          <p:cNvSpPr/>
          <p:nvPr/>
        </p:nvSpPr>
        <p:spPr>
          <a:xfrm>
            <a:off x="3356765"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GitHub数据显示，开源生成式人工智能项目进入2023年前十大最受欢迎项目。这些项目不仅吸引了大量开发者的关注，也推动了人工智能技术在开源领域的应用和发展。</a:t>
            </a:r>
            <a:endParaRPr lang="en-US" sz="1440" dirty="0"/>
          </a:p>
        </p:txBody>
      </p:sp>
      <p:sp>
        <p:nvSpPr>
          <p:cNvPr id="14" name="Text 12"/>
          <p:cNvSpPr/>
          <p:nvPr/>
        </p:nvSpPr>
        <p:spPr>
          <a:xfrm>
            <a:off x="6086961" y="1771850"/>
            <a:ext cx="2430470" cy="62179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中国开源项目质量与影响力</a:t>
            </a:r>
            <a:endParaRPr lang="en-US" sz="1440" dirty="0"/>
          </a:p>
        </p:txBody>
      </p:sp>
      <p:sp>
        <p:nvSpPr>
          <p:cNvPr id="15" name="Text 13"/>
          <p:cNvSpPr/>
          <p:nvPr/>
        </p:nvSpPr>
        <p:spPr>
          <a:xfrm>
            <a:off x="6086961" y="2073602"/>
            <a:ext cx="2430470" cy="1719072"/>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InfoQ联合X-lab发布的“GitHub 2019数字年报”显示，中国的开发者和企业在全球开源产业中表现突出，多个中国开源项目入选国际榜单，体现了中国开源项目的高质量和技术影响力。</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知名度与口碑分析</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Text 2"/>
          <p:cNvSpPr/>
          <p:nvPr/>
        </p:nvSpPr>
        <p:spPr>
          <a:xfrm>
            <a:off x="886148" y="153623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GitHub星标数量</a:t>
            </a:r>
            <a:endParaRPr lang="en-US" sz="1440" dirty="0"/>
          </a:p>
        </p:txBody>
      </p:sp>
      <p:sp>
        <p:nvSpPr>
          <p:cNvPr id="5" name="Text 3"/>
          <p:cNvSpPr/>
          <p:nvPr/>
        </p:nvSpPr>
        <p:spPr>
          <a:xfrm>
            <a:off x="886148" y="192027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GitHub上的星标数量是衡量开源项目知名度的重要指标之一。星标越多，代表项目的关注度和受欢迎程度越高，通常意味着项目拥有良好的社区支持和较高的影响力。</a:t>
            </a:r>
            <a:endParaRPr lang="en-US" sz="1440" dirty="0"/>
          </a:p>
        </p:txBody>
      </p:sp>
      <p:sp>
        <p:nvSpPr>
          <p:cNvPr id="6" name="Shape 4"/>
          <p:cNvSpPr/>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78FF"/>
          </a:solidFill>
        </p:spPr>
      </p:sp>
      <p:sp>
        <p:nvSpPr>
          <p:cNvPr id="7" name="Text 5"/>
          <p:cNvSpPr/>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nvSpPr>
        <p:spPr>
          <a:xfrm>
            <a:off x="3502092"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开发者活跃度</a:t>
            </a:r>
            <a:endParaRPr lang="en-US" sz="1440" dirty="0"/>
          </a:p>
        </p:txBody>
      </p:sp>
      <p:sp>
        <p:nvSpPr>
          <p:cNvPr id="9" name="Text 7"/>
          <p:cNvSpPr/>
          <p:nvPr/>
        </p:nvSpPr>
        <p:spPr>
          <a:xfrm>
            <a:off x="3502092" y="192027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开发者活跃度是评估开源项目口碑的关键因素。高活跃度的开发者群体不仅表明项目具有较强的吸引力，还意味着项目能够持续获得新的贡献和改进，保持其竞争力。</a:t>
            </a:r>
            <a:endParaRPr lang="en-US" sz="1440" dirty="0"/>
          </a:p>
        </p:txBody>
      </p:sp>
      <p:sp>
        <p:nvSpPr>
          <p:cNvPr id="10" name="Shape 8"/>
          <p:cNvSpPr/>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78FF"/>
          </a:solidFill>
        </p:spPr>
      </p:sp>
      <p:sp>
        <p:nvSpPr>
          <p:cNvPr id="11" name="Text 9"/>
          <p:cNvSpPr/>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2" name="Text 10"/>
          <p:cNvSpPr/>
          <p:nvPr/>
        </p:nvSpPr>
        <p:spPr>
          <a:xfrm>
            <a:off x="6118036"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用户反馈与评价</a:t>
            </a:r>
            <a:endParaRPr lang="en-US" sz="1440" dirty="0"/>
          </a:p>
        </p:txBody>
      </p:sp>
      <p:sp>
        <p:nvSpPr>
          <p:cNvPr id="13" name="Text 11"/>
          <p:cNvSpPr/>
          <p:nvPr/>
        </p:nvSpPr>
        <p:spPr>
          <a:xfrm>
            <a:off x="6118036" y="192027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用户反馈和评价对开源项目的知名度和口碑产生直接影响。通过社交平台、论坛和邮件列表等渠道收集用户反馈，可以了解项目的优势和不足，进而进行持续改进和优化。</a:t>
            </a:r>
            <a:endParaRPr lang="en-US" sz="1440" dirty="0"/>
          </a:p>
        </p:txBody>
      </p:sp>
      <p:sp>
        <p:nvSpPr>
          <p:cNvPr id="14" name="Shape 12"/>
          <p:cNvSpPr/>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78FF"/>
          </a:solidFill>
        </p:spPr>
      </p:sp>
      <p:sp>
        <p:nvSpPr>
          <p:cNvPr id="15" name="Text 13"/>
          <p:cNvSpPr/>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影响力与商业价值评估</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preencoded.png"/>
          <p:cNvPicPr>
            <a:picLocks noChangeAspect="1"/>
          </p:cNvPicPr>
          <p:nvPr/>
        </p:nvPicPr>
        <p:blipFill>
          <a:blip r:embed="rId2"/>
          <a:stretch>
            <a:fillRect/>
          </a:stretch>
        </p:blipFill>
        <p:spPr>
          <a:xfrm rot="-10800000">
            <a:off x="4639144" y="2375024"/>
            <a:ext cx="727635" cy="727635"/>
          </a:xfrm>
          <a:prstGeom prst="rect">
            <a:avLst/>
          </a:prstGeom>
        </p:spPr>
      </p:pic>
      <p:pic>
        <p:nvPicPr>
          <p:cNvPr id="5" name="Image 1" descr="preencoded.png"/>
          <p:cNvPicPr>
            <a:picLocks noChangeAspect="1"/>
          </p:cNvPicPr>
          <p:nvPr/>
        </p:nvPicPr>
        <p:blipFill>
          <a:blip r:embed="rId3"/>
          <a:stretch>
            <a:fillRect/>
          </a:stretch>
        </p:blipFill>
        <p:spPr>
          <a:xfrm rot="-5400000">
            <a:off x="3938746" y="2568369"/>
            <a:ext cx="736974" cy="736974"/>
          </a:xfrm>
          <a:prstGeom prst="rect">
            <a:avLst/>
          </a:prstGeom>
        </p:spPr>
      </p:pic>
      <p:pic>
        <p:nvPicPr>
          <p:cNvPr id="6" name="Image 2" descr="preencoded.png"/>
          <p:cNvPicPr>
            <a:picLocks noChangeAspect="1"/>
          </p:cNvPicPr>
          <p:nvPr/>
        </p:nvPicPr>
        <p:blipFill>
          <a:blip r:embed="rId4"/>
          <a:stretch>
            <a:fillRect/>
          </a:stretch>
        </p:blipFill>
        <p:spPr>
          <a:xfrm>
            <a:off x="3777221" y="1875484"/>
            <a:ext cx="708959" cy="715339"/>
          </a:xfrm>
          <a:prstGeom prst="rect">
            <a:avLst/>
          </a:prstGeom>
        </p:spPr>
      </p:pic>
      <p:pic>
        <p:nvPicPr>
          <p:cNvPr id="7" name="Image 3" descr="preencoded.png"/>
          <p:cNvPicPr>
            <a:picLocks noChangeAspect="1"/>
          </p:cNvPicPr>
          <p:nvPr/>
        </p:nvPicPr>
        <p:blipFill>
          <a:blip r:embed="rId5"/>
          <a:stretch>
            <a:fillRect/>
          </a:stretch>
        </p:blipFill>
        <p:spPr>
          <a:xfrm rot="5400000">
            <a:off x="4428630" y="1655277"/>
            <a:ext cx="718297" cy="718297"/>
          </a:xfrm>
          <a:prstGeom prst="rect">
            <a:avLst/>
          </a:prstGeom>
        </p:spPr>
      </p:pic>
      <p:sp>
        <p:nvSpPr>
          <p:cNvPr id="8" name="Text 2"/>
          <p:cNvSpPr/>
          <p:nvPr/>
        </p:nvSpPr>
        <p:spPr>
          <a:xfrm rot="5400000">
            <a:off x="4428630" y="1655277"/>
            <a:ext cx="718297" cy="718297"/>
          </a:xfrm>
          <a:prstGeom prst="rect">
            <a:avLst/>
          </a:prstGeom>
          <a:noFill/>
        </p:spPr>
        <p:txBody>
          <a:bodyPr wrap="square" rtlCol="0" anchor="ctr"/>
          <a:lstStyle/>
          <a:p>
            <a:pPr marL="0" indent="0">
              <a:spcBef>
                <a:spcPts val="375"/>
              </a:spcBef>
              <a:buNone/>
            </a:pPr>
            <a:endParaRPr lang="en-US" sz="1440" dirty="0"/>
          </a:p>
        </p:txBody>
      </p:sp>
      <p:sp>
        <p:nvSpPr>
          <p:cNvPr id="9" name="Text 3"/>
          <p:cNvSpPr/>
          <p:nvPr/>
        </p:nvSpPr>
        <p:spPr>
          <a:xfrm>
            <a:off x="672998" y="1181496"/>
            <a:ext cx="292608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开源项目影响力评估方法</a:t>
            </a:r>
            <a:endParaRPr lang="en-US" sz="1440" dirty="0"/>
          </a:p>
        </p:txBody>
      </p:sp>
      <p:sp>
        <p:nvSpPr>
          <p:cNvPr id="10" name="Text 4"/>
          <p:cNvSpPr/>
          <p:nvPr/>
        </p:nvSpPr>
        <p:spPr>
          <a:xfrm>
            <a:off x="672554" y="1551543"/>
            <a:ext cx="2926080" cy="1280160"/>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开源项目的影响力可以通过代码质量、文档完整性、社区活跃度和许可证类型等多个指标进行评估。这些评估方法有助于开发者和企业选择适合的开源解决方案，提高项目的成功率。</a:t>
            </a:r>
            <a:endParaRPr lang="en-US" sz="1440" dirty="0"/>
          </a:p>
        </p:txBody>
      </p:sp>
      <p:sp>
        <p:nvSpPr>
          <p:cNvPr id="11" name="Text 5"/>
          <p:cNvSpPr/>
          <p:nvPr/>
        </p:nvSpPr>
        <p:spPr>
          <a:xfrm>
            <a:off x="5536899" y="1181496"/>
            <a:ext cx="292608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用户与贡献者数量关系</a:t>
            </a:r>
            <a:endParaRPr lang="en-US" sz="1440" dirty="0"/>
          </a:p>
        </p:txBody>
      </p:sp>
      <p:sp>
        <p:nvSpPr>
          <p:cNvPr id="12" name="Text 6"/>
          <p:cNvSpPr/>
          <p:nvPr/>
        </p:nvSpPr>
        <p:spPr>
          <a:xfrm>
            <a:off x="5536899" y="1551543"/>
            <a:ext cx="292608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开源项目的影响力可以通过用户数量和贡献者数量来衡量。用户数量反映使用广度，而贡献者数量体现项目的贡献深度和活跃度，两者结合可以全面评估项目的影响力。</a:t>
            </a:r>
            <a:endParaRPr lang="en-US" sz="1440" dirty="0"/>
          </a:p>
        </p:txBody>
      </p:sp>
      <p:sp>
        <p:nvSpPr>
          <p:cNvPr id="13" name="Text 7"/>
          <p:cNvSpPr/>
          <p:nvPr/>
        </p:nvSpPr>
        <p:spPr>
          <a:xfrm>
            <a:off x="672554" y="2625963"/>
            <a:ext cx="292608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开源软件商业优势</a:t>
            </a:r>
            <a:endParaRPr lang="en-US" sz="1440" dirty="0"/>
          </a:p>
        </p:txBody>
      </p:sp>
      <p:sp>
        <p:nvSpPr>
          <p:cNvPr id="14" name="Text 8"/>
          <p:cNvSpPr/>
          <p:nvPr/>
        </p:nvSpPr>
        <p:spPr>
          <a:xfrm>
            <a:off x="672998" y="2995380"/>
            <a:ext cx="2926080" cy="149961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软件在商业应用中具有显著优势，如降低成本、提高效率和增强定制性。开源软件通常免费获取和使用，企业可自行定制和修改，避免了昂贵的开发费用，同时全球开发者的共同维护确保了软件的持续更新和优化。</a:t>
            </a:r>
            <a:endParaRPr lang="en-US" sz="1440" dirty="0"/>
          </a:p>
        </p:txBody>
      </p:sp>
      <p:sp>
        <p:nvSpPr>
          <p:cNvPr id="15" name="Text 9"/>
          <p:cNvSpPr/>
          <p:nvPr/>
        </p:nvSpPr>
        <p:spPr>
          <a:xfrm>
            <a:off x="5536899" y="2625963"/>
            <a:ext cx="292608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开源项目市场机制创新</a:t>
            </a:r>
            <a:endParaRPr lang="en-US" sz="1440" dirty="0"/>
          </a:p>
        </p:txBody>
      </p:sp>
      <p:sp>
        <p:nvSpPr>
          <p:cNvPr id="16" name="Text 10"/>
          <p:cNvSpPr/>
          <p:nvPr/>
        </p:nvSpPr>
        <p:spPr>
          <a:xfrm>
            <a:off x="5536899" y="2995380"/>
            <a:ext cx="292608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为了在影响力和商业价值之间建立联系，需要创新的市场机制，例如Bugmark提出的新机制。通过这种机制，可以更好地评估和理解开源项目的价值，促进其在商业领域的成功应用。</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75100"/>
            <a:ext cx="2161936" cy="25694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06</a:t>
            </a:r>
            <a:endParaRPr lang="en-US" sz="1440" dirty="0"/>
          </a:p>
        </p:txBody>
      </p:sp>
      <p:sp>
        <p:nvSpPr>
          <p:cNvPr id="3" name="Text 1"/>
          <p:cNvSpPr/>
          <p:nvPr/>
        </p:nvSpPr>
        <p:spPr>
          <a:xfrm>
            <a:off x="2752053" y="815868"/>
            <a:ext cx="5189801"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开源项目对行业影响</a:t>
            </a:r>
            <a:endParaRPr lang="en-US" sz="144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技术创新推动力</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4750782" y="3758153"/>
            <a:ext cx="3224944" cy="0"/>
          </a:xfrm>
          <a:custGeom>
            <a:avLst/>
            <a:gdLst/>
            <a:ahLst/>
            <a:cxnLst/>
            <a:rect l="l" t="t" r="r" b="b"/>
            <a:pathLst>
              <a:path w="3224944">
                <a:moveTo>
                  <a:pt x="0" y="0"/>
                </a:moveTo>
                <a:moveTo>
                  <a:pt x="0" y="0"/>
                </a:moveTo>
                <a:lnTo>
                  <a:pt x="3224944" y="0"/>
                </a:lnTo>
              </a:path>
            </a:pathLst>
          </a:custGeom>
          <a:noFill/>
          <a:ln w="19050">
            <a:solidFill>
              <a:srgbClr val="0090FF"/>
            </a:solidFill>
            <a:prstDash val="solid"/>
            <a:headEnd type="none"/>
            <a:tailEnd type="none"/>
          </a:ln>
        </p:spPr>
      </p:sp>
      <p:sp>
        <p:nvSpPr>
          <p:cNvPr id="5" name="Shape 3"/>
          <p:cNvSpPr/>
          <p:nvPr/>
        </p:nvSpPr>
        <p:spPr>
          <a:xfrm>
            <a:off x="4127606" y="3000614"/>
            <a:ext cx="526856" cy="826427"/>
          </a:xfrm>
          <a:custGeom>
            <a:avLst/>
            <a:gdLst/>
            <a:ahLst/>
            <a:cxnLst/>
            <a:rect l="l" t="t" r="r" b="b"/>
            <a:pathLst>
              <a:path w="526856" h="826427">
                <a:moveTo>
                  <a:pt x="0" y="0"/>
                </a:moveTo>
                <a:moveTo>
                  <a:pt x="0" y="0"/>
                </a:moveTo>
                <a:lnTo>
                  <a:pt x="526856" y="826427"/>
                </a:lnTo>
              </a:path>
            </a:pathLst>
          </a:custGeom>
          <a:noFill/>
          <a:ln w="19050">
            <a:solidFill>
              <a:srgbClr val="0090FF"/>
            </a:solidFill>
            <a:prstDash val="solid"/>
            <a:headEnd type="none"/>
            <a:tailEnd type="none"/>
          </a:ln>
        </p:spPr>
      </p:sp>
      <p:sp>
        <p:nvSpPr>
          <p:cNvPr id="6" name="Shape 4"/>
          <p:cNvSpPr/>
          <p:nvPr/>
        </p:nvSpPr>
        <p:spPr>
          <a:xfrm>
            <a:off x="590704" y="1286795"/>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78FF"/>
          </a:solidFill>
        </p:spPr>
      </p:sp>
      <p:sp>
        <p:nvSpPr>
          <p:cNvPr id="7" name="Shape 5"/>
          <p:cNvSpPr/>
          <p:nvPr/>
        </p:nvSpPr>
        <p:spPr>
          <a:xfrm>
            <a:off x="1147221" y="1565054"/>
            <a:ext cx="2868202" cy="0"/>
          </a:xfrm>
          <a:custGeom>
            <a:avLst/>
            <a:gdLst/>
            <a:ahLst/>
            <a:cxnLst/>
            <a:rect l="l" t="t" r="r" b="b"/>
            <a:pathLst>
              <a:path w="2868202">
                <a:moveTo>
                  <a:pt x="0" y="0"/>
                </a:moveTo>
                <a:moveTo>
                  <a:pt x="0" y="0"/>
                </a:moveTo>
                <a:lnTo>
                  <a:pt x="2868202" y="0"/>
                </a:lnTo>
              </a:path>
            </a:pathLst>
          </a:custGeom>
          <a:noFill/>
          <a:ln w="19050">
            <a:solidFill>
              <a:srgbClr val="0078FF"/>
            </a:solidFill>
            <a:prstDash val="solid"/>
            <a:headEnd type="none"/>
            <a:tailEnd type="none"/>
          </a:ln>
        </p:spPr>
      </p:sp>
      <p:sp>
        <p:nvSpPr>
          <p:cNvPr id="8" name="Shape 6"/>
          <p:cNvSpPr/>
          <p:nvPr/>
        </p:nvSpPr>
        <p:spPr>
          <a:xfrm>
            <a:off x="4013189" y="1468734"/>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78FF"/>
          </a:solidFill>
        </p:spPr>
      </p:sp>
      <p:sp>
        <p:nvSpPr>
          <p:cNvPr id="9" name="Shape 7"/>
          <p:cNvSpPr/>
          <p:nvPr/>
        </p:nvSpPr>
        <p:spPr>
          <a:xfrm>
            <a:off x="4120662" y="1582177"/>
            <a:ext cx="527978" cy="706348"/>
          </a:xfrm>
          <a:custGeom>
            <a:avLst/>
            <a:gdLst/>
            <a:ahLst/>
            <a:cxnLst/>
            <a:rect l="l" t="t" r="r" b="b"/>
            <a:pathLst>
              <a:path w="527978" h="706348">
                <a:moveTo>
                  <a:pt x="0" y="0"/>
                </a:moveTo>
                <a:moveTo>
                  <a:pt x="0" y="0"/>
                </a:moveTo>
                <a:lnTo>
                  <a:pt x="527978" y="706348"/>
                </a:lnTo>
              </a:path>
            </a:pathLst>
          </a:custGeom>
          <a:noFill/>
          <a:ln w="19050">
            <a:solidFill>
              <a:srgbClr val="0078FF"/>
            </a:solidFill>
            <a:prstDash val="solid"/>
            <a:headEnd type="none"/>
            <a:tailEnd type="none"/>
          </a:ln>
        </p:spPr>
      </p:sp>
      <p:sp>
        <p:nvSpPr>
          <p:cNvPr id="10" name="Shape 8"/>
          <p:cNvSpPr/>
          <p:nvPr/>
        </p:nvSpPr>
        <p:spPr>
          <a:xfrm>
            <a:off x="4558141" y="2180904"/>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78FF"/>
          </a:solidFill>
        </p:spPr>
      </p:sp>
      <p:sp>
        <p:nvSpPr>
          <p:cNvPr id="11" name="Shape 9"/>
          <p:cNvSpPr/>
          <p:nvPr/>
        </p:nvSpPr>
        <p:spPr>
          <a:xfrm>
            <a:off x="4106392" y="2259986"/>
            <a:ext cx="549382" cy="777697"/>
          </a:xfrm>
          <a:custGeom>
            <a:avLst/>
            <a:gdLst/>
            <a:ahLst/>
            <a:cxnLst/>
            <a:rect l="l" t="t" r="r" b="b"/>
            <a:pathLst>
              <a:path w="549382" h="777697">
                <a:moveTo>
                  <a:pt x="549382" y="0"/>
                </a:moveTo>
                <a:moveTo>
                  <a:pt x="549382" y="0"/>
                </a:moveTo>
                <a:lnTo>
                  <a:pt x="0" y="777697"/>
                </a:lnTo>
              </a:path>
            </a:pathLst>
          </a:custGeom>
          <a:noFill/>
          <a:ln w="19050">
            <a:solidFill>
              <a:srgbClr val="0078FF"/>
            </a:solidFill>
            <a:prstDash val="solid"/>
            <a:headEnd type="none"/>
            <a:tailEnd type="none"/>
          </a:ln>
        </p:spPr>
      </p:sp>
      <p:sp>
        <p:nvSpPr>
          <p:cNvPr id="12" name="Shape 10"/>
          <p:cNvSpPr/>
          <p:nvPr/>
        </p:nvSpPr>
        <p:spPr>
          <a:xfrm>
            <a:off x="4013189" y="2919810"/>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90FF"/>
          </a:solidFill>
        </p:spPr>
      </p:sp>
      <p:sp>
        <p:nvSpPr>
          <p:cNvPr id="13" name="Shape 11"/>
          <p:cNvSpPr/>
          <p:nvPr/>
        </p:nvSpPr>
        <p:spPr>
          <a:xfrm>
            <a:off x="4750782" y="2277224"/>
            <a:ext cx="3224944" cy="0"/>
          </a:xfrm>
          <a:custGeom>
            <a:avLst/>
            <a:gdLst/>
            <a:ahLst/>
            <a:cxnLst/>
            <a:rect l="l" t="t" r="r" b="b"/>
            <a:pathLst>
              <a:path w="3224944">
                <a:moveTo>
                  <a:pt x="0" y="0"/>
                </a:moveTo>
                <a:moveTo>
                  <a:pt x="0" y="0"/>
                </a:moveTo>
                <a:lnTo>
                  <a:pt x="3224944" y="0"/>
                </a:lnTo>
              </a:path>
            </a:pathLst>
          </a:custGeom>
          <a:noFill/>
          <a:ln w="19050">
            <a:solidFill>
              <a:srgbClr val="0078FF"/>
            </a:solidFill>
            <a:prstDash val="solid"/>
            <a:headEnd type="none"/>
            <a:tailEnd type="none"/>
          </a:ln>
        </p:spPr>
      </p:sp>
      <p:sp>
        <p:nvSpPr>
          <p:cNvPr id="14" name="Shape 12"/>
          <p:cNvSpPr/>
          <p:nvPr/>
        </p:nvSpPr>
        <p:spPr>
          <a:xfrm>
            <a:off x="7852650" y="2023110"/>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78FF"/>
          </a:solidFill>
        </p:spPr>
      </p:sp>
      <p:sp>
        <p:nvSpPr>
          <p:cNvPr id="15" name="Shape 13"/>
          <p:cNvSpPr/>
          <p:nvPr/>
        </p:nvSpPr>
        <p:spPr>
          <a:xfrm>
            <a:off x="1147221" y="3016130"/>
            <a:ext cx="2868202" cy="0"/>
          </a:xfrm>
          <a:custGeom>
            <a:avLst/>
            <a:gdLst/>
            <a:ahLst/>
            <a:cxnLst/>
            <a:rect l="l" t="t" r="r" b="b"/>
            <a:pathLst>
              <a:path w="2868202">
                <a:moveTo>
                  <a:pt x="0" y="0"/>
                </a:moveTo>
                <a:moveTo>
                  <a:pt x="0" y="0"/>
                </a:moveTo>
                <a:lnTo>
                  <a:pt x="2868202" y="0"/>
                </a:lnTo>
              </a:path>
            </a:pathLst>
          </a:custGeom>
          <a:noFill/>
          <a:ln w="19050">
            <a:solidFill>
              <a:srgbClr val="0090FF"/>
            </a:solidFill>
            <a:prstDash val="solid"/>
            <a:headEnd type="none"/>
            <a:tailEnd type="none"/>
          </a:ln>
        </p:spPr>
      </p:sp>
      <p:sp>
        <p:nvSpPr>
          <p:cNvPr id="16" name="Shape 14"/>
          <p:cNvSpPr/>
          <p:nvPr/>
        </p:nvSpPr>
        <p:spPr>
          <a:xfrm>
            <a:off x="590704" y="2737872"/>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90FF"/>
          </a:solidFill>
        </p:spPr>
      </p:sp>
      <p:sp>
        <p:nvSpPr>
          <p:cNvPr id="17" name="Shape 15"/>
          <p:cNvSpPr/>
          <p:nvPr/>
        </p:nvSpPr>
        <p:spPr>
          <a:xfrm>
            <a:off x="7861794" y="3479894"/>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90FF"/>
          </a:solidFill>
        </p:spPr>
      </p:sp>
      <p:sp>
        <p:nvSpPr>
          <p:cNvPr id="18" name="Shape 16"/>
          <p:cNvSpPr/>
          <p:nvPr/>
        </p:nvSpPr>
        <p:spPr>
          <a:xfrm>
            <a:off x="4558141" y="366183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90FF"/>
          </a:solidFill>
        </p:spPr>
      </p:sp>
      <p:sp>
        <p:nvSpPr>
          <p:cNvPr id="19" name="Text 17"/>
          <p:cNvSpPr/>
          <p:nvPr/>
        </p:nvSpPr>
        <p:spPr>
          <a:xfrm>
            <a:off x="7852650" y="1998332"/>
            <a:ext cx="556517"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0" name="Text 18"/>
          <p:cNvSpPr/>
          <p:nvPr/>
        </p:nvSpPr>
        <p:spPr>
          <a:xfrm>
            <a:off x="7852650" y="3442051"/>
            <a:ext cx="556517"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21" name="Text 19"/>
          <p:cNvSpPr/>
          <p:nvPr/>
        </p:nvSpPr>
        <p:spPr>
          <a:xfrm>
            <a:off x="590704" y="2709806"/>
            <a:ext cx="556517"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2" name="Text 20"/>
          <p:cNvSpPr/>
          <p:nvPr/>
        </p:nvSpPr>
        <p:spPr>
          <a:xfrm>
            <a:off x="1165509" y="1030763"/>
            <a:ext cx="284768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开源社区活跃度提升</a:t>
            </a:r>
            <a:endParaRPr lang="en-US" sz="1440" dirty="0"/>
          </a:p>
        </p:txBody>
      </p:sp>
      <p:sp>
        <p:nvSpPr>
          <p:cNvPr id="23" name="Text 21"/>
          <p:cNvSpPr/>
          <p:nvPr/>
        </p:nvSpPr>
        <p:spPr>
          <a:xfrm>
            <a:off x="1165509" y="1532416"/>
            <a:ext cx="2847680"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近年来，开源社区的活跃度显著提升，吸引了大量全球开发者参与。这种高度活跃的社区环境促进了技术交流和知识共享，加速了新功能的开发和创新技术的推广。</a:t>
            </a:r>
            <a:endParaRPr lang="en-US" sz="1440" dirty="0"/>
          </a:p>
        </p:txBody>
      </p:sp>
      <p:sp>
        <p:nvSpPr>
          <p:cNvPr id="24" name="Text 22"/>
          <p:cNvSpPr/>
          <p:nvPr/>
        </p:nvSpPr>
        <p:spPr>
          <a:xfrm>
            <a:off x="4654462" y="1742728"/>
            <a:ext cx="294314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技术迭代与快速演进</a:t>
            </a:r>
            <a:endParaRPr lang="en-US" sz="1440" dirty="0"/>
          </a:p>
        </p:txBody>
      </p:sp>
      <p:sp>
        <p:nvSpPr>
          <p:cNvPr id="25" name="Text 23"/>
          <p:cNvSpPr/>
          <p:nvPr/>
        </p:nvSpPr>
        <p:spPr>
          <a:xfrm>
            <a:off x="4654462" y="2249792"/>
            <a:ext cx="2943145"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开源项目通过开放源代码和协作平台，降低了创新门槛，促进了技术的快速迭代和演进。技术分享和知识传播在开源项目中扮演重要角色，推动了软件技术的持续更新和发展。</a:t>
            </a:r>
            <a:endParaRPr lang="en-US" sz="1440" dirty="0"/>
          </a:p>
        </p:txBody>
      </p:sp>
      <p:sp>
        <p:nvSpPr>
          <p:cNvPr id="26" name="Text 24"/>
          <p:cNvSpPr/>
          <p:nvPr/>
        </p:nvSpPr>
        <p:spPr>
          <a:xfrm>
            <a:off x="1165509" y="2490042"/>
            <a:ext cx="284768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商业模式多样化</a:t>
            </a:r>
            <a:endParaRPr lang="en-US" sz="1440" dirty="0"/>
          </a:p>
        </p:txBody>
      </p:sp>
      <p:sp>
        <p:nvSpPr>
          <p:cNvPr id="27" name="Text 25"/>
          <p:cNvSpPr/>
          <p:nvPr/>
        </p:nvSpPr>
        <p:spPr>
          <a:xfrm>
            <a:off x="1147221" y="3016130"/>
            <a:ext cx="2856824"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开源项目推动了多样化商业模式的发展，如订阅制、捐赠制等。这些商业模式不仅为项目提供了经济支持，还鼓励了更多的商业合作，进一步推动了技术创新和应用扩展。</a:t>
            </a:r>
            <a:endParaRPr lang="en-US" sz="1440" dirty="0"/>
          </a:p>
        </p:txBody>
      </p:sp>
      <p:sp>
        <p:nvSpPr>
          <p:cNvPr id="28" name="Text 26"/>
          <p:cNvSpPr/>
          <p:nvPr/>
        </p:nvSpPr>
        <p:spPr>
          <a:xfrm>
            <a:off x="4654462" y="3230381"/>
            <a:ext cx="294314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安全风险与管理</a:t>
            </a:r>
            <a:endParaRPr lang="en-US" sz="1440" dirty="0"/>
          </a:p>
        </p:txBody>
      </p:sp>
      <p:sp>
        <p:nvSpPr>
          <p:cNvPr id="29" name="Text 27"/>
          <p:cNvSpPr/>
          <p:nvPr/>
        </p:nvSpPr>
        <p:spPr>
          <a:xfrm>
            <a:off x="4654462" y="3725515"/>
            <a:ext cx="2943145"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开源项目在推动技术创新的同时，也面临一定的安全风险。通过加强代码审查、安全测试和社区监督，可以有效降低这些风险，确保开源技术的健康发展和广泛应用。</a:t>
            </a:r>
            <a:endParaRPr lang="en-US" sz="1440" dirty="0"/>
          </a:p>
        </p:txBody>
      </p:sp>
      <p:sp>
        <p:nvSpPr>
          <p:cNvPr id="30" name="Text 28"/>
          <p:cNvSpPr/>
          <p:nvPr/>
        </p:nvSpPr>
        <p:spPr>
          <a:xfrm>
            <a:off x="590704" y="1259363"/>
            <a:ext cx="556517"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商业模式多样化</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rot="2700000">
            <a:off x="4181468" y="1698943"/>
            <a:ext cx="795528" cy="795528"/>
          </a:xfrm>
          <a:custGeom>
            <a:avLst/>
            <a:gdLst/>
            <a:ahLst/>
            <a:cxnLst/>
            <a:rect l="l" t="t" r="r" b="b"/>
            <a:pathLst>
              <a:path w="795528" h="795528">
                <a:moveTo>
                  <a:pt x="0" y="0"/>
                </a:moveTo>
                <a:moveTo>
                  <a:pt x="0" y="0"/>
                </a:moveTo>
                <a:lnTo>
                  <a:pt x="795528" y="0"/>
                </a:lnTo>
                <a:lnTo>
                  <a:pt x="795528" y="795528"/>
                </a:lnTo>
                <a:lnTo>
                  <a:pt x="0" y="795528"/>
                </a:lnTo>
                <a:close/>
              </a:path>
            </a:pathLst>
          </a:custGeom>
          <a:solidFill>
            <a:srgbClr val="0078FF">
              <a:alpha val="20000"/>
            </a:srgbClr>
          </a:solidFill>
        </p:spPr>
      </p:sp>
      <p:sp>
        <p:nvSpPr>
          <p:cNvPr id="5" name="Shape 3"/>
          <p:cNvSpPr/>
          <p:nvPr/>
        </p:nvSpPr>
        <p:spPr>
          <a:xfrm rot="2700000">
            <a:off x="4181468" y="2914632"/>
            <a:ext cx="795528" cy="795528"/>
          </a:xfrm>
          <a:custGeom>
            <a:avLst/>
            <a:gdLst/>
            <a:ahLst/>
            <a:cxnLst/>
            <a:rect l="l" t="t" r="r" b="b"/>
            <a:pathLst>
              <a:path w="795528" h="795528">
                <a:moveTo>
                  <a:pt x="0" y="0"/>
                </a:moveTo>
                <a:moveTo>
                  <a:pt x="0" y="0"/>
                </a:moveTo>
                <a:lnTo>
                  <a:pt x="795528" y="0"/>
                </a:lnTo>
                <a:lnTo>
                  <a:pt x="795528" y="795528"/>
                </a:lnTo>
                <a:lnTo>
                  <a:pt x="0" y="795528"/>
                </a:lnTo>
                <a:close/>
              </a:path>
            </a:pathLst>
          </a:custGeom>
          <a:solidFill>
            <a:srgbClr val="0078FF">
              <a:alpha val="20000"/>
            </a:srgbClr>
          </a:solidFill>
        </p:spPr>
      </p:sp>
      <p:sp>
        <p:nvSpPr>
          <p:cNvPr id="6" name="Shape 4"/>
          <p:cNvSpPr/>
          <p:nvPr/>
        </p:nvSpPr>
        <p:spPr>
          <a:xfrm rot="2700000">
            <a:off x="3553780" y="2298043"/>
            <a:ext cx="795528" cy="795528"/>
          </a:xfrm>
          <a:custGeom>
            <a:avLst/>
            <a:gdLst/>
            <a:ahLst/>
            <a:cxnLst/>
            <a:rect l="l" t="t" r="r" b="b"/>
            <a:pathLst>
              <a:path w="795528" h="795528">
                <a:moveTo>
                  <a:pt x="0" y="0"/>
                </a:moveTo>
                <a:moveTo>
                  <a:pt x="0" y="0"/>
                </a:moveTo>
                <a:lnTo>
                  <a:pt x="795528" y="0"/>
                </a:lnTo>
                <a:lnTo>
                  <a:pt x="795528" y="795528"/>
                </a:lnTo>
                <a:lnTo>
                  <a:pt x="0" y="795528"/>
                </a:lnTo>
                <a:close/>
              </a:path>
            </a:pathLst>
          </a:custGeom>
          <a:solidFill>
            <a:srgbClr val="0090FF">
              <a:alpha val="20000"/>
            </a:srgbClr>
          </a:solidFill>
        </p:spPr>
      </p:sp>
      <p:sp>
        <p:nvSpPr>
          <p:cNvPr id="7" name="Shape 5"/>
          <p:cNvSpPr/>
          <p:nvPr/>
        </p:nvSpPr>
        <p:spPr>
          <a:xfrm rot="2700000">
            <a:off x="4794692" y="2298043"/>
            <a:ext cx="795528" cy="795528"/>
          </a:xfrm>
          <a:custGeom>
            <a:avLst/>
            <a:gdLst/>
            <a:ahLst/>
            <a:cxnLst/>
            <a:rect l="l" t="t" r="r" b="b"/>
            <a:pathLst>
              <a:path w="795528" h="795528">
                <a:moveTo>
                  <a:pt x="0" y="0"/>
                </a:moveTo>
                <a:moveTo>
                  <a:pt x="0" y="0"/>
                </a:moveTo>
                <a:lnTo>
                  <a:pt x="795528" y="0"/>
                </a:lnTo>
                <a:lnTo>
                  <a:pt x="795528" y="795528"/>
                </a:lnTo>
                <a:lnTo>
                  <a:pt x="0" y="795528"/>
                </a:lnTo>
                <a:close/>
              </a:path>
            </a:pathLst>
          </a:custGeom>
          <a:solidFill>
            <a:srgbClr val="0090FF">
              <a:alpha val="20000"/>
            </a:srgbClr>
          </a:solidFill>
        </p:spPr>
      </p:sp>
      <p:sp>
        <p:nvSpPr>
          <p:cNvPr id="8" name="Shape 6"/>
          <p:cNvSpPr/>
          <p:nvPr/>
        </p:nvSpPr>
        <p:spPr>
          <a:xfrm>
            <a:off x="4338432" y="1855907"/>
            <a:ext cx="481601" cy="481601"/>
          </a:xfrm>
          <a:custGeom>
            <a:avLst/>
            <a:gdLst/>
            <a:ahLst/>
            <a:cxnLst/>
            <a:rect l="l" t="t" r="r" b="b"/>
            <a:pathLst>
              <a:path w="481601" h="481601">
                <a:moveTo>
                  <a:pt x="240801" y="0"/>
                </a:moveTo>
                <a:moveTo>
                  <a:pt x="240801" y="0"/>
                </a:moveTo>
                <a:cubicBezTo>
                  <a:pt x="373702" y="0"/>
                  <a:pt x="481601" y="107899"/>
                  <a:pt x="481601" y="240801"/>
                </a:cubicBezTo>
                <a:cubicBezTo>
                  <a:pt x="481601" y="373702"/>
                  <a:pt x="373702" y="481601"/>
                  <a:pt x="240801" y="481601"/>
                </a:cubicBezTo>
                <a:cubicBezTo>
                  <a:pt x="107899" y="481601"/>
                  <a:pt x="0" y="373702"/>
                  <a:pt x="0" y="240801"/>
                </a:cubicBezTo>
                <a:cubicBezTo>
                  <a:pt x="0" y="107899"/>
                  <a:pt x="107899" y="0"/>
                  <a:pt x="240801" y="0"/>
                </a:cubicBezTo>
                <a:close/>
              </a:path>
            </a:pathLst>
          </a:custGeom>
          <a:solidFill>
            <a:srgbClr val="0078FF"/>
          </a:solidFill>
        </p:spPr>
      </p:sp>
      <p:sp>
        <p:nvSpPr>
          <p:cNvPr id="9" name="Shape 7"/>
          <p:cNvSpPr/>
          <p:nvPr/>
        </p:nvSpPr>
        <p:spPr>
          <a:xfrm>
            <a:off x="4951656" y="2455006"/>
            <a:ext cx="481601" cy="481601"/>
          </a:xfrm>
          <a:custGeom>
            <a:avLst/>
            <a:gdLst/>
            <a:ahLst/>
            <a:cxnLst/>
            <a:rect l="l" t="t" r="r" b="b"/>
            <a:pathLst>
              <a:path w="481601" h="481601">
                <a:moveTo>
                  <a:pt x="240801" y="0"/>
                </a:moveTo>
                <a:moveTo>
                  <a:pt x="240801" y="0"/>
                </a:moveTo>
                <a:cubicBezTo>
                  <a:pt x="373702" y="0"/>
                  <a:pt x="481601" y="107899"/>
                  <a:pt x="481601" y="240801"/>
                </a:cubicBezTo>
                <a:cubicBezTo>
                  <a:pt x="481601" y="373702"/>
                  <a:pt x="373702" y="481601"/>
                  <a:pt x="240801" y="481601"/>
                </a:cubicBezTo>
                <a:cubicBezTo>
                  <a:pt x="107899" y="481601"/>
                  <a:pt x="0" y="373702"/>
                  <a:pt x="0" y="240801"/>
                </a:cubicBezTo>
                <a:cubicBezTo>
                  <a:pt x="0" y="107899"/>
                  <a:pt x="107899" y="0"/>
                  <a:pt x="240801" y="0"/>
                </a:cubicBezTo>
                <a:close/>
              </a:path>
            </a:pathLst>
          </a:custGeom>
          <a:solidFill>
            <a:srgbClr val="0090FF"/>
          </a:solidFill>
        </p:spPr>
      </p:sp>
      <p:sp>
        <p:nvSpPr>
          <p:cNvPr id="10" name="Shape 8"/>
          <p:cNvSpPr/>
          <p:nvPr/>
        </p:nvSpPr>
        <p:spPr>
          <a:xfrm>
            <a:off x="4338432" y="3071595"/>
            <a:ext cx="481601" cy="481601"/>
          </a:xfrm>
          <a:custGeom>
            <a:avLst/>
            <a:gdLst/>
            <a:ahLst/>
            <a:cxnLst/>
            <a:rect l="l" t="t" r="r" b="b"/>
            <a:pathLst>
              <a:path w="481601" h="481601">
                <a:moveTo>
                  <a:pt x="240801" y="0"/>
                </a:moveTo>
                <a:moveTo>
                  <a:pt x="240801" y="0"/>
                </a:moveTo>
                <a:cubicBezTo>
                  <a:pt x="373702" y="0"/>
                  <a:pt x="481601" y="107899"/>
                  <a:pt x="481601" y="240801"/>
                </a:cubicBezTo>
                <a:cubicBezTo>
                  <a:pt x="481601" y="373702"/>
                  <a:pt x="373702" y="481601"/>
                  <a:pt x="240801" y="481601"/>
                </a:cubicBezTo>
                <a:cubicBezTo>
                  <a:pt x="107899" y="481601"/>
                  <a:pt x="0" y="373702"/>
                  <a:pt x="0" y="240801"/>
                </a:cubicBezTo>
                <a:cubicBezTo>
                  <a:pt x="0" y="107899"/>
                  <a:pt x="107899" y="0"/>
                  <a:pt x="240801" y="0"/>
                </a:cubicBezTo>
                <a:close/>
              </a:path>
            </a:pathLst>
          </a:custGeom>
          <a:solidFill>
            <a:srgbClr val="0078FF"/>
          </a:solidFill>
        </p:spPr>
      </p:sp>
      <p:sp>
        <p:nvSpPr>
          <p:cNvPr id="11" name="Shape 9"/>
          <p:cNvSpPr/>
          <p:nvPr/>
        </p:nvSpPr>
        <p:spPr>
          <a:xfrm>
            <a:off x="3710743" y="2455006"/>
            <a:ext cx="481601" cy="481601"/>
          </a:xfrm>
          <a:custGeom>
            <a:avLst/>
            <a:gdLst/>
            <a:ahLst/>
            <a:cxnLst/>
            <a:rect l="l" t="t" r="r" b="b"/>
            <a:pathLst>
              <a:path w="481601" h="481601">
                <a:moveTo>
                  <a:pt x="240801" y="0"/>
                </a:moveTo>
                <a:moveTo>
                  <a:pt x="240801" y="0"/>
                </a:moveTo>
                <a:cubicBezTo>
                  <a:pt x="373702" y="0"/>
                  <a:pt x="481601" y="107899"/>
                  <a:pt x="481601" y="240801"/>
                </a:cubicBezTo>
                <a:cubicBezTo>
                  <a:pt x="481601" y="373702"/>
                  <a:pt x="373702" y="481601"/>
                  <a:pt x="240801" y="481601"/>
                </a:cubicBezTo>
                <a:cubicBezTo>
                  <a:pt x="107899" y="481601"/>
                  <a:pt x="0" y="373702"/>
                  <a:pt x="0" y="240801"/>
                </a:cubicBezTo>
                <a:cubicBezTo>
                  <a:pt x="0" y="107899"/>
                  <a:pt x="107899" y="0"/>
                  <a:pt x="240801" y="0"/>
                </a:cubicBezTo>
                <a:close/>
              </a:path>
            </a:pathLst>
          </a:custGeom>
          <a:solidFill>
            <a:srgbClr val="0090FF"/>
          </a:solidFill>
        </p:spPr>
      </p:sp>
      <p:sp>
        <p:nvSpPr>
          <p:cNvPr id="12" name="Text 10"/>
          <p:cNvSpPr/>
          <p:nvPr/>
        </p:nvSpPr>
        <p:spPr>
          <a:xfrm>
            <a:off x="4237477" y="3028932"/>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3" name="Text 11"/>
          <p:cNvSpPr/>
          <p:nvPr/>
        </p:nvSpPr>
        <p:spPr>
          <a:xfrm>
            <a:off x="4845721" y="2403199"/>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4" name="Text 12"/>
          <p:cNvSpPr/>
          <p:nvPr/>
        </p:nvSpPr>
        <p:spPr>
          <a:xfrm>
            <a:off x="3609789" y="2375767"/>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5" name="Text 13"/>
          <p:cNvSpPr/>
          <p:nvPr/>
        </p:nvSpPr>
        <p:spPr>
          <a:xfrm>
            <a:off x="4237477" y="1804099"/>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6" name="Text 14"/>
          <p:cNvSpPr/>
          <p:nvPr/>
        </p:nvSpPr>
        <p:spPr>
          <a:xfrm>
            <a:off x="596714" y="1048817"/>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多元化收入来源</a:t>
            </a:r>
            <a:endParaRPr lang="en-US" sz="1440" dirty="0"/>
          </a:p>
        </p:txBody>
      </p:sp>
      <p:sp>
        <p:nvSpPr>
          <p:cNvPr id="17" name="Text 15"/>
          <p:cNvSpPr/>
          <p:nvPr/>
        </p:nvSpPr>
        <p:spPr>
          <a:xfrm>
            <a:off x="642434" y="1443838"/>
            <a:ext cx="2971800" cy="1499616"/>
          </a:xfrm>
          <a:prstGeom prst="rect">
            <a:avLst/>
          </a:prstGeom>
          <a:noFill/>
        </p:spPr>
        <p:txBody>
          <a:bodyPr wrap="square" lIns="95250" tIns="95250" rIns="95250" bIns="95250" rtlCol="0" anchor="t">
            <a:spAutoFit/>
          </a:bodyPr>
          <a:lstStyle/>
          <a:p>
            <a:pPr marL="0" indent="0" algn="r">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开源项目通过多种渠道实现盈利，包括软件许可、订阅服务、培训和咨询等。例如，Red Hat通过销售企业版的Linux操作系统以及提供技术支持与服务来实现持续盈利。这种多元化的收入模式确保了项目的稳定收入来源。</a:t>
            </a:r>
            <a:endParaRPr lang="en-US" sz="1440" dirty="0"/>
          </a:p>
        </p:txBody>
      </p:sp>
      <p:sp>
        <p:nvSpPr>
          <p:cNvPr id="18" name="Text 16"/>
          <p:cNvSpPr/>
          <p:nvPr/>
        </p:nvSpPr>
        <p:spPr>
          <a:xfrm>
            <a:off x="5535727" y="1048839"/>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支持与维护服务</a:t>
            </a:r>
            <a:endParaRPr lang="en-US" sz="1440" dirty="0"/>
          </a:p>
        </p:txBody>
      </p:sp>
      <p:sp>
        <p:nvSpPr>
          <p:cNvPr id="19" name="Text 17"/>
          <p:cNvSpPr/>
          <p:nvPr/>
        </p:nvSpPr>
        <p:spPr>
          <a:xfrm>
            <a:off x="5535727" y="1443838"/>
            <a:ext cx="297180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商业支持是开源项目的重要盈利模式之一，提供技术支持、咨询服务和培训等，帮助企业用户解决使用过程中的问题。这种模式的优势在于可预测性和稳定性，能够为开源项目带来持续的收入。</a:t>
            </a:r>
            <a:endParaRPr lang="en-US" sz="1440" dirty="0"/>
          </a:p>
        </p:txBody>
      </p:sp>
      <p:sp>
        <p:nvSpPr>
          <p:cNvPr id="20" name="Text 18"/>
          <p:cNvSpPr/>
          <p:nvPr/>
        </p:nvSpPr>
        <p:spPr>
          <a:xfrm>
            <a:off x="596714" y="2832811"/>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高级版付费订阅</a:t>
            </a:r>
            <a:endParaRPr lang="en-US" sz="1440" dirty="0"/>
          </a:p>
        </p:txBody>
      </p:sp>
      <p:sp>
        <p:nvSpPr>
          <p:cNvPr id="21" name="Text 19"/>
          <p:cNvSpPr/>
          <p:nvPr/>
        </p:nvSpPr>
        <p:spPr>
          <a:xfrm>
            <a:off x="642434" y="3202229"/>
            <a:ext cx="2971800" cy="1060704"/>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许多开源项目通过提供高级版或增强版的付费订阅服务来盈利。这些高级版本通常包含更多功能、更好的性能和更高的安全性，吸引那些愿意支付额外费用的企业客户。</a:t>
            </a:r>
            <a:endParaRPr lang="en-US" sz="1440" dirty="0"/>
          </a:p>
        </p:txBody>
      </p:sp>
      <p:sp>
        <p:nvSpPr>
          <p:cNvPr id="22" name="Text 20"/>
          <p:cNvSpPr/>
          <p:nvPr/>
        </p:nvSpPr>
        <p:spPr>
          <a:xfrm>
            <a:off x="5535727" y="2832811"/>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开发与定制化服务</a:t>
            </a:r>
            <a:endParaRPr lang="en-US" sz="1440" dirty="0"/>
          </a:p>
        </p:txBody>
      </p:sp>
      <p:sp>
        <p:nvSpPr>
          <p:cNvPr id="23" name="Text 21"/>
          <p:cNvSpPr/>
          <p:nvPr/>
        </p:nvSpPr>
        <p:spPr>
          <a:xfrm>
            <a:off x="5535727" y="3202229"/>
            <a:ext cx="2971800" cy="10607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开源项目还可以通过为企业用户提供定制化的开发服务来盈利。基于开源系统，开发者可以定制特定功能或集成其他模块，以满足企业的特定需求，从而获取额外的收入。</a:t>
            </a:r>
            <a:endParaRPr lang="en-US" sz="144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安全风险管理提升</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565630" y="2771825"/>
            <a:ext cx="2450592" cy="457200"/>
          </a:xfrm>
          <a:custGeom>
            <a:avLst/>
            <a:gdLst/>
            <a:ahLst/>
            <a:cxnLst/>
            <a:rect l="l" t="t" r="r" b="b"/>
            <a:pathLst>
              <a:path w="2450592" h="457200">
                <a:moveTo>
                  <a:pt x="116760" y="0"/>
                </a:moveTo>
                <a:moveTo>
                  <a:pt x="116760" y="0"/>
                </a:moveTo>
                <a:lnTo>
                  <a:pt x="2333832" y="0"/>
                </a:lnTo>
                <a:quadBezTo>
                  <a:pt x="2450592" y="0"/>
                  <a:pt x="2450592" y="116760"/>
                </a:quadBezTo>
                <a:lnTo>
                  <a:pt x="2450592" y="340440"/>
                </a:lnTo>
                <a:quadBezTo>
                  <a:pt x="2450592" y="457200"/>
                  <a:pt x="2333832" y="457200"/>
                </a:quadBezTo>
                <a:lnTo>
                  <a:pt x="116760" y="457200"/>
                </a:lnTo>
                <a:quadBezTo>
                  <a:pt x="0" y="457200"/>
                  <a:pt x="0" y="340440"/>
                </a:quadBezTo>
                <a:lnTo>
                  <a:pt x="0" y="116760"/>
                </a:lnTo>
                <a:quadBezTo>
                  <a:pt x="0" y="0"/>
                  <a:pt x="116760" y="0"/>
                </a:quadBezTo>
                <a:close/>
              </a:path>
            </a:pathLst>
          </a:custGeom>
          <a:solidFill>
            <a:srgbClr val="0078FF"/>
          </a:solidFill>
        </p:spPr>
      </p:sp>
      <p:sp>
        <p:nvSpPr>
          <p:cNvPr id="5" name="Shape 3"/>
          <p:cNvSpPr/>
          <p:nvPr/>
        </p:nvSpPr>
        <p:spPr>
          <a:xfrm>
            <a:off x="3419650" y="2771825"/>
            <a:ext cx="2450592" cy="457200"/>
          </a:xfrm>
          <a:custGeom>
            <a:avLst/>
            <a:gdLst/>
            <a:ahLst/>
            <a:cxnLst/>
            <a:rect l="l" t="t" r="r" b="b"/>
            <a:pathLst>
              <a:path w="2450592" h="457200">
                <a:moveTo>
                  <a:pt x="116760" y="0"/>
                </a:moveTo>
                <a:moveTo>
                  <a:pt x="116760" y="0"/>
                </a:moveTo>
                <a:lnTo>
                  <a:pt x="2333832" y="0"/>
                </a:lnTo>
                <a:quadBezTo>
                  <a:pt x="2450592" y="0"/>
                  <a:pt x="2450592" y="116760"/>
                </a:quadBezTo>
                <a:lnTo>
                  <a:pt x="2450592" y="340440"/>
                </a:lnTo>
                <a:quadBezTo>
                  <a:pt x="2450592" y="457200"/>
                  <a:pt x="2333832" y="457200"/>
                </a:quadBezTo>
                <a:lnTo>
                  <a:pt x="116760" y="457200"/>
                </a:lnTo>
                <a:quadBezTo>
                  <a:pt x="0" y="457200"/>
                  <a:pt x="0" y="340440"/>
                </a:quadBezTo>
                <a:lnTo>
                  <a:pt x="0" y="116760"/>
                </a:lnTo>
                <a:quadBezTo>
                  <a:pt x="0" y="0"/>
                  <a:pt x="116760" y="0"/>
                </a:quadBezTo>
                <a:close/>
              </a:path>
            </a:pathLst>
          </a:custGeom>
          <a:solidFill>
            <a:srgbClr val="0078FF"/>
          </a:solidFill>
        </p:spPr>
      </p:sp>
      <p:sp>
        <p:nvSpPr>
          <p:cNvPr id="6" name="Shape 4"/>
          <p:cNvSpPr/>
          <p:nvPr/>
        </p:nvSpPr>
        <p:spPr>
          <a:xfrm>
            <a:off x="565630" y="975223"/>
            <a:ext cx="2450592" cy="457200"/>
          </a:xfrm>
          <a:custGeom>
            <a:avLst/>
            <a:gdLst/>
            <a:ahLst/>
            <a:cxnLst/>
            <a:rect l="l" t="t" r="r" b="b"/>
            <a:pathLst>
              <a:path w="2450592" h="457200">
                <a:moveTo>
                  <a:pt x="116760" y="0"/>
                </a:moveTo>
                <a:moveTo>
                  <a:pt x="116760" y="0"/>
                </a:moveTo>
                <a:lnTo>
                  <a:pt x="2333832" y="0"/>
                </a:lnTo>
                <a:quadBezTo>
                  <a:pt x="2450592" y="0"/>
                  <a:pt x="2450592" y="116760"/>
                </a:quadBezTo>
                <a:lnTo>
                  <a:pt x="2450592" y="340440"/>
                </a:lnTo>
                <a:quadBezTo>
                  <a:pt x="2450592" y="457200"/>
                  <a:pt x="2333832" y="457200"/>
                </a:quadBezTo>
                <a:lnTo>
                  <a:pt x="116760" y="457200"/>
                </a:lnTo>
                <a:quadBezTo>
                  <a:pt x="0" y="457200"/>
                  <a:pt x="0" y="340440"/>
                </a:quadBezTo>
                <a:lnTo>
                  <a:pt x="0" y="116760"/>
                </a:lnTo>
                <a:quadBezTo>
                  <a:pt x="0" y="0"/>
                  <a:pt x="116760" y="0"/>
                </a:quadBezTo>
                <a:close/>
              </a:path>
            </a:pathLst>
          </a:custGeom>
          <a:solidFill>
            <a:srgbClr val="0078FF"/>
          </a:solidFill>
        </p:spPr>
      </p:sp>
      <p:sp>
        <p:nvSpPr>
          <p:cNvPr id="7" name="Shape 5"/>
          <p:cNvSpPr/>
          <p:nvPr/>
        </p:nvSpPr>
        <p:spPr>
          <a:xfrm>
            <a:off x="3419650" y="975223"/>
            <a:ext cx="2450592" cy="457200"/>
          </a:xfrm>
          <a:custGeom>
            <a:avLst/>
            <a:gdLst/>
            <a:ahLst/>
            <a:cxnLst/>
            <a:rect l="l" t="t" r="r" b="b"/>
            <a:pathLst>
              <a:path w="2450592" h="457200">
                <a:moveTo>
                  <a:pt x="116760" y="0"/>
                </a:moveTo>
                <a:moveTo>
                  <a:pt x="116760" y="0"/>
                </a:moveTo>
                <a:lnTo>
                  <a:pt x="2333832" y="0"/>
                </a:lnTo>
                <a:quadBezTo>
                  <a:pt x="2450592" y="0"/>
                  <a:pt x="2450592" y="116760"/>
                </a:quadBezTo>
                <a:lnTo>
                  <a:pt x="2450592" y="340440"/>
                </a:lnTo>
                <a:quadBezTo>
                  <a:pt x="2450592" y="457200"/>
                  <a:pt x="2333832" y="457200"/>
                </a:quadBezTo>
                <a:lnTo>
                  <a:pt x="116760" y="457200"/>
                </a:lnTo>
                <a:quadBezTo>
                  <a:pt x="0" y="457200"/>
                  <a:pt x="0" y="340440"/>
                </a:quadBezTo>
                <a:lnTo>
                  <a:pt x="0" y="116760"/>
                </a:lnTo>
                <a:quadBezTo>
                  <a:pt x="0" y="0"/>
                  <a:pt x="116760" y="0"/>
                </a:quadBezTo>
                <a:close/>
              </a:path>
            </a:pathLst>
          </a:custGeom>
          <a:solidFill>
            <a:srgbClr val="0078FF"/>
          </a:solidFill>
        </p:spPr>
      </p:sp>
      <p:pic>
        <p:nvPicPr>
          <p:cNvPr id="8" name="Image 0" descr="https://sgw-dx.xf-yun.com/api/v1/sparkdesk/_1734171081549cb4a498de4714510af5dab0ae6b16923.jpg?authorization=c2ltcGxlLWp3dCBhaz1zcGFya2Rlc2s4MDAwMDAwMDAwMDE7ZXhwPTMzMTA5NzEwODE7YWxnbz1obWFjLXNoYTI1NjtzaWc9Z1FKSFphOXQ1WlVkdGZ6RG9qWDhqVWNMaThOUE05NGtPdm5RVEtWRGJGMD0=&amp;x_location=7YfmxI7B7uKO7jlRxIftd60YfPD="/>
          <p:cNvPicPr>
            <a:picLocks noChangeAspect="1"/>
          </p:cNvPicPr>
          <p:nvPr/>
        </p:nvPicPr>
        <p:blipFill>
          <a:blip r:embed="rId2"/>
          <a:srcRect l="30924" r="28916"/>
          <a:stretch>
            <a:fillRect/>
          </a:stretch>
        </p:blipFill>
        <p:spPr>
          <a:xfrm>
            <a:off x="6220991" y="975223"/>
            <a:ext cx="2357379" cy="3300790"/>
          </a:xfrm>
          <a:prstGeom prst="rect">
            <a:avLst/>
          </a:prstGeom>
        </p:spPr>
      </p:pic>
      <p:sp>
        <p:nvSpPr>
          <p:cNvPr id="9" name="Text 6"/>
          <p:cNvSpPr/>
          <p:nvPr/>
        </p:nvSpPr>
        <p:spPr>
          <a:xfrm>
            <a:off x="565630" y="975223"/>
            <a:ext cx="2450592" cy="457200"/>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安全风险识别技术</a:t>
            </a:r>
            <a:endParaRPr lang="en-US" sz="1440" dirty="0"/>
          </a:p>
        </p:txBody>
      </p:sp>
      <p:sp>
        <p:nvSpPr>
          <p:cNvPr id="10" name="Text 7"/>
          <p:cNvSpPr/>
          <p:nvPr/>
        </p:nvSpPr>
        <p:spPr>
          <a:xfrm>
            <a:off x="565630" y="1418707"/>
            <a:ext cx="2450592"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依赖关系分析和代码审计是开源项目安全风险识别的两种主要技术。依赖关系分析通过检查项目的直接和间接依赖库，识别潜在的安全漏洞。代码审计则利用工具如npm audit，检查项目中的已知漏洞。</a:t>
            </a:r>
            <a:endParaRPr lang="en-US" sz="1440" dirty="0"/>
          </a:p>
        </p:txBody>
      </p:sp>
      <p:sp>
        <p:nvSpPr>
          <p:cNvPr id="11" name="Text 8"/>
          <p:cNvSpPr/>
          <p:nvPr/>
        </p:nvSpPr>
        <p:spPr>
          <a:xfrm>
            <a:off x="3419650" y="975223"/>
            <a:ext cx="2450592" cy="457200"/>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风险评估与监控</a:t>
            </a:r>
            <a:endParaRPr lang="en-US" sz="1440" dirty="0"/>
          </a:p>
        </p:txBody>
      </p:sp>
      <p:sp>
        <p:nvSpPr>
          <p:cNvPr id="12" name="Text 9"/>
          <p:cNvSpPr/>
          <p:nvPr/>
        </p:nvSpPr>
        <p:spPr>
          <a:xfrm>
            <a:off x="3419650" y="1418707"/>
            <a:ext cx="245059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有效的风险评估包括识别潜在安全漏洞、评估组件可信度和持续监控。定期进行风险评估确保项目稳定性，通过监控和审计开源代码，及时发现并修复安全漏洞，降低项目面临的风险。</a:t>
            </a:r>
            <a:endParaRPr lang="en-US" sz="1440" dirty="0"/>
          </a:p>
        </p:txBody>
      </p:sp>
      <p:sp>
        <p:nvSpPr>
          <p:cNvPr id="13" name="Text 10"/>
          <p:cNvSpPr/>
          <p:nvPr/>
        </p:nvSpPr>
        <p:spPr>
          <a:xfrm>
            <a:off x="565630" y="2771825"/>
            <a:ext cx="2450592" cy="457200"/>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安全编码标准与培训</a:t>
            </a:r>
            <a:endParaRPr lang="en-US" sz="1440" dirty="0"/>
          </a:p>
        </p:txBody>
      </p:sp>
      <p:sp>
        <p:nvSpPr>
          <p:cNvPr id="14" name="Text 11"/>
          <p:cNvSpPr/>
          <p:nvPr/>
        </p:nvSpPr>
        <p:spPr>
          <a:xfrm>
            <a:off x="565630" y="3215309"/>
            <a:ext cx="245059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制定安全编码标准和对贡献者进行安全培训是提升开源项目安全性的关键措施。采用自动化工具检测安全漏洞，推动社区协作共享安全信息，及时发布安全公告和修复补丁，提高整体安全性。</a:t>
            </a:r>
            <a:endParaRPr lang="en-US" sz="1440" dirty="0"/>
          </a:p>
        </p:txBody>
      </p:sp>
      <p:sp>
        <p:nvSpPr>
          <p:cNvPr id="15" name="Text 12"/>
          <p:cNvSpPr/>
          <p:nvPr/>
        </p:nvSpPr>
        <p:spPr>
          <a:xfrm>
            <a:off x="3419650" y="2771825"/>
            <a:ext cx="2450592" cy="457200"/>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版本号管理与漏洞跟踪</a:t>
            </a:r>
            <a:endParaRPr lang="en-US" sz="1440" dirty="0"/>
          </a:p>
        </p:txBody>
      </p:sp>
      <p:sp>
        <p:nvSpPr>
          <p:cNvPr id="16" name="Text 13"/>
          <p:cNvSpPr/>
          <p:nvPr/>
        </p:nvSpPr>
        <p:spPr>
          <a:xfrm>
            <a:off x="3419650" y="3215309"/>
            <a:ext cx="245059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开源项目的版本号管理和漏洞跟踪至关重要。建立应对管理框架，明确开源治理分工，通过扫描技术发现存有安全漏洞的版本，并与当前最新版本进行匹配和替换，确保项目的安全性。</a:t>
            </a:r>
            <a:endParaRPr lang="en-US" sz="144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75100"/>
            <a:ext cx="2161936" cy="25694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07</a:t>
            </a:r>
            <a:endParaRPr lang="en-US" sz="1440" dirty="0"/>
          </a:p>
        </p:txBody>
      </p:sp>
      <p:sp>
        <p:nvSpPr>
          <p:cNvPr id="3" name="Text 1"/>
          <p:cNvSpPr/>
          <p:nvPr/>
        </p:nvSpPr>
        <p:spPr>
          <a:xfrm>
            <a:off x="2752053" y="815868"/>
            <a:ext cx="5189801"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中国开源发展情况</a:t>
            </a:r>
            <a:endParaRPr lang="en-US" sz="144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木兰协议推出</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preencoded.png"/>
          <p:cNvPicPr>
            <a:picLocks noChangeAspect="1"/>
          </p:cNvPicPr>
          <p:nvPr/>
        </p:nvPicPr>
        <p:blipFill>
          <a:blip r:embed="rId2">
            <a:alphaModFix amt="60000"/>
          </a:blip>
          <a:stretch>
            <a:fillRect/>
          </a:stretch>
        </p:blipFill>
        <p:spPr>
          <a:xfrm>
            <a:off x="0" y="886688"/>
            <a:ext cx="4523239" cy="4053616"/>
          </a:xfrm>
          <a:prstGeom prst="rect">
            <a:avLst/>
          </a:prstGeom>
        </p:spPr>
      </p:pic>
      <p:pic>
        <p:nvPicPr>
          <p:cNvPr id="5" name="Image 1" descr="preencoded.png"/>
          <p:cNvPicPr>
            <a:picLocks noChangeAspect="1"/>
          </p:cNvPicPr>
          <p:nvPr/>
        </p:nvPicPr>
        <p:blipFill>
          <a:blip r:embed="rId3">
            <a:alphaModFix amt="80000"/>
          </a:blip>
          <a:stretch>
            <a:fillRect/>
          </a:stretch>
        </p:blipFill>
        <p:spPr>
          <a:xfrm>
            <a:off x="0" y="903148"/>
            <a:ext cx="4523239" cy="4398546"/>
          </a:xfrm>
          <a:prstGeom prst="rect">
            <a:avLst/>
          </a:prstGeom>
        </p:spPr>
      </p:pic>
      <p:pic>
        <p:nvPicPr>
          <p:cNvPr id="6" name="Image 2" descr="preencoded.png"/>
          <p:cNvPicPr>
            <a:picLocks noChangeAspect="1"/>
          </p:cNvPicPr>
          <p:nvPr/>
        </p:nvPicPr>
        <p:blipFill>
          <a:blip r:embed="rId4"/>
          <a:stretch>
            <a:fillRect/>
          </a:stretch>
        </p:blipFill>
        <p:spPr>
          <a:xfrm>
            <a:off x="0" y="1009529"/>
            <a:ext cx="4523239" cy="4523239"/>
          </a:xfrm>
          <a:prstGeom prst="rect">
            <a:avLst/>
          </a:prstGeom>
        </p:spPr>
      </p:pic>
      <p:sp>
        <p:nvSpPr>
          <p:cNvPr id="7" name="Text 2"/>
          <p:cNvSpPr/>
          <p:nvPr/>
        </p:nvSpPr>
        <p:spPr>
          <a:xfrm>
            <a:off x="4122902" y="1093989"/>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木兰协议背景</a:t>
            </a:r>
            <a:endParaRPr lang="en-US" sz="1440" dirty="0"/>
          </a:p>
        </p:txBody>
      </p:sp>
      <p:sp>
        <p:nvSpPr>
          <p:cNvPr id="8" name="Text 3"/>
          <p:cNvSpPr/>
          <p:nvPr/>
        </p:nvSpPr>
        <p:spPr>
          <a:xfrm>
            <a:off x="4122902" y="1395741"/>
            <a:ext cx="4476025"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为应对国际政治经济形势变化，保护国内技术成果和开发者权益，中国推出了木兰宽松许可证（MulanPSL），这是国内首个官方认可的开源协议。</a:t>
            </a:r>
            <a:endParaRPr lang="en-US" sz="1440" dirty="0"/>
          </a:p>
        </p:txBody>
      </p:sp>
      <p:sp>
        <p:nvSpPr>
          <p:cNvPr id="9" name="Text 4"/>
          <p:cNvSpPr/>
          <p:nvPr/>
        </p:nvSpPr>
        <p:spPr>
          <a:xfrm>
            <a:off x="4122902" y="2258934"/>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木兰许可特点</a:t>
            </a:r>
            <a:endParaRPr lang="en-US" sz="1440" dirty="0"/>
          </a:p>
        </p:txBody>
      </p:sp>
      <p:sp>
        <p:nvSpPr>
          <p:cNvPr id="10" name="Text 5"/>
          <p:cNvSpPr/>
          <p:nvPr/>
        </p:nvSpPr>
        <p:spPr>
          <a:xfrm>
            <a:off x="4122902" y="2555200"/>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木兰许可条款简单明了，易于理解和应用，同时兼容主流开源许可证，如MIT、Apache-2.0等，确保了代码的可移植性和兼容性。</a:t>
            </a:r>
            <a:endParaRPr lang="en-US" sz="1440" dirty="0"/>
          </a:p>
        </p:txBody>
      </p:sp>
      <p:sp>
        <p:nvSpPr>
          <p:cNvPr id="11" name="Text 6"/>
          <p:cNvSpPr/>
          <p:nvPr/>
        </p:nvSpPr>
        <p:spPr>
          <a:xfrm>
            <a:off x="4122115" y="3522635"/>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木兰许可证推出意义</a:t>
            </a:r>
            <a:endParaRPr lang="en-US" sz="1440" dirty="0"/>
          </a:p>
        </p:txBody>
      </p:sp>
      <p:sp>
        <p:nvSpPr>
          <p:cNvPr id="12" name="Text 7"/>
          <p:cNvSpPr/>
          <p:nvPr/>
        </p:nvSpPr>
        <p:spPr>
          <a:xfrm>
            <a:off x="4122902" y="3824695"/>
            <a:ext cx="4476025"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木兰许可证的推出标志着中国在开源领域的重要进展，增强了国内开源项目的自主性和国际竞争力，有助于推动全球开源生态的多样性发展。</a:t>
            </a:r>
            <a:endParaRPr lang="en-US" sz="1440" dirty="0"/>
          </a:p>
        </p:txBody>
      </p:sp>
      <p:sp>
        <p:nvSpPr>
          <p:cNvPr id="13" name="Shape 8"/>
          <p:cNvSpPr/>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0078FF"/>
            </a:solidFill>
            <a:prstDash val="solid"/>
            <a:headEnd type="none"/>
            <a:tailEnd type="arrow"/>
          </a:ln>
        </p:spPr>
      </p:sp>
      <p:sp>
        <p:nvSpPr>
          <p:cNvPr id="14" name="Shape 9"/>
          <p:cNvSpPr/>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0078FF"/>
            </a:solidFill>
            <a:prstDash val="solid"/>
            <a:headEnd type="none"/>
            <a:tailEnd type="arrow"/>
          </a:ln>
        </p:spPr>
      </p:sp>
      <p:sp>
        <p:nvSpPr>
          <p:cNvPr id="15" name="Shape 10"/>
          <p:cNvSpPr/>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0078FF"/>
            </a:solidFill>
            <a:prstDash val="solid"/>
            <a:headEnd type="none"/>
            <a:tailEnd type="arrow"/>
          </a:ln>
        </p:spPr>
      </p:sp>
      <p:sp>
        <p:nvSpPr>
          <p:cNvPr id="16" name="Text 11"/>
          <p:cNvSpPr/>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7" name="Text 12"/>
          <p:cNvSpPr/>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8" name="Text 13"/>
          <p:cNvSpPr/>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75100"/>
            <a:ext cx="2161936" cy="25694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01</a:t>
            </a:r>
            <a:endParaRPr lang="en-US" sz="1440" dirty="0"/>
          </a:p>
        </p:txBody>
      </p:sp>
      <p:sp>
        <p:nvSpPr>
          <p:cNvPr id="3" name="Text 1"/>
          <p:cNvSpPr/>
          <p:nvPr/>
        </p:nvSpPr>
        <p:spPr>
          <a:xfrm>
            <a:off x="2752053" y="815868"/>
            <a:ext cx="5189801"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开源项目发展趋势</a:t>
            </a:r>
            <a:endParaRPr lang="en-US" sz="144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开放原子基金会成立</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906760" y="2929763"/>
            <a:ext cx="3316500" cy="1673251"/>
          </a:xfrm>
          <a:custGeom>
            <a:avLst/>
            <a:gdLst/>
            <a:ahLst/>
            <a:cxnLst/>
            <a:rect l="l" t="t" r="r" b="b"/>
            <a:pathLst>
              <a:path w="3316500" h="1673251">
                <a:moveTo>
                  <a:pt x="0" y="0"/>
                </a:moveTo>
                <a:moveTo>
                  <a:pt x="0" y="0"/>
                </a:moveTo>
                <a:lnTo>
                  <a:pt x="3316500" y="0"/>
                </a:lnTo>
                <a:lnTo>
                  <a:pt x="3316500" y="1673251"/>
                </a:lnTo>
                <a:lnTo>
                  <a:pt x="0" y="1673251"/>
                </a:lnTo>
                <a:close/>
              </a:path>
            </a:pathLst>
          </a:custGeom>
          <a:solidFill>
            <a:srgbClr val="0090FF">
              <a:alpha val="10000"/>
            </a:srgbClr>
          </a:solidFill>
        </p:spPr>
      </p:sp>
      <p:sp>
        <p:nvSpPr>
          <p:cNvPr id="5" name="Shape 3"/>
          <p:cNvSpPr/>
          <p:nvPr/>
        </p:nvSpPr>
        <p:spPr>
          <a:xfrm>
            <a:off x="4792641" y="2927458"/>
            <a:ext cx="3316500" cy="1673251"/>
          </a:xfrm>
          <a:custGeom>
            <a:avLst/>
            <a:gdLst/>
            <a:ahLst/>
            <a:cxnLst/>
            <a:rect l="l" t="t" r="r" b="b"/>
            <a:pathLst>
              <a:path w="3316500" h="1673251">
                <a:moveTo>
                  <a:pt x="0" y="0"/>
                </a:moveTo>
                <a:moveTo>
                  <a:pt x="0" y="0"/>
                </a:moveTo>
                <a:lnTo>
                  <a:pt x="3316500" y="0"/>
                </a:lnTo>
                <a:lnTo>
                  <a:pt x="3316500" y="1673251"/>
                </a:lnTo>
                <a:lnTo>
                  <a:pt x="0" y="1673251"/>
                </a:lnTo>
                <a:close/>
              </a:path>
            </a:pathLst>
          </a:custGeom>
          <a:solidFill>
            <a:srgbClr val="0078FF">
              <a:alpha val="10000"/>
            </a:srgbClr>
          </a:solidFill>
        </p:spPr>
      </p:sp>
      <p:sp>
        <p:nvSpPr>
          <p:cNvPr id="6" name="Shape 4"/>
          <p:cNvSpPr/>
          <p:nvPr/>
        </p:nvSpPr>
        <p:spPr>
          <a:xfrm>
            <a:off x="906760" y="992869"/>
            <a:ext cx="3316500" cy="1673251"/>
          </a:xfrm>
          <a:custGeom>
            <a:avLst/>
            <a:gdLst/>
            <a:ahLst/>
            <a:cxnLst/>
            <a:rect l="l" t="t" r="r" b="b"/>
            <a:pathLst>
              <a:path w="3316500" h="1673251">
                <a:moveTo>
                  <a:pt x="0" y="0"/>
                </a:moveTo>
                <a:moveTo>
                  <a:pt x="0" y="0"/>
                </a:moveTo>
                <a:lnTo>
                  <a:pt x="3316500" y="0"/>
                </a:lnTo>
                <a:lnTo>
                  <a:pt x="3316500" y="1673251"/>
                </a:lnTo>
                <a:lnTo>
                  <a:pt x="0" y="1673251"/>
                </a:lnTo>
                <a:close/>
              </a:path>
            </a:pathLst>
          </a:custGeom>
          <a:solidFill>
            <a:srgbClr val="0078FF">
              <a:alpha val="10000"/>
            </a:srgbClr>
          </a:solidFill>
        </p:spPr>
      </p:sp>
      <p:sp>
        <p:nvSpPr>
          <p:cNvPr id="7" name="Shape 5"/>
          <p:cNvSpPr/>
          <p:nvPr/>
        </p:nvSpPr>
        <p:spPr>
          <a:xfrm rot="-8100000">
            <a:off x="4058668" y="1664903"/>
            <a:ext cx="329184" cy="329184"/>
          </a:xfrm>
          <a:custGeom>
            <a:avLst/>
            <a:gdLst/>
            <a:ahLst/>
            <a:cxnLst/>
            <a:rect l="l" t="t" r="r" b="b"/>
            <a:pathLst>
              <a:path w="329184" h="329184">
                <a:moveTo>
                  <a:pt x="0" y="0"/>
                </a:moveTo>
                <a:moveTo>
                  <a:pt x="0" y="0"/>
                </a:moveTo>
                <a:lnTo>
                  <a:pt x="0" y="329184"/>
                </a:lnTo>
                <a:lnTo>
                  <a:pt x="329184" y="329184"/>
                </a:lnTo>
                <a:close/>
              </a:path>
            </a:pathLst>
          </a:custGeom>
          <a:solidFill>
            <a:srgbClr val="0078FF">
              <a:alpha val="10000"/>
            </a:srgbClr>
          </a:solidFill>
        </p:spPr>
      </p:sp>
      <p:sp>
        <p:nvSpPr>
          <p:cNvPr id="8" name="Shape 6"/>
          <p:cNvSpPr/>
          <p:nvPr/>
        </p:nvSpPr>
        <p:spPr>
          <a:xfrm>
            <a:off x="4792641" y="992869"/>
            <a:ext cx="3316500" cy="1673251"/>
          </a:xfrm>
          <a:custGeom>
            <a:avLst/>
            <a:gdLst/>
            <a:ahLst/>
            <a:cxnLst/>
            <a:rect l="l" t="t" r="r" b="b"/>
            <a:pathLst>
              <a:path w="3316500" h="1673251">
                <a:moveTo>
                  <a:pt x="0" y="0"/>
                </a:moveTo>
                <a:moveTo>
                  <a:pt x="0" y="0"/>
                </a:moveTo>
                <a:lnTo>
                  <a:pt x="3316500" y="0"/>
                </a:lnTo>
                <a:lnTo>
                  <a:pt x="3316500" y="1673251"/>
                </a:lnTo>
                <a:lnTo>
                  <a:pt x="0" y="1673251"/>
                </a:lnTo>
                <a:close/>
              </a:path>
            </a:pathLst>
          </a:custGeom>
          <a:solidFill>
            <a:srgbClr val="0090FF">
              <a:alpha val="10000"/>
            </a:srgbClr>
          </a:solidFill>
        </p:spPr>
      </p:sp>
      <p:sp>
        <p:nvSpPr>
          <p:cNvPr id="9" name="Shape 7"/>
          <p:cNvSpPr/>
          <p:nvPr/>
        </p:nvSpPr>
        <p:spPr>
          <a:xfrm rot="-8100000">
            <a:off x="7944549" y="1664903"/>
            <a:ext cx="329184" cy="329184"/>
          </a:xfrm>
          <a:custGeom>
            <a:avLst/>
            <a:gdLst/>
            <a:ahLst/>
            <a:cxnLst/>
            <a:rect l="l" t="t" r="r" b="b"/>
            <a:pathLst>
              <a:path w="329184" h="329184">
                <a:moveTo>
                  <a:pt x="0" y="0"/>
                </a:moveTo>
                <a:moveTo>
                  <a:pt x="0" y="0"/>
                </a:moveTo>
                <a:lnTo>
                  <a:pt x="0" y="329184"/>
                </a:lnTo>
                <a:lnTo>
                  <a:pt x="329184" y="329184"/>
                </a:lnTo>
                <a:close/>
              </a:path>
            </a:pathLst>
          </a:custGeom>
          <a:solidFill>
            <a:srgbClr val="0090FF">
              <a:alpha val="10000"/>
            </a:srgbClr>
          </a:solidFill>
        </p:spPr>
      </p:sp>
      <p:sp>
        <p:nvSpPr>
          <p:cNvPr id="10" name="Shape 8"/>
          <p:cNvSpPr/>
          <p:nvPr/>
        </p:nvSpPr>
        <p:spPr>
          <a:xfrm rot="-8100000">
            <a:off x="4058668" y="3542411"/>
            <a:ext cx="329184" cy="329184"/>
          </a:xfrm>
          <a:custGeom>
            <a:avLst/>
            <a:gdLst/>
            <a:ahLst/>
            <a:cxnLst/>
            <a:rect l="l" t="t" r="r" b="b"/>
            <a:pathLst>
              <a:path w="329184" h="329184">
                <a:moveTo>
                  <a:pt x="0" y="0"/>
                </a:moveTo>
                <a:moveTo>
                  <a:pt x="0" y="0"/>
                </a:moveTo>
                <a:lnTo>
                  <a:pt x="0" y="329184"/>
                </a:lnTo>
                <a:lnTo>
                  <a:pt x="329184" y="329184"/>
                </a:lnTo>
                <a:close/>
              </a:path>
            </a:pathLst>
          </a:custGeom>
          <a:solidFill>
            <a:srgbClr val="0090FF">
              <a:alpha val="10000"/>
            </a:srgbClr>
          </a:solidFill>
        </p:spPr>
      </p:sp>
      <p:sp>
        <p:nvSpPr>
          <p:cNvPr id="11" name="Shape 9"/>
          <p:cNvSpPr/>
          <p:nvPr/>
        </p:nvSpPr>
        <p:spPr>
          <a:xfrm rot="-8100000">
            <a:off x="7944549" y="3601796"/>
            <a:ext cx="329184" cy="329184"/>
          </a:xfrm>
          <a:custGeom>
            <a:avLst/>
            <a:gdLst/>
            <a:ahLst/>
            <a:cxnLst/>
            <a:rect l="l" t="t" r="r" b="b"/>
            <a:pathLst>
              <a:path w="329184" h="329184">
                <a:moveTo>
                  <a:pt x="0" y="0"/>
                </a:moveTo>
                <a:moveTo>
                  <a:pt x="0" y="0"/>
                </a:moveTo>
                <a:lnTo>
                  <a:pt x="0" y="329184"/>
                </a:lnTo>
                <a:lnTo>
                  <a:pt x="329184" y="329184"/>
                </a:lnTo>
                <a:close/>
              </a:path>
            </a:pathLst>
          </a:custGeom>
          <a:solidFill>
            <a:srgbClr val="0078FF">
              <a:alpha val="10000"/>
            </a:srgbClr>
          </a:solidFill>
        </p:spPr>
      </p:sp>
      <p:sp>
        <p:nvSpPr>
          <p:cNvPr id="12" name="Text 10"/>
          <p:cNvSpPr/>
          <p:nvPr/>
        </p:nvSpPr>
        <p:spPr>
          <a:xfrm>
            <a:off x="1007177" y="1057558"/>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开放原子基金会成立背景</a:t>
            </a:r>
            <a:endParaRPr lang="en-US" sz="1440" dirty="0"/>
          </a:p>
        </p:txBody>
      </p:sp>
      <p:sp>
        <p:nvSpPr>
          <p:cNvPr id="13" name="Text 11"/>
          <p:cNvSpPr/>
          <p:nvPr/>
        </p:nvSpPr>
        <p:spPr>
          <a:xfrm>
            <a:off x="1007511" y="1421957"/>
            <a:ext cx="3017520" cy="1280160"/>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开放原子基金会成立于2020年6月，旨在通过推动全球开源事业的发展，提升行业协作效率，赋能各行各业。该基金会秉持共建、共治、共享的原则，系统性地打造开源开放框架，搭建国际开源社区。</a:t>
            </a:r>
            <a:endParaRPr lang="en-US" sz="1440" dirty="0"/>
          </a:p>
        </p:txBody>
      </p:sp>
      <p:sp>
        <p:nvSpPr>
          <p:cNvPr id="14" name="Text 12"/>
          <p:cNvSpPr/>
          <p:nvPr/>
        </p:nvSpPr>
        <p:spPr>
          <a:xfrm>
            <a:off x="4893353" y="1057558"/>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基金会主要目标</a:t>
            </a:r>
            <a:endParaRPr lang="en-US" sz="1440" dirty="0"/>
          </a:p>
        </p:txBody>
      </p:sp>
      <p:sp>
        <p:nvSpPr>
          <p:cNvPr id="15" name="Text 13"/>
          <p:cNvSpPr/>
          <p:nvPr/>
        </p:nvSpPr>
        <p:spPr>
          <a:xfrm>
            <a:off x="4893237" y="1421266"/>
            <a:ext cx="3017520" cy="1280160"/>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开放原子基金会定位为开发者为本的开源项目孵化平台和科技公益性服务机构。其目标是系统性地推动开源技术的创新和发展，促进全球开源生态的建设与完善，支持各类开源项目的成长与壮大。</a:t>
            </a:r>
            <a:endParaRPr lang="en-US" sz="1440" dirty="0"/>
          </a:p>
        </p:txBody>
      </p:sp>
      <p:sp>
        <p:nvSpPr>
          <p:cNvPr id="16" name="Text 14"/>
          <p:cNvSpPr/>
          <p:nvPr/>
        </p:nvSpPr>
        <p:spPr>
          <a:xfrm>
            <a:off x="1007511" y="2994879"/>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基金会重要项目</a:t>
            </a:r>
            <a:endParaRPr lang="en-US" sz="1440" dirty="0"/>
          </a:p>
        </p:txBody>
      </p:sp>
      <p:sp>
        <p:nvSpPr>
          <p:cNvPr id="17" name="Text 15"/>
          <p:cNvSpPr/>
          <p:nvPr/>
        </p:nvSpPr>
        <p:spPr>
          <a:xfrm>
            <a:off x="1007177" y="3358422"/>
            <a:ext cx="3017520" cy="1280160"/>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开放原子基金会支持并推动多个重要开源项目，包括OpenHarmony项目群工作委员会的成立。这些项目不仅在技术上具有创新性，还推动了相关行业的协同发展，提升了整体技术水平和市场竞争力。</a:t>
            </a:r>
            <a:endParaRPr lang="en-US" sz="1440" dirty="0"/>
          </a:p>
        </p:txBody>
      </p:sp>
      <p:sp>
        <p:nvSpPr>
          <p:cNvPr id="18" name="Text 16"/>
          <p:cNvSpPr/>
          <p:nvPr/>
        </p:nvSpPr>
        <p:spPr>
          <a:xfrm>
            <a:off x="4893353" y="2989622"/>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基金会对开源生态影响</a:t>
            </a:r>
            <a:endParaRPr lang="en-US" sz="1440" dirty="0"/>
          </a:p>
        </p:txBody>
      </p:sp>
      <p:sp>
        <p:nvSpPr>
          <p:cNvPr id="19" name="Text 17"/>
          <p:cNvSpPr/>
          <p:nvPr/>
        </p:nvSpPr>
        <p:spPr>
          <a:xfrm>
            <a:off x="4893098" y="3363680"/>
            <a:ext cx="3017520" cy="1280160"/>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开放原子基金会通过搭建国际开源社区和提供技术支持，极大地推动了全球开源生态的发展。其影响力覆盖了多个领域，促进了开源技术的广泛应用，为各行业提供了可靠的技术支撑和服务保障。</a:t>
            </a:r>
            <a:endParaRPr lang="en-US" sz="144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Arial" panose="020B0604020202020204" pitchFamily="34" charset="0"/>
                <a:ea typeface="Arial" panose="020B0604020202020204" pitchFamily="34" charset="-122"/>
                <a:cs typeface="Arial" panose="020B0604020202020204" pitchFamily="34" charset="-120"/>
              </a:rPr>
              <a:t>Gitee</a:t>
            </a: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快速增长</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78FF"/>
          </a:solidFill>
        </p:spPr>
      </p:sp>
      <p:sp>
        <p:nvSpPr>
          <p:cNvPr id="5" name="Shape 3"/>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78FF">
              <a:alpha val="10000"/>
            </a:srgbClr>
          </a:solidFill>
        </p:spPr>
      </p:sp>
      <p:sp>
        <p:nvSpPr>
          <p:cNvPr id="6" name="Shape 4"/>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78FF">
              <a:alpha val="10000"/>
            </a:srgbClr>
          </a:solidFill>
        </p:spPr>
      </p:sp>
      <p:sp>
        <p:nvSpPr>
          <p:cNvPr id="7" name="Shape 5"/>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78FF">
              <a:alpha val="10000"/>
            </a:srgbClr>
          </a:solidFill>
        </p:spPr>
      </p:sp>
      <p:sp>
        <p:nvSpPr>
          <p:cNvPr id="8" name="Text 6"/>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9" name="Text 7"/>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Gitee用户增长</a:t>
            </a:r>
            <a:endParaRPr lang="en-US" sz="1440" dirty="0"/>
          </a:p>
        </p:txBody>
      </p:sp>
      <p:sp>
        <p:nvSpPr>
          <p:cNvPr id="10" name="Text 8"/>
          <p:cNvSpPr/>
          <p:nvPr/>
        </p:nvSpPr>
        <p:spPr>
          <a:xfrm>
            <a:off x="1330491" y="1489531"/>
            <a:ext cx="2944368"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根据2024年最新数据，Gitee平台的用户数量持续快速增长。目前，平台上的开发者数量已超过500万，并且仍在稳步上升。这一趋势表明国内开源社区的活跃度和参与度显著提高。</a:t>
            </a:r>
            <a:endParaRPr lang="en-US" sz="1440" dirty="0"/>
          </a:p>
        </p:txBody>
      </p:sp>
      <p:sp>
        <p:nvSpPr>
          <p:cNvPr id="11" name="Text 9"/>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企业级用户增加</a:t>
            </a:r>
            <a:endParaRPr lang="en-US" sz="1440" dirty="0"/>
          </a:p>
        </p:txBody>
      </p:sp>
      <p:sp>
        <p:nvSpPr>
          <p:cNvPr id="12" name="Text 10"/>
          <p:cNvSpPr/>
          <p:nvPr/>
        </p:nvSpPr>
        <p:spPr>
          <a:xfrm>
            <a:off x="5495514" y="1886460"/>
            <a:ext cx="2944368"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近年来，越来越多的企业开始重视开源技术的应用。Gitee平台上的企业级用户数量快速增加，许多大型企业已将代码托管和协作工作迁移到Gitee，显示出其在国内企业中的认可度迅速提升。</a:t>
            </a:r>
            <a:endParaRPr lang="en-US" sz="1440" dirty="0"/>
          </a:p>
        </p:txBody>
      </p:sp>
      <p:sp>
        <p:nvSpPr>
          <p:cNvPr id="13" name="Text 11"/>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项目数量增长</a:t>
            </a:r>
            <a:endParaRPr lang="en-US" sz="1440" dirty="0"/>
          </a:p>
        </p:txBody>
      </p:sp>
      <p:sp>
        <p:nvSpPr>
          <p:cNvPr id="14" name="Text 12"/>
          <p:cNvSpPr/>
          <p:nvPr/>
        </p:nvSpPr>
        <p:spPr>
          <a:xfrm>
            <a:off x="2206075" y="3422634"/>
            <a:ext cx="2944368" cy="144475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Gitee平台上的项目数量在过去几年里呈现爆炸式增长。当前平台上已有超过300万个开源项目，覆盖了人工智能、大数据、物联网等多个前沿技术领域。这些项目的丰富性与多样性标志着开源生态系统的成熟。</a:t>
            </a:r>
            <a:endParaRPr lang="en-US" sz="1440" dirty="0"/>
          </a:p>
        </p:txBody>
      </p:sp>
      <p:sp>
        <p:nvSpPr>
          <p:cNvPr id="15" name="Shape 13"/>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78FF"/>
          </a:solidFill>
        </p:spPr>
      </p:sp>
      <p:sp>
        <p:nvSpPr>
          <p:cNvPr id="16" name="Text 14"/>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 name="Shape 15"/>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78FF"/>
          </a:solidFill>
        </p:spPr>
      </p:sp>
      <p:sp>
        <p:nvSpPr>
          <p:cNvPr id="18" name="Text 16"/>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75100"/>
            <a:ext cx="2161936" cy="25694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08</a:t>
            </a:r>
            <a:endParaRPr lang="en-US" sz="1440" dirty="0"/>
          </a:p>
        </p:txBody>
      </p:sp>
      <p:sp>
        <p:nvSpPr>
          <p:cNvPr id="3" name="Text 1"/>
          <p:cNvSpPr/>
          <p:nvPr/>
        </p:nvSpPr>
        <p:spPr>
          <a:xfrm>
            <a:off x="2752053" y="815868"/>
            <a:ext cx="5189801"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开源项目未来发展展望</a:t>
            </a:r>
            <a:endParaRPr lang="en-US" sz="144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开源文化推广策略</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https://sgw-dx.xf-yun.com/api/v1/sparkdesk/_1734171086541a068f4f049454ebc9e2a56bd9fa4f674.jpg?authorization=c2ltcGxlLWp3dCBhaz1zcGFya2Rlc2s4MDAwMDAwMDAwMDE7ZXhwPTMzMTA5NzEwODY7YWxnbz1obWFjLXNoYTI1NjtzaWc9am5ObUx5NVNzRmV3WGdoaDVWUmhiVk9ROE0yZDYxOXVCNDcvdW52dFU0MD0=&amp;x_location=7YfmxI7B7uKO7jlRxIftd60YfPD="/>
          <p:cNvPicPr>
            <a:picLocks noChangeAspect="1"/>
          </p:cNvPicPr>
          <p:nvPr/>
        </p:nvPicPr>
        <p:blipFill>
          <a:blip r:embed="rId2"/>
          <a:srcRect/>
          <a:stretch>
            <a:fillRect/>
          </a:stretch>
        </p:blipFill>
        <p:spPr>
          <a:xfrm>
            <a:off x="505361" y="2984626"/>
            <a:ext cx="2516140" cy="1415329"/>
          </a:xfrm>
          <a:prstGeom prst="rect">
            <a:avLst/>
          </a:prstGeom>
        </p:spPr>
      </p:pic>
      <p:sp>
        <p:nvSpPr>
          <p:cNvPr id="5" name="Text 2"/>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社交媒体推广</a:t>
            </a:r>
            <a:endParaRPr lang="en-US" sz="1440" dirty="0"/>
          </a:p>
        </p:txBody>
      </p:sp>
      <p:sp>
        <p:nvSpPr>
          <p:cNvPr id="6" name="Text 3"/>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积极参与国内外技术会议、黑客马拉松和开发者大会等活动，展示开源项目并结识更多同行。通过面对面的交流和互动，增强项目的可见度和吸引力，促进合作与交流。</a:t>
            </a:r>
            <a:endParaRPr lang="en-US" sz="1440" dirty="0"/>
          </a:p>
        </p:txBody>
      </p:sp>
      <p:pic>
        <p:nvPicPr>
          <p:cNvPr id="7" name="Image 1" descr="https://sgw-dx.xf-yun.com/api/v1/sparkdesk/_1734171089758142a90aaeeac44bb9c3c29df1f39342b.jpg?authorization=c2ltcGxlLWp3dCBhaz1zcGFya2Rlc2s4MDAwMDAwMDAwMDE7ZXhwPTMzMTA5NzEwODk7YWxnbz1obWFjLXNoYTI1NjtzaWc9NDJsejAvK2Y0Y2lwZjUwRDF5WklOeGJqR1hLSFlERkticWFXYmN5YVRjbz0=&amp;x_location=7YfmxI7B7uKO7jlRxIftd60YfP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8" name="Text 4"/>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技术活动参与</a:t>
            </a:r>
            <a:endParaRPr lang="en-US" sz="1440" dirty="0"/>
          </a:p>
        </p:txBody>
      </p:sp>
      <p:sp>
        <p:nvSpPr>
          <p:cNvPr id="9" name="Text 5"/>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寻找与开源项目目标相符的企业或组织建立合作伙伴关系。通过联合营销、技术合作等方式，扩大项目的影响力和应用范围，共同推动技术进步和商业成功。</a:t>
            </a:r>
            <a:endParaRPr lang="en-US" sz="1440" dirty="0"/>
          </a:p>
        </p:txBody>
      </p:sp>
      <p:pic>
        <p:nvPicPr>
          <p:cNvPr id="10" name="Image 2" descr="https://sgw-dx.xf-yun.com/api/v1/sparkdesk/_173417109278957bb2dbe831c41899e32bbe658d9c724.jpg?authorization=c2ltcGxlLWp3dCBhaz1zcGFya2Rlc2s4MDAwMDAwMDAwMDE7ZXhwPTMzMTA5NzEwOTI7YWxnbz1obWFjLXNoYTI1NjtzaWc9RHp3NnlWalZ3K0hpQnZVRzZJU3h2UnZYQnViNEpkbE5BMVlPRmtCbHdtcz0=&amp;x_location=7YfmxI7B7uKO7jlRxIftd60YfP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1" name="Text 6"/>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合作伙伴关系建立</a:t>
            </a:r>
            <a:endParaRPr lang="en-US" sz="1440" dirty="0"/>
          </a:p>
        </p:txBody>
      </p:sp>
      <p:sp>
        <p:nvSpPr>
          <p:cNvPr id="12" name="Text 7"/>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通过在微博、抖音等社交媒体平台上发布内容，吸引潜在用户和贡献者的关注。利用短视频、博客文章等形式展示开源项目的特点和优势，增加曝光率，提升社区活跃度。</a:t>
            </a:r>
            <a:endParaRPr lang="en-US" sz="144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透明度与低成本优势</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4750782" y="3758153"/>
            <a:ext cx="3224944" cy="0"/>
          </a:xfrm>
          <a:custGeom>
            <a:avLst/>
            <a:gdLst/>
            <a:ahLst/>
            <a:cxnLst/>
            <a:rect l="l" t="t" r="r" b="b"/>
            <a:pathLst>
              <a:path w="3224944">
                <a:moveTo>
                  <a:pt x="0" y="0"/>
                </a:moveTo>
                <a:moveTo>
                  <a:pt x="0" y="0"/>
                </a:moveTo>
                <a:lnTo>
                  <a:pt x="3224944" y="0"/>
                </a:lnTo>
              </a:path>
            </a:pathLst>
          </a:custGeom>
          <a:noFill/>
          <a:ln w="19050">
            <a:solidFill>
              <a:srgbClr val="0090FF"/>
            </a:solidFill>
            <a:prstDash val="solid"/>
            <a:headEnd type="none"/>
            <a:tailEnd type="none"/>
          </a:ln>
        </p:spPr>
      </p:sp>
      <p:sp>
        <p:nvSpPr>
          <p:cNvPr id="5" name="Shape 3"/>
          <p:cNvSpPr/>
          <p:nvPr/>
        </p:nvSpPr>
        <p:spPr>
          <a:xfrm>
            <a:off x="4127606" y="3000614"/>
            <a:ext cx="526856" cy="826427"/>
          </a:xfrm>
          <a:custGeom>
            <a:avLst/>
            <a:gdLst/>
            <a:ahLst/>
            <a:cxnLst/>
            <a:rect l="l" t="t" r="r" b="b"/>
            <a:pathLst>
              <a:path w="526856" h="826427">
                <a:moveTo>
                  <a:pt x="0" y="0"/>
                </a:moveTo>
                <a:moveTo>
                  <a:pt x="0" y="0"/>
                </a:moveTo>
                <a:lnTo>
                  <a:pt x="526856" y="826427"/>
                </a:lnTo>
              </a:path>
            </a:pathLst>
          </a:custGeom>
          <a:noFill/>
          <a:ln w="19050">
            <a:solidFill>
              <a:srgbClr val="0090FF"/>
            </a:solidFill>
            <a:prstDash val="solid"/>
            <a:headEnd type="none"/>
            <a:tailEnd type="none"/>
          </a:ln>
        </p:spPr>
      </p:sp>
      <p:sp>
        <p:nvSpPr>
          <p:cNvPr id="6" name="Shape 4"/>
          <p:cNvSpPr/>
          <p:nvPr/>
        </p:nvSpPr>
        <p:spPr>
          <a:xfrm>
            <a:off x="590704" y="1286795"/>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78FF"/>
          </a:solidFill>
        </p:spPr>
      </p:sp>
      <p:sp>
        <p:nvSpPr>
          <p:cNvPr id="7" name="Shape 5"/>
          <p:cNvSpPr/>
          <p:nvPr/>
        </p:nvSpPr>
        <p:spPr>
          <a:xfrm>
            <a:off x="1147221" y="1565054"/>
            <a:ext cx="2868202" cy="0"/>
          </a:xfrm>
          <a:custGeom>
            <a:avLst/>
            <a:gdLst/>
            <a:ahLst/>
            <a:cxnLst/>
            <a:rect l="l" t="t" r="r" b="b"/>
            <a:pathLst>
              <a:path w="2868202">
                <a:moveTo>
                  <a:pt x="0" y="0"/>
                </a:moveTo>
                <a:moveTo>
                  <a:pt x="0" y="0"/>
                </a:moveTo>
                <a:lnTo>
                  <a:pt x="2868202" y="0"/>
                </a:lnTo>
              </a:path>
            </a:pathLst>
          </a:custGeom>
          <a:noFill/>
          <a:ln w="19050">
            <a:solidFill>
              <a:srgbClr val="0078FF"/>
            </a:solidFill>
            <a:prstDash val="solid"/>
            <a:headEnd type="none"/>
            <a:tailEnd type="none"/>
          </a:ln>
        </p:spPr>
      </p:sp>
      <p:sp>
        <p:nvSpPr>
          <p:cNvPr id="8" name="Shape 6"/>
          <p:cNvSpPr/>
          <p:nvPr/>
        </p:nvSpPr>
        <p:spPr>
          <a:xfrm>
            <a:off x="4013189" y="1468734"/>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78FF"/>
          </a:solidFill>
        </p:spPr>
      </p:sp>
      <p:sp>
        <p:nvSpPr>
          <p:cNvPr id="9" name="Shape 7"/>
          <p:cNvSpPr/>
          <p:nvPr/>
        </p:nvSpPr>
        <p:spPr>
          <a:xfrm>
            <a:off x="4120662" y="1582177"/>
            <a:ext cx="527978" cy="706348"/>
          </a:xfrm>
          <a:custGeom>
            <a:avLst/>
            <a:gdLst/>
            <a:ahLst/>
            <a:cxnLst/>
            <a:rect l="l" t="t" r="r" b="b"/>
            <a:pathLst>
              <a:path w="527978" h="706348">
                <a:moveTo>
                  <a:pt x="0" y="0"/>
                </a:moveTo>
                <a:moveTo>
                  <a:pt x="0" y="0"/>
                </a:moveTo>
                <a:lnTo>
                  <a:pt x="527978" y="706348"/>
                </a:lnTo>
              </a:path>
            </a:pathLst>
          </a:custGeom>
          <a:noFill/>
          <a:ln w="19050">
            <a:solidFill>
              <a:srgbClr val="0078FF"/>
            </a:solidFill>
            <a:prstDash val="solid"/>
            <a:headEnd type="none"/>
            <a:tailEnd type="none"/>
          </a:ln>
        </p:spPr>
      </p:sp>
      <p:sp>
        <p:nvSpPr>
          <p:cNvPr id="10" name="Shape 8"/>
          <p:cNvSpPr/>
          <p:nvPr/>
        </p:nvSpPr>
        <p:spPr>
          <a:xfrm>
            <a:off x="4558141" y="2180904"/>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78FF"/>
          </a:solidFill>
        </p:spPr>
      </p:sp>
      <p:sp>
        <p:nvSpPr>
          <p:cNvPr id="11" name="Shape 9"/>
          <p:cNvSpPr/>
          <p:nvPr/>
        </p:nvSpPr>
        <p:spPr>
          <a:xfrm>
            <a:off x="4106392" y="2259986"/>
            <a:ext cx="549382" cy="777697"/>
          </a:xfrm>
          <a:custGeom>
            <a:avLst/>
            <a:gdLst/>
            <a:ahLst/>
            <a:cxnLst/>
            <a:rect l="l" t="t" r="r" b="b"/>
            <a:pathLst>
              <a:path w="549382" h="777697">
                <a:moveTo>
                  <a:pt x="549382" y="0"/>
                </a:moveTo>
                <a:moveTo>
                  <a:pt x="549382" y="0"/>
                </a:moveTo>
                <a:lnTo>
                  <a:pt x="0" y="777697"/>
                </a:lnTo>
              </a:path>
            </a:pathLst>
          </a:custGeom>
          <a:noFill/>
          <a:ln w="19050">
            <a:solidFill>
              <a:srgbClr val="0078FF"/>
            </a:solidFill>
            <a:prstDash val="solid"/>
            <a:headEnd type="none"/>
            <a:tailEnd type="none"/>
          </a:ln>
        </p:spPr>
      </p:sp>
      <p:sp>
        <p:nvSpPr>
          <p:cNvPr id="12" name="Shape 10"/>
          <p:cNvSpPr/>
          <p:nvPr/>
        </p:nvSpPr>
        <p:spPr>
          <a:xfrm>
            <a:off x="4013189" y="2919810"/>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90FF"/>
          </a:solidFill>
        </p:spPr>
      </p:sp>
      <p:sp>
        <p:nvSpPr>
          <p:cNvPr id="13" name="Shape 11"/>
          <p:cNvSpPr/>
          <p:nvPr/>
        </p:nvSpPr>
        <p:spPr>
          <a:xfrm>
            <a:off x="4750782" y="2277224"/>
            <a:ext cx="3224944" cy="0"/>
          </a:xfrm>
          <a:custGeom>
            <a:avLst/>
            <a:gdLst/>
            <a:ahLst/>
            <a:cxnLst/>
            <a:rect l="l" t="t" r="r" b="b"/>
            <a:pathLst>
              <a:path w="3224944">
                <a:moveTo>
                  <a:pt x="0" y="0"/>
                </a:moveTo>
                <a:moveTo>
                  <a:pt x="0" y="0"/>
                </a:moveTo>
                <a:lnTo>
                  <a:pt x="3224944" y="0"/>
                </a:lnTo>
              </a:path>
            </a:pathLst>
          </a:custGeom>
          <a:noFill/>
          <a:ln w="19050">
            <a:solidFill>
              <a:srgbClr val="0078FF"/>
            </a:solidFill>
            <a:prstDash val="solid"/>
            <a:headEnd type="none"/>
            <a:tailEnd type="none"/>
          </a:ln>
        </p:spPr>
      </p:sp>
      <p:sp>
        <p:nvSpPr>
          <p:cNvPr id="14" name="Shape 12"/>
          <p:cNvSpPr/>
          <p:nvPr/>
        </p:nvSpPr>
        <p:spPr>
          <a:xfrm>
            <a:off x="7852650" y="2023110"/>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78FF"/>
          </a:solidFill>
        </p:spPr>
      </p:sp>
      <p:sp>
        <p:nvSpPr>
          <p:cNvPr id="15" name="Shape 13"/>
          <p:cNvSpPr/>
          <p:nvPr/>
        </p:nvSpPr>
        <p:spPr>
          <a:xfrm>
            <a:off x="1147221" y="3016130"/>
            <a:ext cx="2868202" cy="0"/>
          </a:xfrm>
          <a:custGeom>
            <a:avLst/>
            <a:gdLst/>
            <a:ahLst/>
            <a:cxnLst/>
            <a:rect l="l" t="t" r="r" b="b"/>
            <a:pathLst>
              <a:path w="2868202">
                <a:moveTo>
                  <a:pt x="0" y="0"/>
                </a:moveTo>
                <a:moveTo>
                  <a:pt x="0" y="0"/>
                </a:moveTo>
                <a:lnTo>
                  <a:pt x="2868202" y="0"/>
                </a:lnTo>
              </a:path>
            </a:pathLst>
          </a:custGeom>
          <a:noFill/>
          <a:ln w="19050">
            <a:solidFill>
              <a:srgbClr val="0090FF"/>
            </a:solidFill>
            <a:prstDash val="solid"/>
            <a:headEnd type="none"/>
            <a:tailEnd type="none"/>
          </a:ln>
        </p:spPr>
      </p:sp>
      <p:sp>
        <p:nvSpPr>
          <p:cNvPr id="16" name="Shape 14"/>
          <p:cNvSpPr/>
          <p:nvPr/>
        </p:nvSpPr>
        <p:spPr>
          <a:xfrm>
            <a:off x="590704" y="2737872"/>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90FF"/>
          </a:solidFill>
        </p:spPr>
      </p:sp>
      <p:sp>
        <p:nvSpPr>
          <p:cNvPr id="17" name="Shape 15"/>
          <p:cNvSpPr/>
          <p:nvPr/>
        </p:nvSpPr>
        <p:spPr>
          <a:xfrm>
            <a:off x="7861794" y="3479894"/>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90FF"/>
          </a:solidFill>
        </p:spPr>
      </p:sp>
      <p:sp>
        <p:nvSpPr>
          <p:cNvPr id="18" name="Shape 16"/>
          <p:cNvSpPr/>
          <p:nvPr/>
        </p:nvSpPr>
        <p:spPr>
          <a:xfrm>
            <a:off x="4558141" y="366183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90FF"/>
          </a:solidFill>
        </p:spPr>
      </p:sp>
      <p:sp>
        <p:nvSpPr>
          <p:cNvPr id="19" name="Text 17"/>
          <p:cNvSpPr/>
          <p:nvPr/>
        </p:nvSpPr>
        <p:spPr>
          <a:xfrm>
            <a:off x="7852650" y="1998332"/>
            <a:ext cx="556517"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20" name="Text 18"/>
          <p:cNvSpPr/>
          <p:nvPr/>
        </p:nvSpPr>
        <p:spPr>
          <a:xfrm>
            <a:off x="7852650" y="3442051"/>
            <a:ext cx="556517"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21" name="Text 19"/>
          <p:cNvSpPr/>
          <p:nvPr/>
        </p:nvSpPr>
        <p:spPr>
          <a:xfrm>
            <a:off x="590704" y="2709806"/>
            <a:ext cx="556517"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2" name="Text 20"/>
          <p:cNvSpPr/>
          <p:nvPr/>
        </p:nvSpPr>
        <p:spPr>
          <a:xfrm>
            <a:off x="1165509" y="1030763"/>
            <a:ext cx="284768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透明度</a:t>
            </a:r>
            <a:endParaRPr lang="en-US" sz="1440" dirty="0"/>
          </a:p>
        </p:txBody>
      </p:sp>
      <p:sp>
        <p:nvSpPr>
          <p:cNvPr id="23" name="Text 21"/>
          <p:cNvSpPr/>
          <p:nvPr/>
        </p:nvSpPr>
        <p:spPr>
          <a:xfrm>
            <a:off x="1165509" y="1532416"/>
            <a:ext cx="2847680"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开源项目的透明度体现在代码的公开和开发过程的透明上，开发者可以查看项目源代码，了解其设计和实现细节。这种透明度有助于提高软件的信任度和可靠性，减少维护成本。</a:t>
            </a:r>
            <a:endParaRPr lang="en-US" sz="1440" dirty="0"/>
          </a:p>
        </p:txBody>
      </p:sp>
      <p:sp>
        <p:nvSpPr>
          <p:cNvPr id="24" name="Text 22"/>
          <p:cNvSpPr/>
          <p:nvPr/>
        </p:nvSpPr>
        <p:spPr>
          <a:xfrm>
            <a:off x="4654462" y="1742728"/>
            <a:ext cx="294314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低成本优势</a:t>
            </a:r>
            <a:endParaRPr lang="en-US" sz="1440" dirty="0"/>
          </a:p>
        </p:txBody>
      </p:sp>
      <p:sp>
        <p:nvSpPr>
          <p:cNvPr id="25" name="Text 23"/>
          <p:cNvSpPr/>
          <p:nvPr/>
        </p:nvSpPr>
        <p:spPr>
          <a:xfrm>
            <a:off x="4654462" y="2249792"/>
            <a:ext cx="2943145"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开源项目通常具有较低的许可费用和免费使用的特点，企业和个人无需支付昂贵的授权费用即可使用高质量的开源软件。此外，开源社区的协作和共享精神也降低了开发成本。</a:t>
            </a:r>
            <a:endParaRPr lang="en-US" sz="1440" dirty="0"/>
          </a:p>
        </p:txBody>
      </p:sp>
      <p:sp>
        <p:nvSpPr>
          <p:cNvPr id="26" name="Text 24"/>
          <p:cNvSpPr/>
          <p:nvPr/>
        </p:nvSpPr>
        <p:spPr>
          <a:xfrm>
            <a:off x="1165509" y="2490042"/>
            <a:ext cx="284768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可协作性</a:t>
            </a:r>
            <a:endParaRPr lang="en-US" sz="1440" dirty="0"/>
          </a:p>
        </p:txBody>
      </p:sp>
      <p:sp>
        <p:nvSpPr>
          <p:cNvPr id="27" name="Text 25"/>
          <p:cNvSpPr/>
          <p:nvPr/>
        </p:nvSpPr>
        <p:spPr>
          <a:xfrm>
            <a:off x="1147221" y="3016130"/>
            <a:ext cx="2856824"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开源项目鼓励全球范围内的协作与贡献，开发者可以在遵循开源协议的前提下共同参与项目开发。这种协作模式不仅提高了软件质量，还促进了技术交流和知识共享。</a:t>
            </a:r>
            <a:endParaRPr lang="en-US" sz="1440" dirty="0"/>
          </a:p>
        </p:txBody>
      </p:sp>
      <p:sp>
        <p:nvSpPr>
          <p:cNvPr id="28" name="Text 26"/>
          <p:cNvSpPr/>
          <p:nvPr/>
        </p:nvSpPr>
        <p:spPr>
          <a:xfrm>
            <a:off x="4654462" y="3230381"/>
            <a:ext cx="294314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灵活性和创新性</a:t>
            </a:r>
            <a:endParaRPr lang="en-US" sz="1440" dirty="0"/>
          </a:p>
        </p:txBody>
      </p:sp>
      <p:sp>
        <p:nvSpPr>
          <p:cNvPr id="29" name="Text 27"/>
          <p:cNvSpPr/>
          <p:nvPr/>
        </p:nvSpPr>
        <p:spPr>
          <a:xfrm>
            <a:off x="4654462" y="3725515"/>
            <a:ext cx="2943145" cy="12344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开源项目提供了高度的灵活性和创新能力，开发者可以根据需求进行定制和优化。开源社区的活跃讨论和快速迭代也推动了技术创新，为解决复杂问题提供了多种可能的解决方案。</a:t>
            </a:r>
            <a:endParaRPr lang="en-US" sz="1440" dirty="0"/>
          </a:p>
        </p:txBody>
      </p:sp>
      <p:sp>
        <p:nvSpPr>
          <p:cNvPr id="30" name="Text 28"/>
          <p:cNvSpPr/>
          <p:nvPr/>
        </p:nvSpPr>
        <p:spPr>
          <a:xfrm>
            <a:off x="590704" y="1259363"/>
            <a:ext cx="556517"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未来创新潜力挖掘</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preencoded.png"/>
          <p:cNvPicPr>
            <a:picLocks noChangeAspect="1"/>
          </p:cNvPicPr>
          <p:nvPr/>
        </p:nvPicPr>
        <p:blipFill>
          <a:blip r:embed="rId2"/>
          <a:stretch>
            <a:fillRect/>
          </a:stretch>
        </p:blipFill>
        <p:spPr>
          <a:xfrm>
            <a:off x="3708121" y="1629673"/>
            <a:ext cx="837373" cy="1083660"/>
          </a:xfrm>
          <a:prstGeom prst="rect">
            <a:avLst/>
          </a:prstGeom>
        </p:spPr>
      </p:pic>
      <p:pic>
        <p:nvPicPr>
          <p:cNvPr id="5" name="Image 1" descr="preencoded.png"/>
          <p:cNvPicPr>
            <a:picLocks noChangeAspect="1"/>
          </p:cNvPicPr>
          <p:nvPr/>
        </p:nvPicPr>
        <p:blipFill>
          <a:blip r:embed="rId3"/>
          <a:stretch>
            <a:fillRect/>
          </a:stretch>
        </p:blipFill>
        <p:spPr>
          <a:xfrm flipH="1">
            <a:off x="4598506" y="1629673"/>
            <a:ext cx="837373" cy="1083660"/>
          </a:xfrm>
          <a:prstGeom prst="rect">
            <a:avLst/>
          </a:prstGeom>
        </p:spPr>
      </p:pic>
      <p:pic>
        <p:nvPicPr>
          <p:cNvPr id="6" name="Image 2" descr="preencoded.png"/>
          <p:cNvPicPr>
            <a:picLocks noChangeAspect="1"/>
          </p:cNvPicPr>
          <p:nvPr/>
        </p:nvPicPr>
        <p:blipFill>
          <a:blip r:embed="rId3"/>
          <a:stretch>
            <a:fillRect/>
          </a:stretch>
        </p:blipFill>
        <p:spPr>
          <a:xfrm flipV="1">
            <a:off x="3708121" y="2356625"/>
            <a:ext cx="837373" cy="1083660"/>
          </a:xfrm>
          <a:prstGeom prst="rect">
            <a:avLst/>
          </a:prstGeom>
        </p:spPr>
      </p:pic>
      <p:pic>
        <p:nvPicPr>
          <p:cNvPr id="7" name="Image 3" descr="preencoded.png"/>
          <p:cNvPicPr>
            <a:picLocks noChangeAspect="1"/>
          </p:cNvPicPr>
          <p:nvPr/>
        </p:nvPicPr>
        <p:blipFill>
          <a:blip r:embed="rId2"/>
          <a:stretch>
            <a:fillRect/>
          </a:stretch>
        </p:blipFill>
        <p:spPr>
          <a:xfrm flipH="1" flipV="1">
            <a:off x="4598506" y="2356625"/>
            <a:ext cx="837373" cy="1083660"/>
          </a:xfrm>
          <a:prstGeom prst="rect">
            <a:avLst/>
          </a:prstGeom>
        </p:spPr>
      </p:pic>
      <p:sp>
        <p:nvSpPr>
          <p:cNvPr id="8" name="Text 2"/>
          <p:cNvSpPr/>
          <p:nvPr/>
        </p:nvSpPr>
        <p:spPr>
          <a:xfrm>
            <a:off x="596714" y="1048817"/>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人工智能与机器学习融合</a:t>
            </a:r>
            <a:endParaRPr lang="en-US" sz="1440" dirty="0"/>
          </a:p>
        </p:txBody>
      </p:sp>
      <p:sp>
        <p:nvSpPr>
          <p:cNvPr id="9" name="Text 3"/>
          <p:cNvSpPr/>
          <p:nvPr/>
        </p:nvSpPr>
        <p:spPr>
          <a:xfrm>
            <a:off x="642434" y="1425550"/>
            <a:ext cx="2971800" cy="1280160"/>
          </a:xfrm>
          <a:prstGeom prst="rect">
            <a:avLst/>
          </a:prstGeom>
          <a:noFill/>
        </p:spPr>
        <p:txBody>
          <a:bodyPr wrap="square" lIns="95250" tIns="95250" rIns="95250" bIns="95250" rtlCol="0" anchor="t">
            <a:spAutoFit/>
          </a:bodyPr>
          <a:lstStyle/>
          <a:p>
            <a:pPr marL="0" indent="0" algn="r">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开源项目在人工智能和机器学习领域的融合趋势明显，通过开放的代码共享和协作平台，推动AI技术的快速发展。这些项目不仅促进了算法的创新，还推动了硬件的进步和应用场景的多样化。</a:t>
            </a:r>
            <a:endParaRPr lang="en-US" sz="1440" dirty="0"/>
          </a:p>
        </p:txBody>
      </p:sp>
      <p:sp>
        <p:nvSpPr>
          <p:cNvPr id="10" name="Text 4"/>
          <p:cNvSpPr/>
          <p:nvPr/>
        </p:nvSpPr>
        <p:spPr>
          <a:xfrm>
            <a:off x="5535727" y="1048839"/>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云计算与大数据支持</a:t>
            </a:r>
            <a:endParaRPr lang="en-US" sz="1440" dirty="0"/>
          </a:p>
        </p:txBody>
      </p:sp>
      <p:sp>
        <p:nvSpPr>
          <p:cNvPr id="11" name="Text 5"/>
          <p:cNvSpPr/>
          <p:nvPr/>
        </p:nvSpPr>
        <p:spPr>
          <a:xfrm>
            <a:off x="5535727" y="1425550"/>
            <a:ext cx="297180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开源项目在云计算与大数据领域持续发力，提供高效的数据处理和存储方案。通过开放的数据共享机制，促进大数据分析技术的成熟，同时支持企业实现数据驱动的业务模式，提升竞争力。</a:t>
            </a:r>
            <a:endParaRPr lang="en-US" sz="1440" dirty="0"/>
          </a:p>
        </p:txBody>
      </p:sp>
      <p:sp>
        <p:nvSpPr>
          <p:cNvPr id="12" name="Text 6"/>
          <p:cNvSpPr/>
          <p:nvPr/>
        </p:nvSpPr>
        <p:spPr>
          <a:xfrm>
            <a:off x="596714" y="2832811"/>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90FF"/>
                </a:solidFill>
                <a:latin typeface="微软雅黑" panose="020B0503020204020204" pitchFamily="34" charset="-122"/>
                <a:ea typeface="微软雅黑" panose="020B0503020204020204" pitchFamily="34" charset="-122"/>
                <a:cs typeface="微软雅黑" panose="020B0503020204020204" pitchFamily="34" charset="-120"/>
              </a:rPr>
              <a:t>物联网发展推动</a:t>
            </a:r>
            <a:endParaRPr lang="en-US" sz="1440" dirty="0"/>
          </a:p>
        </p:txBody>
      </p:sp>
      <p:sp>
        <p:nvSpPr>
          <p:cNvPr id="13" name="Text 7"/>
          <p:cNvSpPr/>
          <p:nvPr/>
        </p:nvSpPr>
        <p:spPr>
          <a:xfrm>
            <a:off x="642434" y="3202229"/>
            <a:ext cx="2971800" cy="149961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在物联网领域的创新潜力巨大，通过标准化和模块化的设计原则，推动设备间的互操作性。这些项目不仅降低了开发成本，还加速了物联网生态的成熟，为智能家居、智慧城市等应用提供了坚实的技术支持。</a:t>
            </a:r>
            <a:endParaRPr lang="en-US" sz="1440" dirty="0"/>
          </a:p>
        </p:txBody>
      </p:sp>
      <p:sp>
        <p:nvSpPr>
          <p:cNvPr id="14" name="Text 8"/>
          <p:cNvSpPr/>
          <p:nvPr/>
        </p:nvSpPr>
        <p:spPr>
          <a:xfrm>
            <a:off x="5535727" y="2832811"/>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区块链技术应用</a:t>
            </a:r>
            <a:endParaRPr lang="en-US" sz="1440" dirty="0"/>
          </a:p>
        </p:txBody>
      </p:sp>
      <p:sp>
        <p:nvSpPr>
          <p:cNvPr id="15" name="Text 9"/>
          <p:cNvSpPr/>
          <p:nvPr/>
        </p:nvSpPr>
        <p:spPr>
          <a:xfrm>
            <a:off x="5535727" y="3202229"/>
            <a:ext cx="297180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开源项目在区块链技术方面的创新不断涌现，通过透明的分布式账本技术，提升数据的可信度和安全性。这些项目不仅应用于金融领域，还在供应链管理、身份验证等方面展现出广阔的应用前景。</a:t>
            </a:r>
            <a:endParaRPr lang="en-US" sz="144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83519" y="1535779"/>
            <a:ext cx="4798796" cy="168249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7630" b="1" dirty="0">
                <a:solidFill>
                  <a:srgbClr val="D0E8F9">
                    <a:alpha val="10000"/>
                  </a:srgbClr>
                </a:solidFill>
                <a:latin typeface="Arial" panose="020B0604020202020204" pitchFamily="34" charset="0"/>
                <a:ea typeface="Arial" panose="020B0604020202020204" pitchFamily="34" charset="-122"/>
                <a:cs typeface="Arial" panose="020B0604020202020204" pitchFamily="34" charset="-120"/>
              </a:rPr>
              <a:t>THANKS</a:t>
            </a:r>
            <a:endParaRPr lang="en-US" sz="1440" dirty="0"/>
          </a:p>
        </p:txBody>
      </p:sp>
      <p:sp>
        <p:nvSpPr>
          <p:cNvPr id="3" name="Text 1"/>
          <p:cNvSpPr/>
          <p:nvPr/>
        </p:nvSpPr>
        <p:spPr>
          <a:xfrm>
            <a:off x="1026313" y="821414"/>
            <a:ext cx="4313208" cy="163677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734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谢谢</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企业参与度加深与商业化进程</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https://sgw-dx.xf-yun.com/api/v1/sparkdesk/_173417105083039e72f9435704c6d9c7a758926bca0dd.jpg?authorization=c2ltcGxlLWp3dCBhaz1zcGFya2Rlc2s4MDAwMDAwMDAwMDE7ZXhwPTMzMTA5NzEwNTA7YWxnbz1obWFjLXNoYTI1NjtzaWc9QWZUc25qeG54eUVYOG5UOCtiOXQrYkJDSG9CaDM3eGdtOUxlTnBoZWlhST0=&amp;x_location=7YfmxI7B7uKO7jlRxIftd60YfPD="/>
          <p:cNvPicPr>
            <a:picLocks noChangeAspect="1"/>
          </p:cNvPicPr>
          <p:nvPr/>
        </p:nvPicPr>
        <p:blipFill>
          <a:blip r:embed="rId2"/>
          <a:srcRect l="31273" r="31273"/>
          <a:stretch>
            <a:fillRect/>
          </a:stretch>
        </p:blipFill>
        <p:spPr>
          <a:xfrm>
            <a:off x="3573475" y="1184148"/>
            <a:ext cx="1996589" cy="2994884"/>
          </a:xfrm>
          <a:prstGeom prst="rect">
            <a:avLst/>
          </a:prstGeom>
        </p:spPr>
      </p:pic>
      <p:sp>
        <p:nvSpPr>
          <p:cNvPr id="5" name="Text 2"/>
          <p:cNvSpPr/>
          <p:nvPr/>
        </p:nvSpPr>
        <p:spPr>
          <a:xfrm>
            <a:off x="469305" y="1039216"/>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企业开源项目投资增长</a:t>
            </a:r>
            <a:endParaRPr lang="en-US" sz="1440" dirty="0"/>
          </a:p>
        </p:txBody>
      </p:sp>
      <p:sp>
        <p:nvSpPr>
          <p:cNvPr id="6" name="Text 3"/>
          <p:cNvSpPr/>
          <p:nvPr/>
        </p:nvSpPr>
        <p:spPr>
          <a:xfrm>
            <a:off x="469305" y="1418234"/>
            <a:ext cx="3017520" cy="1060704"/>
          </a:xfrm>
          <a:prstGeom prst="rect">
            <a:avLst/>
          </a:prstGeom>
          <a:noFill/>
        </p:spPr>
        <p:txBody>
          <a:bodyPr wrap="square" lIns="95250" tIns="95250" rIns="95250" bIns="95250" rtlCol="0" anchor="t">
            <a:spAutoFit/>
          </a:bodyPr>
          <a:lstStyle/>
          <a:p>
            <a:pPr marL="0" indent="0" algn="r">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随着开源技术的广泛应用，越来越多的企业开始增加对开源项目的投资。这不仅包括资金的注入，还包括人力资源和时间资源的分配，以推动技术创新和市场竞争力的提升。</a:t>
            </a:r>
            <a:endParaRPr lang="en-US" sz="1440" dirty="0"/>
          </a:p>
        </p:txBody>
      </p:sp>
      <p:sp>
        <p:nvSpPr>
          <p:cNvPr id="7" name="Text 4"/>
          <p:cNvSpPr/>
          <p:nvPr/>
        </p:nvSpPr>
        <p:spPr>
          <a:xfrm>
            <a:off x="5682972" y="1038758"/>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企业内部开源文化建立</a:t>
            </a:r>
            <a:endParaRPr lang="en-US" sz="1440" dirty="0"/>
          </a:p>
        </p:txBody>
      </p:sp>
      <p:sp>
        <p:nvSpPr>
          <p:cNvPr id="8" name="Text 5"/>
          <p:cNvSpPr/>
          <p:nvPr/>
        </p:nvSpPr>
        <p:spPr>
          <a:xfrm>
            <a:off x="5682996" y="1420063"/>
            <a:ext cx="3017520" cy="1280160"/>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企业逐渐认识到开源文化在促进创新和协作中的重要性，开始在内部推广和建立开源文化。通过鼓励员工参与开源项目，企业不仅能够吸引和保留顶尖人才，还能提升整体的研发效率。</a:t>
            </a:r>
            <a:endParaRPr lang="en-US" sz="1440" dirty="0"/>
          </a:p>
        </p:txBody>
      </p:sp>
      <p:sp>
        <p:nvSpPr>
          <p:cNvPr id="9" name="Text 6"/>
          <p:cNvSpPr/>
          <p:nvPr/>
        </p:nvSpPr>
        <p:spPr>
          <a:xfrm>
            <a:off x="469305" y="2806294"/>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商业产品与开源项目结合</a:t>
            </a:r>
            <a:endParaRPr lang="en-US" sz="1440" dirty="0"/>
          </a:p>
        </p:txBody>
      </p:sp>
      <p:sp>
        <p:nvSpPr>
          <p:cNvPr id="10" name="Text 7"/>
          <p:cNvSpPr/>
          <p:nvPr/>
        </p:nvSpPr>
        <p:spPr>
          <a:xfrm>
            <a:off x="469087" y="3197657"/>
            <a:ext cx="3017520" cy="1280160"/>
          </a:xfrm>
          <a:prstGeom prst="rect">
            <a:avLst/>
          </a:prstGeom>
          <a:noFill/>
        </p:spPr>
        <p:txBody>
          <a:bodyPr wrap="square" lIns="95250" tIns="95250" rIns="95250" bIns="95250" rtlCol="0" anchor="t">
            <a:spAutoFit/>
          </a:bodyPr>
          <a:lstStyle/>
          <a:p>
            <a:pPr marL="0" indent="0" algn="r">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企业将开源项目作为研发商业产品的重要基础，通过在开源项目中的创新和改进，开发出具有市场竞争力的产品。这种模式不仅提升了产品的技术性能，还增强了企业的市场影响力。</a:t>
            </a:r>
            <a:endParaRPr lang="en-US" sz="1440" dirty="0"/>
          </a:p>
        </p:txBody>
      </p:sp>
      <p:sp>
        <p:nvSpPr>
          <p:cNvPr id="11" name="Text 8"/>
          <p:cNvSpPr/>
          <p:nvPr/>
        </p:nvSpPr>
        <p:spPr>
          <a:xfrm>
            <a:off x="5682972" y="2806294"/>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企业主导开源项目案例增多</a:t>
            </a:r>
            <a:endParaRPr lang="en-US" sz="1440" dirty="0"/>
          </a:p>
        </p:txBody>
      </p:sp>
      <p:sp>
        <p:nvSpPr>
          <p:cNvPr id="12" name="Text 9"/>
          <p:cNvSpPr/>
          <p:nvPr/>
        </p:nvSpPr>
        <p:spPr>
          <a:xfrm>
            <a:off x="5683131" y="3198571"/>
            <a:ext cx="3017520" cy="1280160"/>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许多大型企业已经成为开源项目的主导者，积极参与到项目的设计、开发和维护过程中。这些企业通过开源项目展示其技术实力和行业领导力，进一步提升了其在市场中的地位。</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项目类型多样化</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Text 2"/>
          <p:cNvSpPr/>
          <p:nvPr/>
        </p:nvSpPr>
        <p:spPr>
          <a:xfrm>
            <a:off x="596714" y="1048817"/>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开源硬件发展</a:t>
            </a:r>
            <a:endParaRPr lang="en-US" sz="1440" dirty="0"/>
          </a:p>
        </p:txBody>
      </p:sp>
      <p:sp>
        <p:nvSpPr>
          <p:cNvPr id="5" name="Text 3"/>
          <p:cNvSpPr/>
          <p:nvPr/>
        </p:nvSpPr>
        <p:spPr>
          <a:xfrm>
            <a:off x="642434" y="1443838"/>
            <a:ext cx="2971800" cy="1280160"/>
          </a:xfrm>
          <a:prstGeom prst="rect">
            <a:avLst/>
          </a:prstGeom>
          <a:noFill/>
        </p:spPr>
        <p:txBody>
          <a:bodyPr wrap="square" lIns="95250" tIns="95250" rIns="95250" bIns="95250" rtlCol="0" anchor="t">
            <a:spAutoFit/>
          </a:bodyPr>
          <a:lstStyle/>
          <a:p>
            <a:pPr marL="0" indent="0" algn="r">
              <a:lnSpc>
                <a:spcPct val="100000"/>
              </a:lnSpc>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开源硬件如Arduino和Raspberry Pi等项目在近年来得到迅猛发展，吸引了大量爱好者和开发者参与。这些项目不仅推动了物联网和智能家居技术的发展，还促进了创新教育和创客文化的兴起。</a:t>
            </a:r>
            <a:endParaRPr lang="en-US" sz="1440" dirty="0"/>
          </a:p>
        </p:txBody>
      </p:sp>
      <p:sp>
        <p:nvSpPr>
          <p:cNvPr id="6" name="Text 4"/>
          <p:cNvSpPr/>
          <p:nvPr/>
        </p:nvSpPr>
        <p:spPr>
          <a:xfrm>
            <a:off x="5535727" y="1048839"/>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跨学科开源项目</a:t>
            </a:r>
            <a:endParaRPr lang="en-US" sz="1440" dirty="0"/>
          </a:p>
        </p:txBody>
      </p:sp>
      <p:sp>
        <p:nvSpPr>
          <p:cNvPr id="7" name="Text 5"/>
          <p:cNvSpPr/>
          <p:nvPr/>
        </p:nvSpPr>
        <p:spPr>
          <a:xfrm>
            <a:off x="5535727" y="1443838"/>
            <a:ext cx="297180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随着科技的不断进步，越来越多的开源项目开始涉及多个学科领域，如结合医学、生物信息学和计算机科学的开源健康数据分析平台。跨学科合作增强了项目的复杂性和创新性，推动了多领域技术的综合应用。</a:t>
            </a:r>
            <a:endParaRPr lang="en-US" sz="1440" dirty="0"/>
          </a:p>
        </p:txBody>
      </p:sp>
      <p:sp>
        <p:nvSpPr>
          <p:cNvPr id="8" name="Text 6"/>
          <p:cNvSpPr/>
          <p:nvPr/>
        </p:nvSpPr>
        <p:spPr>
          <a:xfrm>
            <a:off x="596714" y="2832811"/>
            <a:ext cx="3017520" cy="512064"/>
          </a:xfrm>
          <a:prstGeom prst="rect">
            <a:avLst/>
          </a:prstGeom>
          <a:noFill/>
        </p:spPr>
        <p:txBody>
          <a:bodyPr wrap="square" lIns="95250" tIns="95250" rIns="95250" bIns="95250" rtlCol="0" anchor="t">
            <a:spAutoFit/>
          </a:bodyPr>
          <a:lstStyle/>
          <a:p>
            <a:pPr marL="0" indent="0" algn="r">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教育与科研开源项目</a:t>
            </a:r>
            <a:endParaRPr lang="en-US" sz="1440" dirty="0"/>
          </a:p>
        </p:txBody>
      </p:sp>
      <p:sp>
        <p:nvSpPr>
          <p:cNvPr id="9" name="Text 7"/>
          <p:cNvSpPr/>
          <p:nvPr/>
        </p:nvSpPr>
        <p:spPr>
          <a:xfrm>
            <a:off x="642434" y="3202229"/>
            <a:ext cx="2971800" cy="1280160"/>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教育与科研领域的开源项目如MOOCs和科学计算工具等，为全球学习者和研究者提供了丰富的资源。这类项目的普及提高了科研和教学的效率，促进了知识的传播和学术交流。</a:t>
            </a:r>
            <a:endParaRPr lang="en-US" sz="1440" dirty="0"/>
          </a:p>
        </p:txBody>
      </p:sp>
      <p:sp>
        <p:nvSpPr>
          <p:cNvPr id="10" name="Text 8"/>
          <p:cNvSpPr/>
          <p:nvPr/>
        </p:nvSpPr>
        <p:spPr>
          <a:xfrm>
            <a:off x="5535727" y="2832811"/>
            <a:ext cx="301752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商业与开源项目融合</a:t>
            </a:r>
            <a:endParaRPr lang="en-US" sz="1440" dirty="0"/>
          </a:p>
        </p:txBody>
      </p:sp>
      <p:sp>
        <p:nvSpPr>
          <p:cNvPr id="11" name="Text 9"/>
          <p:cNvSpPr/>
          <p:nvPr/>
        </p:nvSpPr>
        <p:spPr>
          <a:xfrm>
            <a:off x="5535727" y="3202229"/>
            <a:ext cx="297180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传统商业软件公司也开始积极参与开源项目，通过贡献代码和资源来提升自身技术水平和市场竞争力。例如，IBM和微软在GitHub上积极贡献开源代码，推动了行业技术的更新和发展。</a:t>
            </a:r>
            <a:endParaRPr lang="en-US" sz="1440" dirty="0"/>
          </a:p>
        </p:txBody>
      </p:sp>
      <p:pic>
        <p:nvPicPr>
          <p:cNvPr id="12" name="Image 0" descr="preencoded.png"/>
          <p:cNvPicPr>
            <a:picLocks noChangeAspect="1"/>
          </p:cNvPicPr>
          <p:nvPr/>
        </p:nvPicPr>
        <p:blipFill>
          <a:blip r:embed="rId2"/>
          <a:stretch>
            <a:fillRect/>
          </a:stretch>
        </p:blipFill>
        <p:spPr>
          <a:xfrm>
            <a:off x="3738797" y="1787482"/>
            <a:ext cx="934258" cy="934258"/>
          </a:xfrm>
          <a:prstGeom prst="rect">
            <a:avLst/>
          </a:prstGeom>
        </p:spPr>
      </p:pic>
      <p:pic>
        <p:nvPicPr>
          <p:cNvPr id="13" name="Image 1" descr="preencoded.png"/>
          <p:cNvPicPr>
            <a:picLocks noChangeAspect="1"/>
          </p:cNvPicPr>
          <p:nvPr/>
        </p:nvPicPr>
        <p:blipFill>
          <a:blip r:embed="rId3">
            <a:alphaModFix amt="30000"/>
          </a:blip>
          <a:stretch>
            <a:fillRect/>
          </a:stretch>
        </p:blipFill>
        <p:spPr>
          <a:xfrm>
            <a:off x="4258818" y="3234172"/>
            <a:ext cx="583090" cy="583090"/>
          </a:xfrm>
          <a:prstGeom prst="rect">
            <a:avLst/>
          </a:prstGeom>
        </p:spPr>
      </p:pic>
      <p:pic>
        <p:nvPicPr>
          <p:cNvPr id="14" name="Image 2" descr="preencoded.png"/>
          <p:cNvPicPr>
            <a:picLocks noChangeAspect="1"/>
          </p:cNvPicPr>
          <p:nvPr/>
        </p:nvPicPr>
        <p:blipFill>
          <a:blip r:embed="rId4"/>
          <a:stretch>
            <a:fillRect/>
          </a:stretch>
        </p:blipFill>
        <p:spPr>
          <a:xfrm>
            <a:off x="4357874" y="1778140"/>
            <a:ext cx="843996" cy="843996"/>
          </a:xfrm>
          <a:prstGeom prst="rect">
            <a:avLst/>
          </a:prstGeom>
        </p:spPr>
      </p:pic>
      <p:pic>
        <p:nvPicPr>
          <p:cNvPr id="15" name="Image 3" descr="preencoded.png"/>
          <p:cNvPicPr>
            <a:picLocks noChangeAspect="1"/>
          </p:cNvPicPr>
          <p:nvPr/>
        </p:nvPicPr>
        <p:blipFill>
          <a:blip r:embed="rId5"/>
          <a:stretch>
            <a:fillRect/>
          </a:stretch>
        </p:blipFill>
        <p:spPr>
          <a:xfrm>
            <a:off x="3845614" y="2355771"/>
            <a:ext cx="934258" cy="934258"/>
          </a:xfrm>
          <a:prstGeom prst="rect">
            <a:avLst/>
          </a:prstGeom>
        </p:spPr>
      </p:pic>
      <p:pic>
        <p:nvPicPr>
          <p:cNvPr id="16" name="Image 4" descr="preencoded.png"/>
          <p:cNvPicPr>
            <a:picLocks noChangeAspect="1"/>
          </p:cNvPicPr>
          <p:nvPr/>
        </p:nvPicPr>
        <p:blipFill>
          <a:blip r:embed="rId6"/>
          <a:stretch>
            <a:fillRect/>
          </a:stretch>
        </p:blipFill>
        <p:spPr>
          <a:xfrm>
            <a:off x="4445596" y="2293250"/>
            <a:ext cx="940918" cy="960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3636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开发工具和平台进步</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nvSpPr>
        <p:spPr>
          <a:xfrm>
            <a:off x="749527" y="1324813"/>
            <a:ext cx="420624" cy="420624"/>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5" name="Text 3"/>
          <p:cNvSpPr/>
          <p:nvPr/>
        </p:nvSpPr>
        <p:spPr>
          <a:xfrm>
            <a:off x="704200" y="1333957"/>
            <a:ext cx="52238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1172066" y="1352245"/>
            <a:ext cx="202996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集成开发环境</a:t>
            </a:r>
            <a:endParaRPr lang="en-US" sz="1440" dirty="0"/>
          </a:p>
        </p:txBody>
      </p:sp>
      <p:sp>
        <p:nvSpPr>
          <p:cNvPr id="7" name="Text 5"/>
          <p:cNvSpPr/>
          <p:nvPr/>
        </p:nvSpPr>
        <p:spPr>
          <a:xfrm>
            <a:off x="1172066" y="1601771"/>
            <a:ext cx="2029968" cy="146304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集成开发环境（IDE）在开源项目中发挥着重要作用，提供代码编辑、调试和版本控制等功能。现代IDE如Eclipse, Visual Studio Code等，通过插件和工具支持，不断提升开发效率和用户体验。</a:t>
            </a:r>
            <a:endParaRPr lang="en-US" sz="1440" dirty="0"/>
          </a:p>
        </p:txBody>
      </p:sp>
      <p:sp>
        <p:nvSpPr>
          <p:cNvPr id="8" name="Shape 6"/>
          <p:cNvSpPr/>
          <p:nvPr/>
        </p:nvSpPr>
        <p:spPr>
          <a:xfrm>
            <a:off x="749527" y="3062525"/>
            <a:ext cx="420624" cy="420624"/>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9" name="Text 7"/>
          <p:cNvSpPr/>
          <p:nvPr/>
        </p:nvSpPr>
        <p:spPr>
          <a:xfrm>
            <a:off x="695056" y="3071669"/>
            <a:ext cx="531533"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Text 8"/>
          <p:cNvSpPr/>
          <p:nvPr/>
        </p:nvSpPr>
        <p:spPr>
          <a:xfrm>
            <a:off x="1172066" y="3089957"/>
            <a:ext cx="202996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持续集成与自动化测试</a:t>
            </a:r>
            <a:endParaRPr lang="en-US" sz="1440" dirty="0"/>
          </a:p>
        </p:txBody>
      </p:sp>
      <p:sp>
        <p:nvSpPr>
          <p:cNvPr id="11" name="Text 9"/>
          <p:cNvSpPr/>
          <p:nvPr/>
        </p:nvSpPr>
        <p:spPr>
          <a:xfrm>
            <a:off x="1170151" y="3356534"/>
            <a:ext cx="2029968"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持续集成（CI）和自动化测试（CT）在开源项目中变得普遍，确保代码质量和稳定性。Jenkins, GitLab CI等工具自动化构建和测试流程，减少手动错误，提高发布频率和可靠性。</a:t>
            </a:r>
            <a:endParaRPr lang="en-US" sz="1440" dirty="0"/>
          </a:p>
        </p:txBody>
      </p:sp>
      <p:sp>
        <p:nvSpPr>
          <p:cNvPr id="12" name="Text 10"/>
          <p:cNvSpPr/>
          <p:nvPr/>
        </p:nvSpPr>
        <p:spPr>
          <a:xfrm>
            <a:off x="3752502" y="2351579"/>
            <a:ext cx="2039112"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容器化和虚拟化技术</a:t>
            </a:r>
            <a:endParaRPr lang="en-US" sz="1440" dirty="0"/>
          </a:p>
        </p:txBody>
      </p:sp>
      <p:sp>
        <p:nvSpPr>
          <p:cNvPr id="13" name="Shape 11"/>
          <p:cNvSpPr/>
          <p:nvPr/>
        </p:nvSpPr>
        <p:spPr>
          <a:xfrm>
            <a:off x="3331560" y="2324147"/>
            <a:ext cx="420624" cy="420624"/>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14" name="Text 12"/>
          <p:cNvSpPr/>
          <p:nvPr/>
        </p:nvSpPr>
        <p:spPr>
          <a:xfrm>
            <a:off x="3226826" y="2326681"/>
            <a:ext cx="630092"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5" name="Text 13"/>
          <p:cNvSpPr/>
          <p:nvPr/>
        </p:nvSpPr>
        <p:spPr>
          <a:xfrm>
            <a:off x="3752502" y="2621473"/>
            <a:ext cx="2029968"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容器化和虚拟化技术使开源项目能够在隔离环境中运行，简化部署和管理。Docker和Kubernetes等工具实现了应用的快速部署和扩展，提高了项目的灵活性和可维护性。</a:t>
            </a:r>
            <a:endParaRPr lang="en-US" sz="1440" dirty="0"/>
          </a:p>
        </p:txBody>
      </p:sp>
      <p:sp>
        <p:nvSpPr>
          <p:cNvPr id="16" name="Shape 14"/>
          <p:cNvSpPr/>
          <p:nvPr/>
        </p:nvSpPr>
        <p:spPr>
          <a:xfrm>
            <a:off x="6006039" y="1324813"/>
            <a:ext cx="420624" cy="420624"/>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17" name="Text 15"/>
          <p:cNvSpPr/>
          <p:nvPr/>
        </p:nvSpPr>
        <p:spPr>
          <a:xfrm>
            <a:off x="5909299" y="1324813"/>
            <a:ext cx="614105"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8" name="Text 16"/>
          <p:cNvSpPr/>
          <p:nvPr/>
        </p:nvSpPr>
        <p:spPr>
          <a:xfrm>
            <a:off x="6418976" y="1352245"/>
            <a:ext cx="202996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代码管理和协作平台</a:t>
            </a:r>
            <a:endParaRPr lang="en-US" sz="1440" dirty="0"/>
          </a:p>
        </p:txBody>
      </p:sp>
      <p:sp>
        <p:nvSpPr>
          <p:cNvPr id="19" name="Text 17"/>
          <p:cNvSpPr/>
          <p:nvPr/>
        </p:nvSpPr>
        <p:spPr>
          <a:xfrm>
            <a:off x="6418893" y="1601771"/>
            <a:ext cx="2029968"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Git作为主流的代码管理工具，结合GitHub, GitLab等平台，提供了强大的协作功能。这些平台促进了全球开发者的合作，推动了开源项目的快速发展和知识共享。</a:t>
            </a:r>
            <a:endParaRPr lang="en-US" sz="1440" dirty="0"/>
          </a:p>
        </p:txBody>
      </p:sp>
      <p:sp>
        <p:nvSpPr>
          <p:cNvPr id="20" name="Shape 18"/>
          <p:cNvSpPr/>
          <p:nvPr/>
        </p:nvSpPr>
        <p:spPr>
          <a:xfrm>
            <a:off x="6011609" y="3062525"/>
            <a:ext cx="420624" cy="420624"/>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21" name="Text 19"/>
          <p:cNvSpPr/>
          <p:nvPr/>
        </p:nvSpPr>
        <p:spPr>
          <a:xfrm>
            <a:off x="5963239" y="3071669"/>
            <a:ext cx="51736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22" name="Text 20"/>
          <p:cNvSpPr/>
          <p:nvPr/>
        </p:nvSpPr>
        <p:spPr>
          <a:xfrm>
            <a:off x="6418976" y="3089957"/>
            <a:ext cx="2029968" cy="54864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人工智能与机器学习框架</a:t>
            </a:r>
            <a:endParaRPr lang="en-US" sz="1440" dirty="0"/>
          </a:p>
        </p:txBody>
      </p:sp>
      <p:sp>
        <p:nvSpPr>
          <p:cNvPr id="23" name="Text 21"/>
          <p:cNvSpPr/>
          <p:nvPr/>
        </p:nvSpPr>
        <p:spPr>
          <a:xfrm>
            <a:off x="6417414" y="3356534"/>
            <a:ext cx="2029968"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人工智能和机器学习框架如TensorFlow, PyTorch等，为开源项目带来了新的发展机遇。这些框架提供了强大的算法库和工具包，加速了AI应用的开发和创新。</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5918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zh-CN" alt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面临的挑战</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sp>
        <p:nvSpPr>
          <p:cNvPr id="4" name="Shape 2"/>
          <p:cNvSpPr/>
          <p:nvPr>
            <p:custDataLst>
              <p:tags r:id="rId2"/>
            </p:custDataLst>
          </p:nvPr>
        </p:nvSpPr>
        <p:spPr>
          <a:xfrm>
            <a:off x="1056005" y="956310"/>
            <a:ext cx="423545" cy="459105"/>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5" name="Text 3"/>
          <p:cNvSpPr/>
          <p:nvPr>
            <p:custDataLst>
              <p:tags r:id="rId3"/>
            </p:custDataLst>
          </p:nvPr>
        </p:nvSpPr>
        <p:spPr>
          <a:xfrm>
            <a:off x="1010920" y="967105"/>
            <a:ext cx="526415" cy="440055"/>
          </a:xfrm>
          <a:prstGeom prst="rect">
            <a:avLst/>
          </a:prstGeom>
          <a:noFill/>
        </p:spPr>
        <p:txBody>
          <a:bodyPr wrap="square" lIns="95250" tIns="95250" rIns="95250" bIns="95250" rtlCol="0" anchor="t">
            <a:no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custDataLst>
              <p:tags r:id="rId4"/>
            </p:custDataLst>
          </p:nvPr>
        </p:nvSpPr>
        <p:spPr>
          <a:xfrm>
            <a:off x="1478915" y="984250"/>
            <a:ext cx="2046605" cy="450215"/>
          </a:xfrm>
          <a:prstGeom prst="rect">
            <a:avLst/>
          </a:prstGeom>
          <a:noFill/>
        </p:spPr>
        <p:txBody>
          <a:bodyPr wrap="square" lIns="95250" tIns="95250" rIns="95250" bIns="95250" rtlCol="0" anchor="t">
            <a:noAutofit/>
          </a:bodyPr>
          <a:lstStyle/>
          <a:p>
            <a:pPr marL="0" indent="0">
              <a:lnSpc>
                <a:spcPct val="100000"/>
              </a:lnSpc>
              <a:spcBef>
                <a:spcPts val="375"/>
              </a:spcBef>
              <a:buNone/>
            </a:pPr>
            <a:r>
              <a:rPr lang="zh-CN" alt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维护难度的问题</a:t>
            </a:r>
            <a:endParaRPr lang="en-US" sz="1440" dirty="0"/>
          </a:p>
        </p:txBody>
      </p:sp>
      <p:sp>
        <p:nvSpPr>
          <p:cNvPr id="7" name="Text 5"/>
          <p:cNvSpPr/>
          <p:nvPr>
            <p:custDataLst>
              <p:tags r:id="rId5"/>
            </p:custDataLst>
          </p:nvPr>
        </p:nvSpPr>
        <p:spPr>
          <a:xfrm>
            <a:off x="1494155" y="1312545"/>
            <a:ext cx="2055495" cy="900430"/>
          </a:xfrm>
          <a:prstGeom prst="rect">
            <a:avLst/>
          </a:prstGeom>
          <a:noFill/>
        </p:spPr>
        <p:txBody>
          <a:bodyPr wrap="square" lIns="95250" tIns="95250" rIns="95250" bIns="95250" rtlCol="0" anchor="t">
            <a:noAutofit/>
          </a:bodyPr>
          <a:lstStyle/>
          <a:p>
            <a:pPr indent="0" algn="just" fontAlgn="auto">
              <a:lnSpc>
                <a:spcPct val="150000"/>
              </a:lnSpc>
              <a:spcBef>
                <a:spcPts val="300"/>
              </a:spcBef>
              <a:buClrTx/>
              <a:buSzTx/>
              <a:buFontTx/>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随着项目规模的扩大和技术更新的速度加快，如何有效地管理和维护成为了亟待解决的问题之一。</a:t>
            </a:r>
            <a:endPar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8" name="Shape 6"/>
          <p:cNvSpPr/>
          <p:nvPr>
            <p:custDataLst>
              <p:tags r:id="rId6"/>
            </p:custDataLst>
          </p:nvPr>
        </p:nvSpPr>
        <p:spPr>
          <a:xfrm>
            <a:off x="1379220" y="2825115"/>
            <a:ext cx="423545" cy="459105"/>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9" name="Text 7"/>
          <p:cNvSpPr/>
          <p:nvPr>
            <p:custDataLst>
              <p:tags r:id="rId7"/>
            </p:custDataLst>
          </p:nvPr>
        </p:nvSpPr>
        <p:spPr>
          <a:xfrm>
            <a:off x="1325245" y="2835275"/>
            <a:ext cx="535940" cy="440055"/>
          </a:xfrm>
          <a:prstGeom prst="rect">
            <a:avLst/>
          </a:prstGeom>
          <a:noFill/>
        </p:spPr>
        <p:txBody>
          <a:bodyPr wrap="square" lIns="95250" tIns="95250" rIns="95250" bIns="95250" rtlCol="0" anchor="t">
            <a:no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Text 8"/>
          <p:cNvSpPr/>
          <p:nvPr>
            <p:custDataLst>
              <p:tags r:id="rId8"/>
            </p:custDataLst>
          </p:nvPr>
        </p:nvSpPr>
        <p:spPr>
          <a:xfrm>
            <a:off x="1802130" y="2852420"/>
            <a:ext cx="2046605" cy="450215"/>
          </a:xfrm>
          <a:prstGeom prst="rect">
            <a:avLst/>
          </a:prstGeom>
          <a:noFill/>
        </p:spPr>
        <p:txBody>
          <a:bodyPr wrap="square" lIns="95250" tIns="95250" rIns="95250" bIns="95250" rtlCol="0" anchor="t">
            <a:noAutofit/>
          </a:bodyPr>
          <a:lstStyle/>
          <a:p>
            <a:pPr marL="0" indent="0">
              <a:lnSpc>
                <a:spcPct val="100000"/>
              </a:lnSpc>
              <a:spcBef>
                <a:spcPts val="375"/>
              </a:spcBef>
              <a:buNone/>
            </a:pPr>
            <a:r>
              <a:rPr lang="zh-CN" alt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版权与法律问题</a:t>
            </a:r>
            <a:endParaRPr lang="en-US" sz="1440" dirty="0"/>
          </a:p>
        </p:txBody>
      </p:sp>
      <p:sp>
        <p:nvSpPr>
          <p:cNvPr id="11" name="Text 9"/>
          <p:cNvSpPr/>
          <p:nvPr>
            <p:custDataLst>
              <p:tags r:id="rId9"/>
            </p:custDataLst>
          </p:nvPr>
        </p:nvSpPr>
        <p:spPr>
          <a:xfrm>
            <a:off x="1800225" y="3215005"/>
            <a:ext cx="2046605" cy="716280"/>
          </a:xfrm>
          <a:prstGeom prst="rect">
            <a:avLst/>
          </a:prstGeom>
          <a:noFill/>
        </p:spPr>
        <p:txBody>
          <a:bodyPr wrap="square" lIns="95250" tIns="95250" rIns="95250" bIns="95250" rtlCol="0" anchor="t">
            <a:noAutofit/>
          </a:bodyPr>
          <a:lstStyle/>
          <a:p>
            <a:pPr indent="0" algn="just" fontAlgn="auto">
              <a:lnSpc>
                <a:spcPct val="150000"/>
              </a:lnSpc>
              <a:spcBef>
                <a:spcPts val="300"/>
              </a:spcBef>
              <a:buClrTx/>
              <a:buSzTx/>
              <a:buFontTx/>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选择合适的许可证并确保合规性是每个开源项目都需要面对的任务</a:t>
            </a:r>
            <a:r>
              <a:rPr lang="zh-CN" alt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a:t>
            </a:r>
            <a:endParaRPr lang="zh-CN" alt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12" name="Text 10"/>
          <p:cNvSpPr/>
          <p:nvPr>
            <p:custDataLst>
              <p:tags r:id="rId10"/>
            </p:custDataLst>
          </p:nvPr>
        </p:nvSpPr>
        <p:spPr>
          <a:xfrm>
            <a:off x="4850130" y="1480820"/>
            <a:ext cx="2054860" cy="450215"/>
          </a:xfrm>
          <a:prstGeom prst="rect">
            <a:avLst/>
          </a:prstGeom>
          <a:noFill/>
        </p:spPr>
        <p:txBody>
          <a:bodyPr wrap="square" lIns="95250" tIns="95250" rIns="95250" bIns="95250" rtlCol="0" anchor="t">
            <a:noAutofit/>
          </a:bodyPr>
          <a:lstStyle/>
          <a:p>
            <a:pPr marL="0" indent="0">
              <a:lnSpc>
                <a:spcPct val="100000"/>
              </a:lnSpc>
              <a:spcBef>
                <a:spcPts val="375"/>
              </a:spcBef>
              <a:buNone/>
            </a:pPr>
            <a:r>
              <a:rPr lang="zh-CN" alt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社区管理方面</a:t>
            </a:r>
            <a:endParaRPr lang="en-US" sz="1440" dirty="0"/>
          </a:p>
        </p:txBody>
      </p:sp>
      <p:sp>
        <p:nvSpPr>
          <p:cNvPr id="13" name="Shape 11"/>
          <p:cNvSpPr/>
          <p:nvPr>
            <p:custDataLst>
              <p:tags r:id="rId11"/>
            </p:custDataLst>
          </p:nvPr>
        </p:nvSpPr>
        <p:spPr>
          <a:xfrm>
            <a:off x="4429760" y="1453515"/>
            <a:ext cx="423545" cy="459105"/>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14" name="Text 12"/>
          <p:cNvSpPr/>
          <p:nvPr>
            <p:custDataLst>
              <p:tags r:id="rId12"/>
            </p:custDataLst>
          </p:nvPr>
        </p:nvSpPr>
        <p:spPr>
          <a:xfrm>
            <a:off x="4324985" y="1457325"/>
            <a:ext cx="635000" cy="440055"/>
          </a:xfrm>
          <a:prstGeom prst="rect">
            <a:avLst/>
          </a:prstGeom>
          <a:noFill/>
        </p:spPr>
        <p:txBody>
          <a:bodyPr wrap="square" lIns="95250" tIns="95250" rIns="95250" bIns="95250" rtlCol="0" anchor="t">
            <a:no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5" name="Text 13"/>
          <p:cNvSpPr/>
          <p:nvPr>
            <p:custDataLst>
              <p:tags r:id="rId13"/>
            </p:custDataLst>
          </p:nvPr>
        </p:nvSpPr>
        <p:spPr>
          <a:xfrm>
            <a:off x="4850130" y="1729105"/>
            <a:ext cx="2046605" cy="716280"/>
          </a:xfrm>
          <a:prstGeom prst="rect">
            <a:avLst/>
          </a:prstGeom>
          <a:noFill/>
        </p:spPr>
        <p:txBody>
          <a:bodyPr wrap="square" lIns="95250" tIns="95250" rIns="95250" bIns="95250" rtlCol="0" anchor="t">
            <a:noAutofit/>
          </a:bodyPr>
          <a:lstStyle/>
          <a:p>
            <a:pPr indent="0" algn="just" fontAlgn="auto">
              <a:lnSpc>
                <a:spcPct val="150000"/>
              </a:lnSpc>
              <a:spcBef>
                <a:spcPts val="300"/>
              </a:spcBef>
              <a:buClrTx/>
              <a:buSzTx/>
              <a:buFontTx/>
              <a:buNone/>
            </a:pPr>
            <a:r>
              <a:rPr 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需要建立良好的沟通机制，协调各方利益，处理社区内的冲突和争议，保证社区健康发展</a:t>
            </a:r>
            <a:r>
              <a:rPr lang="zh-CN" alt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a:t>
            </a:r>
            <a:endParaRPr lang="zh-CN" alt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25" name="Text 10"/>
          <p:cNvSpPr/>
          <p:nvPr>
            <p:custDataLst>
              <p:tags r:id="rId14"/>
            </p:custDataLst>
          </p:nvPr>
        </p:nvSpPr>
        <p:spPr>
          <a:xfrm>
            <a:off x="5316855" y="3215005"/>
            <a:ext cx="2054860" cy="450215"/>
          </a:xfrm>
          <a:prstGeom prst="rect">
            <a:avLst/>
          </a:prstGeom>
          <a:noFill/>
        </p:spPr>
        <p:txBody>
          <a:bodyPr wrap="square" lIns="95250" tIns="95250" rIns="95250" bIns="95250" rtlCol="0" anchor="t">
            <a:noAutofit/>
          </a:bodyPr>
          <a:p>
            <a:pPr marL="0" indent="0">
              <a:lnSpc>
                <a:spcPct val="100000"/>
              </a:lnSpc>
              <a:spcBef>
                <a:spcPts val="375"/>
              </a:spcBef>
              <a:buNone/>
            </a:pPr>
            <a:r>
              <a:rPr lang="zh-CN" altLang="en-US" sz="1440" b="1" dirty="0">
                <a:solidFill>
                  <a:srgbClr val="2DA5FF"/>
                </a:solidFill>
                <a:latin typeface="微软雅黑" panose="020B0503020204020204" pitchFamily="34" charset="-122"/>
                <a:ea typeface="微软雅黑" panose="020B0503020204020204" pitchFamily="34" charset="-122"/>
                <a:cs typeface="微软雅黑" panose="020B0503020204020204" pitchFamily="34" charset="-120"/>
              </a:rPr>
              <a:t>质量控制与安全性</a:t>
            </a:r>
            <a:endParaRPr lang="en-US" sz="1440" dirty="0"/>
          </a:p>
        </p:txBody>
      </p:sp>
      <p:sp>
        <p:nvSpPr>
          <p:cNvPr id="26" name="Shape 11"/>
          <p:cNvSpPr/>
          <p:nvPr>
            <p:custDataLst>
              <p:tags r:id="rId15"/>
            </p:custDataLst>
          </p:nvPr>
        </p:nvSpPr>
        <p:spPr>
          <a:xfrm>
            <a:off x="4896485" y="3187700"/>
            <a:ext cx="423545" cy="459105"/>
          </a:xfrm>
          <a:custGeom>
            <a:avLst/>
            <a:gdLst/>
            <a:ahLst/>
            <a:cxnLst/>
            <a:rect l="l" t="t" r="r" b="b"/>
            <a:pathLst>
              <a:path w="420624" h="420624">
                <a:moveTo>
                  <a:pt x="52578" y="0"/>
                </a:moveTo>
                <a:moveTo>
                  <a:pt x="52578" y="0"/>
                </a:moveTo>
                <a:lnTo>
                  <a:pt x="368046" y="0"/>
                </a:lnTo>
                <a:quadBezTo>
                  <a:pt x="420624" y="0"/>
                  <a:pt x="420624" y="52578"/>
                </a:quadBezTo>
                <a:lnTo>
                  <a:pt x="420624" y="368046"/>
                </a:lnTo>
                <a:quadBezTo>
                  <a:pt x="420624" y="420624"/>
                  <a:pt x="368046" y="420624"/>
                </a:quadBezTo>
                <a:lnTo>
                  <a:pt x="52578" y="420624"/>
                </a:lnTo>
                <a:quadBezTo>
                  <a:pt x="0" y="420624"/>
                  <a:pt x="0" y="368046"/>
                </a:quadBezTo>
                <a:lnTo>
                  <a:pt x="0" y="52578"/>
                </a:lnTo>
                <a:quadBezTo>
                  <a:pt x="0" y="0"/>
                  <a:pt x="52578" y="0"/>
                </a:quadBezTo>
                <a:close/>
              </a:path>
            </a:pathLst>
          </a:custGeom>
          <a:solidFill>
            <a:srgbClr val="0078FF"/>
          </a:solidFill>
        </p:spPr>
      </p:sp>
      <p:sp>
        <p:nvSpPr>
          <p:cNvPr id="27" name="Text 12"/>
          <p:cNvSpPr/>
          <p:nvPr>
            <p:custDataLst>
              <p:tags r:id="rId16"/>
            </p:custDataLst>
          </p:nvPr>
        </p:nvSpPr>
        <p:spPr>
          <a:xfrm>
            <a:off x="4791710" y="3191510"/>
            <a:ext cx="635000" cy="440055"/>
          </a:xfrm>
          <a:prstGeom prst="rect">
            <a:avLst/>
          </a:prstGeom>
          <a:noFill/>
        </p:spPr>
        <p:txBody>
          <a:bodyPr wrap="square" lIns="95250" tIns="95250" rIns="95250" bIns="95250" rtlCol="0" anchor="t">
            <a:noAutofit/>
          </a:bodyPr>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28" name="Text 13"/>
          <p:cNvSpPr/>
          <p:nvPr>
            <p:custDataLst>
              <p:tags r:id="rId17"/>
            </p:custDataLst>
          </p:nvPr>
        </p:nvSpPr>
        <p:spPr>
          <a:xfrm>
            <a:off x="5316855" y="3463290"/>
            <a:ext cx="2740025" cy="1517015"/>
          </a:xfrm>
          <a:prstGeom prst="rect">
            <a:avLst/>
          </a:prstGeom>
          <a:noFill/>
        </p:spPr>
        <p:txBody>
          <a:bodyPr wrap="square" lIns="95250" tIns="95250" rIns="95250" bIns="95250" rtlCol="0" anchor="t">
            <a:noAutofit/>
          </a:bodyPr>
          <a:p>
            <a:pPr indent="0" algn="just" fontAlgn="auto">
              <a:lnSpc>
                <a:spcPct val="150000"/>
              </a:lnSpc>
              <a:spcBef>
                <a:spcPts val="300"/>
              </a:spcBef>
              <a:buClrTx/>
              <a:buSzTx/>
              <a:buFontTx/>
              <a:buNone/>
            </a:pPr>
            <a:r>
              <a:rPr lang="zh-CN" alt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为了保证软件的安全性和可靠性，项目团队需要建立健全的质量控制系统，包括但不限于自动化测试、代码审查流程等措施</a:t>
            </a:r>
            <a:r>
              <a:rPr lang="en-US" altLang="zh-CN"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10</a:t>
            </a:r>
            <a:r>
              <a:rPr lang="zh-CN" alt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a:t>
            </a:r>
            <a:endParaRPr lang="zh-CN" altLang="en-US" sz="101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93235" y="-75100"/>
            <a:ext cx="2161936" cy="2569464"/>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2095" b="1" dirty="0">
                <a:solidFill>
                  <a:srgbClr val="0D4C95">
                    <a:alpha val="30000"/>
                  </a:srgbClr>
                </a:solidFill>
                <a:latin typeface="Arial" panose="020B0604020202020204" pitchFamily="34" charset="0"/>
                <a:ea typeface="Arial" panose="020B0604020202020204" pitchFamily="34" charset="-122"/>
                <a:cs typeface="Arial" panose="020B0604020202020204" pitchFamily="34" charset="-120"/>
              </a:rPr>
              <a:t>02</a:t>
            </a:r>
            <a:endParaRPr lang="en-US" sz="1440" dirty="0"/>
          </a:p>
        </p:txBody>
      </p:sp>
      <p:sp>
        <p:nvSpPr>
          <p:cNvPr id="3" name="Text 1"/>
          <p:cNvSpPr/>
          <p:nvPr/>
        </p:nvSpPr>
        <p:spPr>
          <a:xfrm>
            <a:off x="2752053" y="815868"/>
            <a:ext cx="5189801"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D0E8F9"/>
                </a:solidFill>
                <a:latin typeface="微软雅黑" panose="020B0503020204020204" pitchFamily="34" charset="-122"/>
                <a:ea typeface="微软雅黑" panose="020B0503020204020204" pitchFamily="34" charset="-122"/>
                <a:cs typeface="微软雅黑" panose="020B0503020204020204" pitchFamily="34" charset="-120"/>
              </a:rPr>
              <a:t>开源项目社区特征</a:t>
            </a:r>
            <a:endParaRPr lang="en-US" sz="1440" dirty="0"/>
          </a:p>
        </p:txBody>
      </p:sp>
      <p:sp>
        <p:nvSpPr>
          <p:cNvPr id="4" name="Shape 2"/>
          <p:cNvSpPr/>
          <p:nvPr/>
        </p:nvSpPr>
        <p:spPr>
          <a:xfrm>
            <a:off x="2529040" y="632391"/>
            <a:ext cx="0" cy="1095009"/>
          </a:xfrm>
          <a:custGeom>
            <a:avLst/>
            <a:gdLst/>
            <a:ahLst/>
            <a:cxnLst/>
            <a:rect l="l" t="t" r="r" b="b"/>
            <a:pathLst>
              <a:path h="1095009">
                <a:moveTo>
                  <a:pt x="0" y="0"/>
                </a:moveTo>
                <a:moveTo>
                  <a:pt x="0" y="0"/>
                </a:moveTo>
                <a:lnTo>
                  <a:pt x="0" y="1095009"/>
                </a:lnTo>
              </a:path>
            </a:pathLst>
          </a:custGeom>
          <a:noFill/>
          <a:ln w="19050">
            <a:solidFill>
              <a:srgbClr val="084077"/>
            </a:solidFill>
            <a:prstDash val="solid"/>
            <a:headEnd type="none"/>
            <a:tailEnd type="none"/>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66361" y="81343"/>
            <a:ext cx="8877639" cy="6400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D4C95"/>
                </a:solidFill>
                <a:latin typeface="微软雅黑" panose="020B0503020204020204" pitchFamily="34" charset="-122"/>
                <a:ea typeface="微软雅黑" panose="020B0503020204020204" pitchFamily="34" charset="-122"/>
                <a:cs typeface="微软雅黑" panose="020B0503020204020204" pitchFamily="34" charset="-120"/>
              </a:rPr>
              <a:t>社区驱动模式</a:t>
            </a:r>
            <a:endParaRPr lang="en-US" sz="1440" dirty="0"/>
          </a:p>
        </p:txBody>
      </p:sp>
      <p:sp>
        <p:nvSpPr>
          <p:cNvPr id="3" name="Shape 1"/>
          <p:cNvSpPr/>
          <p:nvPr/>
        </p:nvSpPr>
        <p:spPr>
          <a:xfrm>
            <a:off x="202963" y="718381"/>
            <a:ext cx="8727393" cy="0"/>
          </a:xfrm>
          <a:custGeom>
            <a:avLst/>
            <a:gdLst/>
            <a:ahLst/>
            <a:cxnLst/>
            <a:rect l="l" t="t" r="r" b="b"/>
            <a:pathLst>
              <a:path w="8727393">
                <a:moveTo>
                  <a:pt x="0" y="0"/>
                </a:moveTo>
                <a:moveTo>
                  <a:pt x="0" y="0"/>
                </a:moveTo>
                <a:lnTo>
                  <a:pt x="8727393" y="0"/>
                </a:lnTo>
              </a:path>
            </a:pathLst>
          </a:custGeom>
          <a:noFill/>
          <a:ln w="9525">
            <a:solidFill>
              <a:srgbClr val="D0E8F9"/>
            </a:solidFill>
            <a:prstDash val="solid"/>
            <a:headEnd type="none"/>
            <a:tailEnd type="none"/>
          </a:ln>
        </p:spPr>
      </p:sp>
      <p:pic>
        <p:nvPicPr>
          <p:cNvPr id="4" name="Image 0" descr="https://sgw-dx.xf-yun.com/api/v1/sparkdesk/_17341710553079ad503fa59044c1c8d028f22895aacde.jpg?authorization=c2ltcGxlLWp3dCBhaz1zcGFya2Rlc2s4MDAwMDAwMDAwMDE7ZXhwPTMzMTA5NzEwNTU7YWxnbz1obWFjLXNoYTI1NjtzaWc9aXVSU2lnaVVGUkZwcjlxQ0IxNWUwN2pnNzh4eXdwdHdjSGtTY0ttaG1rYz0=&amp;x_location=7YfmxI7B7uKO7jlRxIftd60YfPD="/>
          <p:cNvPicPr>
            <a:picLocks noChangeAspect="1"/>
          </p:cNvPicPr>
          <p:nvPr/>
        </p:nvPicPr>
        <p:blipFill>
          <a:blip r:embed="rId2"/>
          <a:stretch>
            <a:fillRect/>
          </a:stretch>
        </p:blipFill>
        <p:spPr>
          <a:xfrm>
            <a:off x="888372" y="1088132"/>
            <a:ext cx="2283193" cy="1282693"/>
          </a:xfrm>
          <a:prstGeom prst="rect">
            <a:avLst/>
          </a:prstGeom>
        </p:spPr>
      </p:pic>
      <p:sp>
        <p:nvSpPr>
          <p:cNvPr id="5" name="Text 2"/>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社区驱动模式定义</a:t>
            </a:r>
            <a:endParaRPr lang="en-US" sz="1440" dirty="0"/>
          </a:p>
        </p:txBody>
      </p:sp>
      <p:sp>
        <p:nvSpPr>
          <p:cNvPr id="6" name="Text 3"/>
          <p:cNvSpPr/>
          <p:nvPr/>
        </p:nvSpPr>
        <p:spPr>
          <a:xfrm>
            <a:off x="822960" y="2773736"/>
            <a:ext cx="2414016"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社区驱动模式强调项目由社区成员共同参与和决策，通过提供代码、反馈和文档等贡献来推动项目发展。这种模式注重透明度和协作，确保所有利益相关者的意见被听取并反映在项目决策中。</a:t>
            </a:r>
            <a:endParaRPr lang="en-US" sz="1440" dirty="0"/>
          </a:p>
        </p:txBody>
      </p:sp>
      <p:pic>
        <p:nvPicPr>
          <p:cNvPr id="7" name="Image 1" descr="https://sgw-dx.xf-yun.com/api/v1/sparkdesk/_1734171058714e92affa22cd64ff19e7844a2f9764b60.jpg?authorization=c2ltcGxlLWp3dCBhaz1zcGFya2Rlc2s4MDAwMDAwMDAwMDE7ZXhwPTMzMTA5NzEwNTg7YWxnbz1obWFjLXNoYTI1NjtzaWc9SngzZ1NmWlFvY0N3QnUxN3dFRFVRQk9ZUnU5SEVHeWRxSTZwWEhrQ3c0ST0=&amp;x_location=7YfmxI7B7uKO7jlRxIftd60YfPD="/>
          <p:cNvPicPr>
            <a:picLocks noChangeAspect="1"/>
          </p:cNvPicPr>
          <p:nvPr/>
        </p:nvPicPr>
        <p:blipFill>
          <a:blip r:embed="rId3"/>
          <a:stretch>
            <a:fillRect/>
          </a:stretch>
        </p:blipFill>
        <p:spPr>
          <a:xfrm>
            <a:off x="3466980" y="1088132"/>
            <a:ext cx="2283193" cy="1282693"/>
          </a:xfrm>
          <a:prstGeom prst="rect">
            <a:avLst/>
          </a:prstGeom>
        </p:spPr>
      </p:pic>
      <p:sp>
        <p:nvSpPr>
          <p:cNvPr id="8" name="Text 4"/>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社区驱动模式优势</a:t>
            </a:r>
            <a:endParaRPr lang="en-US" sz="1440" dirty="0"/>
          </a:p>
        </p:txBody>
      </p:sp>
      <p:sp>
        <p:nvSpPr>
          <p:cNvPr id="9" name="Text 5"/>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社区驱动模式的优势包括更高的参与者活跃度和更强的社区凝聚力。由于决策过程透明且包容，这种模式能够吸引更多的开发者和用户参与，提高项目的可信度和影响力。</a:t>
            </a:r>
            <a:endParaRPr lang="en-US" sz="1440" dirty="0"/>
          </a:p>
        </p:txBody>
      </p:sp>
      <p:pic>
        <p:nvPicPr>
          <p:cNvPr id="10" name="Image 2" descr="https://sgw-dx.xf-yun.com/api/v1/sparkdesk/_17341710616173d32b31f39194b4c9eec478290a07f63.jpg?authorization=c2ltcGxlLWp3dCBhaz1zcGFya2Rlc2s4MDAwMDAwMDAwMDE7ZXhwPTMzMTA5NzEwNjE7YWxnbz1obWFjLXNoYTI1NjtzaWc9azV4T0orQjQ3Z280SVBDbU0yQ2dNa3JTclFhYmg0L2E5eWlLblZRaUY5Yz0=&amp;x_location=7YfmxI7B7uKO7jlRxIftd60YfPD="/>
          <p:cNvPicPr>
            <a:picLocks noChangeAspect="1"/>
          </p:cNvPicPr>
          <p:nvPr/>
        </p:nvPicPr>
        <p:blipFill>
          <a:blip r:embed="rId4"/>
          <a:stretch>
            <a:fillRect/>
          </a:stretch>
        </p:blipFill>
        <p:spPr>
          <a:xfrm>
            <a:off x="6009012" y="1088132"/>
            <a:ext cx="2283193" cy="1282693"/>
          </a:xfrm>
          <a:prstGeom prst="rect">
            <a:avLst/>
          </a:prstGeom>
        </p:spPr>
      </p:pic>
      <p:sp>
        <p:nvSpPr>
          <p:cNvPr id="11" name="Text 6"/>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78FF"/>
                </a:solidFill>
                <a:latin typeface="微软雅黑" panose="020B0503020204020204" pitchFamily="34" charset="-122"/>
                <a:ea typeface="微软雅黑" panose="020B0503020204020204" pitchFamily="34" charset="-122"/>
                <a:cs typeface="微软雅黑" panose="020B0503020204020204" pitchFamily="34" charset="-120"/>
              </a:rPr>
              <a:t>社区驱动模式挑战</a:t>
            </a:r>
            <a:endParaRPr lang="en-US" sz="1440" dirty="0"/>
          </a:p>
        </p:txBody>
      </p:sp>
      <p:sp>
        <p:nvSpPr>
          <p:cNvPr id="12" name="Text 7"/>
          <p:cNvSpPr/>
          <p:nvPr/>
        </p:nvSpPr>
        <p:spPr>
          <a:xfrm>
            <a:off x="5943600" y="2775208"/>
            <a:ext cx="2414016" cy="14996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70F"/>
                </a:solidFill>
                <a:latin typeface="微软雅黑" panose="020B0503020204020204" pitchFamily="34" charset="-122"/>
                <a:ea typeface="微软雅黑" panose="020B0503020204020204" pitchFamily="34" charset="-122"/>
                <a:cs typeface="微软雅黑" panose="020B0503020204020204" pitchFamily="34" charset="-120"/>
              </a:rPr>
              <a:t>尽管社区驱动模式具有显著优势，但也面临一些挑战，如协调不同利益方的需求、处理冲突以及确保决策的有效性。这些挑战需要通过良好的沟通和明确的管理策略来解决。</a:t>
            </a:r>
            <a:endParaRPr lang="en-US" sz="1440" dirty="0"/>
          </a:p>
        </p:txBody>
      </p:sp>
    </p:spTree>
  </p:cSld>
  <p:clrMapOvr>
    <a:masterClrMapping/>
  </p:clrMapOvr>
</p:sld>
</file>

<file path=ppt/tags/tag1.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10.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11.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12.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13.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14.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15.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16.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2.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3.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4.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5.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6.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7.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8.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ags/tag9.xml><?xml version="1.0" encoding="utf-8"?>
<p:tagLst xmlns:p="http://schemas.openxmlformats.org/presentationml/2006/main">
  <p:tag name="KSO_WM_DIAGRAM_VIRTUALLY_FRAME" val="{&quot;height&quot;:322.43401574803147,&quot;left&quot;:54.728818897637794,&quot;top&quot;:69.71598425196851,&quot;width&quot;:610.542362204724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9100</Words>
  <Application>WPS 演示</Application>
  <PresentationFormat>On-screen Show (16:9)</PresentationFormat>
  <Paragraphs>620</Paragraphs>
  <Slides>36</Slides>
  <Notes>35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36</vt:i4>
      </vt:variant>
    </vt:vector>
  </HeadingPairs>
  <TitlesOfParts>
    <vt:vector size="48" baseType="lpstr">
      <vt:lpstr>Arial</vt:lpstr>
      <vt:lpstr>宋体</vt:lpstr>
      <vt:lpstr>Wingdings</vt:lpstr>
      <vt:lpstr>微软雅黑</vt:lpstr>
      <vt:lpstr>微软雅黑</vt:lpstr>
      <vt:lpstr>Arial</vt:lpstr>
      <vt:lpstr>Arial</vt:lpstr>
      <vt:lpstr>Calibri</vt:lpstr>
      <vt:lpstr>Arial Unicode MS</vt:lpstr>
      <vt:lpstr>等线</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14826</cp:lastModifiedBy>
  <cp:revision>2</cp:revision>
  <dcterms:created xsi:type="dcterms:W3CDTF">2024-12-14T10:15:00Z</dcterms:created>
  <dcterms:modified xsi:type="dcterms:W3CDTF">2024-12-14T10:46:17Z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8CD0ED41E75C4B6C8CD2124E8F268F4C_12</vt:lpwstr>
  </property>
  <property fmtid="{D5CDD505-2E9C-101B-9397-08002B2CF9AE}" pid="3" name="KSOProductBuildVer">
    <vt:lpwstr>2052-12.1.0.19302</vt:lpwstr>
  </property>
</Properties>
</file>