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3" r:id="rId2"/>
    <p:sldId id="257" r:id="rId3"/>
    <p:sldId id="258" r:id="rId4"/>
    <p:sldId id="265" r:id="rId5"/>
    <p:sldId id="264" r:id="rId6"/>
    <p:sldId id="271" r:id="rId7"/>
    <p:sldId id="274" r:id="rId8"/>
    <p:sldId id="275" r:id="rId9"/>
    <p:sldId id="272" r:id="rId10"/>
    <p:sldId id="276" r:id="rId11"/>
    <p:sldId id="277" r:id="rId12"/>
    <p:sldId id="273" r:id="rId13"/>
    <p:sldId id="267" r:id="rId14"/>
    <p:sldId id="268" r:id="rId15"/>
    <p:sldId id="270" r:id="rId16"/>
    <p:sldId id="278" r:id="rId17"/>
    <p:sldId id="279" r:id="rId18"/>
    <p:sldId id="282" r:id="rId19"/>
    <p:sldId id="280" r:id="rId20"/>
    <p:sldId id="281" r:id="rId21"/>
    <p:sldId id="284" r:id="rId22"/>
    <p:sldId id="283" r:id="rId23"/>
    <p:sldId id="285" r:id="rId24"/>
    <p:sldId id="287" r:id="rId25"/>
    <p:sldId id="28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3"/>
    <p:restoredTop sz="95768"/>
  </p:normalViewPr>
  <p:slideViewPr>
    <p:cSldViewPr snapToGrid="0" snapToObjects="1">
      <p:cViewPr>
        <p:scale>
          <a:sx n="146" d="100"/>
          <a:sy n="146" d="100"/>
        </p:scale>
        <p:origin x="-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AAF85-9BEC-EE4B-A2D6-629E21E2BD86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90343-A285-E444-9B8B-A03A0DB5BF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今天的主角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ValueAnimator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getAnimated</a:t>
            </a:r>
            <a:r>
              <a:rPr kumimoji="1" lang="zh-CN" altLang="en-US" dirty="0" smtClean="0"/>
              <a:t>方法，取</a:t>
            </a:r>
            <a:r>
              <a:rPr kumimoji="1" lang="en-US" altLang="zh-CN" dirty="0" err="1" smtClean="0"/>
              <a:t>ProperyValuesHolder</a:t>
            </a:r>
            <a:r>
              <a:rPr kumimoji="1" lang="zh-CN" altLang="en-US" dirty="0" smtClean="0"/>
              <a:t>中的第一个对象，调它的</a:t>
            </a:r>
            <a:r>
              <a:rPr kumimoji="1" lang="en-US" altLang="zh-CN" dirty="0" err="1" smtClean="0"/>
              <a:t>getAnimatedValue</a:t>
            </a:r>
            <a:r>
              <a:rPr kumimoji="1" lang="zh-CN" altLang="en-US" dirty="0" smtClean="0"/>
              <a:t>方法，然后直接返回了</a:t>
            </a:r>
            <a:r>
              <a:rPr kumimoji="1" lang="en-US" altLang="zh-CN" dirty="0" err="1" smtClean="0"/>
              <a:t>mAnimatedValue</a:t>
            </a:r>
            <a:r>
              <a:rPr kumimoji="1" lang="zh-CN" altLang="en-US" dirty="0" smtClean="0"/>
              <a:t>这个成员变量的值</a:t>
            </a:r>
          </a:p>
          <a:p>
            <a:r>
              <a:rPr kumimoji="1" lang="zh-CN" altLang="en-US" dirty="0" smtClean="0"/>
              <a:t>其实在调</a:t>
            </a:r>
            <a:r>
              <a:rPr kumimoji="1" lang="en-US" altLang="zh-CN" dirty="0" smtClean="0"/>
              <a:t>onAnimationUpdate</a:t>
            </a:r>
            <a:r>
              <a:rPr kumimoji="1" lang="zh-CN" altLang="en-US" dirty="0" smtClean="0"/>
              <a:t>之前，已经计算好了值</a:t>
            </a:r>
          </a:p>
          <a:p>
            <a:r>
              <a:rPr kumimoji="1" lang="en-US" altLang="zh-CN" dirty="0" smtClean="0"/>
              <a:t>ValueAnimator</a:t>
            </a:r>
            <a:r>
              <a:rPr kumimoji="1" lang="zh-CN" altLang="en-US" dirty="0" smtClean="0"/>
              <a:t>中有一个</a:t>
            </a:r>
            <a:r>
              <a:rPr kumimoji="1" lang="en-US" altLang="zh-CN" dirty="0" err="1" smtClean="0"/>
              <a:t>animateValue</a:t>
            </a:r>
            <a:r>
              <a:rPr kumimoji="1" lang="zh-CN" altLang="en-US" dirty="0" smtClean="0"/>
              <a:t>方法，先用</a:t>
            </a:r>
            <a:r>
              <a:rPr kumimoji="1" lang="en-US" altLang="zh-CN" dirty="0" err="1" smtClean="0"/>
              <a:t>mInterpolator</a:t>
            </a:r>
            <a:r>
              <a:rPr kumimoji="1" lang="zh-CN" altLang="en-US" dirty="0" smtClean="0"/>
              <a:t>计算出</a:t>
            </a:r>
            <a:r>
              <a:rPr kumimoji="1" lang="en-US" altLang="zh-CN" dirty="0" smtClean="0"/>
              <a:t>fraction</a:t>
            </a:r>
            <a:r>
              <a:rPr kumimoji="1" lang="zh-CN" altLang="en-US" dirty="0" smtClean="0"/>
              <a:t>，然后调</a:t>
            </a:r>
            <a:r>
              <a:rPr kumimoji="1" lang="en-US" altLang="zh-CN" dirty="0" err="1" smtClean="0"/>
              <a:t>ProperyValuesHolder</a:t>
            </a:r>
            <a:r>
              <a:rPr kumimoji="1" lang="zh-CN" altLang="en-US" dirty="0" smtClean="0"/>
              <a:t>对象的</a:t>
            </a:r>
            <a:r>
              <a:rPr kumimoji="1" lang="en-US" altLang="zh-CN" dirty="0" err="1" smtClean="0"/>
              <a:t>calculateValue</a:t>
            </a:r>
            <a:r>
              <a:rPr kumimoji="1" lang="zh-CN" altLang="en-US" dirty="0" smtClean="0"/>
              <a:t>方法取计算值，然后再调</a:t>
            </a:r>
            <a:r>
              <a:rPr kumimoji="1" lang="en-US" altLang="zh-CN" dirty="0" err="1" smtClean="0"/>
              <a:t>OnAnimatorUpdate</a:t>
            </a:r>
            <a:r>
              <a:rPr kumimoji="1" lang="zh-CN" altLang="en-US" dirty="0" smtClean="0"/>
              <a:t>，</a:t>
            </a:r>
          </a:p>
          <a:p>
            <a:r>
              <a:rPr kumimoji="1" lang="zh-CN" altLang="en-US" dirty="0" smtClean="0"/>
              <a:t>其实也是去调</a:t>
            </a:r>
            <a:r>
              <a:rPr kumimoji="1" lang="en-US" altLang="zh-CN" dirty="0" err="1" smtClean="0"/>
              <a:t>KeyFrames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getValue</a:t>
            </a:r>
            <a:r>
              <a:rPr kumimoji="1" lang="zh-CN" altLang="en-US" dirty="0" smtClean="0"/>
              <a:t>方法获取值，最终是去调</a:t>
            </a:r>
            <a:r>
              <a:rPr kumimoji="1" lang="en-US" altLang="zh-CN" dirty="0" err="1" smtClean="0"/>
              <a:t>KeyFrame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getValue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23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26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回到刚才的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，来看一下插值器，插值器大家应该都很熟悉，</a:t>
            </a:r>
          </a:p>
          <a:p>
            <a:r>
              <a:rPr kumimoji="1" lang="zh-CN" altLang="en-US" dirty="0" smtClean="0"/>
              <a:t>常用的有线性、加速、减速、先加速后减速这些，其他的要用的时候到网上搜一下就行</a:t>
            </a:r>
          </a:p>
          <a:p>
            <a:r>
              <a:rPr kumimoji="1" lang="zh-CN" altLang="en-US" dirty="0" smtClean="0"/>
              <a:t>考虑下面这种场景</a:t>
            </a:r>
            <a:r>
              <a:rPr kumimoji="1" lang="zh-CN" altLang="en-US" dirty="0" smtClean="0">
                <a:sym typeface="Wingdings"/>
              </a:rPr>
              <a:t>：</a:t>
            </a:r>
          </a:p>
          <a:p>
            <a:r>
              <a:rPr kumimoji="1" lang="zh-CN" altLang="en-US" dirty="0" smtClean="0"/>
              <a:t>场景待补充</a:t>
            </a:r>
          </a:p>
          <a:p>
            <a:r>
              <a:rPr kumimoji="1" lang="is-IS" altLang="zh-CN" dirty="0" smtClean="0"/>
              <a:t>…...</a:t>
            </a:r>
          </a:p>
          <a:p>
            <a:endParaRPr kumimoji="1" lang="is-IS" altLang="zh-CN" dirty="0" smtClean="0"/>
          </a:p>
          <a:p>
            <a:r>
              <a:rPr kumimoji="1" lang="zh-CN" altLang="en-US" dirty="0" smtClean="0"/>
              <a:t>现有的插值器都不能满足我们的需求</a:t>
            </a:r>
          </a:p>
          <a:p>
            <a:r>
              <a:rPr kumimoji="1" lang="zh-CN" altLang="en-US" dirty="0" smtClean="0"/>
              <a:t>就需要自定义擦值器</a:t>
            </a:r>
          </a:p>
          <a:p>
            <a:r>
              <a:rPr kumimoji="1" lang="zh-CN" altLang="en-US" dirty="0" smtClean="0"/>
              <a:t>进入下一页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Interpolator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TimeInterpolator</a:t>
            </a:r>
            <a:r>
              <a:rPr kumimoji="1" lang="zh-CN" altLang="en-US" dirty="0" smtClean="0"/>
              <a:t>都可以</a:t>
            </a:r>
          </a:p>
          <a:p>
            <a:r>
              <a:rPr kumimoji="1" lang="zh-CN" altLang="en-US" dirty="0" smtClean="0"/>
              <a:t>关于为什么有这两个，看代码里面的注释，是说先有的</a:t>
            </a:r>
            <a:r>
              <a:rPr kumimoji="1" lang="en-US" altLang="zh-CN" dirty="0" smtClean="0"/>
              <a:t>Interpolator</a:t>
            </a:r>
            <a:r>
              <a:rPr kumimoji="1" lang="zh-CN" altLang="en-US" dirty="0" smtClean="0"/>
              <a:t>，后来引入了</a:t>
            </a:r>
            <a:r>
              <a:rPr kumimoji="1" lang="en-US" altLang="zh-CN" dirty="0" err="1" smtClean="0"/>
              <a:t>TimeInterpolator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Interpolator</a:t>
            </a:r>
            <a:r>
              <a:rPr kumimoji="1" lang="zh-CN" altLang="en-US" dirty="0" smtClean="0"/>
              <a:t>就继承</a:t>
            </a:r>
            <a:r>
              <a:rPr kumimoji="1" lang="en-US" altLang="zh-CN" dirty="0" err="1" smtClean="0"/>
              <a:t>TimeInterpolator</a:t>
            </a:r>
            <a:r>
              <a:rPr kumimoji="1" lang="zh-CN" altLang="en-US" dirty="0" smtClean="0"/>
              <a:t>，这样两个都可以用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只需要实现</a:t>
            </a:r>
            <a:r>
              <a:rPr kumimoji="1" lang="en-US" altLang="zh-CN" dirty="0" err="1" smtClean="0"/>
              <a:t>getInterpolation</a:t>
            </a:r>
            <a:r>
              <a:rPr kumimoji="1" lang="zh-CN" altLang="en-US" dirty="0" smtClean="0"/>
              <a:t>这个接口就可以</a:t>
            </a:r>
          </a:p>
          <a:p>
            <a:r>
              <a:rPr kumimoji="1" lang="zh-CN" altLang="en-US" dirty="0" smtClean="0"/>
              <a:t>看</a:t>
            </a:r>
            <a:r>
              <a:rPr kumimoji="1" lang="en-US" altLang="zh-CN" dirty="0" smtClean="0"/>
              <a:t>demo2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看一下刚才那个</a:t>
            </a:r>
            <a:r>
              <a:rPr kumimoji="1" lang="en-US" altLang="zh-CN" baseline="0" dirty="0" smtClean="0"/>
              <a:t>demo</a:t>
            </a:r>
            <a:r>
              <a:rPr kumimoji="1" lang="zh-CN" altLang="en-US" baseline="0" dirty="0" smtClean="0"/>
              <a:t>中的自定义插值器，</a:t>
            </a:r>
          </a:p>
          <a:p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乘以</a:t>
            </a:r>
            <a:r>
              <a:rPr kumimoji="1" lang="en-US" altLang="zh-CN" dirty="0" smtClean="0"/>
              <a:t>PI</a:t>
            </a:r>
            <a:r>
              <a:rPr kumimoji="1" lang="zh-CN" altLang="en-US" dirty="0" smtClean="0"/>
              <a:t>，再取三角函数</a:t>
            </a:r>
            <a:r>
              <a:rPr kumimoji="1" lang="en-US" altLang="zh-CN" dirty="0" smtClean="0"/>
              <a:t>sin</a:t>
            </a:r>
            <a:endParaRPr kumimoji="1" lang="zh-CN" altLang="en-US" dirty="0" smtClean="0"/>
          </a:p>
          <a:p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1,</a:t>
            </a:r>
          </a:p>
          <a:p>
            <a:r>
              <a:rPr kumimoji="1" lang="zh-CN" altLang="en-US" dirty="0" smtClean="0"/>
              <a:t>来看一下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sin(x)</a:t>
            </a:r>
            <a:r>
              <a:rPr kumimoji="1" lang="zh-CN" altLang="en-US" dirty="0" smtClean="0"/>
              <a:t>的图像</a:t>
            </a:r>
          </a:p>
          <a:p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乘以</a:t>
            </a:r>
            <a:r>
              <a:rPr kumimoji="1" lang="en-US" altLang="zh-CN" dirty="0" smtClean="0"/>
              <a:t>PI</a:t>
            </a:r>
            <a:r>
              <a:rPr kumimoji="1" lang="zh-CN" altLang="en-US" dirty="0" smtClean="0"/>
              <a:t>，就是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PI</a:t>
            </a:r>
            <a:r>
              <a:rPr kumimoji="1" lang="zh-CN" altLang="en-US" dirty="0" smtClean="0"/>
              <a:t>，</a:t>
            </a:r>
          </a:p>
          <a:p>
            <a:r>
              <a:rPr kumimoji="1" lang="zh-CN" altLang="en-US" dirty="0" smtClean="0"/>
              <a:t>返回值就是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再到</a:t>
            </a:r>
            <a:r>
              <a:rPr kumimoji="1" lang="en-US" altLang="zh-CN" dirty="0" smtClean="0"/>
              <a:t>0</a:t>
            </a:r>
          </a:p>
          <a:p>
            <a:endParaRPr kumimoji="1" lang="en-US" altLang="zh-CN" dirty="0" smtClean="0"/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需要实现接口</a:t>
            </a:r>
            <a:r>
              <a:rPr kumimoji="1" lang="en-US" altLang="zh-CN" dirty="0" err="1" smtClean="0"/>
              <a:t>TypeEvaluator</a:t>
            </a:r>
            <a:r>
              <a:rPr kumimoji="1" lang="zh-CN" altLang="en-US" dirty="0" smtClean="0"/>
              <a:t>，</a:t>
            </a:r>
          </a:p>
          <a:p>
            <a:r>
              <a:rPr kumimoji="1" lang="en-US" altLang="zh-CN" dirty="0" err="1" smtClean="0"/>
              <a:t>FloatEvaluator</a:t>
            </a:r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看</a:t>
            </a:r>
            <a:r>
              <a:rPr kumimoji="1" lang="en-US" altLang="zh-CN" dirty="0" smtClean="0"/>
              <a:t>demo3</a:t>
            </a:r>
            <a:r>
              <a:rPr kumimoji="1" lang="zh-CN" altLang="en-US" dirty="0" smtClean="0"/>
              <a:t>，自定义</a:t>
            </a:r>
            <a:r>
              <a:rPr kumimoji="1" lang="en-US" altLang="zh-CN" dirty="0" err="1" smtClean="0"/>
              <a:t>TypeEvaluator</a:t>
            </a:r>
            <a:endParaRPr kumimoji="1" lang="zh-CN" altLang="en-US" dirty="0" smtClean="0"/>
          </a:p>
          <a:p>
            <a:r>
              <a:rPr kumimoji="1" lang="zh-CN" altLang="en-US" dirty="0" smtClean="0"/>
              <a:t>刚才的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里面是重载了</a:t>
            </a:r>
            <a:r>
              <a:rPr kumimoji="1" lang="en-US" altLang="zh-CN" dirty="0" err="1" smtClean="0"/>
              <a:t>FloatEvaluator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evaluate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942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结束动画有两个方法，</a:t>
            </a:r>
            <a:r>
              <a:rPr kumimoji="1" lang="en-US" altLang="zh-CN" dirty="0" smtClean="0"/>
              <a:t>end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cancel</a:t>
            </a:r>
            <a:endParaRPr kumimoji="1" lang="zh-CN" altLang="en-US" dirty="0" smtClean="0"/>
          </a:p>
          <a:p>
            <a:r>
              <a:rPr kumimoji="1" lang="zh-CN" altLang="en-US" dirty="0" smtClean="0"/>
              <a:t>这两个方法有什么区别呢</a:t>
            </a:r>
          </a:p>
          <a:p>
            <a:r>
              <a:rPr kumimoji="1" lang="zh-CN" altLang="en-US" dirty="0" smtClean="0"/>
              <a:t>先来看</a:t>
            </a:r>
            <a:r>
              <a:rPr kumimoji="1" lang="en-US" altLang="zh-CN" dirty="0" smtClean="0"/>
              <a:t>demo4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endandcancel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来看一下</a:t>
            </a:r>
            <a:r>
              <a:rPr kumimoji="1" lang="en-US" altLang="zh-CN" dirty="0" err="1" smtClean="0"/>
              <a:t>ObjectAnimator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ObjectAnimator</a:t>
            </a:r>
            <a:r>
              <a:rPr kumimoji="1" lang="zh-CN" altLang="en-US" dirty="0" smtClean="0"/>
              <a:t>继承</a:t>
            </a:r>
            <a:r>
              <a:rPr kumimoji="1" lang="en-US" altLang="zh-CN" dirty="0" err="1" smtClean="0"/>
              <a:t>ValueAnimator</a:t>
            </a:r>
            <a:endParaRPr kumimoji="1" lang="zh-CN" altLang="en-US" dirty="0" smtClean="0"/>
          </a:p>
          <a:p>
            <a:r>
              <a:rPr kumimoji="1" lang="zh-CN" altLang="en-US" dirty="0" smtClean="0"/>
              <a:t>可以直接更改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的属性，不需要在</a:t>
            </a:r>
            <a:r>
              <a:rPr kumimoji="1" lang="en-US" altLang="zh-CN" dirty="0" err="1" smtClean="0"/>
              <a:t>onAnimationUpdate</a:t>
            </a:r>
            <a:r>
              <a:rPr kumimoji="1" lang="zh-CN" altLang="en-US" dirty="0" smtClean="0"/>
              <a:t>中自己计算，赋值</a:t>
            </a:r>
          </a:p>
          <a:p>
            <a:r>
              <a:rPr kumimoji="1" lang="zh-CN" altLang="en-US" dirty="0" smtClean="0"/>
              <a:t>看</a:t>
            </a:r>
            <a:r>
              <a:rPr kumimoji="1" lang="en-US" altLang="zh-CN" dirty="0" smtClean="0"/>
              <a:t>demo5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ObjectAnimator</a:t>
            </a:r>
            <a:endParaRPr kumimoji="1" lang="zh-CN" altLang="en-US" dirty="0" smtClean="0"/>
          </a:p>
          <a:p>
            <a:r>
              <a:rPr kumimoji="1" lang="zh-CN" altLang="en-US" dirty="0" smtClean="0"/>
              <a:t>这里我们不再是在自定义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中绘制，而是改变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的属性，做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的动画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226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继承</a:t>
            </a:r>
            <a:r>
              <a:rPr kumimoji="1" lang="en-US" altLang="zh-CN" dirty="0" err="1" smtClean="0"/>
              <a:t>ValueAnimator</a:t>
            </a:r>
            <a:r>
              <a:rPr kumimoji="1" lang="zh-CN" altLang="en-US" dirty="0" smtClean="0"/>
              <a:t>，多一个</a:t>
            </a:r>
            <a:r>
              <a:rPr kumimoji="1" lang="en-US" altLang="zh-CN" dirty="0" err="1" smtClean="0"/>
              <a:t>TimeListener</a:t>
            </a:r>
            <a:r>
              <a:rPr kumimoji="1" lang="zh-CN" altLang="en-US" dirty="0" smtClean="0"/>
              <a:t>接口，</a:t>
            </a:r>
          </a:p>
          <a:p>
            <a:r>
              <a:rPr kumimoji="1" lang="en-US" altLang="zh-CN" dirty="0" err="1" smtClean="0"/>
              <a:t>Totaltime</a:t>
            </a:r>
            <a:r>
              <a:rPr kumimoji="1" lang="zh-CN" altLang="en-US" dirty="0" smtClean="0"/>
              <a:t>是动画已经运行的时间</a:t>
            </a:r>
          </a:p>
          <a:p>
            <a:r>
              <a:rPr kumimoji="1" lang="en-US" altLang="zh-CN" dirty="0" err="1" smtClean="0"/>
              <a:t>deltaTime</a:t>
            </a:r>
            <a:r>
              <a:rPr kumimoji="1" lang="zh-CN" altLang="en-US" dirty="0" smtClean="0"/>
              <a:t>是上一帧到这一帧的时间</a:t>
            </a:r>
          </a:p>
          <a:p>
            <a:r>
              <a:rPr kumimoji="1" lang="zh-CN" altLang="en-US" dirty="0" smtClean="0"/>
              <a:t>看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0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首先，讲</a:t>
            </a:r>
            <a:r>
              <a:rPr kumimoji="1" lang="en-US" altLang="zh-CN" dirty="0" smtClean="0"/>
              <a:t>Animator</a:t>
            </a:r>
            <a:endParaRPr kumimoji="1" lang="zh-CN" altLang="en-US" dirty="0" smtClean="0"/>
          </a:p>
          <a:p>
            <a:r>
              <a:rPr kumimoji="1" lang="en-US" altLang="zh-CN" dirty="0" smtClean="0"/>
              <a:t>Animator</a:t>
            </a:r>
            <a:r>
              <a:rPr kumimoji="1" lang="zh-CN" altLang="en-US" dirty="0" smtClean="0"/>
              <a:t>，顾名思义，就是用来制作动画的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Animator</a:t>
            </a:r>
            <a:r>
              <a:rPr kumimoji="1" lang="zh-CN" altLang="en-US" dirty="0" smtClean="0"/>
              <a:t>是这一系列的基类</a:t>
            </a:r>
          </a:p>
          <a:p>
            <a:r>
              <a:rPr kumimoji="1" lang="zh-CN" altLang="en-US" dirty="0" smtClean="0"/>
              <a:t>右边那一块基本上是没用的</a:t>
            </a:r>
          </a:p>
          <a:p>
            <a:r>
              <a:rPr kumimoji="1" lang="en-US" altLang="zh-CN" dirty="0" err="1" smtClean="0"/>
              <a:t>AnimatorSet</a:t>
            </a:r>
            <a:r>
              <a:rPr kumimoji="1" lang="zh-CN" altLang="en-US" dirty="0" smtClean="0"/>
              <a:t>是用来组合</a:t>
            </a:r>
            <a:r>
              <a:rPr kumimoji="1" lang="en-US" altLang="zh-CN" dirty="0" smtClean="0"/>
              <a:t>Animator </a:t>
            </a:r>
            <a:r>
              <a:rPr kumimoji="1" lang="zh-CN" altLang="en-US" dirty="0" smtClean="0"/>
              <a:t>的</a:t>
            </a:r>
          </a:p>
          <a:p>
            <a:r>
              <a:rPr kumimoji="1" lang="en-US" altLang="zh-CN" dirty="0" smtClean="0"/>
              <a:t>ValueAnimator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ObjectAnimator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TimeAnimator</a:t>
            </a:r>
            <a:r>
              <a:rPr kumimoji="1" lang="zh-CN" altLang="en-US" dirty="0" smtClean="0"/>
              <a:t>，以后再分别介绍</a:t>
            </a:r>
          </a:p>
          <a:p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先来看一个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，切换展示</a:t>
            </a:r>
            <a:r>
              <a:rPr kumimoji="1" lang="en-US" altLang="zh-CN" dirty="0" smtClean="0"/>
              <a:t>demo1</a:t>
            </a:r>
            <a:r>
              <a:rPr kumimoji="1" lang="zh-CN" altLang="en-US" dirty="0" smtClean="0"/>
              <a:t>的动画效果</a:t>
            </a:r>
          </a:p>
          <a:p>
            <a:r>
              <a:rPr kumimoji="1" lang="zh-CN" altLang="en-US" dirty="0" smtClean="0"/>
              <a:t>展示完动画效果，再看一下绘制的代码，最后看一下动画控制的代码，然后切回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，进入下一张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AnimatorSet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继承 </a:t>
            </a:r>
            <a:r>
              <a:rPr kumimoji="1" lang="en-US" altLang="zh-CN" dirty="0" smtClean="0"/>
              <a:t>Animator</a:t>
            </a:r>
            <a:endParaRPr kumimoji="1" lang="zh-CN" altLang="en-US" dirty="0" smtClean="0"/>
          </a:p>
          <a:p>
            <a:r>
              <a:rPr kumimoji="1" lang="zh-CN" altLang="en-US" dirty="0" smtClean="0"/>
              <a:t>用来组合动画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这些方法的参数都是</a:t>
            </a:r>
            <a:r>
              <a:rPr kumimoji="1" lang="en-US" altLang="zh-CN" dirty="0" smtClean="0"/>
              <a:t>Animator</a:t>
            </a:r>
            <a:r>
              <a:rPr kumimoji="1" lang="zh-CN" altLang="en-US" dirty="0" smtClean="0"/>
              <a:t>，耳</a:t>
            </a:r>
            <a:r>
              <a:rPr kumimoji="1" lang="en-US" altLang="zh-CN" dirty="0" err="1" smtClean="0"/>
              <a:t>AnimatorSet</a:t>
            </a:r>
            <a:r>
              <a:rPr kumimoji="1" lang="zh-CN" altLang="en-US" dirty="0" smtClean="0"/>
              <a:t>也是</a:t>
            </a:r>
            <a:r>
              <a:rPr kumimoji="1" lang="en-US" altLang="zh-CN" dirty="0" smtClean="0"/>
              <a:t>Animator</a:t>
            </a:r>
            <a:r>
              <a:rPr kumimoji="1" lang="zh-CN" altLang="en-US" dirty="0" smtClean="0"/>
              <a:t>的子类，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没错，</a:t>
            </a:r>
            <a:r>
              <a:rPr kumimoji="1" lang="en-US" altLang="zh-CN" dirty="0" err="1" smtClean="0"/>
              <a:t>AnimatorSet</a:t>
            </a:r>
            <a:r>
              <a:rPr kumimoji="1" lang="zh-CN" altLang="en-US" dirty="0" smtClean="0"/>
              <a:t>也可以组合</a:t>
            </a:r>
            <a:r>
              <a:rPr kumimoji="1" lang="en-US" altLang="zh-CN" dirty="0" err="1" smtClean="0"/>
              <a:t>AnimatorSet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961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AnimatorSet</a:t>
            </a:r>
            <a:r>
              <a:rPr kumimoji="1" lang="zh-CN" altLang="en-US" dirty="0" smtClean="0"/>
              <a:t>也可以组合</a:t>
            </a:r>
            <a:r>
              <a:rPr kumimoji="1" lang="en-US" altLang="zh-CN" dirty="0" err="1" smtClean="0"/>
              <a:t>AnimatorSet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436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很灵活，可以实现很多效果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介绍动画逻辑：动画每一帧更新时，</a:t>
            </a:r>
            <a:r>
              <a:rPr kumimoji="1" lang="en-US" altLang="zh-CN" dirty="0" err="1" smtClean="0"/>
              <a:t>getAnimatedValue</a:t>
            </a:r>
            <a:r>
              <a:rPr kumimoji="1" lang="zh-CN" altLang="en-US" dirty="0" smtClean="0"/>
              <a:t>获取值，再乘以高度，然后重绘</a:t>
            </a:r>
          </a:p>
          <a:p>
            <a:r>
              <a:rPr kumimoji="1" lang="zh-CN" altLang="en-US" dirty="0" smtClean="0"/>
              <a:t>介绍一下各个方法</a:t>
            </a:r>
          </a:p>
          <a:p>
            <a:r>
              <a:rPr kumimoji="1" lang="zh-CN" altLang="en-US" dirty="0" smtClean="0"/>
              <a:t>接着来看一下</a:t>
            </a:r>
            <a:r>
              <a:rPr kumimoji="1" lang="en-US" altLang="zh-CN" dirty="0" smtClean="0"/>
              <a:t>AnimatorUpdateListener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onAnimationUpdate</a:t>
            </a:r>
            <a:r>
              <a:rPr kumimoji="1" lang="zh-CN" altLang="en-US" dirty="0" smtClean="0"/>
              <a:t>每一帧调一次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ValueAnimator</a:t>
            </a:r>
            <a:r>
              <a:rPr kumimoji="1" lang="zh-CN" altLang="en-US" dirty="0" smtClean="0"/>
              <a:t>里面有</a:t>
            </a:r>
            <a:r>
              <a:rPr kumimoji="1" lang="en-US" altLang="zh-CN" dirty="0" err="1" smtClean="0"/>
              <a:t>PropertyValuesHolder</a:t>
            </a:r>
            <a:r>
              <a:rPr kumimoji="1" lang="zh-CN" altLang="en-US" dirty="0" smtClean="0"/>
              <a:t>的数组</a:t>
            </a:r>
          </a:p>
          <a:p>
            <a:r>
              <a:rPr kumimoji="1" lang="en-US" altLang="zh-CN" dirty="0" err="1" smtClean="0"/>
              <a:t>PropertyValuesHolder</a:t>
            </a:r>
            <a:r>
              <a:rPr kumimoji="1" lang="zh-CN" altLang="en-US" dirty="0" smtClean="0"/>
              <a:t>用来保存属性和属性的值的信息，根据属性类型不同，有好多子类</a:t>
            </a:r>
          </a:p>
          <a:p>
            <a:r>
              <a:rPr kumimoji="1" lang="en-US" altLang="zh-CN" dirty="0" err="1" smtClean="0"/>
              <a:t>KeyFrames</a:t>
            </a:r>
            <a:r>
              <a:rPr kumimoji="1" lang="zh-CN" altLang="en-US" dirty="0" smtClean="0"/>
              <a:t>这个接口用来存储</a:t>
            </a:r>
            <a:r>
              <a:rPr kumimoji="1" lang="en-US" altLang="zh-CN" dirty="0" err="1" smtClean="0"/>
              <a:t>KeyFrame</a:t>
            </a:r>
            <a:r>
              <a:rPr kumimoji="1" lang="zh-CN" altLang="en-US" dirty="0" smtClean="0"/>
              <a:t>的对象列表，并提供根据这些</a:t>
            </a:r>
            <a:r>
              <a:rPr kumimoji="1" lang="en-US" altLang="zh-CN" dirty="0" err="1" smtClean="0"/>
              <a:t>KeyFrame</a:t>
            </a:r>
            <a:r>
              <a:rPr kumimoji="1" lang="zh-CN" altLang="en-US" dirty="0" smtClean="0"/>
              <a:t>计算值的方法</a:t>
            </a:r>
          </a:p>
          <a:p>
            <a:r>
              <a:rPr kumimoji="1" lang="zh-CN" altLang="en-US" dirty="0" smtClean="0"/>
              <a:t>实际上用到的是</a:t>
            </a:r>
            <a:r>
              <a:rPr kumimoji="1" lang="en-US" altLang="zh-CN" dirty="0" err="1" smtClean="0"/>
              <a:t>KeyFrameSets</a:t>
            </a:r>
            <a:r>
              <a:rPr kumimoji="1" lang="zh-CN" altLang="en-US" dirty="0" smtClean="0"/>
              <a:t>这个类</a:t>
            </a:r>
          </a:p>
          <a:p>
            <a:r>
              <a:rPr kumimoji="1" lang="en-US" altLang="zh-CN" dirty="0" err="1" smtClean="0"/>
              <a:t>KeyFrame</a:t>
            </a:r>
            <a:r>
              <a:rPr kumimoji="1" lang="zh-CN" altLang="en-US" dirty="0" smtClean="0"/>
              <a:t>，就是关键帧，同样也根据类型有不同的子类</a:t>
            </a:r>
          </a:p>
          <a:p>
            <a:r>
              <a:rPr kumimoji="1" lang="zh-CN" altLang="en-US" dirty="0" smtClean="0"/>
              <a:t>对照类图，来看一下前面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中用到的几个方法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82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来看一下</a:t>
            </a:r>
            <a:r>
              <a:rPr kumimoji="1" lang="en-US" altLang="zh-CN" dirty="0" err="1" smtClean="0"/>
              <a:t>ofFloat</a:t>
            </a:r>
            <a:r>
              <a:rPr kumimoji="1" lang="zh-CN" altLang="en-US" dirty="0" smtClean="0"/>
              <a:t>这个静态方法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876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ValueAnimator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ofFloat</a:t>
            </a:r>
            <a:r>
              <a:rPr kumimoji="1" lang="zh-CN" altLang="en-US" dirty="0" smtClean="0"/>
              <a:t>方法，首先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ValueAnimator</a:t>
            </a:r>
            <a:r>
              <a:rPr kumimoji="1" lang="zh-CN" altLang="en-US" dirty="0" smtClean="0"/>
              <a:t>，然后调</a:t>
            </a:r>
            <a:r>
              <a:rPr kumimoji="1" lang="en-US" altLang="zh-CN" dirty="0" err="1" smtClean="0"/>
              <a:t>setFloatValues</a:t>
            </a:r>
            <a:r>
              <a:rPr kumimoji="1" lang="zh-CN" altLang="en-US" dirty="0" smtClean="0"/>
              <a:t>方法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setFloatValues</a:t>
            </a:r>
            <a:r>
              <a:rPr kumimoji="1" lang="zh-CN" altLang="en-US" dirty="0" smtClean="0"/>
              <a:t>这个方法里面，会去检查</a:t>
            </a:r>
            <a:r>
              <a:rPr kumimoji="1" lang="en-US" altLang="zh-CN" dirty="0" err="1" smtClean="0"/>
              <a:t>PropertyValuesHolder</a:t>
            </a:r>
            <a:r>
              <a:rPr kumimoji="1" lang="zh-CN" altLang="en-US" dirty="0" smtClean="0"/>
              <a:t>这个数组是不是空的，如果不是空的，就直接取第一个，调</a:t>
            </a:r>
            <a:r>
              <a:rPr kumimoji="1" lang="en-US" altLang="zh-CN" dirty="0" err="1" smtClean="0"/>
              <a:t>setFloatValues</a:t>
            </a:r>
            <a:r>
              <a:rPr kumimoji="1" lang="zh-CN" altLang="en-US" dirty="0" smtClean="0"/>
              <a:t>方法，否则就调</a:t>
            </a:r>
            <a:r>
              <a:rPr kumimoji="1" lang="en-US" altLang="zh-CN" dirty="0" err="1" smtClean="0"/>
              <a:t>PropertyValuesHolder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ofFloat</a:t>
            </a:r>
            <a:r>
              <a:rPr kumimoji="1" lang="zh-CN" altLang="en-US" dirty="0" smtClean="0"/>
              <a:t>静态方法</a:t>
            </a:r>
          </a:p>
          <a:p>
            <a:r>
              <a:rPr kumimoji="1" lang="en-US" altLang="zh-CN" dirty="0" err="1" smtClean="0"/>
              <a:t>PropertyValuesHolder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ofFloat</a:t>
            </a:r>
            <a:r>
              <a:rPr kumimoji="1" lang="zh-CN" altLang="en-US" dirty="0" smtClean="0"/>
              <a:t>方法返回一个</a:t>
            </a:r>
            <a:r>
              <a:rPr kumimoji="1" lang="en-US" altLang="zh-CN" dirty="0" err="1" smtClean="0"/>
              <a:t>FloatPropertyValuesHolder</a:t>
            </a:r>
            <a:r>
              <a:rPr kumimoji="1" lang="zh-CN" altLang="en-US" dirty="0" smtClean="0"/>
              <a:t>的对象，图上只写了</a:t>
            </a:r>
            <a:r>
              <a:rPr kumimoji="1" lang="en-US" altLang="zh-CN" dirty="0" err="1" smtClean="0"/>
              <a:t>ofFloat</a:t>
            </a:r>
            <a:r>
              <a:rPr kumimoji="1" lang="zh-CN" altLang="en-US" dirty="0" smtClean="0"/>
              <a:t>方法，还有很多其他的，比如</a:t>
            </a:r>
            <a:r>
              <a:rPr kumimoji="1" lang="en-US" altLang="zh-CN" dirty="0" err="1" smtClean="0"/>
              <a:t>ofInt</a:t>
            </a:r>
            <a:r>
              <a:rPr kumimoji="1" lang="zh-CN" altLang="en-US" dirty="0" smtClean="0"/>
              <a:t>，就返回一个</a:t>
            </a:r>
            <a:r>
              <a:rPr kumimoji="1" lang="en-US" altLang="zh-CN" dirty="0" err="1" smtClean="0"/>
              <a:t>IntPropertyValuesHolder</a:t>
            </a:r>
            <a:r>
              <a:rPr kumimoji="1" lang="zh-CN" altLang="en-US" dirty="0" smtClean="0"/>
              <a:t>对象，这个应该算是工厂模式</a:t>
            </a:r>
          </a:p>
          <a:p>
            <a:r>
              <a:rPr kumimoji="1" lang="en-US" altLang="zh-CN" dirty="0" err="1" smtClean="0"/>
              <a:t>FloatPropertyValuesHolder</a:t>
            </a:r>
            <a:r>
              <a:rPr kumimoji="1" lang="zh-CN" altLang="en-US" dirty="0" smtClean="0"/>
              <a:t>的构造函数里面，调用</a:t>
            </a:r>
            <a:r>
              <a:rPr kumimoji="1" lang="en-US" altLang="zh-CN" dirty="0" err="1" smtClean="0"/>
              <a:t>setFloatValues</a:t>
            </a:r>
            <a:r>
              <a:rPr kumimoji="1" lang="zh-CN" altLang="en-US" dirty="0" smtClean="0"/>
              <a:t>方法，然后又调到父类的</a:t>
            </a:r>
            <a:r>
              <a:rPr kumimoji="1" lang="en-US" altLang="zh-CN" dirty="0" err="1" smtClean="0"/>
              <a:t>setFloatValues</a:t>
            </a:r>
            <a:r>
              <a:rPr kumimoji="1" lang="zh-CN" altLang="en-US" dirty="0" smtClean="0"/>
              <a:t>方法</a:t>
            </a:r>
          </a:p>
          <a:p>
            <a:r>
              <a:rPr kumimoji="1" lang="en-US" altLang="zh-CN" dirty="0" err="1" smtClean="0"/>
              <a:t>PropertyValuesHolder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setFloatValues</a:t>
            </a:r>
            <a:r>
              <a:rPr kumimoji="1" lang="zh-CN" altLang="en-US" dirty="0" smtClean="0"/>
              <a:t>方法里面，会去调</a:t>
            </a:r>
            <a:r>
              <a:rPr kumimoji="1" lang="en-US" altLang="zh-CN" dirty="0" err="1" smtClean="0"/>
              <a:t>KeyFrameSet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ofFloat</a:t>
            </a:r>
            <a:r>
              <a:rPr kumimoji="1" lang="zh-CN" altLang="en-US" dirty="0" smtClean="0"/>
              <a:t>方法，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一个</a:t>
            </a:r>
            <a:r>
              <a:rPr kumimoji="1" lang="en-US" altLang="zh-CN" dirty="0" err="1" smtClean="0"/>
              <a:t>KeyFrameSets</a:t>
            </a:r>
            <a:r>
              <a:rPr kumimoji="1" lang="zh-CN" altLang="en-US" dirty="0" smtClean="0"/>
              <a:t>对象，然后会根据</a:t>
            </a:r>
            <a:r>
              <a:rPr kumimoji="1" lang="en-US" altLang="zh-CN" dirty="0" err="1" smtClean="0"/>
              <a:t>vaues</a:t>
            </a:r>
            <a:r>
              <a:rPr kumimoji="1" lang="zh-CN" altLang="en-US" dirty="0" smtClean="0"/>
              <a:t>参数创建相应的</a:t>
            </a:r>
            <a:r>
              <a:rPr kumimoji="1" lang="en-US" altLang="zh-CN" dirty="0" err="1" smtClean="0"/>
              <a:t>KeyFrame</a:t>
            </a:r>
            <a:r>
              <a:rPr kumimoji="1" lang="zh-CN" altLang="en-US" dirty="0" smtClean="0"/>
              <a:t>，这里是</a:t>
            </a:r>
            <a:r>
              <a:rPr kumimoji="1" lang="en-US" altLang="zh-CN" dirty="0" err="1" smtClean="0"/>
              <a:t>FloatKeyFrame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478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再回到</a:t>
            </a:r>
            <a:r>
              <a:rPr kumimoji="1" lang="en-US" altLang="zh-CN" dirty="0" smtClean="0"/>
              <a:t>demo1</a:t>
            </a:r>
            <a:r>
              <a:rPr kumimoji="1" lang="zh-CN" altLang="en-US" dirty="0" smtClean="0"/>
              <a:t>，</a:t>
            </a:r>
          </a:p>
          <a:p>
            <a:r>
              <a:rPr kumimoji="1" lang="zh-CN" altLang="en-US" dirty="0" smtClean="0"/>
              <a:t>接下来讲一下，</a:t>
            </a:r>
            <a:r>
              <a:rPr kumimoji="1" lang="en-US" altLang="zh-CN" dirty="0" err="1" smtClean="0"/>
              <a:t>getAnimatedValue</a:t>
            </a:r>
            <a:r>
              <a:rPr kumimoji="1" lang="zh-CN" altLang="en-US" dirty="0" smtClean="0"/>
              <a:t>这个方法</a:t>
            </a:r>
          </a:p>
          <a:p>
            <a:endParaRPr kumimoji="1" lang="en-US" altLang="zh-CN" dirty="0" smtClean="0"/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50F38-946A-4344-8969-2030EF824029}" type="datetimeFigureOut">
              <a:rPr kumimoji="1" lang="zh-CN" altLang="en-US" smtClean="0"/>
              <a:t>15/11/6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Animator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ValueAnimator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2" y="1607560"/>
            <a:ext cx="11569235" cy="5370512"/>
          </a:xfrm>
        </p:spPr>
      </p:pic>
    </p:spTree>
    <p:extLst>
      <p:ext uri="{BB962C8B-B14F-4D97-AF65-F5344CB8AC3E}">
        <p14:creationId xmlns:p14="http://schemas.microsoft.com/office/powerpoint/2010/main" val="5243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animatedValue</a:t>
            </a:r>
            <a:r>
              <a:rPr kumimoji="1" lang="zh-CN" altLang="en-US" dirty="0" smtClean="0"/>
              <a:t>计算过程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V="1">
            <a:off x="443813" y="3491257"/>
            <a:ext cx="200282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98095" y="4862250"/>
            <a:ext cx="29987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animatedValue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446636" y="3011724"/>
            <a:ext cx="3426249" cy="9590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475390" y="3172853"/>
            <a:ext cx="3368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TimeInterpolator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5872885" y="3446592"/>
            <a:ext cx="200282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054809" y="2800261"/>
            <a:ext cx="16389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fraction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875708" y="2967059"/>
            <a:ext cx="3177759" cy="9590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999957" y="3123426"/>
            <a:ext cx="29292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TypeEvaluator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肘形连接符 25"/>
          <p:cNvCxnSpPr>
            <a:stCxn id="23" idx="3"/>
          </p:cNvCxnSpPr>
          <p:nvPr/>
        </p:nvCxnSpPr>
        <p:spPr>
          <a:xfrm flipH="1">
            <a:off x="7134807" y="3446592"/>
            <a:ext cx="3918660" cy="1755903"/>
          </a:xfrm>
          <a:prstGeom prst="bentConnector3">
            <a:avLst>
              <a:gd name="adj1" fmla="val -583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78137" y="2997326"/>
            <a:ext cx="16389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fraction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18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1690688"/>
            <a:ext cx="9928225" cy="4096652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425574" y="2200275"/>
            <a:ext cx="7889875" cy="314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Interpolator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80"/>
                </a:solidFill>
              </a:rPr>
              <a:t>public interface </a:t>
            </a:r>
            <a:r>
              <a:rPr lang="en-US" altLang="zh-CN" dirty="0" err="1"/>
              <a:t>TimeInterpolator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/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i="1" dirty="0">
                <a:solidFill>
                  <a:srgbClr val="80808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float </a:t>
            </a:r>
            <a:r>
              <a:rPr lang="en-US" altLang="zh-CN" dirty="0" err="1"/>
              <a:t>getInterpolation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0080"/>
                </a:solidFill>
              </a:rPr>
              <a:t>float </a:t>
            </a:r>
            <a:r>
              <a:rPr lang="en-US" altLang="zh-CN" dirty="0"/>
              <a:t>input);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kumimoji="1" lang="zh-CN" altLang="en-US" dirty="0"/>
          </a:p>
          <a:p>
            <a:r>
              <a:rPr lang="en-US" altLang="zh-CN" b="1" dirty="0">
                <a:solidFill>
                  <a:srgbClr val="000080"/>
                </a:solidFill>
              </a:rPr>
              <a:t>public interface </a:t>
            </a:r>
            <a:r>
              <a:rPr lang="en-US" altLang="zh-CN" dirty="0"/>
              <a:t>Interpolator </a:t>
            </a:r>
            <a:r>
              <a:rPr lang="en-US" altLang="zh-CN" b="1" dirty="0">
                <a:solidFill>
                  <a:srgbClr val="000080"/>
                </a:solidFill>
              </a:rPr>
              <a:t>extends </a:t>
            </a:r>
            <a:r>
              <a:rPr lang="en-US" altLang="zh-CN" dirty="0" err="1"/>
              <a:t>TimeInterpolator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/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3025" y="2486025"/>
            <a:ext cx="5172075" cy="60007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</a:t>
            </a:r>
            <a:r>
              <a:rPr kumimoji="1" lang="en-US" altLang="zh-CN" dirty="0" err="1" smtClean="0"/>
              <a:t>TimeInterpolator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34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0080"/>
                </a:solidFill>
              </a:rPr>
              <a:t>public </a:t>
            </a:r>
            <a:r>
              <a:rPr lang="en-US" altLang="zh-CN" b="1" dirty="0">
                <a:solidFill>
                  <a:srgbClr val="000080"/>
                </a:solidFill>
              </a:rPr>
              <a:t>class </a:t>
            </a:r>
            <a:r>
              <a:rPr lang="en-US" altLang="zh-CN" dirty="0" err="1"/>
              <a:t>SinInterpolator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80"/>
                </a:solidFill>
              </a:rPr>
              <a:t>implements </a:t>
            </a:r>
            <a:r>
              <a:rPr lang="en-US" altLang="zh-CN" dirty="0" err="1"/>
              <a:t>TimeInterpolator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808000"/>
                </a:solidFill>
              </a:rPr>
              <a:t>@Override</a:t>
            </a:r>
            <a:br>
              <a:rPr lang="en-US" altLang="zh-CN" dirty="0">
                <a:solidFill>
                  <a:srgbClr val="808000"/>
                </a:solidFill>
              </a:rPr>
            </a:br>
            <a:r>
              <a:rPr lang="en-US" altLang="zh-CN" dirty="0">
                <a:solidFill>
                  <a:srgbClr val="80800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float </a:t>
            </a:r>
            <a:r>
              <a:rPr lang="en-US" altLang="zh-CN" dirty="0" err="1"/>
              <a:t>getInterpolation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0080"/>
                </a:solidFill>
              </a:rPr>
              <a:t>float </a:t>
            </a:r>
            <a:r>
              <a:rPr lang="en-US" altLang="zh-CN" dirty="0"/>
              <a:t>input)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0080"/>
                </a:solidFill>
              </a:rPr>
              <a:t>return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0080"/>
                </a:solidFill>
              </a:rPr>
              <a:t>float</a:t>
            </a:r>
            <a:r>
              <a:rPr lang="en-US" altLang="zh-CN" dirty="0"/>
              <a:t>) </a:t>
            </a:r>
            <a:r>
              <a:rPr lang="en-US" altLang="zh-CN" dirty="0" err="1"/>
              <a:t>Math.</a:t>
            </a:r>
            <a:r>
              <a:rPr lang="en-US" altLang="zh-CN" i="1" dirty="0" err="1"/>
              <a:t>sin</a:t>
            </a:r>
            <a:r>
              <a:rPr lang="en-US" altLang="zh-CN" dirty="0"/>
              <a:t>(input * </a:t>
            </a:r>
            <a:r>
              <a:rPr lang="en-US" altLang="zh-CN" dirty="0" err="1"/>
              <a:t>Math.</a:t>
            </a:r>
            <a:r>
              <a:rPr lang="en-US" altLang="zh-CN" b="1" i="1" dirty="0" err="1">
                <a:solidFill>
                  <a:srgbClr val="660E7A"/>
                </a:solidFill>
              </a:rPr>
              <a:t>PI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25" y="3358464"/>
            <a:ext cx="3267075" cy="29534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6775" y="4578002"/>
            <a:ext cx="1951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input </a:t>
            </a:r>
            <a:r>
              <a:rPr kumimoji="1" lang="en-US" altLang="zh-CN" sz="2800" dirty="0" smtClean="0"/>
              <a:t>:  0-&gt;1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5055055"/>
            <a:ext cx="2574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return </a:t>
            </a:r>
            <a:r>
              <a:rPr kumimoji="1" lang="en-US" altLang="zh-CN" sz="2800" dirty="0"/>
              <a:t>: </a:t>
            </a:r>
            <a:r>
              <a:rPr kumimoji="1" lang="en-US" altLang="zh-CN" sz="2800" dirty="0" smtClean="0"/>
              <a:t>0-</a:t>
            </a:r>
            <a:r>
              <a:rPr kumimoji="1" lang="en-US" altLang="zh-CN" sz="2800" dirty="0"/>
              <a:t>&gt;1-&gt;</a:t>
            </a:r>
            <a:r>
              <a:rPr kumimoji="1" lang="en-US" altLang="zh-CN" sz="2800" dirty="0" smtClean="0"/>
              <a:t>0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</a:t>
            </a:r>
            <a:r>
              <a:rPr kumimoji="1" lang="en-US" altLang="zh-CN" dirty="0" err="1" smtClean="0"/>
              <a:t>TypeEvaluator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80"/>
                </a:solidFill>
              </a:rPr>
              <a:t>public interface </a:t>
            </a:r>
            <a:r>
              <a:rPr lang="en-US" altLang="zh-CN" dirty="0" err="1"/>
              <a:t>TypeEvaluator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20999D"/>
                </a:solidFill>
              </a:rPr>
              <a:t>T</a:t>
            </a:r>
            <a:r>
              <a:rPr lang="en-US" altLang="zh-CN" dirty="0"/>
              <a:t>&gt; {</a:t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/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i="1" dirty="0">
                <a:solidFill>
                  <a:srgbClr val="80808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</a:t>
            </a:r>
            <a:r>
              <a:rPr lang="en-US" altLang="zh-CN" dirty="0">
                <a:solidFill>
                  <a:srgbClr val="20999D"/>
                </a:solidFill>
              </a:rPr>
              <a:t>T </a:t>
            </a:r>
            <a:r>
              <a:rPr lang="en-US" altLang="zh-CN" dirty="0"/>
              <a:t>evaluate(</a:t>
            </a:r>
            <a:r>
              <a:rPr lang="en-US" altLang="zh-CN" b="1" dirty="0">
                <a:solidFill>
                  <a:srgbClr val="000080"/>
                </a:solidFill>
              </a:rPr>
              <a:t>float </a:t>
            </a:r>
            <a:r>
              <a:rPr lang="en-US" altLang="zh-CN" dirty="0"/>
              <a:t>fraction, </a:t>
            </a:r>
            <a:r>
              <a:rPr lang="en-US" altLang="zh-CN" dirty="0">
                <a:solidFill>
                  <a:srgbClr val="20999D"/>
                </a:solidFill>
              </a:rPr>
              <a:t>T </a:t>
            </a:r>
            <a:r>
              <a:rPr lang="en-US" altLang="zh-CN" dirty="0" err="1"/>
              <a:t>startValue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20999D"/>
                </a:solidFill>
              </a:rPr>
              <a:t>T </a:t>
            </a:r>
            <a:r>
              <a:rPr lang="en-US" altLang="zh-CN" dirty="0" err="1"/>
              <a:t>endValue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000080"/>
                </a:solidFill>
              </a:rPr>
              <a:t>public class </a:t>
            </a:r>
            <a:r>
              <a:rPr lang="en-US" altLang="zh-CN" dirty="0" err="1"/>
              <a:t>FloatEvaluator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80"/>
                </a:solidFill>
              </a:rPr>
              <a:t>implements </a:t>
            </a:r>
            <a:r>
              <a:rPr lang="en-US" altLang="zh-CN" dirty="0" err="1"/>
              <a:t>TypeEvaluator</a:t>
            </a:r>
            <a:r>
              <a:rPr lang="en-US" altLang="zh-CN" dirty="0"/>
              <a:t>&lt;Number&gt; {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/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i="1" dirty="0">
                <a:solidFill>
                  <a:srgbClr val="80808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</a:t>
            </a:r>
            <a:r>
              <a:rPr lang="en-US" altLang="zh-CN" dirty="0"/>
              <a:t>Float evaluate(</a:t>
            </a:r>
            <a:r>
              <a:rPr lang="en-US" altLang="zh-CN" b="1" dirty="0">
                <a:solidFill>
                  <a:srgbClr val="000080"/>
                </a:solidFill>
              </a:rPr>
              <a:t>float </a:t>
            </a:r>
            <a:r>
              <a:rPr lang="en-US" altLang="zh-CN" dirty="0"/>
              <a:t>fraction, Number </a:t>
            </a:r>
            <a:r>
              <a:rPr lang="en-US" altLang="zh-CN" dirty="0" err="1"/>
              <a:t>startValue</a:t>
            </a:r>
            <a:r>
              <a:rPr lang="en-US" altLang="zh-CN" dirty="0"/>
              <a:t>, Number </a:t>
            </a:r>
            <a:r>
              <a:rPr lang="en-US" altLang="zh-CN" dirty="0" err="1"/>
              <a:t>endValue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0080"/>
                </a:solidFill>
              </a:rPr>
              <a:t>float </a:t>
            </a:r>
            <a:r>
              <a:rPr lang="en-US" altLang="zh-CN" dirty="0" err="1"/>
              <a:t>startFloat</a:t>
            </a:r>
            <a:r>
              <a:rPr lang="en-US" altLang="zh-CN" dirty="0"/>
              <a:t> = </a:t>
            </a:r>
            <a:r>
              <a:rPr lang="en-US" altLang="zh-CN" dirty="0" err="1"/>
              <a:t>startValue.floatValue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0080"/>
                </a:solidFill>
              </a:rPr>
              <a:t>return </a:t>
            </a:r>
            <a:r>
              <a:rPr lang="en-US" altLang="zh-CN" dirty="0" err="1"/>
              <a:t>startFloat</a:t>
            </a:r>
            <a:r>
              <a:rPr lang="en-US" altLang="zh-CN" dirty="0"/>
              <a:t> + fraction * (</a:t>
            </a:r>
            <a:r>
              <a:rPr lang="en-US" altLang="zh-CN" dirty="0" err="1"/>
              <a:t>endValue.floatValue</a:t>
            </a:r>
            <a:r>
              <a:rPr lang="en-US" altLang="zh-CN" dirty="0"/>
              <a:t>() - </a:t>
            </a:r>
            <a:r>
              <a:rPr lang="en-US" altLang="zh-CN" dirty="0" err="1"/>
              <a:t>startFloat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end&amp;cancel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end</a:t>
            </a:r>
            <a:r>
              <a:rPr kumimoji="1" lang="zh-CN" altLang="en-US" dirty="0" smtClean="0"/>
              <a:t>：</a:t>
            </a:r>
          </a:p>
          <a:p>
            <a:pPr lvl="1"/>
            <a:r>
              <a:rPr kumimoji="1" lang="zh-CN" altLang="en-US" dirty="0" smtClean="0"/>
              <a:t>计算结束状态的值</a:t>
            </a:r>
          </a:p>
          <a:p>
            <a:pPr lvl="1"/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onAnimationUpdate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onAnimationEnd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r>
              <a:rPr kumimoji="1" lang="en-US" altLang="zh-CN" dirty="0" smtClean="0"/>
              <a:t>cancel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onAnimationCancel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onAnimationEnd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ObjectAnimator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 smtClean="0">
                <a:solidFill>
                  <a:srgbClr val="660E7A"/>
                </a:solidFill>
              </a:rPr>
              <a:t>mObjectAnimator</a:t>
            </a:r>
            <a:r>
              <a:rPr lang="en-US" altLang="zh-CN" b="1" dirty="0" smtClean="0">
                <a:solidFill>
                  <a:srgbClr val="660E7A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ObjectAnimator.</a:t>
            </a:r>
            <a:r>
              <a:rPr lang="en-US" altLang="zh-CN" i="1" dirty="0" err="1"/>
              <a:t>ofInt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660E7A"/>
                </a:solidFill>
              </a:rPr>
              <a:t>mView</a:t>
            </a:r>
            <a:r>
              <a:rPr lang="en-US" altLang="zh-CN" dirty="0"/>
              <a:t>, </a:t>
            </a:r>
            <a:r>
              <a:rPr lang="en-US" altLang="zh-CN" b="1" dirty="0" smtClean="0">
                <a:solidFill>
                  <a:srgbClr val="008000"/>
                </a:solidFill>
              </a:rPr>
              <a:t>“Height”</a:t>
            </a:r>
            <a:r>
              <a:rPr lang="en-US" altLang="zh-CN" dirty="0" smtClean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1920</a:t>
            </a:r>
            <a:r>
              <a:rPr lang="en-US" altLang="zh-CN" dirty="0" smtClean="0"/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 err="1">
                <a:solidFill>
                  <a:srgbClr val="660E7A"/>
                </a:solidFill>
              </a:rPr>
              <a:t>mObjectAnimator</a:t>
            </a:r>
            <a:r>
              <a:rPr lang="en-US" altLang="zh-CN" dirty="0" err="1"/>
              <a:t>.setDuration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1000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b="1" dirty="0" err="1">
                <a:solidFill>
                  <a:srgbClr val="660E7A"/>
                </a:solidFill>
              </a:rPr>
              <a:t>mObjectAnimator</a:t>
            </a:r>
            <a:r>
              <a:rPr lang="en-US" altLang="zh-CN" dirty="0" err="1"/>
              <a:t>.setRepeatCount</a:t>
            </a:r>
            <a:r>
              <a:rPr lang="en-US" altLang="zh-CN" dirty="0"/>
              <a:t>(</a:t>
            </a:r>
            <a:r>
              <a:rPr lang="en-US" altLang="zh-CN" dirty="0" err="1"/>
              <a:t>ValueAnimator.</a:t>
            </a:r>
            <a:r>
              <a:rPr lang="en-US" altLang="zh-CN" b="1" i="1" dirty="0" err="1">
                <a:solidFill>
                  <a:srgbClr val="660E7A"/>
                </a:solidFill>
              </a:rPr>
              <a:t>INFINITE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b="1" dirty="0" err="1" smtClean="0">
                <a:solidFill>
                  <a:srgbClr val="660E7A"/>
                </a:solidFill>
              </a:rPr>
              <a:t>mObjectAnimator</a:t>
            </a:r>
            <a:r>
              <a:rPr lang="en-US" altLang="zh-CN" dirty="0" err="1" smtClean="0"/>
              <a:t>.start</a:t>
            </a:r>
            <a:r>
              <a:rPr lang="en-US" altLang="zh-CN" dirty="0" smtClean="0"/>
              <a:t>();</a:t>
            </a:r>
            <a:endParaRPr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注意：</a:t>
            </a:r>
          </a:p>
          <a:p>
            <a:pPr marL="0" indent="0">
              <a:buNone/>
            </a:pPr>
            <a:r>
              <a:rPr kumimoji="1" lang="zh-CN" altLang="en-US" dirty="0" smtClean="0"/>
              <a:t>做动画的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必须实现相应属性的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67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MyView.setHeight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>
              <a:solidFill>
                <a:srgbClr val="00008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80"/>
                </a:solidFill>
              </a:rPr>
              <a:t>public </a:t>
            </a:r>
            <a:r>
              <a:rPr lang="en-US" altLang="zh-CN" b="1" dirty="0">
                <a:solidFill>
                  <a:srgbClr val="000080"/>
                </a:solidFill>
              </a:rPr>
              <a:t>void </a:t>
            </a:r>
            <a:r>
              <a:rPr lang="en-US" altLang="zh-CN" dirty="0" err="1"/>
              <a:t>setHeight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000080"/>
                </a:solidFill>
              </a:rPr>
              <a:t>int</a:t>
            </a:r>
            <a:r>
              <a:rPr lang="en-US" altLang="zh-CN" b="1" dirty="0">
                <a:solidFill>
                  <a:srgbClr val="000080"/>
                </a:solidFill>
              </a:rPr>
              <a:t> </a:t>
            </a:r>
            <a:r>
              <a:rPr lang="en-US" altLang="zh-CN" dirty="0"/>
              <a:t>height)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ViewGroup.LayoutParams</a:t>
            </a:r>
            <a:r>
              <a:rPr lang="en-US" altLang="zh-CN" dirty="0"/>
              <a:t> </a:t>
            </a:r>
            <a:r>
              <a:rPr lang="en-US" altLang="zh-CN" dirty="0" err="1"/>
              <a:t>lp</a:t>
            </a:r>
            <a:r>
              <a:rPr lang="en-US" altLang="zh-CN" dirty="0"/>
              <a:t> = </a:t>
            </a:r>
            <a:r>
              <a:rPr lang="en-US" altLang="zh-CN" dirty="0" err="1"/>
              <a:t>getLayoutParams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lp.</a:t>
            </a:r>
            <a:r>
              <a:rPr lang="en-US" altLang="zh-CN" b="1" dirty="0" err="1">
                <a:solidFill>
                  <a:srgbClr val="660E7A"/>
                </a:solidFill>
              </a:rPr>
              <a:t>height</a:t>
            </a:r>
            <a:r>
              <a:rPr lang="en-US" altLang="zh-CN" b="1" dirty="0">
                <a:solidFill>
                  <a:srgbClr val="660E7A"/>
                </a:solidFill>
              </a:rPr>
              <a:t> </a:t>
            </a:r>
            <a:r>
              <a:rPr lang="en-US" altLang="zh-CN" dirty="0"/>
              <a:t>= height;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setLayoutParams</a:t>
            </a:r>
            <a:r>
              <a:rPr lang="en-US" altLang="zh-CN" dirty="0"/>
              <a:t>(</a:t>
            </a:r>
            <a:r>
              <a:rPr lang="en-US" altLang="zh-CN" dirty="0" err="1"/>
              <a:t>lp</a:t>
            </a:r>
            <a:r>
              <a:rPr lang="en-US" altLang="zh-CN" dirty="0" smtClean="0"/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TimeAnimator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80"/>
                </a:solidFill>
              </a:rPr>
              <a:t>public static interface </a:t>
            </a:r>
            <a:r>
              <a:rPr lang="en-US" altLang="zh-CN" dirty="0" err="1"/>
              <a:t>TimeListener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80"/>
                </a:solidFill>
              </a:rPr>
              <a:t>void </a:t>
            </a:r>
            <a:r>
              <a:rPr lang="en-US" altLang="zh-CN" dirty="0" err="1"/>
              <a:t>onTimeUpdate</a:t>
            </a:r>
            <a:r>
              <a:rPr lang="en-US" altLang="zh-CN" dirty="0"/>
              <a:t>(</a:t>
            </a:r>
            <a:r>
              <a:rPr lang="en-US" altLang="zh-CN" dirty="0" err="1"/>
              <a:t>TimeAnimator</a:t>
            </a:r>
            <a:r>
              <a:rPr lang="en-US" altLang="zh-CN" dirty="0"/>
              <a:t> animation, </a:t>
            </a:r>
            <a:r>
              <a:rPr lang="en-US" altLang="zh-CN" b="1" dirty="0">
                <a:solidFill>
                  <a:srgbClr val="000080"/>
                </a:solidFill>
              </a:rPr>
              <a:t>long </a:t>
            </a:r>
            <a:r>
              <a:rPr lang="en-US" altLang="zh-CN" dirty="0" err="1"/>
              <a:t>totalTime</a:t>
            </a:r>
            <a:r>
              <a:rPr lang="en-US" altLang="zh-CN" dirty="0"/>
              <a:t>, </a:t>
            </a:r>
            <a:r>
              <a:rPr lang="en-US" altLang="zh-CN" b="1" dirty="0" smtClean="0">
                <a:solidFill>
                  <a:srgbClr val="000080"/>
                </a:solidFill>
              </a:rPr>
              <a:t>long </a:t>
            </a:r>
            <a:r>
              <a:rPr lang="en-US" altLang="zh-CN" dirty="0" err="1" smtClean="0"/>
              <a:t>deltaTime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Animator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082800"/>
            <a:ext cx="8191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AnimatorSet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solidFill>
                  <a:srgbClr val="660E7A"/>
                </a:solidFill>
              </a:rPr>
              <a:t>mAnimatorSet</a:t>
            </a:r>
            <a:r>
              <a:rPr lang="en-US" altLang="zh-CN" dirty="0" err="1"/>
              <a:t>.play</a:t>
            </a:r>
            <a:r>
              <a:rPr lang="en-US" altLang="zh-CN" dirty="0"/>
              <a:t>(</a:t>
            </a:r>
            <a:r>
              <a:rPr lang="en-US" altLang="zh-CN" dirty="0" err="1"/>
              <a:t>dropAnimator</a:t>
            </a:r>
            <a:r>
              <a:rPr lang="en-US" altLang="zh-CN" dirty="0"/>
              <a:t>).with(</a:t>
            </a:r>
            <a:r>
              <a:rPr lang="en-US" altLang="zh-CN" dirty="0" err="1"/>
              <a:t>fadeInAnimator</a:t>
            </a:r>
            <a:r>
              <a:rPr lang="en-US" altLang="zh-CN" dirty="0"/>
              <a:t>).before(</a:t>
            </a:r>
            <a:r>
              <a:rPr lang="en-US" altLang="zh-CN" dirty="0" err="1"/>
              <a:t>dropInWaterAnimator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b="1" dirty="0" err="1">
                <a:solidFill>
                  <a:srgbClr val="660E7A"/>
                </a:solidFill>
              </a:rPr>
              <a:t>mAnimatorSet</a:t>
            </a:r>
            <a:r>
              <a:rPr lang="en-US" altLang="zh-CN" dirty="0" err="1"/>
              <a:t>.play</a:t>
            </a:r>
            <a:r>
              <a:rPr lang="en-US" altLang="zh-CN" dirty="0"/>
              <a:t>(</a:t>
            </a:r>
            <a:r>
              <a:rPr lang="en-US" altLang="zh-CN" dirty="0" err="1"/>
              <a:t>dropInWaterAnimator</a:t>
            </a:r>
            <a:r>
              <a:rPr lang="en-US" altLang="zh-CN" dirty="0"/>
              <a:t>).with(</a:t>
            </a:r>
            <a:r>
              <a:rPr lang="en-US" altLang="zh-CN" dirty="0" err="1"/>
              <a:t>fadeOutAnimator</a:t>
            </a:r>
            <a:r>
              <a:rPr lang="en-US" altLang="zh-CN" dirty="0"/>
              <a:t>).with(</a:t>
            </a:r>
            <a:r>
              <a:rPr lang="en-US" altLang="zh-CN" dirty="0" err="1"/>
              <a:t>sprayFadeInAnimator</a:t>
            </a:r>
            <a:r>
              <a:rPr lang="en-US" altLang="zh-CN" dirty="0"/>
              <a:t>).with(</a:t>
            </a:r>
            <a:r>
              <a:rPr lang="en-US" altLang="zh-CN" dirty="0" err="1"/>
              <a:t>sprayScaleAnimator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b="1" dirty="0" err="1">
                <a:solidFill>
                  <a:srgbClr val="660E7A"/>
                </a:solidFill>
              </a:rPr>
              <a:t>mAnimatorSet</a:t>
            </a:r>
            <a:r>
              <a:rPr lang="en-US" altLang="zh-CN" dirty="0" err="1"/>
              <a:t>.play</a:t>
            </a:r>
            <a:r>
              <a:rPr lang="en-US" altLang="zh-CN" dirty="0"/>
              <a:t>(</a:t>
            </a:r>
            <a:r>
              <a:rPr lang="en-US" altLang="zh-CN" dirty="0" err="1"/>
              <a:t>sprayFadeInAnimator</a:t>
            </a:r>
            <a:r>
              <a:rPr lang="en-US" altLang="zh-CN" dirty="0"/>
              <a:t>).before(</a:t>
            </a:r>
            <a:r>
              <a:rPr lang="en-US" altLang="zh-CN" dirty="0" err="1"/>
              <a:t>sprayStayAnimator</a:t>
            </a:r>
            <a:r>
              <a:rPr lang="en-US" altLang="zh-CN" dirty="0"/>
              <a:t>).before(</a:t>
            </a:r>
            <a:r>
              <a:rPr lang="en-US" altLang="zh-CN" dirty="0" err="1"/>
              <a:t>sprayFadeOutAnimator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 err="1">
                <a:solidFill>
                  <a:srgbClr val="660E7A"/>
                </a:solidFill>
              </a:rPr>
              <a:t>mAnimatorSet</a:t>
            </a:r>
            <a:r>
              <a:rPr lang="en-US" altLang="zh-CN" dirty="0" err="1"/>
              <a:t>.start</a:t>
            </a:r>
            <a:r>
              <a:rPr lang="en-US" altLang="zh-CN" dirty="0"/>
              <a:t>();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5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AnimatorSet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animatorSet1.play(</a:t>
            </a:r>
            <a:r>
              <a:rPr lang="en-US" altLang="zh-CN" dirty="0" err="1"/>
              <a:t>dropAnimator</a:t>
            </a:r>
            <a:r>
              <a:rPr lang="en-US" altLang="zh-CN" dirty="0"/>
              <a:t>).with(</a:t>
            </a:r>
            <a:r>
              <a:rPr lang="en-US" altLang="zh-CN" dirty="0" err="1"/>
              <a:t>fadeInAnimator</a:t>
            </a:r>
            <a:r>
              <a:rPr lang="en-US" altLang="zh-CN" dirty="0"/>
              <a:t>).before(</a:t>
            </a:r>
            <a:r>
              <a:rPr lang="en-US" altLang="zh-CN" dirty="0" err="1"/>
              <a:t>dropInWaterAnimator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animatorSet2.play(</a:t>
            </a:r>
            <a:r>
              <a:rPr lang="en-US" altLang="zh-CN" dirty="0" err="1"/>
              <a:t>fadeOutAnimator</a:t>
            </a:r>
            <a:r>
              <a:rPr lang="en-US" altLang="zh-CN" dirty="0"/>
              <a:t>).with(</a:t>
            </a:r>
            <a:r>
              <a:rPr lang="en-US" altLang="zh-CN" dirty="0" err="1"/>
              <a:t>sprayFadeInAnimator</a:t>
            </a:r>
            <a:r>
              <a:rPr lang="en-US" altLang="zh-CN" dirty="0"/>
              <a:t>).with(</a:t>
            </a:r>
            <a:r>
              <a:rPr lang="en-US" altLang="zh-CN" dirty="0" err="1"/>
              <a:t>sprayScaleAnimator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animatorSet3.play(</a:t>
            </a:r>
            <a:r>
              <a:rPr lang="en-US" altLang="zh-CN" dirty="0" err="1"/>
              <a:t>sprayStayAnimator</a:t>
            </a:r>
            <a:r>
              <a:rPr lang="en-US" altLang="zh-CN" dirty="0"/>
              <a:t>).before(</a:t>
            </a:r>
            <a:r>
              <a:rPr lang="en-US" altLang="zh-CN" dirty="0" err="1"/>
              <a:t>sprayFadeOutAnimator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b="1" dirty="0" err="1">
                <a:solidFill>
                  <a:srgbClr val="660E7A"/>
                </a:solidFill>
              </a:rPr>
              <a:t>mAnimatorSet</a:t>
            </a:r>
            <a:r>
              <a:rPr lang="en-US" altLang="zh-CN" dirty="0" err="1"/>
              <a:t>.play</a:t>
            </a:r>
            <a:r>
              <a:rPr lang="en-US" altLang="zh-CN" dirty="0"/>
              <a:t>(animatorSet1).before(animatorSet2).before(animatorSet3);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 err="1">
                <a:solidFill>
                  <a:srgbClr val="660E7A"/>
                </a:solidFill>
              </a:rPr>
              <a:t>mAnimatorSet</a:t>
            </a:r>
            <a:r>
              <a:rPr lang="en-US" altLang="zh-CN" dirty="0" err="1"/>
              <a:t>.start</a:t>
            </a:r>
            <a:r>
              <a:rPr lang="en-US" altLang="zh-CN" dirty="0"/>
              <a:t>();</a:t>
            </a:r>
            <a:endParaRPr lang="zh-CN" altLang="en-US" b="1" dirty="0" smtClean="0">
              <a:solidFill>
                <a:srgbClr val="660E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相交模式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9081" y="365125"/>
            <a:ext cx="4487890" cy="633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上色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363" y="2287089"/>
            <a:ext cx="3123170" cy="31133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368" y="2276711"/>
            <a:ext cx="2861962" cy="31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solidFill>
                  <a:srgbClr val="000080"/>
                </a:solidFill>
              </a:rPr>
              <a:t>int</a:t>
            </a:r>
            <a:r>
              <a:rPr lang="en-US" altLang="zh-CN" b="1" dirty="0">
                <a:solidFill>
                  <a:srgbClr val="000080"/>
                </a:solidFill>
              </a:rPr>
              <a:t> </a:t>
            </a:r>
            <a:r>
              <a:rPr lang="en-US" altLang="zh-CN" dirty="0" err="1"/>
              <a:t>sc</a:t>
            </a:r>
            <a:r>
              <a:rPr lang="en-US" altLang="zh-CN" dirty="0"/>
              <a:t> = </a:t>
            </a:r>
            <a:r>
              <a:rPr lang="en-US" altLang="zh-CN" dirty="0" err="1"/>
              <a:t>canvas.saveLayer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, </a:t>
            </a:r>
            <a:r>
              <a:rPr lang="en-US" altLang="zh-CN" b="1" dirty="0" err="1">
                <a:solidFill>
                  <a:srgbClr val="660E7A"/>
                </a:solidFill>
              </a:rPr>
              <a:t>mWidth</a:t>
            </a:r>
            <a:r>
              <a:rPr lang="en-US" altLang="zh-CN" dirty="0"/>
              <a:t>, </a:t>
            </a:r>
            <a:r>
              <a:rPr lang="en-US" altLang="zh-CN" b="1" dirty="0" err="1">
                <a:solidFill>
                  <a:srgbClr val="660E7A"/>
                </a:solidFill>
              </a:rPr>
              <a:t>mHeight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000080"/>
                </a:solidFill>
              </a:rPr>
              <a:t>null</a:t>
            </a:r>
            <a:r>
              <a:rPr lang="en-US" altLang="zh-CN" dirty="0"/>
              <a:t>, </a:t>
            </a:r>
            <a:r>
              <a:rPr lang="en-US" altLang="zh-CN" dirty="0" err="1"/>
              <a:t>Canvas.</a:t>
            </a:r>
            <a:r>
              <a:rPr lang="en-US" altLang="zh-CN" b="1" i="1" dirty="0" err="1">
                <a:solidFill>
                  <a:srgbClr val="660E7A"/>
                </a:solidFill>
              </a:rPr>
              <a:t>ALL_SAVE_FLAG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err="1"/>
              <a:t>canvas.drawBitmap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660E7A"/>
                </a:solidFill>
              </a:rPr>
              <a:t>mLoadingBitmap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, </a:t>
            </a:r>
            <a:r>
              <a:rPr lang="en-US" altLang="zh-CN" b="1" dirty="0" err="1">
                <a:solidFill>
                  <a:srgbClr val="660E7A"/>
                </a:solidFill>
              </a:rPr>
              <a:t>mPaint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b="1" dirty="0" err="1">
                <a:solidFill>
                  <a:srgbClr val="660E7A"/>
                </a:solidFill>
              </a:rPr>
              <a:t>mPaint</a:t>
            </a:r>
            <a:r>
              <a:rPr lang="en-US" altLang="zh-CN" dirty="0" err="1"/>
              <a:t>.setXfermode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0080"/>
                </a:solidFill>
              </a:rPr>
              <a:t>new </a:t>
            </a:r>
            <a:r>
              <a:rPr lang="en-US" altLang="zh-CN" dirty="0" err="1"/>
              <a:t>PorterDuffXfermode</a:t>
            </a:r>
            <a:r>
              <a:rPr lang="en-US" altLang="zh-CN" dirty="0"/>
              <a:t>(</a:t>
            </a:r>
            <a:r>
              <a:rPr lang="en-US" altLang="zh-CN" dirty="0" err="1"/>
              <a:t>Mode.</a:t>
            </a:r>
            <a:r>
              <a:rPr lang="en-US" altLang="zh-CN" b="1" i="1" dirty="0" err="1">
                <a:solidFill>
                  <a:srgbClr val="660E7A"/>
                </a:solidFill>
              </a:rPr>
              <a:t>SRC_ATOP</a:t>
            </a:r>
            <a:r>
              <a:rPr lang="en-US" altLang="zh-CN" dirty="0"/>
              <a:t>));</a:t>
            </a:r>
            <a:br>
              <a:rPr lang="en-US" altLang="zh-CN" dirty="0"/>
            </a:br>
            <a:r>
              <a:rPr lang="en-US" altLang="zh-CN" dirty="0" err="1"/>
              <a:t>canvas.drawBitmap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660E7A"/>
                </a:solidFill>
              </a:rPr>
              <a:t>mMaskBitmap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, </a:t>
            </a:r>
            <a:r>
              <a:rPr lang="en-US" altLang="zh-CN" b="1" dirty="0" err="1">
                <a:solidFill>
                  <a:srgbClr val="660E7A"/>
                </a:solidFill>
              </a:rPr>
              <a:t>mMaskTop</a:t>
            </a:r>
            <a:r>
              <a:rPr lang="en-US" altLang="zh-CN" dirty="0"/>
              <a:t>, </a:t>
            </a:r>
            <a:r>
              <a:rPr lang="en-US" altLang="zh-CN" b="1" dirty="0" err="1">
                <a:solidFill>
                  <a:srgbClr val="660E7A"/>
                </a:solidFill>
              </a:rPr>
              <a:t>mPaint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b="1" dirty="0" err="1">
                <a:solidFill>
                  <a:srgbClr val="660E7A"/>
                </a:solidFill>
              </a:rPr>
              <a:t>mPaint</a:t>
            </a:r>
            <a:r>
              <a:rPr lang="en-US" altLang="zh-CN" dirty="0" err="1"/>
              <a:t>.setXfermode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0080"/>
                </a:solidFill>
              </a:rPr>
              <a:t>null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err="1"/>
              <a:t>canvas.restoreToCount</a:t>
            </a:r>
            <a:r>
              <a:rPr lang="en-US" altLang="zh-CN" dirty="0"/>
              <a:t>(</a:t>
            </a:r>
            <a:r>
              <a:rPr lang="en-US" altLang="zh-CN" dirty="0" err="1"/>
              <a:t>sc</a:t>
            </a:r>
            <a:r>
              <a:rPr lang="en-US" altLang="zh-CN" dirty="0"/>
              <a:t>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3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裁剪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178" y="2675173"/>
            <a:ext cx="2403390" cy="23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1690688"/>
            <a:ext cx="9928225" cy="40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AnimatorUpdateListener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41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Animator</a:t>
            </a:r>
            <a:r>
              <a:rPr kumimoji="1" lang="en-US" altLang="zh-CN" dirty="0" err="1"/>
              <a:t>.</a:t>
            </a:r>
            <a:r>
              <a:rPr kumimoji="1" lang="en-US" altLang="zh-CN" dirty="0" err="1" smtClean="0"/>
              <a:t>Listeners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err="1" smtClean="0"/>
              <a:t>AnimatorListener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err="1"/>
              <a:t>AnimatorPauseListener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72225" y="800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1350963"/>
            <a:ext cx="11252200" cy="482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50" y="1690688"/>
            <a:ext cx="100711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ValueAnimator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840815" cy="5032375"/>
          </a:xfrm>
        </p:spPr>
      </p:pic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1690688"/>
            <a:ext cx="9928225" cy="4096652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425576" y="1914525"/>
            <a:ext cx="6089650" cy="314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8448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ValueAnimator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2" y="1487488"/>
            <a:ext cx="11569235" cy="5370512"/>
          </a:xfrm>
        </p:spPr>
      </p:pic>
    </p:spTree>
    <p:extLst>
      <p:ext uri="{BB962C8B-B14F-4D97-AF65-F5344CB8AC3E}">
        <p14:creationId xmlns:p14="http://schemas.microsoft.com/office/powerpoint/2010/main" val="1077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1690688"/>
            <a:ext cx="9928225" cy="4096652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5457826" y="3971925"/>
            <a:ext cx="4171950" cy="4000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0778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17366</TotalTime>
  <Words>957</Words>
  <Application>Microsoft Macintosh PowerPoint</Application>
  <PresentationFormat>宽屏</PresentationFormat>
  <Paragraphs>161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Wingdings</vt:lpstr>
      <vt:lpstr>宋体</vt:lpstr>
      <vt:lpstr>Arial</vt:lpstr>
      <vt:lpstr>Office 主题</vt:lpstr>
      <vt:lpstr>Animator</vt:lpstr>
      <vt:lpstr>Animator</vt:lpstr>
      <vt:lpstr>demo1</vt:lpstr>
      <vt:lpstr>AnimatorUpdateListener</vt:lpstr>
      <vt:lpstr>Animator.Listeners</vt:lpstr>
      <vt:lpstr>ValueAnimator</vt:lpstr>
      <vt:lpstr>demo1</vt:lpstr>
      <vt:lpstr>ValueAnimator</vt:lpstr>
      <vt:lpstr>demo1</vt:lpstr>
      <vt:lpstr>ValueAnimator</vt:lpstr>
      <vt:lpstr>animatedValue计算过程</vt:lpstr>
      <vt:lpstr>demo1</vt:lpstr>
      <vt:lpstr>Interpolator</vt:lpstr>
      <vt:lpstr>自定义TimeInterpolator</vt:lpstr>
      <vt:lpstr>自定义TypeEvaluator</vt:lpstr>
      <vt:lpstr>end&amp;cancel</vt:lpstr>
      <vt:lpstr>ObjectAnimator</vt:lpstr>
      <vt:lpstr>MyView.setHeight</vt:lpstr>
      <vt:lpstr>TimeAnimator</vt:lpstr>
      <vt:lpstr>AnimatorSet</vt:lpstr>
      <vt:lpstr>AnimatorSet</vt:lpstr>
      <vt:lpstr>相交模式</vt:lpstr>
      <vt:lpstr>上色</vt:lpstr>
      <vt:lpstr>使用</vt:lpstr>
      <vt:lpstr>裁剪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动画实用技巧</dc:title>
  <dc:creator>Microsoft Office 用户</dc:creator>
  <cp:lastModifiedBy>Microsoft Office 用户</cp:lastModifiedBy>
  <cp:revision>59</cp:revision>
  <dcterms:created xsi:type="dcterms:W3CDTF">2015-10-24T02:09:40Z</dcterms:created>
  <dcterms:modified xsi:type="dcterms:W3CDTF">2015-11-06T10:23:11Z</dcterms:modified>
</cp:coreProperties>
</file>