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8" r:id="rId4"/>
    <p:sldId id="263" r:id="rId5"/>
    <p:sldId id="259" r:id="rId6"/>
    <p:sldId id="270" r:id="rId7"/>
    <p:sldId id="269" r:id="rId8"/>
    <p:sldId id="260" r:id="rId9"/>
    <p:sldId id="261" r:id="rId10"/>
    <p:sldId id="266" r:id="rId11"/>
    <p:sldId id="262" r:id="rId12"/>
    <p:sldId id="264" r:id="rId13"/>
    <p:sldId id="265" r:id="rId14"/>
    <p:sldId id="271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BD1EE-4173-4D8A-8519-1376E45B71F9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FF664-A374-47E2-99EB-0498490D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69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FF664-A374-47E2-99EB-0498490D2C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75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FF664-A374-47E2-99EB-0498490D2C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09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FF664-A374-47E2-99EB-0498490D2C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9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FF664-A374-47E2-99EB-0498490D2C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06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FF664-A374-47E2-99EB-0498490D2C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30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C94D5-C60B-4E3A-850B-E2CA2504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E8B931-825B-48EB-9960-654494203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858BA-354E-49D0-AC7B-C85800E2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3D28-2E44-4EE3-93E0-3829156637E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00EB5B-CC2A-4331-9E6C-E600A4D8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25C4C-B845-496E-803A-895C8418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B9A-31D3-41CB-BB9D-F65254126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4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ED215-6AC6-405F-B2BF-B3DC1AA4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F2CED5-F65B-4CB6-AD5D-EBD4AF34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CB917-97D3-4CBD-A3B5-05B03C6F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3D28-2E44-4EE3-93E0-3829156637E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034F9B-3E04-4F23-8F42-2799B18C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E932D4-410F-4C06-95EE-26B1AA32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B9A-31D3-41CB-BB9D-F65254126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7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444148-96AA-40F5-8232-8B2769108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A8507F-085F-4716-84FC-4B8258CB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D6A0C-FA68-4C0C-BC68-E0127678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3D28-2E44-4EE3-93E0-3829156637E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B3EF6C-B984-42A5-A6BB-F315F7A8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DA0131-4251-4360-8C1A-6DE61E81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B9A-31D3-41CB-BB9D-F65254126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6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4F58F-7800-4FA5-9F82-27675EA7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91A1B-8F07-4B96-92D8-DB7CF969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C21A01-05C2-4CA7-90D0-2C1E5932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3D28-2E44-4EE3-93E0-3829156637E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0BE8FD-C557-44F5-AB3A-0F22740F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66B541-794B-447A-8E74-20070373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B9A-31D3-41CB-BB9D-F65254126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86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951FA-AAB7-42D2-B8BE-A05C204B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4BDA42-1E76-42DA-B14C-A1AEBD68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261FE-4C2F-4D87-AF0B-BFD053B8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3D28-2E44-4EE3-93E0-3829156637E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7E78EB-1E5B-4954-81F1-CF7F620D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05C677-4F8C-448F-A6CD-DBDD5310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B9A-31D3-41CB-BB9D-F65254126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73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7725C-F299-459B-B90E-944ADA9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2F605-851D-472B-A54D-93F47D4DF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DF3893-ABAC-4179-83F6-FBFDE793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F72720-D5D8-4CB9-8BE5-34D90689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3D28-2E44-4EE3-93E0-3829156637E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708159-C2A5-4E35-A132-442E284B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ECE48C-D20F-4BEA-A6D2-7DCE8962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B9A-31D3-41CB-BB9D-F65254126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3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A6E97-70CE-40E7-BC3B-2AE64680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6FD529-9776-4E44-B213-58E24FAC5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C22838-B8E4-443E-9ABB-D17F46DE7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236605-95E9-4464-8E85-EBFA67015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D0F314-0FDF-4E26-872B-3627A5CA2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1DF0D8-FE21-408E-BC3A-19623792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3D28-2E44-4EE3-93E0-3829156637E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81EFA4-F762-46AF-8F18-1D46DDA1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331689-5220-46D5-AE2F-44583055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B9A-31D3-41CB-BB9D-F65254126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0E40D-D6BA-4F3E-8A44-6B5C786C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CB7337-4E7C-4798-AF42-A3657E56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3D28-2E44-4EE3-93E0-3829156637E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7EB14D-7029-41D5-BD36-089419B7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E5ADDA-D628-4A6E-B0CE-FB439C6E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B9A-31D3-41CB-BB9D-F65254126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5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B9DAC-4FCF-45E4-AFA3-C73BFD7B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3D28-2E44-4EE3-93E0-3829156637E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16E4F5-9434-4276-B5F7-3450F450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96CC0-15BF-49C0-8E5E-2087CD69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B9A-31D3-41CB-BB9D-F65254126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08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CEDFD-DA56-4F45-AC5A-DDCC98DF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A286E-21DC-4AA0-9DD1-302EF958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3C08B2-132A-4C92-BC58-0324A95A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17ED59-4FBF-4F36-B105-0BD3A2F7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3D28-2E44-4EE3-93E0-3829156637E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598150-FAB5-4959-A6B4-1185CC1E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C1548A-0978-4A83-9BAD-001D139E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B9A-31D3-41CB-BB9D-F65254126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76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90F83-B781-487F-A75C-A569EEAE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4B3D8D-CBC1-4D4B-840E-C126D9F4F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48AFA3-542C-4CF4-BB11-D56740EF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168BB9-09BD-423B-809A-AA24ED3C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3D28-2E44-4EE3-93E0-3829156637E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03D03E-1F7F-435B-866E-ECB19A97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BE21D7-862A-4B5A-BAA3-90D41414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B9A-31D3-41CB-BB9D-F65254126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82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26458B-1235-44E7-AF20-BDD22A61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6E89FA-4688-4839-B0DF-CC47025AF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C98D8E-FA77-450B-9548-9CEA6BF1E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3D28-2E44-4EE3-93E0-3829156637E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3C3753-8BE8-45DC-B7B4-9E967A3EE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68031-237B-434E-B7C4-248B7A27A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0B9A-31D3-41CB-BB9D-F65254126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0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103AB2-C090-458F-B752-294F23AFA8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E384F5-137A-40B1-97F0-694CC6ECD5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13091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DBC4630-03DA-474F-BBCB-BA3AE6B317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418A25-6EAC-4140-BFE6-284E1925B5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7279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996A60AD-1BAD-4BDE-9770-7C3A2C9F1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7" r="7666" b="3"/>
          <a:stretch/>
        </p:blipFill>
        <p:spPr>
          <a:xfrm>
            <a:off x="5511871" y="780500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pic>
        <p:nvPicPr>
          <p:cNvPr id="11" name="圖片 10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5C91FC8B-1B49-4E79-B308-0A0473924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2" r="13886" b="-1"/>
          <a:stretch/>
        </p:blipFill>
        <p:spPr>
          <a:xfrm>
            <a:off x="8918761" y="-4331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</p:spPr>
      </p:pic>
      <p:pic>
        <p:nvPicPr>
          <p:cNvPr id="9" name="圖片 8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63116270-6B24-4CE2-B572-37936591D6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7010"/>
          <a:stretch/>
        </p:blipFill>
        <p:spPr>
          <a:xfrm>
            <a:off x="1246574" y="10"/>
            <a:ext cx="3913632" cy="228522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7" name="圖片 6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CDF94E17-DE48-4C67-B056-D46F1F5BE2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4" r="29430" b="-3"/>
          <a:stretch/>
        </p:blipFill>
        <p:spPr>
          <a:xfrm>
            <a:off x="20" y="2279205"/>
            <a:ext cx="356461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2B142A-499C-4C29-9405-19F2F2C7A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3283" y="4212292"/>
            <a:ext cx="5788466" cy="1166408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國家技術士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網頁設計乙級檢定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術科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AF2862-3450-4F11-B39B-7D5ADEE78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781" y="5395893"/>
            <a:ext cx="5609219" cy="473566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單元十二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應檢前的準備與題目認識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3183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2182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應試流程說明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1A7189-03AB-4F4C-B38B-A2238CE77B4F}"/>
              </a:ext>
            </a:extLst>
          </p:cNvPr>
          <p:cNvSpPr txBox="1"/>
          <p:nvPr/>
        </p:nvSpPr>
        <p:spPr>
          <a:xfrm>
            <a:off x="2714050" y="1308446"/>
            <a:ext cx="702296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軟體安裝期間必須做的檢查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鍵盤按鍵逐一按過並習慣按鍵位置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確實測試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運作狀況並檢查設定是否符合規定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測試資料庫連線狀況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基礎指令檢查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a.HTML/CSS/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b.PHP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&lt;-&gt; MySQL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讀取語法都要檢查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c.JS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基礎指令檢查及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debugger(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瀏灠器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的運作檢查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工具軟體的設定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a.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字型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b.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色彩配置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c.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輔助功能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函式提示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程式碼範本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…)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確認試題素材內容及試題本檔案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990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2182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關鍵解題技巧說明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6E602-D7CE-4C1A-8F10-84523821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18" y="1238106"/>
            <a:ext cx="5640427" cy="542131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(90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短標籤設定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TW" dirty="0" err="1"/>
              <a:t>short_open_tag</a:t>
            </a:r>
            <a:r>
              <a:rPr lang="en-US" altLang="zh-TW" dirty="0"/>
              <a:t>=on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TW" dirty="0"/>
              <a:t>&lt;?php ?&gt;  -&gt;  &lt;?  ?&gt;;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altLang="zh-TW" dirty="0"/>
              <a:t>&lt;?php echo  ?&gt; -&gt; &lt;?=  ?&gt;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預開資料夾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altLang="zh-TW" dirty="0"/>
              <a:t>/</a:t>
            </a:r>
            <a:r>
              <a:rPr lang="en-US" altLang="zh-TW" dirty="0" err="1"/>
              <a:t>js</a:t>
            </a:r>
            <a:r>
              <a:rPr lang="en-US" altLang="zh-TW" dirty="0"/>
              <a:t> ,/</a:t>
            </a:r>
            <a:r>
              <a:rPr lang="en-US" altLang="zh-TW" dirty="0" err="1"/>
              <a:t>css</a:t>
            </a:r>
            <a:r>
              <a:rPr lang="en-US" altLang="zh-TW" dirty="0"/>
              <a:t>,/icon,/images,/movie..</a:t>
            </a:r>
            <a:r>
              <a:rPr lang="en-US" altLang="zh-TW" dirty="0" err="1"/>
              <a:t>etc</a:t>
            </a:r>
            <a:endParaRPr lang="en-US" altLang="zh-TW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函式及函式庫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三題的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函式合併在單檔內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jQuery.js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記得先複製到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6B739BA-B635-4E8E-98AB-05FC1FEBABA2}"/>
              </a:ext>
            </a:extLst>
          </p:cNvPr>
          <p:cNvSpPr txBox="1">
            <a:spLocks/>
          </p:cNvSpPr>
          <p:nvPr/>
        </p:nvSpPr>
        <p:spPr>
          <a:xfrm>
            <a:off x="5555000" y="1238105"/>
            <a:ext cx="6347682" cy="542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>
              <a:spcBef>
                <a:spcPts val="1200"/>
              </a:spcBef>
              <a:spcAft>
                <a:spcPts val="1200"/>
              </a:spcAft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常用語法及自訂函式預寫及測試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 lvl="2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</a:p>
          <a:p>
            <a:pPr marL="1080000" lvl="3">
              <a:spcBef>
                <a:spcPts val="0"/>
              </a:spcBef>
              <a:spcAft>
                <a:spcPts val="600"/>
              </a:spcAft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 FROM/UPDATE /DELETE/INSERT INTO</a:t>
            </a:r>
          </a:p>
          <a:p>
            <a:pPr marL="720000" lvl="2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</a:p>
          <a:p>
            <a:pPr marL="1080000" lvl="3">
              <a:spcBef>
                <a:spcPts val="0"/>
              </a:spcBef>
              <a:spcAft>
                <a:spcPts val="600"/>
              </a:spcAft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迴圈語法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0" lvl="3">
              <a:spcBef>
                <a:spcPts val="0"/>
              </a:spcBef>
              <a:spcAft>
                <a:spcPts val="600"/>
              </a:spcAft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常用的字串函式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0" lvl="3">
              <a:spcBef>
                <a:spcPts val="0"/>
              </a:spcBef>
              <a:spcAft>
                <a:spcPts val="600"/>
              </a:spcAft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pdo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0" lvl="2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pPr marL="1080000" lvl="3">
              <a:spcBef>
                <a:spcPts val="0"/>
              </a:spcBef>
              <a:spcAft>
                <a:spcPts val="600"/>
              </a:spcAft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-&gt; &lt;table&gt;&lt;tr&gt;&lt;td&gt;&lt;/td&gt;&lt;/tr&gt;&lt;/table&gt;</a:t>
            </a:r>
          </a:p>
          <a:p>
            <a:pPr marL="1080000" lvl="3">
              <a:spcBef>
                <a:spcPts val="0"/>
              </a:spcBef>
              <a:spcAft>
                <a:spcPts val="600"/>
              </a:spcAft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特殊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&lt;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filedset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&gt;&lt;legend&gt;&lt;/legend&gt;&lt;/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filedset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1080000" lvl="3">
              <a:spcBef>
                <a:spcPts val="0"/>
              </a:spcBef>
              <a:spcAft>
                <a:spcPts val="600"/>
              </a:spcAft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&lt;form action=″″ method=″″&gt;&lt;/form&gt;</a:t>
            </a:r>
          </a:p>
          <a:p>
            <a:pPr marL="622800" lvl="2">
              <a:spcBef>
                <a:spcPts val="0"/>
              </a:spcBef>
              <a:spcAft>
                <a:spcPts val="600"/>
              </a:spcAft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自訂函式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0" lvl="3">
              <a:spcBef>
                <a:spcPts val="0"/>
              </a:spcBef>
              <a:spcAft>
                <a:spcPts val="600"/>
              </a:spcAft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相關的自訂函式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0" lvl="3">
              <a:spcBef>
                <a:spcPts val="0"/>
              </a:spcBef>
              <a:spcAft>
                <a:spcPts val="600"/>
              </a:spcAft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解題會用到的自訂函式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頁面導向，資料庫操作，分頁計算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080000" lvl="3">
              <a:spcBef>
                <a:spcPts val="0"/>
              </a:spcBef>
              <a:spcAft>
                <a:spcPts val="600"/>
              </a:spcAft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1200"/>
              </a:spcBef>
              <a:spcAft>
                <a:spcPts val="1200"/>
              </a:spcAft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867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2182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關鍵解題技巧說明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6E602-D7CE-4C1A-8F10-84523821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01" y="1300163"/>
            <a:ext cx="5760500" cy="5223019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函式應用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foreach(){}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strtotime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文字時間轉時間單位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ceil()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floor()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explode(″.″,filename)[1];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取副檔名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nl2br();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轉換斷行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mb_substr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text,start,end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″utf8″);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子字串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sprintf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(″%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d″,int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格式化數字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serialize()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unserialize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序列化陣列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array_fill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/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in_array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implode(″,″,array);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把陣列重組成字串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str_repeat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(″*″,n);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次字元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E0DF7BF-D6D4-48CE-AE86-4D9D9F8C0CD9}"/>
              </a:ext>
            </a:extLst>
          </p:cNvPr>
          <p:cNvSpPr txBox="1">
            <a:spLocks/>
          </p:cNvSpPr>
          <p:nvPr/>
        </p:nvSpPr>
        <p:spPr>
          <a:xfrm>
            <a:off x="6237538" y="1300163"/>
            <a:ext cx="5760500" cy="52230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$(″″).hover()/ $(″″).show()/ $(″″).hide()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$(″″).append();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在元素後方增加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$.post();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方式傳送資料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$(″″).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取得表單的值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$(″″).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attr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取得標籤屬性的值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$(″″).eq();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取得群組元素的某一元素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$(″″).animate();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動畫函式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$(″″).remove();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移除元素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$(″″).prop();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元素屬性值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array.push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新增陣列元素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array.splice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從陣列中移除元素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098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2182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關鍵解題技巧說明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6E602-D7CE-4C1A-8F10-84523821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27" y="1227588"/>
            <a:ext cx="11283844" cy="512141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善用一行式語法來精簡程式碼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三元運算式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(    )? : ;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減少變數宣告的使用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($_GET[],$_POST[],$_SESSION[]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直接當成變數使用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熟悉陣列的使用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– SESSION /array()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–Array()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查詢語法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聯表查詢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LIMIT / ORDER BY / GROUP BY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GROUP_CONCAT()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IN()-&gt;$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="SELECT * FROM goods WHERE seq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IN".$goods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.";";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559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4168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關鍵解題技巧說明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6E602-D7CE-4C1A-8F10-84523821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83" y="1325562"/>
            <a:ext cx="11283844" cy="512141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資料表設計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儘可能簡化欄位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儘可能不拆表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不考慮正規化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29C2F3ED-BF96-4FCD-A943-2EA49D3AA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8" y="1251222"/>
            <a:ext cx="2587509" cy="3227330"/>
          </a:xfrm>
          <a:prstGeom prst="rect">
            <a:avLst/>
          </a:prstGeom>
        </p:spPr>
      </p:pic>
      <p:pic>
        <p:nvPicPr>
          <p:cNvPr id="8" name="圖片 7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8D89E4F-9E6B-48FA-8D1E-2EEBC0009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51" y="1256961"/>
            <a:ext cx="3703746" cy="3227330"/>
          </a:xfrm>
          <a:prstGeom prst="rect">
            <a:avLst/>
          </a:prstGeom>
        </p:spPr>
      </p:pic>
      <p:pic>
        <p:nvPicPr>
          <p:cNvPr id="10" name="圖片 9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64127D44-31A4-4739-962C-9A142BB67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8" y="4871476"/>
            <a:ext cx="4094851" cy="17925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7E06CCF-307D-4085-91F1-2017FC44C00D}"/>
              </a:ext>
            </a:extLst>
          </p:cNvPr>
          <p:cNvSpPr/>
          <p:nvPr/>
        </p:nvSpPr>
        <p:spPr>
          <a:xfrm>
            <a:off x="4239872" y="1154545"/>
            <a:ext cx="6511637" cy="34535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52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980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關鍵解題技巧說明</a:t>
            </a:r>
          </a:p>
        </p:txBody>
      </p:sp>
      <p:pic>
        <p:nvPicPr>
          <p:cNvPr id="12" name="圖片 11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B287EC18-88A5-4FFD-836A-D01A01586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24" y="2549459"/>
            <a:ext cx="8880049" cy="3764034"/>
          </a:xfrm>
          <a:prstGeom prst="rect">
            <a:avLst/>
          </a:prstGeom>
        </p:spPr>
      </p:pic>
      <p:pic>
        <p:nvPicPr>
          <p:cNvPr id="14" name="圖片 1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3054E24C-16E3-41F7-83CC-8E6A036B0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4" y="2549459"/>
            <a:ext cx="2031746" cy="156190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42DC13B-0C02-45D9-8EB5-2E712FF8059F}"/>
              </a:ext>
            </a:extLst>
          </p:cNvPr>
          <p:cNvSpPr txBox="1"/>
          <p:nvPr/>
        </p:nvSpPr>
        <p:spPr>
          <a:xfrm>
            <a:off x="411636" y="1235005"/>
            <a:ext cx="110796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儘量減少跨表查詢的使用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比如可以透過跨表查詢來得出每篇文被多少人按過讚，也可以設計成在每次按讚時去累加文章的按讚數，這樣在顯示文章資訊時就少操作一張表，可以減化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語法並避免錯誤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06218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主題綱要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6E602-D7CE-4C1A-8F10-84523821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265" y="1605254"/>
            <a:ext cx="4836862" cy="435133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乙級檢定的特性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乙級題目架構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解題所需技術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應試流程說明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關鍵解題技巧說明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810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E0C0C7A-ECCA-4521-B4A4-97BAF6317A16}"/>
              </a:ext>
            </a:extLst>
          </p:cNvPr>
          <p:cNvSpPr/>
          <p:nvPr/>
        </p:nvSpPr>
        <p:spPr>
          <a:xfrm>
            <a:off x="0" y="1062183"/>
            <a:ext cx="6096000" cy="26335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7E41D0-9029-4ED9-A38E-7BFADE73AABB}"/>
              </a:ext>
            </a:extLst>
          </p:cNvPr>
          <p:cNvSpPr/>
          <p:nvPr/>
        </p:nvSpPr>
        <p:spPr>
          <a:xfrm>
            <a:off x="6096000" y="1062182"/>
            <a:ext cx="6096000" cy="2567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6200FF-4DDD-40A3-B8E3-DD65DABFD5D1}"/>
              </a:ext>
            </a:extLst>
          </p:cNvPr>
          <p:cNvSpPr/>
          <p:nvPr/>
        </p:nvSpPr>
        <p:spPr>
          <a:xfrm>
            <a:off x="7967" y="3943927"/>
            <a:ext cx="6096000" cy="2914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E10228-170A-42CA-8EBA-E4D6E9BF4B9A}"/>
              </a:ext>
            </a:extLst>
          </p:cNvPr>
          <p:cNvSpPr/>
          <p:nvPr/>
        </p:nvSpPr>
        <p:spPr>
          <a:xfrm>
            <a:off x="6103967" y="3695701"/>
            <a:ext cx="6096000" cy="31622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4623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乙級檢定的特性</a:t>
            </a:r>
            <a:endParaRPr lang="en-US" altLang="zh-TW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D6FF409-08E1-435E-84B2-27ECA969F80B}"/>
              </a:ext>
            </a:extLst>
          </p:cNvPr>
          <p:cNvSpPr txBox="1"/>
          <p:nvPr/>
        </p:nvSpPr>
        <p:spPr>
          <a:xfrm>
            <a:off x="46180" y="1132760"/>
            <a:ext cx="18231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報檢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合格人數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全國技能競賽前三名可申請免試術科考證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32BB2EB-B42A-4432-853E-2F03068A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97105"/>
              </p:ext>
            </p:extLst>
          </p:nvPr>
        </p:nvGraphicFramePr>
        <p:xfrm>
          <a:off x="1906269" y="1182430"/>
          <a:ext cx="4035900" cy="2447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91">
                  <a:extLst>
                    <a:ext uri="{9D8B030D-6E8A-4147-A177-3AD203B41FA5}">
                      <a16:colId xmlns:a16="http://schemas.microsoft.com/office/drawing/2014/main" val="2950974938"/>
                    </a:ext>
                  </a:extLst>
                </a:gridCol>
                <a:gridCol w="791851">
                  <a:extLst>
                    <a:ext uri="{9D8B030D-6E8A-4147-A177-3AD203B41FA5}">
                      <a16:colId xmlns:a16="http://schemas.microsoft.com/office/drawing/2014/main" val="2553458559"/>
                    </a:ext>
                  </a:extLst>
                </a:gridCol>
                <a:gridCol w="810706">
                  <a:extLst>
                    <a:ext uri="{9D8B030D-6E8A-4147-A177-3AD203B41FA5}">
                      <a16:colId xmlns:a16="http://schemas.microsoft.com/office/drawing/2014/main" val="1184352976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665763952"/>
                    </a:ext>
                  </a:extLst>
                </a:gridCol>
                <a:gridCol w="1015740">
                  <a:extLst>
                    <a:ext uri="{9D8B030D-6E8A-4147-A177-3AD203B41FA5}">
                      <a16:colId xmlns:a16="http://schemas.microsoft.com/office/drawing/2014/main" val="2705658339"/>
                    </a:ext>
                  </a:extLst>
                </a:gridCol>
              </a:tblGrid>
              <a:tr h="22362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年份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乙級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丙級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48588"/>
                  </a:ext>
                </a:extLst>
              </a:tr>
              <a:tr h="225349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到檢人數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合格人數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到檢人數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合格人數</a:t>
                      </a:r>
                      <a:r>
                        <a:rPr lang="en-US" altLang="zh-TW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合格率</a:t>
                      </a:r>
                      <a:r>
                        <a:rPr lang="en-US" altLang="zh-TW" sz="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665830"/>
                  </a:ext>
                </a:extLst>
              </a:tr>
              <a:tr h="248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101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24130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18753(78%)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1817"/>
                  </a:ext>
                </a:extLst>
              </a:tr>
              <a:tr h="248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102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20258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15528(77%)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600470"/>
                  </a:ext>
                </a:extLst>
              </a:tr>
              <a:tr h="248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103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12508(75%)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3719"/>
                  </a:ext>
                </a:extLst>
              </a:tr>
              <a:tr h="248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104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2(100%)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13739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10568(77%)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320714"/>
                  </a:ext>
                </a:extLst>
              </a:tr>
              <a:tr h="248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105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6(32%)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5749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3598(63%)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67200"/>
                  </a:ext>
                </a:extLst>
              </a:tr>
              <a:tr h="248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106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7(33%)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7598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5007(66%)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93871"/>
                  </a:ext>
                </a:extLst>
              </a:tr>
              <a:tr h="2236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107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19(32%)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6000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3874(65%)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45999"/>
                  </a:ext>
                </a:extLst>
              </a:tr>
              <a:tr h="2236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9(41%)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708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497(70%)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1719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ED9C0D5-A821-424F-8FDD-59F85B57F27B}"/>
              </a:ext>
            </a:extLst>
          </p:cNvPr>
          <p:cNvSpPr txBox="1"/>
          <p:nvPr/>
        </p:nvSpPr>
        <p:spPr>
          <a:xfrm>
            <a:off x="6318447" y="1140577"/>
            <a:ext cx="39150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題型設計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重視資料庫的操作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(ajax/jQuery)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動態頁面生成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(PHP)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FFB4DE-37CE-4C0B-B16D-F439BFA4254E}"/>
              </a:ext>
            </a:extLst>
          </p:cNvPr>
          <p:cNvSpPr txBox="1"/>
          <p:nvPr/>
        </p:nvSpPr>
        <p:spPr>
          <a:xfrm>
            <a:off x="46180" y="3737676"/>
            <a:ext cx="39150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廣度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內容管理網站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社群互動網站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動態網站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購物網站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5789E8-F10F-4FEF-9B72-8A4D8FCE2CB1}"/>
              </a:ext>
            </a:extLst>
          </p:cNvPr>
          <p:cNvSpPr txBox="1"/>
          <p:nvPr/>
        </p:nvSpPr>
        <p:spPr>
          <a:xfrm>
            <a:off x="6272267" y="3792568"/>
            <a:ext cx="39150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四個小時完成一個完整的網站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有九十分鐘的安裝軟體時間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125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E0C0C7A-ECCA-4521-B4A4-97BAF6317A16}"/>
              </a:ext>
            </a:extLst>
          </p:cNvPr>
          <p:cNvSpPr/>
          <p:nvPr/>
        </p:nvSpPr>
        <p:spPr>
          <a:xfrm>
            <a:off x="0" y="1062182"/>
            <a:ext cx="6096000" cy="2881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7E41D0-9029-4ED9-A38E-7BFADE73AABB}"/>
              </a:ext>
            </a:extLst>
          </p:cNvPr>
          <p:cNvSpPr/>
          <p:nvPr/>
        </p:nvSpPr>
        <p:spPr>
          <a:xfrm>
            <a:off x="6096000" y="1062182"/>
            <a:ext cx="6096000" cy="2881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6200FF-4DDD-40A3-B8E3-DD65DABFD5D1}"/>
              </a:ext>
            </a:extLst>
          </p:cNvPr>
          <p:cNvSpPr/>
          <p:nvPr/>
        </p:nvSpPr>
        <p:spPr>
          <a:xfrm>
            <a:off x="26439" y="3943927"/>
            <a:ext cx="6096000" cy="2914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E10228-170A-42CA-8EBA-E4D6E9BF4B9A}"/>
              </a:ext>
            </a:extLst>
          </p:cNvPr>
          <p:cNvSpPr/>
          <p:nvPr/>
        </p:nvSpPr>
        <p:spPr>
          <a:xfrm>
            <a:off x="6096000" y="3943926"/>
            <a:ext cx="6096000" cy="2914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9"/>
            <a:ext cx="10515600" cy="107219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乙級檢定的特性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D6FF409-08E1-435E-84B2-27ECA969F80B}"/>
              </a:ext>
            </a:extLst>
          </p:cNvPr>
          <p:cNvSpPr txBox="1"/>
          <p:nvPr/>
        </p:nvSpPr>
        <p:spPr>
          <a:xfrm>
            <a:off x="164979" y="1132760"/>
            <a:ext cx="55338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以自由軟體為主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Notepad++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UltraEdit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EditPlus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Visaul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Studio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需搭配瀏灠器的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Chrome/Firefox/Internet Explorer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D9C0D5-A821-424F-8FDD-59F85B57F27B}"/>
              </a:ext>
            </a:extLst>
          </p:cNvPr>
          <p:cNvSpPr txBox="1"/>
          <p:nvPr/>
        </p:nvSpPr>
        <p:spPr>
          <a:xfrm>
            <a:off x="6327680" y="1140577"/>
            <a:ext cx="39150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技能範圍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PHP/ASP/MySQL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FFB4DE-37CE-4C0B-B16D-F439BFA4254E}"/>
              </a:ext>
            </a:extLst>
          </p:cNvPr>
          <p:cNvSpPr txBox="1"/>
          <p:nvPr/>
        </p:nvSpPr>
        <p:spPr>
          <a:xfrm>
            <a:off x="230900" y="4005269"/>
            <a:ext cx="3915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出路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全端網頁工程師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資料庫管理師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初級程式設計師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97D130-4418-42DE-BCFC-DF33F312B7A8}"/>
              </a:ext>
            </a:extLst>
          </p:cNvPr>
          <p:cNvSpPr txBox="1"/>
          <p:nvPr/>
        </p:nvSpPr>
        <p:spPr>
          <a:xfrm>
            <a:off x="6310186" y="4022322"/>
            <a:ext cx="3915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解題自由度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無標準答案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無統一範本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以功能性為評分原則</a:t>
            </a:r>
          </a:p>
        </p:txBody>
      </p:sp>
    </p:spTree>
    <p:extLst>
      <p:ext uri="{BB962C8B-B14F-4D97-AF65-F5344CB8AC3E}">
        <p14:creationId xmlns:p14="http://schemas.microsoft.com/office/powerpoint/2010/main" val="178132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5"/>
            <a:ext cx="10515600" cy="1035889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乙級題目架構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87CFCB4-2925-4ED3-8A6A-804F9C128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4" y="1082913"/>
            <a:ext cx="5238962" cy="28346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7A4FBA7-DF84-4305-BFF3-ED593ABF9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140211"/>
            <a:ext cx="4248727" cy="2770554"/>
          </a:xfrm>
          <a:prstGeom prst="rect">
            <a:avLst/>
          </a:prstGeom>
        </p:spPr>
      </p:pic>
      <p:pic>
        <p:nvPicPr>
          <p:cNvPr id="13" name="圖片 1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211BC8A2-44A6-4B40-B9C3-9DD694307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1" y="3985387"/>
            <a:ext cx="4894679" cy="279322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4319791-7FF3-4395-A495-B548455172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78" y="3985387"/>
            <a:ext cx="4811830" cy="2821775"/>
          </a:xfrm>
          <a:prstGeom prst="rect">
            <a:avLst/>
          </a:prstGeom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FE86669-903F-4749-8779-15F65810D5F0}"/>
              </a:ext>
            </a:extLst>
          </p:cNvPr>
          <p:cNvCxnSpPr/>
          <p:nvPr/>
        </p:nvCxnSpPr>
        <p:spPr>
          <a:xfrm flipV="1">
            <a:off x="0" y="3929619"/>
            <a:ext cx="12192000" cy="55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C742DE9-6ED8-49D3-9967-48A6C2C181B3}"/>
              </a:ext>
            </a:extLst>
          </p:cNvPr>
          <p:cNvCxnSpPr>
            <a:cxnSpLocks/>
          </p:cNvCxnSpPr>
          <p:nvPr/>
        </p:nvCxnSpPr>
        <p:spPr>
          <a:xfrm>
            <a:off x="6096000" y="1065232"/>
            <a:ext cx="0" cy="5792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CAE3883-B87B-45B0-BA1B-B9C33017BAD6}"/>
              </a:ext>
            </a:extLst>
          </p:cNvPr>
          <p:cNvCxnSpPr/>
          <p:nvPr/>
        </p:nvCxnSpPr>
        <p:spPr>
          <a:xfrm flipH="1">
            <a:off x="9319491" y="2807855"/>
            <a:ext cx="424873" cy="10067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40C888E-1625-49E2-B5FD-01A1A22D2584}"/>
              </a:ext>
            </a:extLst>
          </p:cNvPr>
          <p:cNvCxnSpPr/>
          <p:nvPr/>
        </p:nvCxnSpPr>
        <p:spPr>
          <a:xfrm flipH="1">
            <a:off x="3493726" y="5117422"/>
            <a:ext cx="424873" cy="10067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5217BF5-55D2-4CAF-BCFD-6DA79F564A12}"/>
              </a:ext>
            </a:extLst>
          </p:cNvPr>
          <p:cNvCxnSpPr/>
          <p:nvPr/>
        </p:nvCxnSpPr>
        <p:spPr>
          <a:xfrm flipH="1">
            <a:off x="1947731" y="5117422"/>
            <a:ext cx="424873" cy="10067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92BB639-DE58-442B-BC1F-B26ACF271000}"/>
              </a:ext>
            </a:extLst>
          </p:cNvPr>
          <p:cNvCxnSpPr/>
          <p:nvPr/>
        </p:nvCxnSpPr>
        <p:spPr>
          <a:xfrm flipH="1">
            <a:off x="888766" y="5117421"/>
            <a:ext cx="424873" cy="10067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AF5B6F2-F1AE-4404-A199-399D5FAD1A75}"/>
              </a:ext>
            </a:extLst>
          </p:cNvPr>
          <p:cNvCxnSpPr/>
          <p:nvPr/>
        </p:nvCxnSpPr>
        <p:spPr>
          <a:xfrm flipH="1">
            <a:off x="1398685" y="5117421"/>
            <a:ext cx="424873" cy="10067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0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06218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乙級題目架構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配分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4F0A91-DCC7-4803-AB59-7ED53D63B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82" y="1778747"/>
            <a:ext cx="4424816" cy="48661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D635618-70F6-4044-8A2E-C8FF50B1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8747"/>
            <a:ext cx="5612091" cy="48661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8C4AA93-1BFC-4FDD-AC13-60A26A47D3D4}"/>
              </a:ext>
            </a:extLst>
          </p:cNvPr>
          <p:cNvSpPr txBox="1"/>
          <p:nvPr/>
        </p:nvSpPr>
        <p:spPr>
          <a:xfrm>
            <a:off x="546749" y="1238107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B97D47-5D21-4EC5-BF7A-4D11646626F4}"/>
              </a:ext>
            </a:extLst>
          </p:cNvPr>
          <p:cNvSpPr txBox="1"/>
          <p:nvPr/>
        </p:nvSpPr>
        <p:spPr>
          <a:xfrm>
            <a:off x="6023725" y="1238107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4944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06218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乙級題目架構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配分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C3356A-D7B1-41FA-B288-F6C8AD004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07" y="1824453"/>
            <a:ext cx="4821496" cy="32695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B869F98-6C24-4124-A8D1-C54960F69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699" y="1783364"/>
            <a:ext cx="4966113" cy="474441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F17F87E-2B36-4371-B962-B5CF94B573E0}"/>
              </a:ext>
            </a:extLst>
          </p:cNvPr>
          <p:cNvSpPr txBox="1"/>
          <p:nvPr/>
        </p:nvSpPr>
        <p:spPr>
          <a:xfrm>
            <a:off x="678727" y="1238107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B47655-E4A5-410A-A36A-1A8BA8F3AF3C}"/>
              </a:ext>
            </a:extLst>
          </p:cNvPr>
          <p:cNvSpPr txBox="1"/>
          <p:nvPr/>
        </p:nvSpPr>
        <p:spPr>
          <a:xfrm>
            <a:off x="6221691" y="1238107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4828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06218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解題所需相關技術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6E602-D7CE-4C1A-8F10-84523821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789" y="1481429"/>
            <a:ext cx="7420736" cy="435133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–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前端頁面資料內容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3 –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前端頁面美化語法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前端頁面程式語言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–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後端程式語言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–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後端資料庫語言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52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6BA419-CB8A-4886-BEB6-19E7FF3A53DE}"/>
              </a:ext>
            </a:extLst>
          </p:cNvPr>
          <p:cNvSpPr/>
          <p:nvPr/>
        </p:nvSpPr>
        <p:spPr>
          <a:xfrm>
            <a:off x="0" y="0"/>
            <a:ext cx="12192000" cy="106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7E6CB8-FD3E-4449-97E0-7FF2C3A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2182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應試流程說明</a:t>
            </a:r>
          </a:p>
        </p:txBody>
      </p:sp>
      <p:pic>
        <p:nvPicPr>
          <p:cNvPr id="6" name="內容版面配置區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039DFB1C-B39C-4C7C-82AA-E18234EF1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49" y="1223526"/>
            <a:ext cx="4308789" cy="5376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66519D3E-1052-4F5F-8769-4260CC2DA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64" y="1223526"/>
            <a:ext cx="4490324" cy="53763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28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929</Words>
  <Application>Microsoft Macintosh PowerPoint</Application>
  <PresentationFormat>寬螢幕</PresentationFormat>
  <Paragraphs>207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Wingdings</vt:lpstr>
      <vt:lpstr>Office 佈景主題</vt:lpstr>
      <vt:lpstr>國家技術士 網頁設計乙級檢定-術科</vt:lpstr>
      <vt:lpstr>主題綱要</vt:lpstr>
      <vt:lpstr>乙級檢定的特性</vt:lpstr>
      <vt:lpstr>乙級檢定的特性</vt:lpstr>
      <vt:lpstr>乙級題目架構</vt:lpstr>
      <vt:lpstr>乙級題目架構(配分)</vt:lpstr>
      <vt:lpstr>乙級題目架構(配分)</vt:lpstr>
      <vt:lpstr>解題所需相關技術</vt:lpstr>
      <vt:lpstr>應試流程說明</vt:lpstr>
      <vt:lpstr>應試流程說明</vt:lpstr>
      <vt:lpstr>關鍵解題技巧說明</vt:lpstr>
      <vt:lpstr>關鍵解題技巧說明</vt:lpstr>
      <vt:lpstr>關鍵解題技巧說明</vt:lpstr>
      <vt:lpstr>關鍵解題技巧說明</vt:lpstr>
      <vt:lpstr>關鍵解題技巧說明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國家技術士 網頁設計乙級檢定</dc:title>
  <dc:creator>ChingYung Liu</dc:creator>
  <cp:lastModifiedBy>ChingYung Liu</cp:lastModifiedBy>
  <cp:revision>104</cp:revision>
  <dcterms:created xsi:type="dcterms:W3CDTF">2018-05-07T15:00:08Z</dcterms:created>
  <dcterms:modified xsi:type="dcterms:W3CDTF">2019-09-12T03:00:36Z</dcterms:modified>
</cp:coreProperties>
</file>