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64" r:id="rId6"/>
    <p:sldId id="269" r:id="rId7"/>
    <p:sldId id="268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19393-F91F-4BDA-8C69-4B5F9E1A9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單元十七 </a:t>
            </a:r>
            <a:r>
              <a:rPr lang="en-US" altLang="zh-TW" dirty="0"/>
              <a:t>-PHP</a:t>
            </a:r>
            <a:r>
              <a:rPr lang="zh-TW" altLang="en-US" dirty="0"/>
              <a:t>物件導向</a:t>
            </a:r>
          </a:p>
        </p:txBody>
      </p:sp>
    </p:spTree>
    <p:extLst>
      <p:ext uri="{BB962C8B-B14F-4D97-AF65-F5344CB8AC3E}">
        <p14:creationId xmlns:p14="http://schemas.microsoft.com/office/powerpoint/2010/main" val="94522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87C246-53F8-4633-A29D-389F17EFC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zh-TW" altLang="en-US" dirty="0"/>
              <a:t>物件導向的使用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F38AD7-5642-4B72-9CC6-C5B6E9967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2411"/>
            <a:ext cx="8596668" cy="4708951"/>
          </a:xfrm>
        </p:spPr>
        <p:txBody>
          <a:bodyPr/>
          <a:lstStyle/>
          <a:p>
            <a:r>
              <a:rPr lang="zh-TW" altLang="en-US" sz="2400" dirty="0"/>
              <a:t>中大型以上的專案會比較適合</a:t>
            </a:r>
            <a:endParaRPr lang="en-US" altLang="zh-TW" sz="2400" dirty="0"/>
          </a:p>
          <a:p>
            <a:r>
              <a:rPr lang="zh-TW" altLang="en-US" sz="2400" dirty="0"/>
              <a:t>透過抽象化來建立規範</a:t>
            </a:r>
            <a:endParaRPr lang="en-US" altLang="zh-TW" sz="2400" dirty="0"/>
          </a:p>
          <a:p>
            <a:r>
              <a:rPr lang="zh-TW" altLang="en-US" sz="2400" dirty="0"/>
              <a:t>考量未來擴充功能的需要</a:t>
            </a:r>
            <a:endParaRPr lang="en-US" altLang="zh-TW" sz="2400" dirty="0"/>
          </a:p>
          <a:p>
            <a:r>
              <a:rPr lang="zh-TW" altLang="en-US" sz="2400" dirty="0"/>
              <a:t>中長期維護的需要</a:t>
            </a:r>
            <a:endParaRPr lang="en-US" altLang="zh-TW" sz="2400" dirty="0"/>
          </a:p>
          <a:p>
            <a:r>
              <a:rPr lang="zh-TW" altLang="en-US" sz="2400" dirty="0"/>
              <a:t>適合團隊分工的開發流程</a:t>
            </a:r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335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87C246-53F8-4633-A29D-389F17EFC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zh-TW" altLang="en-US" dirty="0"/>
              <a:t>類別</a:t>
            </a:r>
            <a:r>
              <a:rPr lang="en-US" altLang="zh-TW" dirty="0"/>
              <a:t>(class)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F38AD7-5642-4B72-9CC6-C5B6E9967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2411"/>
            <a:ext cx="8596668" cy="4708951"/>
          </a:xfrm>
        </p:spPr>
        <p:txBody>
          <a:bodyPr>
            <a:normAutofit lnSpcReduction="10000"/>
          </a:bodyPr>
          <a:lstStyle/>
          <a:p>
            <a:r>
              <a:rPr lang="zh-TW" altLang="en-US" sz="2400" dirty="0"/>
              <a:t>針對物件的抽象化宣告</a:t>
            </a:r>
            <a:endParaRPr lang="en-US" altLang="zh-TW" sz="2400" dirty="0"/>
          </a:p>
          <a:p>
            <a:r>
              <a:rPr lang="zh-TW" altLang="en-US" sz="2400" dirty="0"/>
              <a:t>包含建構式，成員，方法</a:t>
            </a:r>
            <a:endParaRPr lang="en-US" altLang="zh-TW" sz="2400" dirty="0"/>
          </a:p>
          <a:p>
            <a:r>
              <a:rPr lang="zh-TW" altLang="en-US" sz="2400" dirty="0"/>
              <a:t>透過設定權限來完成物件的封裝</a:t>
            </a:r>
            <a:endParaRPr lang="en-US" altLang="zh-TW" sz="2400" dirty="0"/>
          </a:p>
          <a:p>
            <a:r>
              <a:rPr lang="zh-TW" altLang="en-US" sz="2400" dirty="0" smtClean="0"/>
              <a:t>類別</a:t>
            </a:r>
            <a:r>
              <a:rPr lang="zh-TW" altLang="en-US" sz="2400" dirty="0"/>
              <a:t>宣告：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200" dirty="0"/>
              <a:t>class pet{</a:t>
            </a:r>
          </a:p>
          <a:p>
            <a:pPr marL="457200" lvl="1" indent="0">
              <a:buNone/>
            </a:pPr>
            <a:r>
              <a:rPr lang="en-US" altLang="zh-TW" sz="2200" dirty="0"/>
              <a:t>	public $name</a:t>
            </a:r>
          </a:p>
          <a:p>
            <a:pPr marL="457200" lvl="1" indent="0">
              <a:buNone/>
            </a:pPr>
            <a:r>
              <a:rPr lang="en-US" altLang="zh-TW" sz="2200" dirty="0"/>
              <a:t>	public __construct(){ //do something }</a:t>
            </a:r>
          </a:p>
          <a:p>
            <a:pPr marL="457200" lvl="1" indent="0">
              <a:buNone/>
            </a:pPr>
            <a:r>
              <a:rPr lang="en-US" altLang="zh-TW" sz="2200" dirty="0"/>
              <a:t>	public function sound(){  //do</a:t>
            </a:r>
            <a:r>
              <a:rPr lang="zh-TW" altLang="en-US" sz="2200" dirty="0"/>
              <a:t> </a:t>
            </a:r>
            <a:r>
              <a:rPr lang="en-US" altLang="zh-TW" sz="2200" dirty="0"/>
              <a:t>something }</a:t>
            </a:r>
          </a:p>
          <a:p>
            <a:pPr marL="457200" lvl="1" indent="0">
              <a:buNone/>
            </a:pPr>
            <a:r>
              <a:rPr lang="en-US" altLang="zh-TW" sz="2200" dirty="0"/>
              <a:t>	public function run(){ //do something }</a:t>
            </a:r>
          </a:p>
          <a:p>
            <a:pPr marL="457200" lvl="1" indent="0"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41777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87C246-53F8-4633-A29D-389F17EFC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zh-TW" altLang="en-US" dirty="0"/>
              <a:t>介面</a:t>
            </a:r>
            <a:r>
              <a:rPr lang="en-US" altLang="zh-TW" dirty="0"/>
              <a:t>(interface)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F38AD7-5642-4B72-9CC6-C5B6E9967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2411"/>
            <a:ext cx="8596668" cy="4708951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400" dirty="0"/>
              <a:t>針對類別進行抽象的宣告</a:t>
            </a:r>
            <a:endParaRPr lang="en-US" altLang="zh-TW" sz="2400" dirty="0"/>
          </a:p>
          <a:p>
            <a:r>
              <a:rPr lang="zh-TW" altLang="en-US" sz="2400" dirty="0"/>
              <a:t>包含成員，方法</a:t>
            </a:r>
            <a:endParaRPr lang="en-US" altLang="zh-TW" sz="2400" dirty="0"/>
          </a:p>
          <a:p>
            <a:r>
              <a:rPr lang="zh-TW" altLang="en-US" sz="2400" dirty="0"/>
              <a:t>成員只能是常數成員</a:t>
            </a:r>
            <a:endParaRPr lang="en-US" altLang="zh-TW" sz="2400" dirty="0"/>
          </a:p>
          <a:p>
            <a:r>
              <a:rPr lang="zh-TW" altLang="en-US" sz="2400" dirty="0"/>
              <a:t>方法不需要實作</a:t>
            </a:r>
            <a:endParaRPr lang="en-US" altLang="zh-TW" sz="2400" dirty="0"/>
          </a:p>
          <a:p>
            <a:r>
              <a:rPr lang="zh-TW" altLang="en-US" sz="2200" dirty="0"/>
              <a:t>類別可以實作多個介面</a:t>
            </a:r>
            <a:endParaRPr lang="en-US" altLang="zh-TW" sz="2200" dirty="0"/>
          </a:p>
          <a:p>
            <a:r>
              <a:rPr lang="zh-TW" altLang="en-US" sz="2400" dirty="0" smtClean="0"/>
              <a:t>介面宣告</a:t>
            </a:r>
            <a:r>
              <a:rPr lang="zh-TW" altLang="en-US" sz="2400" dirty="0"/>
              <a:t>：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200" dirty="0"/>
              <a:t>interface Animal{</a:t>
            </a:r>
          </a:p>
          <a:p>
            <a:pPr marL="457200" lvl="1" indent="0">
              <a:buNone/>
            </a:pPr>
            <a:r>
              <a:rPr lang="en-US" altLang="zh-TW" sz="2200" dirty="0"/>
              <a:t>	const type=“animal”</a:t>
            </a:r>
          </a:p>
          <a:p>
            <a:pPr marL="457200" lvl="1" indent="0">
              <a:buNone/>
            </a:pPr>
            <a:r>
              <a:rPr lang="en-US" altLang="zh-TW" sz="2200" dirty="0"/>
              <a:t>	public function sound(){ //</a:t>
            </a:r>
            <a:r>
              <a:rPr lang="zh-TW" altLang="en-US" sz="2200" dirty="0"/>
              <a:t>不需要實作內容 </a:t>
            </a:r>
            <a:r>
              <a:rPr lang="en-US" altLang="zh-TW" sz="2200" dirty="0"/>
              <a:t>}</a:t>
            </a:r>
          </a:p>
          <a:p>
            <a:pPr marL="457200" lvl="1" indent="0">
              <a:buNone/>
            </a:pPr>
            <a:r>
              <a:rPr lang="en-US" altLang="zh-TW" sz="2200" dirty="0"/>
              <a:t>	public function run(){ //</a:t>
            </a:r>
            <a:r>
              <a:rPr lang="zh-TW" altLang="en-US" sz="2200" dirty="0"/>
              <a:t>不需要實作內容 </a:t>
            </a:r>
            <a:r>
              <a:rPr lang="en-US" altLang="zh-TW" sz="2200" dirty="0"/>
              <a:t>}</a:t>
            </a:r>
          </a:p>
          <a:p>
            <a:pPr marL="457200" lvl="1" indent="0"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19403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87C246-53F8-4633-A29D-389F17EFC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zh-TW" altLang="en-US" dirty="0"/>
              <a:t>物件導向的特性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F38AD7-5642-4B72-9CC6-C5B6E9967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2411"/>
            <a:ext cx="8596668" cy="4708951"/>
          </a:xfrm>
        </p:spPr>
        <p:txBody>
          <a:bodyPr/>
          <a:lstStyle/>
          <a:p>
            <a:r>
              <a:rPr lang="zh-TW" altLang="en-US" sz="2800" dirty="0"/>
              <a:t>繼承：</a:t>
            </a:r>
            <a:endParaRPr lang="en-US" altLang="zh-TW" sz="2800" dirty="0"/>
          </a:p>
          <a:p>
            <a:pPr lvl="1"/>
            <a:r>
              <a:rPr lang="zh-TW" altLang="en-US" sz="2400" dirty="0"/>
              <a:t>承接父類別的特性，然後擴充子類別的專屬特性</a:t>
            </a:r>
            <a:endParaRPr lang="en-US" altLang="zh-TW" sz="2400" dirty="0"/>
          </a:p>
          <a:p>
            <a:r>
              <a:rPr lang="zh-TW" altLang="en-US" sz="2800" dirty="0"/>
              <a:t>封裝：</a:t>
            </a:r>
            <a:endParaRPr lang="en-US" altLang="zh-TW" sz="2800" dirty="0"/>
          </a:p>
          <a:p>
            <a:pPr lvl="1"/>
            <a:r>
              <a:rPr lang="zh-TW" altLang="en-US" sz="2400" dirty="0"/>
              <a:t>定義類別內成員或方法的權限，區隔出外部和內部的關係</a:t>
            </a:r>
            <a:endParaRPr lang="en-US" altLang="zh-TW" sz="2400" dirty="0"/>
          </a:p>
          <a:p>
            <a:r>
              <a:rPr lang="zh-TW" altLang="en-US" sz="2800" dirty="0"/>
              <a:t>多型</a:t>
            </a:r>
            <a:endParaRPr lang="en-US" altLang="zh-TW" sz="2800" dirty="0"/>
          </a:p>
          <a:p>
            <a:pPr lvl="1"/>
            <a:r>
              <a:rPr lang="zh-TW" altLang="en-US" sz="2400" dirty="0"/>
              <a:t>同樣的行為或方法，因為所屬的物件不同而呈現不同的表現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610130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F4D22-6980-3D46-945D-BC695024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0585"/>
          </a:xfrm>
        </p:spPr>
        <p:txBody>
          <a:bodyPr/>
          <a:lstStyle/>
          <a:p>
            <a:r>
              <a:rPr kumimoji="1" lang="zh-TW" altLang="en-US" dirty="0"/>
              <a:t>封裝</a:t>
            </a:r>
            <a:r>
              <a:rPr kumimoji="1" lang="en-US" altLang="zh-TW" dirty="0"/>
              <a:t>(Encapsulation)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93ADDE-2EBC-3F47-A4E5-51763D0C0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0185"/>
            <a:ext cx="8596668" cy="4731177"/>
          </a:xfrm>
        </p:spPr>
        <p:txBody>
          <a:bodyPr>
            <a:normAutofit/>
          </a:bodyPr>
          <a:lstStyle/>
          <a:p>
            <a:r>
              <a:rPr kumimoji="1" lang="zh-TW" altLang="en-US" sz="2400" dirty="0"/>
              <a:t>使用關鍵字</a:t>
            </a:r>
            <a:r>
              <a:rPr kumimoji="1" lang="en-US" altLang="zh-TW" sz="2400" dirty="0"/>
              <a:t>public </a:t>
            </a:r>
            <a:r>
              <a:rPr kumimoji="1" lang="en-US" altLang="zh-TW" sz="2400"/>
              <a:t>, </a:t>
            </a:r>
            <a:r>
              <a:rPr kumimoji="1" lang="en-US" altLang="zh-TW" sz="2400" smtClean="0"/>
              <a:t>protected, </a:t>
            </a:r>
            <a:r>
              <a:rPr kumimoji="1" lang="en-US" altLang="zh-TW" sz="2400" dirty="0"/>
              <a:t>private</a:t>
            </a:r>
          </a:p>
          <a:p>
            <a:r>
              <a:rPr kumimoji="1" lang="zh-TW" altLang="en-US" sz="2400" dirty="0"/>
              <a:t>未宣告權限則預設為</a:t>
            </a:r>
            <a:r>
              <a:rPr kumimoji="1" lang="en-US" altLang="zh-TW" sz="2400" dirty="0"/>
              <a:t>public</a:t>
            </a:r>
          </a:p>
          <a:p>
            <a:r>
              <a:rPr kumimoji="1" lang="en-US" altLang="zh-TW" sz="2400" dirty="0"/>
              <a:t>Public -&gt; </a:t>
            </a:r>
            <a:r>
              <a:rPr kumimoji="1" lang="zh-TW" altLang="en-US" sz="2400" dirty="0"/>
              <a:t>外部可以自由存取</a:t>
            </a:r>
            <a:endParaRPr kumimoji="1" lang="en-US" altLang="zh-TW" sz="2400" dirty="0"/>
          </a:p>
          <a:p>
            <a:r>
              <a:rPr kumimoji="1" lang="en-US" altLang="zh-TW" sz="2400" dirty="0" smtClean="0"/>
              <a:t>Protected </a:t>
            </a:r>
            <a:r>
              <a:rPr kumimoji="1" lang="en-US" altLang="zh-TW" sz="2400" dirty="0"/>
              <a:t>-&gt; </a:t>
            </a:r>
            <a:r>
              <a:rPr kumimoji="1" lang="zh-TW" altLang="en-US" sz="2400" dirty="0"/>
              <a:t>內部和有繼承關係的可以存取</a:t>
            </a:r>
            <a:endParaRPr kumimoji="1" lang="en-US" altLang="zh-TW" sz="2400" dirty="0"/>
          </a:p>
          <a:p>
            <a:r>
              <a:rPr kumimoji="1" lang="en-US" altLang="zh-TW" sz="2400" dirty="0"/>
              <a:t>Private -&gt; </a:t>
            </a:r>
            <a:r>
              <a:rPr kumimoji="1" lang="zh-TW" altLang="en-US" sz="2400" dirty="0"/>
              <a:t>僅限類別內部取用</a:t>
            </a:r>
            <a:endParaRPr kumimoji="1" lang="en-US" altLang="zh-TW" sz="2400" dirty="0"/>
          </a:p>
          <a:p>
            <a:r>
              <a:rPr kumimoji="1" lang="zh-TW" altLang="en-US" sz="2400" dirty="0"/>
              <a:t>舉例</a:t>
            </a:r>
            <a:r>
              <a:rPr kumimoji="1" lang="en-US" altLang="zh-TW" sz="2400" dirty="0"/>
              <a:t>:</a:t>
            </a:r>
          </a:p>
          <a:p>
            <a:pPr lvl="1"/>
            <a:r>
              <a:rPr kumimoji="1" lang="zh-TW" altLang="en-US" sz="2200" dirty="0"/>
              <a:t>動物的類別中有可供外界辦識的毛色，體積，叫聲，運動方式等等</a:t>
            </a:r>
            <a:endParaRPr kumimoji="1" lang="en-US" altLang="zh-TW" sz="2200" dirty="0"/>
          </a:p>
          <a:p>
            <a:pPr lvl="1"/>
            <a:r>
              <a:rPr kumimoji="1" lang="zh-TW" altLang="en-US" sz="2200" dirty="0"/>
              <a:t>同種類別中都會具有的如父母，族群等等</a:t>
            </a:r>
            <a:endParaRPr kumimoji="1" lang="en-US" altLang="zh-TW" sz="2200" dirty="0"/>
          </a:p>
          <a:p>
            <a:pPr lvl="1"/>
            <a:r>
              <a:rPr kumimoji="1" lang="zh-TW" altLang="en-US" sz="2200" dirty="0"/>
              <a:t>動物的類別中有僅供個體專屬的比如個性</a:t>
            </a:r>
            <a:endParaRPr kumimoji="1" lang="en-US" altLang="zh-TW" sz="2200" dirty="0"/>
          </a:p>
          <a:p>
            <a:endParaRPr kumimoji="1" lang="en-US" altLang="zh-TW" dirty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728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D6392-08AE-B14C-A91F-40404DD57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290"/>
          </a:xfrm>
        </p:spPr>
        <p:txBody>
          <a:bodyPr/>
          <a:lstStyle/>
          <a:p>
            <a:r>
              <a:rPr kumimoji="1" lang="zh-TW" altLang="en-US" dirty="0"/>
              <a:t>繼承</a:t>
            </a:r>
            <a:r>
              <a:rPr kumimoji="1" lang="en-US" altLang="zh-TW" dirty="0"/>
              <a:t>(Inheritance)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ADC4B4-07A5-AD40-A4AD-4DAE652D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2891"/>
            <a:ext cx="8596668" cy="4758472"/>
          </a:xfrm>
        </p:spPr>
        <p:txBody>
          <a:bodyPr/>
          <a:lstStyle/>
          <a:p>
            <a:r>
              <a:rPr kumimoji="1" lang="zh-TW" altLang="en-US" sz="2400" dirty="0"/>
              <a:t>使用關鍵字</a:t>
            </a:r>
            <a:r>
              <a:rPr kumimoji="1" lang="en-US" altLang="zh-TW" sz="2400" dirty="0"/>
              <a:t>extends</a:t>
            </a:r>
          </a:p>
          <a:p>
            <a:r>
              <a:rPr kumimoji="1" lang="zh-TW" altLang="en-US" sz="2400" dirty="0"/>
              <a:t>可繼承父</a:t>
            </a:r>
            <a:r>
              <a:rPr kumimoji="1" lang="zh-TW" altLang="en-US" sz="2400" dirty="0" smtClean="0"/>
              <a:t>類別</a:t>
            </a:r>
            <a:r>
              <a:rPr kumimoji="1" lang="zh-TW" altLang="en-US" sz="2400" dirty="0"/>
              <a:t>的</a:t>
            </a:r>
            <a:r>
              <a:rPr kumimoji="1" lang="zh-TW" altLang="en-US" sz="2400" dirty="0" smtClean="0"/>
              <a:t>屬性</a:t>
            </a:r>
            <a:r>
              <a:rPr kumimoji="1" lang="zh-TW" altLang="en-US" sz="2400" dirty="0"/>
              <a:t>的成員及方法</a:t>
            </a:r>
            <a:endParaRPr kumimoji="1" lang="en-US" altLang="zh-TW" sz="2400" dirty="0"/>
          </a:p>
          <a:p>
            <a:r>
              <a:rPr kumimoji="1" lang="zh-TW" altLang="en-US" sz="2400" dirty="0"/>
              <a:t>繼承後的類別可以覆寫父類別的成員及方法</a:t>
            </a:r>
            <a:endParaRPr kumimoji="1" lang="en-US" altLang="zh-TW" sz="2400" dirty="0"/>
          </a:p>
          <a:p>
            <a:r>
              <a:rPr kumimoji="1" lang="zh-TW" altLang="en-US" sz="2400" dirty="0"/>
              <a:t>單一繼承</a:t>
            </a:r>
            <a:endParaRPr kumimoji="1" lang="en-US" altLang="zh-TW" sz="2400" dirty="0"/>
          </a:p>
          <a:p>
            <a:r>
              <a:rPr kumimoji="1" lang="zh-TW" altLang="en-US" sz="2400" dirty="0"/>
              <a:t>舉例：</a:t>
            </a:r>
            <a:endParaRPr kumimoji="1" lang="en-US" altLang="zh-TW" sz="2400" dirty="0"/>
          </a:p>
          <a:p>
            <a:pPr lvl="1"/>
            <a:r>
              <a:rPr kumimoji="1" lang="zh-TW" altLang="en-US" sz="2200" dirty="0"/>
              <a:t>動物這一類別下有界</a:t>
            </a:r>
            <a:r>
              <a:rPr kumimoji="1" lang="en-US" altLang="zh-TW" sz="2200" dirty="0"/>
              <a:t>-&gt;</a:t>
            </a:r>
            <a:r>
              <a:rPr kumimoji="1" lang="zh-TW" altLang="en-US" sz="2200" dirty="0"/>
              <a:t>門</a:t>
            </a:r>
            <a:r>
              <a:rPr kumimoji="1" lang="en-US" altLang="zh-TW" sz="2200" dirty="0"/>
              <a:t>-&gt;</a:t>
            </a:r>
            <a:r>
              <a:rPr kumimoji="1" lang="zh-TW" altLang="en-US" sz="2200" dirty="0"/>
              <a:t>綱</a:t>
            </a:r>
            <a:r>
              <a:rPr kumimoji="1" lang="en-US" altLang="zh-TW" sz="2200" dirty="0"/>
              <a:t>-&gt;</a:t>
            </a:r>
            <a:r>
              <a:rPr kumimoji="1" lang="zh-TW" altLang="en-US" sz="2200" dirty="0"/>
              <a:t>目</a:t>
            </a:r>
            <a:r>
              <a:rPr kumimoji="1" lang="en-US" altLang="zh-TW" sz="2200" dirty="0"/>
              <a:t>-&gt;</a:t>
            </a:r>
            <a:r>
              <a:rPr kumimoji="1" lang="zh-TW" altLang="en-US" sz="2200" dirty="0"/>
              <a:t>科</a:t>
            </a:r>
            <a:r>
              <a:rPr kumimoji="1" lang="en-US" altLang="zh-TW" sz="2200" dirty="0"/>
              <a:t>-&gt;</a:t>
            </a:r>
            <a:r>
              <a:rPr kumimoji="1" lang="zh-TW" altLang="en-US" sz="2200" dirty="0"/>
              <a:t>屬</a:t>
            </a:r>
            <a:r>
              <a:rPr kumimoji="1" lang="en-US" altLang="zh-TW" sz="2200" dirty="0"/>
              <a:t>-&gt;</a:t>
            </a:r>
            <a:r>
              <a:rPr kumimoji="1" lang="zh-TW" altLang="en-US" sz="2200" dirty="0"/>
              <a:t>種的繼承關係</a:t>
            </a:r>
            <a:endParaRPr kumimoji="1" lang="en-US" altLang="zh-TW" sz="2200" dirty="0"/>
          </a:p>
          <a:p>
            <a:pPr lvl="1"/>
            <a:r>
              <a:rPr kumimoji="1" lang="zh-TW" altLang="en-US" sz="2200" dirty="0"/>
              <a:t>貓，獅，石虎都是繼承自貓科</a:t>
            </a:r>
            <a:endParaRPr kumimoji="1" lang="en-US" altLang="zh-TW" sz="2200" dirty="0"/>
          </a:p>
          <a:p>
            <a:pPr lvl="1"/>
            <a:endParaRPr kumimoji="1" lang="en-US" altLang="zh-TW" sz="2200" dirty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2262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DE4BC-53E7-6445-B316-BC03C9ECB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0585"/>
          </a:xfrm>
        </p:spPr>
        <p:txBody>
          <a:bodyPr/>
          <a:lstStyle/>
          <a:p>
            <a:r>
              <a:rPr kumimoji="1" lang="zh-TW" altLang="en-US" dirty="0"/>
              <a:t>多型</a:t>
            </a:r>
            <a:r>
              <a:rPr kumimoji="1" lang="en-US" altLang="zh-TW" dirty="0"/>
              <a:t>(Polymorphism)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E4D756-A660-1849-9811-2C0D60216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0185"/>
            <a:ext cx="8596668" cy="4731177"/>
          </a:xfrm>
        </p:spPr>
        <p:txBody>
          <a:bodyPr>
            <a:normAutofit/>
          </a:bodyPr>
          <a:lstStyle/>
          <a:p>
            <a:r>
              <a:rPr kumimoji="1" lang="zh-TW" altLang="en-US" sz="2400" dirty="0"/>
              <a:t>多型是透過繼承所產生的一種應用</a:t>
            </a:r>
            <a:endParaRPr kumimoji="1" lang="en-US" altLang="zh-TW" sz="2400" dirty="0"/>
          </a:p>
          <a:p>
            <a:r>
              <a:rPr kumimoji="1" lang="zh-TW" altLang="en-US" sz="2400" dirty="0" smtClean="0"/>
              <a:t>透過父</a:t>
            </a:r>
            <a:r>
              <a:rPr kumimoji="1" lang="zh-TW" altLang="en-US" sz="2400" dirty="0"/>
              <a:t>類別，讓子類別可以呈現不同的表現</a:t>
            </a:r>
            <a:endParaRPr kumimoji="1" lang="en-US" altLang="zh-TW" sz="2400" dirty="0"/>
          </a:p>
          <a:p>
            <a:r>
              <a:rPr kumimoji="1" lang="en-US" altLang="zh-TW" sz="2400" dirty="0"/>
              <a:t>PHP</a:t>
            </a:r>
            <a:r>
              <a:rPr kumimoji="1" lang="zh-TW" altLang="en-US" sz="2400" dirty="0"/>
              <a:t>的多型表現比較模糊，因此也有人認為</a:t>
            </a:r>
            <a:r>
              <a:rPr kumimoji="1" lang="en-US" altLang="zh-TW" sz="2400" dirty="0"/>
              <a:t>PHP</a:t>
            </a:r>
            <a:r>
              <a:rPr kumimoji="1" lang="zh-TW" altLang="en-US" sz="2400" dirty="0"/>
              <a:t>沒有多型</a:t>
            </a:r>
            <a:endParaRPr kumimoji="1" lang="en-US" altLang="zh-TW" sz="2400" dirty="0"/>
          </a:p>
          <a:p>
            <a:r>
              <a:rPr kumimoji="1" lang="zh-TW" altLang="en-US" sz="2400" dirty="0"/>
              <a:t>舉例：</a:t>
            </a:r>
            <a:endParaRPr kumimoji="1" lang="en-US" altLang="zh-TW" sz="2400" dirty="0"/>
          </a:p>
          <a:p>
            <a:pPr lvl="1"/>
            <a:r>
              <a:rPr kumimoji="1" lang="zh-TW" altLang="en-US" sz="2200" dirty="0"/>
              <a:t>貓，獅，石虎各有不同的叫聲</a:t>
            </a:r>
            <a:endParaRPr kumimoji="1" lang="en-US" altLang="zh-TW" sz="2200" dirty="0"/>
          </a:p>
          <a:p>
            <a:pPr lvl="1"/>
            <a:r>
              <a:rPr kumimoji="1" lang="zh-TW" altLang="en-US" sz="2200" dirty="0"/>
              <a:t>透過父類別</a:t>
            </a:r>
            <a:r>
              <a:rPr kumimoji="1" lang="en-US" altLang="zh-TW" sz="2200" dirty="0"/>
              <a:t>”</a:t>
            </a:r>
            <a:r>
              <a:rPr kumimoji="1" lang="zh-TW" altLang="en-US" sz="2200" dirty="0"/>
              <a:t>貓科</a:t>
            </a:r>
            <a:r>
              <a:rPr kumimoji="1" lang="en-US" altLang="zh-TW" sz="2200" dirty="0"/>
              <a:t>”</a:t>
            </a:r>
            <a:r>
              <a:rPr kumimoji="1" lang="zh-TW" altLang="en-US" sz="2200" dirty="0"/>
              <a:t>來指定一個方法</a:t>
            </a:r>
            <a:r>
              <a:rPr kumimoji="1" lang="en-US" altLang="zh-TW" sz="2200" dirty="0"/>
              <a:t>”</a:t>
            </a:r>
            <a:r>
              <a:rPr kumimoji="1" lang="zh-TW" altLang="en-US" sz="2200" dirty="0"/>
              <a:t>叫</a:t>
            </a:r>
            <a:r>
              <a:rPr kumimoji="1" lang="en-US" altLang="zh-TW" sz="2200" dirty="0"/>
              <a:t>”</a:t>
            </a:r>
          </a:p>
          <a:p>
            <a:pPr lvl="1"/>
            <a:r>
              <a:rPr kumimoji="1" lang="zh-TW" altLang="en-US" sz="2200" dirty="0"/>
              <a:t>透過 </a:t>
            </a:r>
            <a:r>
              <a:rPr kumimoji="1" lang="en-US" altLang="zh-TW" sz="2200" dirty="0" err="1"/>
              <a:t>instansOf</a:t>
            </a:r>
            <a:r>
              <a:rPr kumimoji="1" lang="zh-TW" altLang="en-US" sz="2200" dirty="0"/>
              <a:t>方法來判斷只要是貓科就執行</a:t>
            </a:r>
            <a:r>
              <a:rPr kumimoji="1" lang="en-US" altLang="zh-TW" sz="2200" dirty="0"/>
              <a:t>”</a:t>
            </a:r>
            <a:r>
              <a:rPr kumimoji="1" lang="zh-TW" altLang="en-US" sz="2200" dirty="0"/>
              <a:t>叫</a:t>
            </a:r>
            <a:r>
              <a:rPr kumimoji="1" lang="en-US" altLang="zh-TW" sz="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23653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5658</TotalTime>
  <Words>401</Words>
  <Application>Microsoft Office PowerPoint</Application>
  <PresentationFormat>寬螢幕</PresentationFormat>
  <Paragraphs>63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Trebuchet MS</vt:lpstr>
      <vt:lpstr>Wingdings 3</vt:lpstr>
      <vt:lpstr>多面向</vt:lpstr>
      <vt:lpstr>  單元十七 -PHP物件導向</vt:lpstr>
      <vt:lpstr>物件導向的使用</vt:lpstr>
      <vt:lpstr>類別(class)</vt:lpstr>
      <vt:lpstr>介面(interface)</vt:lpstr>
      <vt:lpstr>物件導向的特性</vt:lpstr>
      <vt:lpstr>封裝(Encapsulation)</vt:lpstr>
      <vt:lpstr>繼承(Inheritance)</vt:lpstr>
      <vt:lpstr>多型(Polymorphism)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資料庫程式設計-單元一</dc:title>
  <dc:creator>ChingYung Liu</dc:creator>
  <cp:lastModifiedBy>Windows 使用者</cp:lastModifiedBy>
  <cp:revision>110</cp:revision>
  <dcterms:created xsi:type="dcterms:W3CDTF">2018-10-16T15:27:59Z</dcterms:created>
  <dcterms:modified xsi:type="dcterms:W3CDTF">2020-12-03T07:02:26Z</dcterms:modified>
</cp:coreProperties>
</file>