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4" r:id="rId8"/>
    <p:sldId id="269" r:id="rId9"/>
    <p:sldId id="281" r:id="rId10"/>
    <p:sldId id="261" r:id="rId11"/>
    <p:sldId id="270" r:id="rId12"/>
    <p:sldId id="292" r:id="rId13"/>
    <p:sldId id="293" r:id="rId14"/>
    <p:sldId id="294" r:id="rId15"/>
    <p:sldId id="295" r:id="rId16"/>
    <p:sldId id="304" r:id="rId17"/>
    <p:sldId id="305" r:id="rId18"/>
    <p:sldId id="306" r:id="rId19"/>
    <p:sldId id="267" r:id="rId20"/>
    <p:sldId id="273" r:id="rId21"/>
    <p:sldId id="275" r:id="rId22"/>
    <p:sldId id="277" r:id="rId23"/>
    <p:sldId id="278" r:id="rId24"/>
    <p:sldId id="279" r:id="rId25"/>
    <p:sldId id="280" r:id="rId26"/>
    <p:sldId id="29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B8B"/>
    <a:srgbClr val="49F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7385" y="520700"/>
            <a:ext cx="5776595" cy="126873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35" y="2077720"/>
            <a:ext cx="12190730" cy="3929380"/>
            <a:chOff x="1" y="2896"/>
            <a:chExt cx="19198" cy="6188"/>
          </a:xfrm>
        </p:grpSpPr>
        <p:sp>
          <p:nvSpPr>
            <p:cNvPr id="6" name="矩形 5"/>
            <p:cNvSpPr/>
            <p:nvPr/>
          </p:nvSpPr>
          <p:spPr>
            <a:xfrm>
              <a:off x="1" y="2896"/>
              <a:ext cx="19199" cy="4688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745" y="3617"/>
              <a:ext cx="11711" cy="3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32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深度学习模型研究及应用</a:t>
              </a:r>
              <a:endPara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sz="32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RESEARCH AND APPLICATIONS OF DEEP </a:t>
              </a:r>
              <a:endPara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sz="32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LEARNING MODEL</a:t>
              </a:r>
              <a:endPara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7" name="稻壳儿小白白(http://dwz.cn/Wu2UP)"/>
            <p:cNvSpPr>
              <a:spLocks noEditPoints="1"/>
            </p:cNvSpPr>
            <p:nvPr/>
          </p:nvSpPr>
          <p:spPr bwMode="auto">
            <a:xfrm>
              <a:off x="14849" y="8038"/>
              <a:ext cx="1351" cy="1047"/>
            </a:xfrm>
            <a:custGeom>
              <a:avLst/>
              <a:gdLst>
                <a:gd name="T0" fmla="*/ 8 w 47"/>
                <a:gd name="T1" fmla="*/ 23 h 36"/>
                <a:gd name="T2" fmla="*/ 15 w 47"/>
                <a:gd name="T3" fmla="*/ 31 h 36"/>
                <a:gd name="T4" fmla="*/ 23 w 47"/>
                <a:gd name="T5" fmla="*/ 36 h 36"/>
                <a:gd name="T6" fmla="*/ 32 w 47"/>
                <a:gd name="T7" fmla="*/ 32 h 36"/>
                <a:gd name="T8" fmla="*/ 36 w 47"/>
                <a:gd name="T9" fmla="*/ 25 h 36"/>
                <a:gd name="T10" fmla="*/ 23 w 47"/>
                <a:gd name="T11" fmla="*/ 31 h 36"/>
                <a:gd name="T12" fmla="*/ 8 w 47"/>
                <a:gd name="T13" fmla="*/ 23 h 36"/>
                <a:gd name="T14" fmla="*/ 46 w 47"/>
                <a:gd name="T15" fmla="*/ 11 h 36"/>
                <a:gd name="T16" fmla="*/ 26 w 47"/>
                <a:gd name="T17" fmla="*/ 1 h 36"/>
                <a:gd name="T18" fmla="*/ 21 w 47"/>
                <a:gd name="T19" fmla="*/ 1 h 36"/>
                <a:gd name="T20" fmla="*/ 1 w 47"/>
                <a:gd name="T21" fmla="*/ 11 h 36"/>
                <a:gd name="T22" fmla="*/ 1 w 47"/>
                <a:gd name="T23" fmla="*/ 15 h 36"/>
                <a:gd name="T24" fmla="*/ 21 w 47"/>
                <a:gd name="T25" fmla="*/ 26 h 36"/>
                <a:gd name="T26" fmla="*/ 26 w 47"/>
                <a:gd name="T27" fmla="*/ 26 h 36"/>
                <a:gd name="T28" fmla="*/ 39 w 47"/>
                <a:gd name="T29" fmla="*/ 18 h 36"/>
                <a:gd name="T30" fmla="*/ 25 w 47"/>
                <a:gd name="T31" fmla="*/ 15 h 36"/>
                <a:gd name="T32" fmla="*/ 23 w 47"/>
                <a:gd name="T33" fmla="*/ 15 h 36"/>
                <a:gd name="T34" fmla="*/ 19 w 47"/>
                <a:gd name="T35" fmla="*/ 13 h 36"/>
                <a:gd name="T36" fmla="*/ 23 w 47"/>
                <a:gd name="T37" fmla="*/ 10 h 36"/>
                <a:gd name="T38" fmla="*/ 28 w 47"/>
                <a:gd name="T39" fmla="*/ 12 h 36"/>
                <a:gd name="T40" fmla="*/ 42 w 47"/>
                <a:gd name="T41" fmla="*/ 17 h 36"/>
                <a:gd name="T42" fmla="*/ 46 w 47"/>
                <a:gd name="T43" fmla="*/ 15 h 36"/>
                <a:gd name="T44" fmla="*/ 46 w 47"/>
                <a:gd name="T45" fmla="*/ 11 h 36"/>
                <a:gd name="T46" fmla="*/ 40 w 47"/>
                <a:gd name="T47" fmla="*/ 32 h 36"/>
                <a:gd name="T48" fmla="*/ 43 w 47"/>
                <a:gd name="T49" fmla="*/ 32 h 36"/>
                <a:gd name="T50" fmla="*/ 42 w 47"/>
                <a:gd name="T51" fmla="*/ 17 h 36"/>
                <a:gd name="T52" fmla="*/ 39 w 47"/>
                <a:gd name="T53" fmla="*/ 18 h 36"/>
                <a:gd name="T54" fmla="*/ 40 w 47"/>
                <a:gd name="T5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" h="36">
                  <a:moveTo>
                    <a:pt x="8" y="23"/>
                  </a:moveTo>
                  <a:cubicBezTo>
                    <a:pt x="9" y="27"/>
                    <a:pt x="10" y="29"/>
                    <a:pt x="15" y="31"/>
                  </a:cubicBezTo>
                  <a:cubicBezTo>
                    <a:pt x="19" y="33"/>
                    <a:pt x="22" y="36"/>
                    <a:pt x="23" y="36"/>
                  </a:cubicBezTo>
                  <a:cubicBezTo>
                    <a:pt x="25" y="36"/>
                    <a:pt x="27" y="34"/>
                    <a:pt x="32" y="32"/>
                  </a:cubicBezTo>
                  <a:cubicBezTo>
                    <a:pt x="37" y="30"/>
                    <a:pt x="35" y="29"/>
                    <a:pt x="36" y="25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8" y="23"/>
                  </a:lnTo>
                  <a:close/>
                  <a:moveTo>
                    <a:pt x="46" y="11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0"/>
                    <a:pt x="22" y="0"/>
                    <a:pt x="21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4"/>
                    <a:pt x="1" y="1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6"/>
                    <a:pt x="25" y="26"/>
                    <a:pt x="26" y="26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4" y="15"/>
                    <a:pt x="23" y="15"/>
                  </a:cubicBezTo>
                  <a:cubicBezTo>
                    <a:pt x="21" y="15"/>
                    <a:pt x="19" y="14"/>
                    <a:pt x="19" y="13"/>
                  </a:cubicBezTo>
                  <a:cubicBezTo>
                    <a:pt x="19" y="11"/>
                    <a:pt x="21" y="10"/>
                    <a:pt x="23" y="10"/>
                  </a:cubicBezTo>
                  <a:cubicBezTo>
                    <a:pt x="25" y="10"/>
                    <a:pt x="27" y="11"/>
                    <a:pt x="28" y="12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7" y="14"/>
                    <a:pt x="47" y="12"/>
                    <a:pt x="46" y="11"/>
                  </a:cubicBezTo>
                  <a:close/>
                  <a:moveTo>
                    <a:pt x="40" y="32"/>
                  </a:moveTo>
                  <a:cubicBezTo>
                    <a:pt x="40" y="33"/>
                    <a:pt x="43" y="35"/>
                    <a:pt x="43" y="32"/>
                  </a:cubicBezTo>
                  <a:cubicBezTo>
                    <a:pt x="45" y="20"/>
                    <a:pt x="42" y="17"/>
                    <a:pt x="42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42" y="21"/>
                    <a:pt x="40" y="3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文本框 6"/>
            <p:cNvSpPr txBox="1"/>
            <p:nvPr/>
          </p:nvSpPr>
          <p:spPr>
            <a:xfrm>
              <a:off x="5752" y="6863"/>
              <a:ext cx="2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指导老师：李艳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893" y="6863"/>
              <a:ext cx="24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学生：黄继安</a:t>
              </a:r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15278" y="7584"/>
              <a:ext cx="493" cy="275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884555" y="1428115"/>
            <a:ext cx="7684770" cy="5181600"/>
            <a:chOff x="1393" y="2249"/>
            <a:chExt cx="12102" cy="8160"/>
          </a:xfrm>
        </p:grpSpPr>
        <p:grpSp>
          <p:nvGrpSpPr>
            <p:cNvPr id="16" name="组合 15"/>
            <p:cNvGrpSpPr/>
            <p:nvPr/>
          </p:nvGrpSpPr>
          <p:grpSpPr>
            <a:xfrm>
              <a:off x="1393" y="2249"/>
              <a:ext cx="12102" cy="7580"/>
              <a:chOff x="1378" y="2524"/>
              <a:chExt cx="12102" cy="7580"/>
            </a:xfrm>
          </p:grpSpPr>
          <p:pic>
            <p:nvPicPr>
              <p:cNvPr id="7" name="图片 6" descr="卷积操作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8" y="2524"/>
                <a:ext cx="12102" cy="7580"/>
              </a:xfrm>
              <a:prstGeom prst="rect">
                <a:avLst/>
              </a:prstGeom>
            </p:spPr>
          </p:pic>
          <p:grpSp>
            <p:nvGrpSpPr>
              <p:cNvPr id="9" name="组合 8"/>
              <p:cNvGrpSpPr/>
              <p:nvPr/>
            </p:nvGrpSpPr>
            <p:grpSpPr>
              <a:xfrm rot="0">
                <a:off x="7331" y="2764"/>
                <a:ext cx="2183" cy="2416"/>
                <a:chOff x="11666" y="1300"/>
                <a:chExt cx="2096" cy="2321"/>
              </a:xfrm>
            </p:grpSpPr>
            <p:graphicFrame>
              <p:nvGraphicFramePr>
                <p:cNvPr id="8" name="对象 -2147482616"/>
                <p:cNvGraphicFramePr>
                  <a:graphicFrameLocks noChangeAspect="1"/>
                </p:cNvGraphicFramePr>
                <p:nvPr/>
              </p:nvGraphicFramePr>
              <p:xfrm>
                <a:off x="11666" y="1300"/>
                <a:ext cx="2096" cy="17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6" name="" r:id="rId3" imgW="800100" imgH="673100" progId="Equation.KSEE3">
                        <p:embed/>
                      </p:oleObj>
                    </mc:Choice>
                    <mc:Fallback>
                      <p:oleObj name="" r:id="rId3" imgW="800100" imgH="673100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666" y="1300"/>
                              <a:ext cx="2096" cy="176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" name="文本框 9"/>
                <p:cNvSpPr txBox="1"/>
                <p:nvPr/>
              </p:nvSpPr>
              <p:spPr>
                <a:xfrm>
                  <a:off x="12394" y="3064"/>
                  <a:ext cx="1368" cy="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卷积核</a:t>
                  </a:r>
                  <a:endParaRPr lang="zh-CN" altLang="en-US"/>
                </a:p>
              </p:txBody>
            </p:sp>
          </p:grpSp>
        </p:grpSp>
        <p:sp>
          <p:nvSpPr>
            <p:cNvPr id="17" name="文本框 16"/>
            <p:cNvSpPr txBox="1"/>
            <p:nvPr/>
          </p:nvSpPr>
          <p:spPr>
            <a:xfrm>
              <a:off x="7664" y="9829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卷积操作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1005840" y="1490980"/>
            <a:ext cx="7362190" cy="5180330"/>
            <a:chOff x="2022" y="2251"/>
            <a:chExt cx="11594" cy="8158"/>
          </a:xfrm>
        </p:grpSpPr>
        <p:grpSp>
          <p:nvGrpSpPr>
            <p:cNvPr id="23" name="组合 22"/>
            <p:cNvGrpSpPr/>
            <p:nvPr/>
          </p:nvGrpSpPr>
          <p:grpSpPr>
            <a:xfrm>
              <a:off x="2022" y="2251"/>
              <a:ext cx="11594" cy="7382"/>
              <a:chOff x="1298" y="2668"/>
              <a:chExt cx="11594" cy="7382"/>
            </a:xfrm>
          </p:grpSpPr>
          <p:pic>
            <p:nvPicPr>
              <p:cNvPr id="18" name="图片 17" descr="卷积操作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8" y="2668"/>
                <a:ext cx="11594" cy="7382"/>
              </a:xfrm>
              <a:prstGeom prst="rect">
                <a:avLst/>
              </a:prstGeom>
            </p:spPr>
          </p:pic>
          <p:grpSp>
            <p:nvGrpSpPr>
              <p:cNvPr id="19" name="组合 18"/>
              <p:cNvGrpSpPr/>
              <p:nvPr/>
            </p:nvGrpSpPr>
            <p:grpSpPr>
              <a:xfrm rot="0">
                <a:off x="7286" y="2764"/>
                <a:ext cx="2183" cy="2416"/>
                <a:chOff x="11666" y="1300"/>
                <a:chExt cx="2096" cy="2321"/>
              </a:xfrm>
            </p:grpSpPr>
            <p:graphicFrame>
              <p:nvGraphicFramePr>
                <p:cNvPr id="20" name="对象 -2147482616"/>
                <p:cNvGraphicFramePr>
                  <a:graphicFrameLocks noChangeAspect="1"/>
                </p:cNvGraphicFramePr>
                <p:nvPr/>
              </p:nvGraphicFramePr>
              <p:xfrm>
                <a:off x="11666" y="1300"/>
                <a:ext cx="2096" cy="17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" name="" r:id="rId3" imgW="800100" imgH="673100" progId="Equation.KSEE3">
                        <p:embed/>
                      </p:oleObj>
                    </mc:Choice>
                    <mc:Fallback>
                      <p:oleObj name="" r:id="rId3" imgW="800100" imgH="673100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666" y="1300"/>
                              <a:ext cx="2096" cy="176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2" name="文本框 21"/>
                <p:cNvSpPr txBox="1"/>
                <p:nvPr/>
              </p:nvSpPr>
              <p:spPr>
                <a:xfrm>
                  <a:off x="12394" y="3064"/>
                  <a:ext cx="1368" cy="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卷积核</a:t>
                  </a:r>
                  <a:endParaRPr lang="zh-CN" altLang="en-US"/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7664" y="9829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卷积操作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010920" y="1495425"/>
            <a:ext cx="7839710" cy="5018405"/>
            <a:chOff x="1396" y="2506"/>
            <a:chExt cx="12346" cy="7903"/>
          </a:xfrm>
        </p:grpSpPr>
        <p:grpSp>
          <p:nvGrpSpPr>
            <p:cNvPr id="18" name="组合 17"/>
            <p:cNvGrpSpPr/>
            <p:nvPr/>
          </p:nvGrpSpPr>
          <p:grpSpPr>
            <a:xfrm>
              <a:off x="1396" y="2506"/>
              <a:ext cx="12346" cy="7796"/>
              <a:chOff x="1290" y="2822"/>
              <a:chExt cx="12346" cy="7796"/>
            </a:xfrm>
          </p:grpSpPr>
          <p:pic>
            <p:nvPicPr>
              <p:cNvPr id="7" name="图片 6" descr="卷积操作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0" y="2822"/>
                <a:ext cx="12346" cy="7796"/>
              </a:xfrm>
              <a:prstGeom prst="rect">
                <a:avLst/>
              </a:prstGeom>
            </p:spPr>
          </p:pic>
          <p:grpSp>
            <p:nvGrpSpPr>
              <p:cNvPr id="11" name="组合 10"/>
              <p:cNvGrpSpPr/>
              <p:nvPr/>
            </p:nvGrpSpPr>
            <p:grpSpPr>
              <a:xfrm rot="0">
                <a:off x="7799" y="2915"/>
                <a:ext cx="2183" cy="2416"/>
                <a:chOff x="11666" y="1300"/>
                <a:chExt cx="2096" cy="2321"/>
              </a:xfrm>
            </p:grpSpPr>
            <p:graphicFrame>
              <p:nvGraphicFramePr>
                <p:cNvPr id="15" name="对象 -2147482616"/>
                <p:cNvGraphicFramePr>
                  <a:graphicFrameLocks noChangeAspect="1"/>
                </p:cNvGraphicFramePr>
                <p:nvPr/>
              </p:nvGraphicFramePr>
              <p:xfrm>
                <a:off x="11666" y="1300"/>
                <a:ext cx="2096" cy="17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" name="" r:id="rId3" imgW="800100" imgH="673100" progId="Equation.KSEE3">
                        <p:embed/>
                      </p:oleObj>
                    </mc:Choice>
                    <mc:Fallback>
                      <p:oleObj name="" r:id="rId3" imgW="800100" imgH="673100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666" y="1300"/>
                              <a:ext cx="2096" cy="176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" name="文本框 16"/>
                <p:cNvSpPr txBox="1"/>
                <p:nvPr/>
              </p:nvSpPr>
              <p:spPr>
                <a:xfrm>
                  <a:off x="12394" y="3064"/>
                  <a:ext cx="1368" cy="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卷积核</a:t>
                  </a:r>
                  <a:endParaRPr lang="zh-CN" altLang="en-US"/>
                </a:p>
              </p:txBody>
            </p:sp>
          </p:grpSp>
        </p:grpSp>
        <p:sp>
          <p:nvSpPr>
            <p:cNvPr id="19" name="文本框 18"/>
            <p:cNvSpPr txBox="1"/>
            <p:nvPr/>
          </p:nvSpPr>
          <p:spPr>
            <a:xfrm>
              <a:off x="7664" y="9829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卷积操作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 descr="池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7325" y="490220"/>
            <a:ext cx="5163185" cy="545465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04460" y="623633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池化的两种类型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043305" y="1053465"/>
            <a:ext cx="8383270" cy="5589905"/>
            <a:chOff x="1643" y="1659"/>
            <a:chExt cx="13202" cy="8803"/>
          </a:xfrm>
        </p:grpSpPr>
        <p:pic>
          <p:nvPicPr>
            <p:cNvPr id="7" name="图片 6" descr="softmax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" y="1659"/>
              <a:ext cx="13203" cy="7929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7492" y="9882"/>
              <a:ext cx="150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SoftMax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循环神经网络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04165" y="2015490"/>
            <a:ext cx="3202940" cy="2823210"/>
            <a:chOff x="1226" y="3174"/>
            <a:chExt cx="5044" cy="4446"/>
          </a:xfrm>
        </p:grpSpPr>
        <p:pic>
          <p:nvPicPr>
            <p:cNvPr id="7" name="图片 6" descr="前馈神经网络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6" y="3174"/>
              <a:ext cx="5045" cy="3866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418" y="7040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前馈神经网络</a:t>
              </a:r>
              <a:endParaRPr lang="zh-CN" altLang="en-US"/>
            </a:p>
          </p:txBody>
        </p:sp>
      </p:grpSp>
      <p:pic>
        <p:nvPicPr>
          <p:cNvPr id="9" name="图片 8" descr="微信语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660" y="3884295"/>
            <a:ext cx="1940560" cy="1764665"/>
          </a:xfrm>
          <a:prstGeom prst="rect">
            <a:avLst/>
          </a:prstGeom>
        </p:spPr>
      </p:pic>
      <p:pic>
        <p:nvPicPr>
          <p:cNvPr id="10" name="图片 9" descr="文本信息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975" y="2167255"/>
            <a:ext cx="5073015" cy="150749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364990" y="1704340"/>
            <a:ext cx="5222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现实生活中，许多数据包含丰富的上下文信息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循环神经网络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525145" y="1790700"/>
            <a:ext cx="9401810" cy="3730625"/>
            <a:chOff x="827" y="2820"/>
            <a:chExt cx="14806" cy="5875"/>
          </a:xfrm>
        </p:grpSpPr>
        <p:pic>
          <p:nvPicPr>
            <p:cNvPr id="11" name="图片 10" descr="循环神经网络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" y="2820"/>
              <a:ext cx="14806" cy="5161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6895" y="8115"/>
              <a:ext cx="26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循环神经网络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G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" y="1503045"/>
            <a:ext cx="9471025" cy="3670935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生成对抗网络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3489960" y="1812290"/>
            <a:ext cx="5212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3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深度学习算法模型的应用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飞浆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792605"/>
            <a:ext cx="9359900" cy="38563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校徽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1127125"/>
            <a:ext cx="4695190" cy="460375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7273290" y="793750"/>
            <a:ext cx="3335020" cy="645160"/>
            <a:chOff x="12188" y="681"/>
            <a:chExt cx="5252" cy="1016"/>
          </a:xfrm>
        </p:grpSpPr>
        <p:sp>
          <p:nvSpPr>
            <p:cNvPr id="10" name="文本框 9"/>
            <p:cNvSpPr txBox="1"/>
            <p:nvPr/>
          </p:nvSpPr>
          <p:spPr>
            <a:xfrm>
              <a:off x="12188" y="681"/>
              <a:ext cx="1891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3600" b="1">
                  <a:solidFill>
                    <a:srgbClr val="7EBB8B"/>
                  </a:solidFill>
                </a:rPr>
                <a:t>目录</a:t>
              </a:r>
              <a:r>
                <a:rPr lang="en-US" altLang="zh-CN" sz="3600" b="1">
                  <a:solidFill>
                    <a:srgbClr val="7EBB8B"/>
                  </a:solidFill>
                </a:rPr>
                <a:t> </a:t>
              </a:r>
              <a:endParaRPr lang="en-US" altLang="zh-CN" sz="3600" b="1">
                <a:solidFill>
                  <a:srgbClr val="7EBB8B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244" y="778"/>
              <a:ext cx="3197" cy="822"/>
            </a:xfrm>
            <a:prstGeom prst="rect">
              <a:avLst/>
            </a:prstGeom>
            <a:solidFill>
              <a:srgbClr val="7EBB8B"/>
            </a:solidFill>
          </p:spPr>
          <p:txBody>
            <a:bodyPr wrap="square" rtlCol="0">
              <a:spAutoFit/>
            </a:bodyPr>
            <a:p>
              <a:pPr algn="l"/>
              <a:r>
                <a:rPr lang="en-US" altLang="zh-CN" sz="2800" b="1">
                  <a:solidFill>
                    <a:schemeClr val="bg1"/>
                  </a:solidFill>
                  <a:sym typeface="+mn-ea"/>
                </a:rPr>
                <a:t>CONTENTS</a:t>
              </a:r>
              <a:endParaRPr lang="en-US" altLang="zh-CN" sz="2800" b="1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72580" y="1912620"/>
            <a:ext cx="5100320" cy="3032760"/>
            <a:chOff x="11077" y="3542"/>
            <a:chExt cx="8032" cy="4776"/>
          </a:xfrm>
        </p:grpSpPr>
        <p:sp>
          <p:nvSpPr>
            <p:cNvPr id="12" name="文本框 11"/>
            <p:cNvSpPr txBox="1"/>
            <p:nvPr/>
          </p:nvSpPr>
          <p:spPr>
            <a:xfrm>
              <a:off x="11077" y="3542"/>
              <a:ext cx="259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1</a:t>
              </a:r>
              <a:r>
                <a:rPr lang="en-US" altLang="zh-CN" sz="2800">
                  <a:solidFill>
                    <a:srgbClr val="7EBB8B"/>
                  </a:solidFill>
                  <a:latin typeface="+mn-ea"/>
                  <a:cs typeface="+mn-ea"/>
                </a:rPr>
                <a:t> </a:t>
              </a:r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绪论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077" y="4860"/>
              <a:ext cx="610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2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深度学习算法模型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077" y="6178"/>
              <a:ext cx="803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3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深度学习算法模型的应用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077" y="7496"/>
              <a:ext cx="259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4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总结</a:t>
              </a:r>
              <a:endParaRPr lang="zh-CN" altLang="en-US" sz="2800"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63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iChallenge-PM</a:t>
            </a:r>
            <a:endParaRPr lang="en-US" altLang="zh-CN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476500"/>
            <a:ext cx="3952875" cy="1905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40" y="2476500"/>
            <a:ext cx="3373755" cy="420497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04890" y="1472565"/>
            <a:ext cx="40443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Glaucomatous Optic Neuropathy (GON)</a:t>
            </a:r>
            <a:endParaRPr lang="zh-CN" altLang="en-US"/>
          </a:p>
          <a:p>
            <a:pPr algn="l"/>
            <a:r>
              <a:rPr lang="zh-CN" altLang="en-US"/>
              <a:t>Age-related Macular Degeneration (AMD)</a:t>
            </a:r>
            <a:endParaRPr lang="zh-CN" altLang="en-US"/>
          </a:p>
        </p:txBody>
      </p:sp>
      <p:cxnSp>
        <p:nvCxnSpPr>
          <p:cNvPr id="18" name="肘形连接符 17"/>
          <p:cNvCxnSpPr>
            <a:stCxn id="8" idx="3"/>
            <a:endCxn id="11" idx="1"/>
          </p:cNvCxnSpPr>
          <p:nvPr/>
        </p:nvCxnSpPr>
        <p:spPr>
          <a:xfrm>
            <a:off x="4324350" y="3429000"/>
            <a:ext cx="2167890" cy="1149985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flipV="1">
            <a:off x="4324350" y="1795145"/>
            <a:ext cx="1780540" cy="1633855"/>
          </a:xfrm>
          <a:prstGeom prst="bentConnector3">
            <a:avLst>
              <a:gd name="adj1" fmla="val 60770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41655" y="247650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百度大脑和中大眼科中心联合举办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63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iChallenge-PM</a:t>
            </a:r>
            <a:endParaRPr lang="en-US" altLang="zh-CN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41655" y="247650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百度大脑和中大眼科中心联合举办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 descr="high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210" y="2097405"/>
            <a:ext cx="2524764" cy="2520000"/>
          </a:xfrm>
          <a:prstGeom prst="rect">
            <a:avLst/>
          </a:prstGeom>
        </p:spPr>
      </p:pic>
      <p:pic>
        <p:nvPicPr>
          <p:cNvPr id="9" name="图片 8" descr="norm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85" y="2097405"/>
            <a:ext cx="2623820" cy="2520000"/>
          </a:xfrm>
          <a:prstGeom prst="rect">
            <a:avLst/>
          </a:prstGeom>
        </p:spPr>
      </p:pic>
      <p:pic>
        <p:nvPicPr>
          <p:cNvPr id="10" name="图片 9" descr="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675" y="2097405"/>
            <a:ext cx="2609329" cy="2520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054215" y="4855845"/>
            <a:ext cx="2096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病理性近视（PM）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850640" y="4855845"/>
            <a:ext cx="2755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非病理性近视（non-PM）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24280" y="4855845"/>
            <a:ext cx="2247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正常眼睛（</a:t>
            </a:r>
            <a:r>
              <a:rPr lang="en-US" altLang="zh-CN"/>
              <a:t>N</a:t>
            </a:r>
            <a:r>
              <a:rPr lang="zh-CN" altLang="en-US"/>
              <a:t>ormal）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670" y="2074545"/>
            <a:ext cx="9645650" cy="270891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169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LeNet</a:t>
            </a:r>
            <a:endParaRPr lang="en-US" altLang="zh-CN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64305" y="5067300"/>
            <a:ext cx="278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LeNet</a:t>
            </a:r>
            <a:r>
              <a:rPr lang="zh-CN" altLang="en-US"/>
              <a:t>最初提出的网络结构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169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LeNet</a:t>
            </a:r>
            <a:endParaRPr lang="en-US" altLang="zh-CN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48710" y="5133975"/>
            <a:ext cx="278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本文使用的</a:t>
            </a:r>
            <a:r>
              <a:rPr lang="en-US" altLang="zh-CN"/>
              <a:t>LeNet</a:t>
            </a:r>
            <a:r>
              <a:rPr lang="zh-CN" altLang="en-US"/>
              <a:t>网络结构</a:t>
            </a:r>
            <a:endParaRPr lang="zh-CN" altLang="en-US"/>
          </a:p>
        </p:txBody>
      </p:sp>
      <p:pic>
        <p:nvPicPr>
          <p:cNvPr id="7" name="图片 6" descr="LeNet-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" y="2000885"/>
            <a:ext cx="9640570" cy="28562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169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LeNet</a:t>
            </a:r>
            <a:endParaRPr lang="en-US" altLang="zh-CN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77360" y="622046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训练过程，打印损失</a:t>
            </a:r>
            <a:endParaRPr lang="zh-CN" altLang="en-US"/>
          </a:p>
        </p:txBody>
      </p:sp>
      <p:pic>
        <p:nvPicPr>
          <p:cNvPr id="11" name="图片 10" descr="LeNet-Sigmoid5轮损失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55" y="1053465"/>
            <a:ext cx="5267325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AlexN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" y="1818640"/>
            <a:ext cx="9976485" cy="355854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524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AlexNet</a:t>
            </a:r>
            <a:endParaRPr lang="en-US" altLang="zh-CN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5464810" y="1812290"/>
            <a:ext cx="1262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1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绪论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选题背景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绪论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ym typeface="+mn-ea"/>
              </a:rPr>
              <a:t>深度学习算法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 flipV="1">
            <a:off x="9982835" y="88011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研究意义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绪论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ym typeface="+mn-ea"/>
              </a:rPr>
              <a:t>深度学习算法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88011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4175760" y="1812290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2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深度学习算法模型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pic>
        <p:nvPicPr>
          <p:cNvPr id="7" name="图片 6" descr="RPG图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75" y="1163955"/>
            <a:ext cx="7479665" cy="5036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79340" y="6200775"/>
            <a:ext cx="1029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RGB</a:t>
            </a:r>
            <a:r>
              <a:rPr lang="zh-CN" altLang="en-US"/>
              <a:t>图像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pic>
        <p:nvPicPr>
          <p:cNvPr id="9" name="图片 8" descr="图向量展平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595" y="1634490"/>
            <a:ext cx="4924425" cy="4267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97885" y="5901690"/>
            <a:ext cx="358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将</a:t>
            </a:r>
            <a:r>
              <a:rPr lang="en-US" altLang="zh-CN"/>
              <a:t>3x3</a:t>
            </a:r>
            <a:r>
              <a:rPr lang="zh-CN" altLang="en-US"/>
              <a:t>的图像矩阵转换为</a:t>
            </a:r>
            <a:r>
              <a:rPr lang="en-US" altLang="zh-CN"/>
              <a:t>9x1</a:t>
            </a:r>
            <a:r>
              <a:rPr lang="zh-CN" altLang="en-US"/>
              <a:t>的矢量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卷积神经网络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" y="1689100"/>
            <a:ext cx="8985509" cy="396000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91610" y="5648960"/>
            <a:ext cx="2381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卷积神经网络结构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1135</Words>
  <Application>WPS 演示</Application>
  <PresentationFormat>宽屏</PresentationFormat>
  <Paragraphs>323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s1mple</dc:creator>
  <cp:lastModifiedBy>x³</cp:lastModifiedBy>
  <cp:revision>10</cp:revision>
  <dcterms:created xsi:type="dcterms:W3CDTF">2021-04-18T01:05:00Z</dcterms:created>
  <dcterms:modified xsi:type="dcterms:W3CDTF">2021-04-21T03:39:44Z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BA6845F18BD64EBD949DCABA667E950E</vt:lpwstr>
  </property>
  <property fmtid="{D5CDD505-2E9C-101B-9397-08002B2CF9AE}" pid="3" name="KSOProductBuildVer">
    <vt:lpwstr>2052-11.1.0.10463</vt:lpwstr>
  </property>
</Properties>
</file>