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81" r:id="rId10"/>
    <p:sldId id="261" r:id="rId11"/>
    <p:sldId id="270" r:id="rId12"/>
    <p:sldId id="292" r:id="rId13"/>
    <p:sldId id="293" r:id="rId14"/>
    <p:sldId id="294" r:id="rId15"/>
    <p:sldId id="295" r:id="rId16"/>
    <p:sldId id="304" r:id="rId17"/>
    <p:sldId id="307" r:id="rId18"/>
    <p:sldId id="306" r:id="rId19"/>
    <p:sldId id="308" r:id="rId20"/>
    <p:sldId id="309" r:id="rId21"/>
    <p:sldId id="267" r:id="rId22"/>
    <p:sldId id="273" r:id="rId23"/>
    <p:sldId id="275" r:id="rId24"/>
    <p:sldId id="277" r:id="rId25"/>
    <p:sldId id="278" r:id="rId26"/>
    <p:sldId id="279" r:id="rId27"/>
    <p:sldId id="280" r:id="rId28"/>
    <p:sldId id="296" r:id="rId29"/>
    <p:sldId id="310" r:id="rId30"/>
    <p:sldId id="311" r:id="rId31"/>
    <p:sldId id="313" r:id="rId32"/>
    <p:sldId id="31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520700"/>
            <a:ext cx="5776595" cy="12687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5" y="2077720"/>
            <a:ext cx="12190730" cy="3929380"/>
            <a:chOff x="1" y="2896"/>
            <a:chExt cx="19198" cy="6188"/>
          </a:xfrm>
        </p:grpSpPr>
        <p:sp>
          <p:nvSpPr>
            <p:cNvPr id="6" name="矩形 5"/>
            <p:cNvSpPr/>
            <p:nvPr/>
          </p:nvSpPr>
          <p:spPr>
            <a:xfrm>
              <a:off x="1" y="2896"/>
              <a:ext cx="19199" cy="4688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" y="3617"/>
              <a:ext cx="11711" cy="3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深度学习模型研究及应用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RESEARCH AND APPLICATIONS OF DEEP 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LEARNING MODEL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稻壳儿小白白(http://dwz.cn/Wu2UP)"/>
            <p:cNvSpPr>
              <a:spLocks noEditPoints="1"/>
            </p:cNvSpPr>
            <p:nvPr/>
          </p:nvSpPr>
          <p:spPr bwMode="auto">
            <a:xfrm>
              <a:off x="14849" y="8038"/>
              <a:ext cx="1351" cy="1047"/>
            </a:xfrm>
            <a:custGeom>
              <a:avLst/>
              <a:gdLst>
                <a:gd name="T0" fmla="*/ 8 w 47"/>
                <a:gd name="T1" fmla="*/ 23 h 36"/>
                <a:gd name="T2" fmla="*/ 15 w 47"/>
                <a:gd name="T3" fmla="*/ 31 h 36"/>
                <a:gd name="T4" fmla="*/ 23 w 47"/>
                <a:gd name="T5" fmla="*/ 36 h 36"/>
                <a:gd name="T6" fmla="*/ 32 w 47"/>
                <a:gd name="T7" fmla="*/ 32 h 36"/>
                <a:gd name="T8" fmla="*/ 36 w 47"/>
                <a:gd name="T9" fmla="*/ 25 h 36"/>
                <a:gd name="T10" fmla="*/ 23 w 47"/>
                <a:gd name="T11" fmla="*/ 31 h 36"/>
                <a:gd name="T12" fmla="*/ 8 w 47"/>
                <a:gd name="T13" fmla="*/ 23 h 36"/>
                <a:gd name="T14" fmla="*/ 46 w 47"/>
                <a:gd name="T15" fmla="*/ 11 h 36"/>
                <a:gd name="T16" fmla="*/ 26 w 47"/>
                <a:gd name="T17" fmla="*/ 1 h 36"/>
                <a:gd name="T18" fmla="*/ 21 w 47"/>
                <a:gd name="T19" fmla="*/ 1 h 36"/>
                <a:gd name="T20" fmla="*/ 1 w 47"/>
                <a:gd name="T21" fmla="*/ 11 h 36"/>
                <a:gd name="T22" fmla="*/ 1 w 47"/>
                <a:gd name="T23" fmla="*/ 15 h 36"/>
                <a:gd name="T24" fmla="*/ 21 w 47"/>
                <a:gd name="T25" fmla="*/ 26 h 36"/>
                <a:gd name="T26" fmla="*/ 26 w 47"/>
                <a:gd name="T27" fmla="*/ 26 h 36"/>
                <a:gd name="T28" fmla="*/ 39 w 47"/>
                <a:gd name="T29" fmla="*/ 18 h 36"/>
                <a:gd name="T30" fmla="*/ 25 w 47"/>
                <a:gd name="T31" fmla="*/ 15 h 36"/>
                <a:gd name="T32" fmla="*/ 23 w 47"/>
                <a:gd name="T33" fmla="*/ 15 h 36"/>
                <a:gd name="T34" fmla="*/ 19 w 47"/>
                <a:gd name="T35" fmla="*/ 13 h 36"/>
                <a:gd name="T36" fmla="*/ 23 w 47"/>
                <a:gd name="T37" fmla="*/ 10 h 36"/>
                <a:gd name="T38" fmla="*/ 28 w 47"/>
                <a:gd name="T39" fmla="*/ 12 h 36"/>
                <a:gd name="T40" fmla="*/ 42 w 47"/>
                <a:gd name="T41" fmla="*/ 17 h 36"/>
                <a:gd name="T42" fmla="*/ 46 w 47"/>
                <a:gd name="T43" fmla="*/ 15 h 36"/>
                <a:gd name="T44" fmla="*/ 46 w 47"/>
                <a:gd name="T45" fmla="*/ 11 h 36"/>
                <a:gd name="T46" fmla="*/ 40 w 47"/>
                <a:gd name="T47" fmla="*/ 32 h 36"/>
                <a:gd name="T48" fmla="*/ 43 w 47"/>
                <a:gd name="T49" fmla="*/ 32 h 36"/>
                <a:gd name="T50" fmla="*/ 42 w 47"/>
                <a:gd name="T51" fmla="*/ 17 h 36"/>
                <a:gd name="T52" fmla="*/ 39 w 47"/>
                <a:gd name="T53" fmla="*/ 18 h 36"/>
                <a:gd name="T54" fmla="*/ 40 w 47"/>
                <a:gd name="T5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36">
                  <a:moveTo>
                    <a:pt x="8" y="23"/>
                  </a:moveTo>
                  <a:cubicBezTo>
                    <a:pt x="9" y="27"/>
                    <a:pt x="10" y="29"/>
                    <a:pt x="15" y="31"/>
                  </a:cubicBezTo>
                  <a:cubicBezTo>
                    <a:pt x="19" y="33"/>
                    <a:pt x="22" y="36"/>
                    <a:pt x="23" y="36"/>
                  </a:cubicBezTo>
                  <a:cubicBezTo>
                    <a:pt x="25" y="36"/>
                    <a:pt x="27" y="34"/>
                    <a:pt x="32" y="32"/>
                  </a:cubicBezTo>
                  <a:cubicBezTo>
                    <a:pt x="37" y="30"/>
                    <a:pt x="35" y="29"/>
                    <a:pt x="36" y="25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8" y="23"/>
                  </a:lnTo>
                  <a:close/>
                  <a:moveTo>
                    <a:pt x="46" y="1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5" y="26"/>
                    <a:pt x="26" y="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1" y="15"/>
                    <a:pt x="19" y="14"/>
                    <a:pt x="19" y="13"/>
                  </a:cubicBezTo>
                  <a:cubicBezTo>
                    <a:pt x="19" y="11"/>
                    <a:pt x="21" y="10"/>
                    <a:pt x="23" y="10"/>
                  </a:cubicBezTo>
                  <a:cubicBezTo>
                    <a:pt x="25" y="10"/>
                    <a:pt x="27" y="11"/>
                    <a:pt x="28" y="1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4"/>
                    <a:pt x="47" y="12"/>
                    <a:pt x="46" y="11"/>
                  </a:cubicBezTo>
                  <a:close/>
                  <a:moveTo>
                    <a:pt x="40" y="32"/>
                  </a:moveTo>
                  <a:cubicBezTo>
                    <a:pt x="40" y="33"/>
                    <a:pt x="43" y="35"/>
                    <a:pt x="43" y="32"/>
                  </a:cubicBezTo>
                  <a:cubicBezTo>
                    <a:pt x="45" y="20"/>
                    <a:pt x="42" y="17"/>
                    <a:pt x="42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2" y="21"/>
                    <a:pt x="40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5752" y="6863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指导老师：李艳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3" y="6863"/>
              <a:ext cx="2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学生：黄继安</a:t>
              </a: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5278" y="7584"/>
              <a:ext cx="493" cy="275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84555" y="1428115"/>
            <a:ext cx="7684770" cy="5181600"/>
            <a:chOff x="1393" y="2249"/>
            <a:chExt cx="12102" cy="81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3" y="2249"/>
              <a:ext cx="12102" cy="7580"/>
              <a:chOff x="1378" y="2524"/>
              <a:chExt cx="12102" cy="7580"/>
            </a:xfrm>
          </p:grpSpPr>
          <p:pic>
            <p:nvPicPr>
              <p:cNvPr id="7" name="图片 6" descr="卷积操作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8" y="2524"/>
                <a:ext cx="12102" cy="758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 rot="0">
                <a:off x="7331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8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本框 9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1005840" y="1490980"/>
            <a:ext cx="7362190" cy="5180330"/>
            <a:chOff x="2022" y="2251"/>
            <a:chExt cx="11594" cy="8158"/>
          </a:xfrm>
        </p:grpSpPr>
        <p:grpSp>
          <p:nvGrpSpPr>
            <p:cNvPr id="23" name="组合 22"/>
            <p:cNvGrpSpPr/>
            <p:nvPr/>
          </p:nvGrpSpPr>
          <p:grpSpPr>
            <a:xfrm>
              <a:off x="2022" y="2251"/>
              <a:ext cx="11594" cy="7382"/>
              <a:chOff x="1298" y="2668"/>
              <a:chExt cx="11594" cy="7382"/>
            </a:xfrm>
          </p:grpSpPr>
          <p:pic>
            <p:nvPicPr>
              <p:cNvPr id="18" name="图片 17" descr="卷积操作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8" y="2668"/>
                <a:ext cx="11594" cy="738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 rot="0">
                <a:off x="7286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20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文本框 21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010920" y="1495425"/>
            <a:ext cx="7839710" cy="5018405"/>
            <a:chOff x="1396" y="2506"/>
            <a:chExt cx="12346" cy="7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6" y="2506"/>
              <a:ext cx="12346" cy="7796"/>
              <a:chOff x="1290" y="2822"/>
              <a:chExt cx="12346" cy="7796"/>
            </a:xfrm>
          </p:grpSpPr>
          <p:pic>
            <p:nvPicPr>
              <p:cNvPr id="7" name="图片 6" descr="卷积操作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0" y="2822"/>
                <a:ext cx="12346" cy="7796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 rot="0">
                <a:off x="7799" y="2915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15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文本框 16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490220"/>
            <a:ext cx="5163185" cy="545465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4460" y="62363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池化的两种类型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43305" y="1053465"/>
            <a:ext cx="8383270" cy="5589905"/>
            <a:chOff x="1643" y="1659"/>
            <a:chExt cx="13202" cy="8803"/>
          </a:xfrm>
        </p:grpSpPr>
        <p:pic>
          <p:nvPicPr>
            <p:cNvPr id="7" name="图片 6" descr="softma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" y="1659"/>
              <a:ext cx="13203" cy="792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92" y="9882"/>
              <a:ext cx="15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SoftMax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4165" y="2015490"/>
            <a:ext cx="3202940" cy="2823210"/>
            <a:chOff x="1226" y="3174"/>
            <a:chExt cx="5044" cy="4446"/>
          </a:xfrm>
        </p:grpSpPr>
        <p:pic>
          <p:nvPicPr>
            <p:cNvPr id="7" name="图片 6" descr="前馈神经网络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" y="3174"/>
              <a:ext cx="5045" cy="38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18" y="704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前馈神经网络</a:t>
              </a:r>
              <a:endParaRPr lang="zh-CN" altLang="en-US"/>
            </a:p>
          </p:txBody>
        </p:sp>
      </p:grpSp>
      <p:pic>
        <p:nvPicPr>
          <p:cNvPr id="9" name="图片 8" descr="微信语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60" y="3884295"/>
            <a:ext cx="1940560" cy="1764665"/>
          </a:xfrm>
          <a:prstGeom prst="rect">
            <a:avLst/>
          </a:prstGeom>
        </p:spPr>
      </p:pic>
      <p:pic>
        <p:nvPicPr>
          <p:cNvPr id="10" name="图片 9" descr="文本信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75" y="2167255"/>
            <a:ext cx="5073015" cy="15074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64990" y="1704340"/>
            <a:ext cx="522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现实生活中，许多数据包含丰富的上下文信息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25145" y="1790700"/>
            <a:ext cx="9401810" cy="3730625"/>
            <a:chOff x="827" y="2820"/>
            <a:chExt cx="14806" cy="5875"/>
          </a:xfrm>
        </p:grpSpPr>
        <p:pic>
          <p:nvPicPr>
            <p:cNvPr id="11" name="图片 10" descr="循环神经网络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" y="2820"/>
              <a:ext cx="14806" cy="516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95" y="8115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循环神经网络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03045"/>
            <a:ext cx="9471025" cy="367093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65245" y="500888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生成对抗网络结构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86985" y="5795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开始训练</a:t>
            </a:r>
            <a:endParaRPr lang="zh-CN" altLang="en-US"/>
          </a:p>
        </p:txBody>
      </p:sp>
      <p:pic>
        <p:nvPicPr>
          <p:cNvPr id="9" name="图片 8" descr="生成假数据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26845"/>
            <a:ext cx="6232525" cy="995045"/>
          </a:xfrm>
          <a:prstGeom prst="rect">
            <a:avLst/>
          </a:prstGeom>
        </p:spPr>
      </p:pic>
      <p:pic>
        <p:nvPicPr>
          <p:cNvPr id="10" name="图片 9" descr="生成假数据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2991485"/>
            <a:ext cx="6336665" cy="1054735"/>
          </a:xfrm>
          <a:prstGeom prst="rect">
            <a:avLst/>
          </a:prstGeom>
        </p:spPr>
      </p:pic>
      <p:pic>
        <p:nvPicPr>
          <p:cNvPr id="11" name="图片 10" descr="生成假数据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4587240"/>
            <a:ext cx="6336030" cy="963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1997075" y="5648960"/>
            <a:ext cx="1105535" cy="554355"/>
          </a:xfrm>
          <a:prstGeom prst="wedgeRectCallout">
            <a:avLst>
              <a:gd name="adj1" fmla="val -33333"/>
              <a:gd name="adj2" fmla="val -10991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重叠池化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8949055" y="5377180"/>
            <a:ext cx="1105535" cy="554355"/>
          </a:xfrm>
          <a:prstGeom prst="wedgeRectCallout">
            <a:avLst>
              <a:gd name="adj1" fmla="val 17834"/>
              <a:gd name="adj2" fmla="val -23442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多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分布式训练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21450" y="1053465"/>
            <a:ext cx="1105535" cy="554355"/>
          </a:xfrm>
          <a:prstGeom prst="wedgeRectCallout">
            <a:avLst>
              <a:gd name="adj1" fmla="val 65450"/>
              <a:gd name="adj2" fmla="val 17359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dropout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374775" y="1138555"/>
            <a:ext cx="1105535" cy="554355"/>
          </a:xfrm>
          <a:prstGeom prst="wedgeRectCallout">
            <a:avLst>
              <a:gd name="adj1" fmla="val -97558"/>
              <a:gd name="adj2" fmla="val 1269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数据增广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978400" y="5502910"/>
            <a:ext cx="1105535" cy="554355"/>
          </a:xfrm>
          <a:prstGeom prst="wedgeRectCallout">
            <a:avLst>
              <a:gd name="adj1" fmla="val -17719"/>
              <a:gd name="adj2" fmla="val -16008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RELU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16" name="图片 15" descr="AlexNet5轮损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0" y="1053465"/>
            <a:ext cx="5286375" cy="5076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02380" y="617093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16" name="图片 15" descr="sigmo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835150"/>
            <a:ext cx="5424805" cy="4316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blipFill rotWithShape="1">
                <a:blip r:embed="rId3"/>
                <a:stretch>
                  <a:fillRect l="-30" t="-42" r="30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15940" y="6399530"/>
            <a:ext cx="1381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Sigmoid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Tan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385" y="1772920"/>
            <a:ext cx="5852160" cy="438912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𝑐𝑜𝑠ℎ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blipFill rotWithShape="1">
                <a:blip r:embed="rId3"/>
                <a:stretch>
                  <a:fillRect l="-8" t="-37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67995" y="1202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46445" y="627634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Tanh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eL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937385"/>
            <a:ext cx="6692900" cy="446214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, 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&gt;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blipFill rotWithShape="1">
                <a:blip r:embed="rId3"/>
                <a:stretch>
                  <a:fillRect l="-16" t="-41" r="1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40375" y="624649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演示</Application>
  <PresentationFormat>宽屏</PresentationFormat>
  <Paragraphs>429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Cambria Math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12</cp:revision>
  <dcterms:created xsi:type="dcterms:W3CDTF">2021-04-18T01:05:00Z</dcterms:created>
  <dcterms:modified xsi:type="dcterms:W3CDTF">2021-04-21T08:32:01Z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147423E63F6246448F106DCBF4A55A73</vt:lpwstr>
  </property>
  <property fmtid="{D5CDD505-2E9C-101B-9397-08002B2CF9AE}" pid="3" name="KSOProductBuildVer">
    <vt:lpwstr>2052-11.1.0.10463</vt:lpwstr>
  </property>
</Properties>
</file>