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4" r:id="rId8"/>
    <p:sldId id="269" r:id="rId9"/>
    <p:sldId id="281" r:id="rId10"/>
    <p:sldId id="261" r:id="rId11"/>
    <p:sldId id="270" r:id="rId12"/>
    <p:sldId id="292" r:id="rId13"/>
    <p:sldId id="293" r:id="rId14"/>
    <p:sldId id="294" r:id="rId15"/>
    <p:sldId id="295" r:id="rId16"/>
    <p:sldId id="304" r:id="rId17"/>
    <p:sldId id="307" r:id="rId18"/>
    <p:sldId id="306" r:id="rId19"/>
    <p:sldId id="308" r:id="rId20"/>
    <p:sldId id="267" r:id="rId21"/>
    <p:sldId id="273" r:id="rId22"/>
    <p:sldId id="275" r:id="rId23"/>
    <p:sldId id="277" r:id="rId24"/>
    <p:sldId id="278" r:id="rId25"/>
    <p:sldId id="279" r:id="rId26"/>
    <p:sldId id="280" r:id="rId27"/>
    <p:sldId id="296" r:id="rId28"/>
    <p:sldId id="310" r:id="rId29"/>
    <p:sldId id="311" r:id="rId30"/>
    <p:sldId id="313" r:id="rId31"/>
    <p:sldId id="314" r:id="rId32"/>
    <p:sldId id="315" r:id="rId33"/>
    <p:sldId id="316" r:id="rId34"/>
    <p:sldId id="317" r:id="rId35"/>
    <p:sldId id="31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B8B"/>
    <a:srgbClr val="49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520700"/>
            <a:ext cx="5776595" cy="126873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35" y="2077720"/>
            <a:ext cx="12190730" cy="3929380"/>
            <a:chOff x="1" y="2896"/>
            <a:chExt cx="19198" cy="6188"/>
          </a:xfrm>
        </p:grpSpPr>
        <p:sp>
          <p:nvSpPr>
            <p:cNvPr id="6" name="矩形 5"/>
            <p:cNvSpPr/>
            <p:nvPr/>
          </p:nvSpPr>
          <p:spPr>
            <a:xfrm>
              <a:off x="1" y="2896"/>
              <a:ext cx="19199" cy="4688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745" y="3617"/>
              <a:ext cx="11711" cy="3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深度学习模型研究及应用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RESEARCH AND APPLICATIONS OF DEEP 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LEARNING MODEL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7" name="稻壳儿小白白(http://dwz.cn/Wu2UP)"/>
            <p:cNvSpPr>
              <a:spLocks noEditPoints="1"/>
            </p:cNvSpPr>
            <p:nvPr/>
          </p:nvSpPr>
          <p:spPr bwMode="auto">
            <a:xfrm>
              <a:off x="14849" y="8038"/>
              <a:ext cx="1351" cy="1047"/>
            </a:xfrm>
            <a:custGeom>
              <a:avLst/>
              <a:gdLst>
                <a:gd name="T0" fmla="*/ 8 w 47"/>
                <a:gd name="T1" fmla="*/ 23 h 36"/>
                <a:gd name="T2" fmla="*/ 15 w 47"/>
                <a:gd name="T3" fmla="*/ 31 h 36"/>
                <a:gd name="T4" fmla="*/ 23 w 47"/>
                <a:gd name="T5" fmla="*/ 36 h 36"/>
                <a:gd name="T6" fmla="*/ 32 w 47"/>
                <a:gd name="T7" fmla="*/ 32 h 36"/>
                <a:gd name="T8" fmla="*/ 36 w 47"/>
                <a:gd name="T9" fmla="*/ 25 h 36"/>
                <a:gd name="T10" fmla="*/ 23 w 47"/>
                <a:gd name="T11" fmla="*/ 31 h 36"/>
                <a:gd name="T12" fmla="*/ 8 w 47"/>
                <a:gd name="T13" fmla="*/ 23 h 36"/>
                <a:gd name="T14" fmla="*/ 46 w 47"/>
                <a:gd name="T15" fmla="*/ 11 h 36"/>
                <a:gd name="T16" fmla="*/ 26 w 47"/>
                <a:gd name="T17" fmla="*/ 1 h 36"/>
                <a:gd name="T18" fmla="*/ 21 w 47"/>
                <a:gd name="T19" fmla="*/ 1 h 36"/>
                <a:gd name="T20" fmla="*/ 1 w 47"/>
                <a:gd name="T21" fmla="*/ 11 h 36"/>
                <a:gd name="T22" fmla="*/ 1 w 47"/>
                <a:gd name="T23" fmla="*/ 15 h 36"/>
                <a:gd name="T24" fmla="*/ 21 w 47"/>
                <a:gd name="T25" fmla="*/ 26 h 36"/>
                <a:gd name="T26" fmla="*/ 26 w 47"/>
                <a:gd name="T27" fmla="*/ 26 h 36"/>
                <a:gd name="T28" fmla="*/ 39 w 47"/>
                <a:gd name="T29" fmla="*/ 18 h 36"/>
                <a:gd name="T30" fmla="*/ 25 w 47"/>
                <a:gd name="T31" fmla="*/ 15 h 36"/>
                <a:gd name="T32" fmla="*/ 23 w 47"/>
                <a:gd name="T33" fmla="*/ 15 h 36"/>
                <a:gd name="T34" fmla="*/ 19 w 47"/>
                <a:gd name="T35" fmla="*/ 13 h 36"/>
                <a:gd name="T36" fmla="*/ 23 w 47"/>
                <a:gd name="T37" fmla="*/ 10 h 36"/>
                <a:gd name="T38" fmla="*/ 28 w 47"/>
                <a:gd name="T39" fmla="*/ 12 h 36"/>
                <a:gd name="T40" fmla="*/ 42 w 47"/>
                <a:gd name="T41" fmla="*/ 17 h 36"/>
                <a:gd name="T42" fmla="*/ 46 w 47"/>
                <a:gd name="T43" fmla="*/ 15 h 36"/>
                <a:gd name="T44" fmla="*/ 46 w 47"/>
                <a:gd name="T45" fmla="*/ 11 h 36"/>
                <a:gd name="T46" fmla="*/ 40 w 47"/>
                <a:gd name="T47" fmla="*/ 32 h 36"/>
                <a:gd name="T48" fmla="*/ 43 w 47"/>
                <a:gd name="T49" fmla="*/ 32 h 36"/>
                <a:gd name="T50" fmla="*/ 42 w 47"/>
                <a:gd name="T51" fmla="*/ 17 h 36"/>
                <a:gd name="T52" fmla="*/ 39 w 47"/>
                <a:gd name="T53" fmla="*/ 18 h 36"/>
                <a:gd name="T54" fmla="*/ 40 w 47"/>
                <a:gd name="T5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36">
                  <a:moveTo>
                    <a:pt x="8" y="23"/>
                  </a:moveTo>
                  <a:cubicBezTo>
                    <a:pt x="9" y="27"/>
                    <a:pt x="10" y="29"/>
                    <a:pt x="15" y="31"/>
                  </a:cubicBezTo>
                  <a:cubicBezTo>
                    <a:pt x="19" y="33"/>
                    <a:pt x="22" y="36"/>
                    <a:pt x="23" y="36"/>
                  </a:cubicBezTo>
                  <a:cubicBezTo>
                    <a:pt x="25" y="36"/>
                    <a:pt x="27" y="34"/>
                    <a:pt x="32" y="32"/>
                  </a:cubicBezTo>
                  <a:cubicBezTo>
                    <a:pt x="37" y="30"/>
                    <a:pt x="35" y="29"/>
                    <a:pt x="36" y="25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8" y="23"/>
                  </a:lnTo>
                  <a:close/>
                  <a:moveTo>
                    <a:pt x="46" y="1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0"/>
                    <a:pt x="22" y="0"/>
                    <a:pt x="21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4"/>
                    <a:pt x="1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5" y="26"/>
                    <a:pt x="26" y="26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1" y="15"/>
                    <a:pt x="19" y="14"/>
                    <a:pt x="19" y="13"/>
                  </a:cubicBezTo>
                  <a:cubicBezTo>
                    <a:pt x="19" y="11"/>
                    <a:pt x="21" y="10"/>
                    <a:pt x="23" y="10"/>
                  </a:cubicBezTo>
                  <a:cubicBezTo>
                    <a:pt x="25" y="10"/>
                    <a:pt x="27" y="11"/>
                    <a:pt x="28" y="1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7" y="14"/>
                    <a:pt x="47" y="12"/>
                    <a:pt x="46" y="11"/>
                  </a:cubicBezTo>
                  <a:close/>
                  <a:moveTo>
                    <a:pt x="40" y="32"/>
                  </a:moveTo>
                  <a:cubicBezTo>
                    <a:pt x="40" y="33"/>
                    <a:pt x="43" y="35"/>
                    <a:pt x="43" y="32"/>
                  </a:cubicBezTo>
                  <a:cubicBezTo>
                    <a:pt x="45" y="20"/>
                    <a:pt x="42" y="17"/>
                    <a:pt x="42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42" y="21"/>
                    <a:pt x="40" y="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文本框 6"/>
            <p:cNvSpPr txBox="1"/>
            <p:nvPr/>
          </p:nvSpPr>
          <p:spPr>
            <a:xfrm>
              <a:off x="5752" y="6863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指导老师：李艳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893" y="6863"/>
              <a:ext cx="24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学生：黄继安</a:t>
              </a:r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15278" y="7584"/>
              <a:ext cx="493" cy="275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grpSp>
        <p:nvGrpSpPr>
          <p:cNvPr id="18" name="组合 17"/>
          <p:cNvGrpSpPr/>
          <p:nvPr/>
        </p:nvGrpSpPr>
        <p:grpSpPr>
          <a:xfrm>
            <a:off x="884555" y="1428115"/>
            <a:ext cx="7684770" cy="5181600"/>
            <a:chOff x="1393" y="2249"/>
            <a:chExt cx="12102" cy="8160"/>
          </a:xfrm>
        </p:grpSpPr>
        <p:grpSp>
          <p:nvGrpSpPr>
            <p:cNvPr id="16" name="组合 15"/>
            <p:cNvGrpSpPr/>
            <p:nvPr/>
          </p:nvGrpSpPr>
          <p:grpSpPr>
            <a:xfrm>
              <a:off x="1393" y="2249"/>
              <a:ext cx="12102" cy="7580"/>
              <a:chOff x="1378" y="2524"/>
              <a:chExt cx="12102" cy="7580"/>
            </a:xfrm>
          </p:grpSpPr>
          <p:pic>
            <p:nvPicPr>
              <p:cNvPr id="7" name="图片 6" descr="卷积操作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378" y="2524"/>
                <a:ext cx="12102" cy="7580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/>
            </p:nvGrpSpPr>
            <p:grpSpPr>
              <a:xfrm rot="0">
                <a:off x="7331" y="2764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8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2" imgW="800100" imgH="673100" progId="Equation.KSEE3">
                        <p:embed/>
                      </p:oleObj>
                    </mc:Choice>
                    <mc:Fallback>
                      <p:oleObj name="" r:id="rId2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" name="文本框 9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9" name="矩形 1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6" name="图片 25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grpSp>
        <p:nvGrpSpPr>
          <p:cNvPr id="33" name="组合 32"/>
          <p:cNvGrpSpPr/>
          <p:nvPr/>
        </p:nvGrpSpPr>
        <p:grpSpPr>
          <a:xfrm>
            <a:off x="1005840" y="1490980"/>
            <a:ext cx="7362190" cy="5180330"/>
            <a:chOff x="2022" y="2251"/>
            <a:chExt cx="11594" cy="8158"/>
          </a:xfrm>
        </p:grpSpPr>
        <p:grpSp>
          <p:nvGrpSpPr>
            <p:cNvPr id="23" name="组合 22"/>
            <p:cNvGrpSpPr/>
            <p:nvPr/>
          </p:nvGrpSpPr>
          <p:grpSpPr>
            <a:xfrm>
              <a:off x="2022" y="2251"/>
              <a:ext cx="11594" cy="7382"/>
              <a:chOff x="1298" y="2668"/>
              <a:chExt cx="11594" cy="7382"/>
            </a:xfrm>
          </p:grpSpPr>
          <p:pic>
            <p:nvPicPr>
              <p:cNvPr id="18" name="图片 17" descr="卷积操作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98" y="2668"/>
                <a:ext cx="11594" cy="7382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 rot="0">
                <a:off x="7286" y="2764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20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" name="" r:id="rId2" imgW="800100" imgH="673100" progId="Equation.KSEE3">
                        <p:embed/>
                      </p:oleObj>
                    </mc:Choice>
                    <mc:Fallback>
                      <p:oleObj name="" r:id="rId2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" name="文本框 21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35" name="矩形 34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1" name="图片 40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grpSp>
        <p:nvGrpSpPr>
          <p:cNvPr id="20" name="组合 19"/>
          <p:cNvGrpSpPr/>
          <p:nvPr/>
        </p:nvGrpSpPr>
        <p:grpSpPr>
          <a:xfrm>
            <a:off x="1010920" y="1495425"/>
            <a:ext cx="7839710" cy="5018405"/>
            <a:chOff x="1396" y="2506"/>
            <a:chExt cx="12346" cy="7903"/>
          </a:xfrm>
        </p:grpSpPr>
        <p:grpSp>
          <p:nvGrpSpPr>
            <p:cNvPr id="18" name="组合 17"/>
            <p:cNvGrpSpPr/>
            <p:nvPr/>
          </p:nvGrpSpPr>
          <p:grpSpPr>
            <a:xfrm>
              <a:off x="1396" y="2506"/>
              <a:ext cx="12346" cy="7796"/>
              <a:chOff x="1290" y="2822"/>
              <a:chExt cx="12346" cy="7796"/>
            </a:xfrm>
          </p:grpSpPr>
          <p:pic>
            <p:nvPicPr>
              <p:cNvPr id="7" name="图片 6" descr="卷积操作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90" y="2822"/>
                <a:ext cx="12346" cy="7796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 rot="0">
                <a:off x="7799" y="2915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15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" name="" r:id="rId2" imgW="800100" imgH="673100" progId="Equation.KSEE3">
                        <p:embed/>
                      </p:oleObj>
                    </mc:Choice>
                    <mc:Fallback>
                      <p:oleObj name="" r:id="rId2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" name="文本框 16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19" name="文本框 18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21" name="矩形 20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8" name="图片 27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池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325" y="490220"/>
            <a:ext cx="5163185" cy="545465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7" name="文本框 6"/>
          <p:cNvSpPr txBox="1"/>
          <p:nvPr/>
        </p:nvSpPr>
        <p:spPr>
          <a:xfrm>
            <a:off x="5204460" y="623633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池化的两种类型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grpSp>
        <p:nvGrpSpPr>
          <p:cNvPr id="9" name="组合 8"/>
          <p:cNvGrpSpPr/>
          <p:nvPr/>
        </p:nvGrpSpPr>
        <p:grpSpPr>
          <a:xfrm>
            <a:off x="1043305" y="1053465"/>
            <a:ext cx="8383270" cy="5589905"/>
            <a:chOff x="1643" y="1659"/>
            <a:chExt cx="13202" cy="8803"/>
          </a:xfrm>
        </p:grpSpPr>
        <p:pic>
          <p:nvPicPr>
            <p:cNvPr id="7" name="图片 6" descr="softmax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43" y="1659"/>
              <a:ext cx="13203" cy="792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492" y="9882"/>
              <a:ext cx="150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SoftMax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循环神经网络</a:t>
            </a:r>
            <a:endParaRPr lang="zh-CN" altLang="en-US" sz="3200" b="1"/>
          </a:p>
        </p:txBody>
      </p:sp>
      <p:grpSp>
        <p:nvGrpSpPr>
          <p:cNvPr id="15" name="组合 14"/>
          <p:cNvGrpSpPr/>
          <p:nvPr/>
        </p:nvGrpSpPr>
        <p:grpSpPr>
          <a:xfrm>
            <a:off x="304165" y="2015490"/>
            <a:ext cx="3202940" cy="2823210"/>
            <a:chOff x="1226" y="3174"/>
            <a:chExt cx="5044" cy="4446"/>
          </a:xfrm>
        </p:grpSpPr>
        <p:pic>
          <p:nvPicPr>
            <p:cNvPr id="7" name="图片 6" descr="前馈神经网络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6" y="3174"/>
              <a:ext cx="5045" cy="386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418" y="7040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前馈神经网络</a:t>
              </a:r>
              <a:endParaRPr lang="zh-CN" altLang="en-US"/>
            </a:p>
          </p:txBody>
        </p:sp>
      </p:grpSp>
      <p:pic>
        <p:nvPicPr>
          <p:cNvPr id="9" name="图片 8" descr="微信语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60" y="3884295"/>
            <a:ext cx="1940560" cy="1764665"/>
          </a:xfrm>
          <a:prstGeom prst="rect">
            <a:avLst/>
          </a:prstGeom>
        </p:spPr>
      </p:pic>
      <p:pic>
        <p:nvPicPr>
          <p:cNvPr id="10" name="图片 9" descr="文本信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975" y="2167255"/>
            <a:ext cx="5073015" cy="15074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364990" y="1704340"/>
            <a:ext cx="522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现实生活中，许多数据包含丰富的上下文信息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7" name="矩形 16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4" name="图片 23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循环神经网络</a:t>
            </a:r>
            <a:endParaRPr lang="zh-CN" altLang="en-US" sz="3200" b="1"/>
          </a:p>
        </p:txBody>
      </p:sp>
      <p:grpSp>
        <p:nvGrpSpPr>
          <p:cNvPr id="18" name="组合 17"/>
          <p:cNvGrpSpPr/>
          <p:nvPr/>
        </p:nvGrpSpPr>
        <p:grpSpPr>
          <a:xfrm>
            <a:off x="525145" y="1790700"/>
            <a:ext cx="9401810" cy="3730625"/>
            <a:chOff x="827" y="2820"/>
            <a:chExt cx="14806" cy="5875"/>
          </a:xfrm>
        </p:grpSpPr>
        <p:pic>
          <p:nvPicPr>
            <p:cNvPr id="11" name="图片 10" descr="循环神经网络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7" y="2820"/>
              <a:ext cx="14806" cy="5161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6895" y="8115"/>
              <a:ext cx="26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循环神经网络</a:t>
              </a: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G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1503045"/>
            <a:ext cx="9471025" cy="3670935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生成对抗网络</a:t>
            </a:r>
            <a:endParaRPr lang="zh-CN" altLang="en-US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3865245" y="5008880"/>
            <a:ext cx="214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生成对抗网络结构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生成对抗网络</a:t>
            </a:r>
            <a:endParaRPr lang="zh-CN" altLang="en-US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5086985" y="5795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开始训练</a:t>
            </a:r>
            <a:endParaRPr lang="zh-CN" altLang="en-US"/>
          </a:p>
        </p:txBody>
      </p:sp>
      <p:pic>
        <p:nvPicPr>
          <p:cNvPr id="9" name="图片 8" descr="生成假数据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1426845"/>
            <a:ext cx="6232525" cy="995045"/>
          </a:xfrm>
          <a:prstGeom prst="rect">
            <a:avLst/>
          </a:prstGeom>
        </p:spPr>
      </p:pic>
      <p:pic>
        <p:nvPicPr>
          <p:cNvPr id="10" name="图片 9" descr="生成假数据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991485"/>
            <a:ext cx="6336665" cy="1054735"/>
          </a:xfrm>
          <a:prstGeom prst="rect">
            <a:avLst/>
          </a:prstGeom>
        </p:spPr>
      </p:pic>
      <p:pic>
        <p:nvPicPr>
          <p:cNvPr id="11" name="图片 10" descr="生成假数据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4587240"/>
            <a:ext cx="6336030" cy="96393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3489960" y="1812290"/>
            <a:ext cx="5212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3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深度学习算法模型的应用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127125"/>
            <a:ext cx="4695190" cy="460375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273290" y="793750"/>
            <a:ext cx="3335020" cy="645160"/>
            <a:chOff x="12188" y="681"/>
            <a:chExt cx="5252" cy="1016"/>
          </a:xfrm>
        </p:grpSpPr>
        <p:sp>
          <p:nvSpPr>
            <p:cNvPr id="10" name="文本框 9"/>
            <p:cNvSpPr txBox="1"/>
            <p:nvPr/>
          </p:nvSpPr>
          <p:spPr>
            <a:xfrm>
              <a:off x="12188" y="681"/>
              <a:ext cx="189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rgbClr val="7EBB8B"/>
                  </a:solidFill>
                </a:rPr>
                <a:t>目录</a:t>
              </a:r>
              <a:r>
                <a:rPr lang="en-US" altLang="zh-CN" sz="3600" b="1">
                  <a:solidFill>
                    <a:srgbClr val="7EBB8B"/>
                  </a:solidFill>
                </a:rPr>
                <a:t> </a:t>
              </a:r>
              <a:endParaRPr lang="en-US" altLang="zh-CN" sz="3600" b="1">
                <a:solidFill>
                  <a:srgbClr val="7EBB8B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44" y="778"/>
              <a:ext cx="3197" cy="822"/>
            </a:xfrm>
            <a:prstGeom prst="rect">
              <a:avLst/>
            </a:prstGeom>
            <a:solidFill>
              <a:srgbClr val="7EBB8B"/>
            </a:solidFill>
          </p:spPr>
          <p:txBody>
            <a:bodyPr wrap="square" rtlCol="0">
              <a:spAutoFit/>
            </a:bodyPr>
            <a:p>
              <a:pPr algn="l"/>
              <a:r>
                <a:rPr lang="en-US" altLang="zh-CN" sz="2800" b="1">
                  <a:solidFill>
                    <a:schemeClr val="bg1"/>
                  </a:solidFill>
                  <a:sym typeface="+mn-ea"/>
                </a:rPr>
                <a:t>CONTENTS</a:t>
              </a:r>
              <a:endParaRPr lang="en-US" altLang="zh-CN" sz="28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72580" y="1912620"/>
            <a:ext cx="5100320" cy="3032760"/>
            <a:chOff x="11077" y="3542"/>
            <a:chExt cx="8032" cy="4776"/>
          </a:xfrm>
        </p:grpSpPr>
        <p:sp>
          <p:nvSpPr>
            <p:cNvPr id="12" name="文本框 11"/>
            <p:cNvSpPr txBox="1"/>
            <p:nvPr/>
          </p:nvSpPr>
          <p:spPr>
            <a:xfrm>
              <a:off x="11077" y="3542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1</a:t>
              </a:r>
              <a:r>
                <a:rPr lang="en-US" altLang="zh-CN" sz="2800">
                  <a:solidFill>
                    <a:srgbClr val="7EBB8B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绪论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077" y="4860"/>
              <a:ext cx="610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2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077" y="6178"/>
              <a:ext cx="803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3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深度学习算法模型的应用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77" y="7496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4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总结</a:t>
              </a:r>
              <a:endParaRPr lang="zh-CN" altLang="en-US" sz="2800"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飞浆</a:t>
            </a:r>
            <a:endParaRPr lang="zh-CN" altLang="en-US" sz="3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80" y="1792605"/>
            <a:ext cx="9359900" cy="385635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8" name="矩形 7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8" name="图片 17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6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iChallenge-PM</a:t>
            </a:r>
            <a:endParaRPr lang="en-US" altLang="zh-CN" sz="32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2476500"/>
            <a:ext cx="3952875" cy="1905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476500"/>
            <a:ext cx="3373755" cy="4204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04890" y="1472565"/>
            <a:ext cx="4044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Glaucomatous Optic Neuropathy (GON)</a:t>
            </a:r>
            <a:endParaRPr lang="zh-CN" altLang="en-US"/>
          </a:p>
          <a:p>
            <a:pPr algn="l"/>
            <a:r>
              <a:rPr lang="zh-CN" altLang="en-US"/>
              <a:t>Age-related Macular Degeneration (AMD)</a:t>
            </a:r>
            <a:endParaRPr lang="zh-CN" altLang="en-US"/>
          </a:p>
        </p:txBody>
      </p:sp>
      <p:cxnSp>
        <p:nvCxnSpPr>
          <p:cNvPr id="18" name="肘形连接符 17"/>
          <p:cNvCxnSpPr>
            <a:stCxn id="8" idx="3"/>
            <a:endCxn id="11" idx="1"/>
          </p:cNvCxnSpPr>
          <p:nvPr/>
        </p:nvCxnSpPr>
        <p:spPr>
          <a:xfrm>
            <a:off x="4324350" y="3429000"/>
            <a:ext cx="2167890" cy="114998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4324350" y="1795145"/>
            <a:ext cx="1780540" cy="1633855"/>
          </a:xfrm>
          <a:prstGeom prst="bentConnector3">
            <a:avLst>
              <a:gd name="adj1" fmla="val 6077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1655" y="24765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百度大脑和中大眼科中心联合举办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7" name="矩形 6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3" name="图片 22" descr="校徽换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6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iChallenge-PM</a:t>
            </a:r>
            <a:endParaRPr lang="en-US" altLang="zh-CN" sz="3200" b="1"/>
          </a:p>
        </p:txBody>
      </p:sp>
      <p:sp>
        <p:nvSpPr>
          <p:cNvPr id="20" name="文本框 19"/>
          <p:cNvSpPr txBox="1"/>
          <p:nvPr/>
        </p:nvSpPr>
        <p:spPr>
          <a:xfrm>
            <a:off x="541655" y="24765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百度大脑和中大眼科中心联合举办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 descr="h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6210" y="2097405"/>
            <a:ext cx="2524764" cy="2520000"/>
          </a:xfrm>
          <a:prstGeom prst="rect">
            <a:avLst/>
          </a:prstGeom>
        </p:spPr>
      </p:pic>
      <p:pic>
        <p:nvPicPr>
          <p:cNvPr id="9" name="图片 8" descr="norm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" y="2097405"/>
            <a:ext cx="2623820" cy="2520000"/>
          </a:xfrm>
          <a:prstGeom prst="rect">
            <a:avLst/>
          </a:prstGeom>
        </p:spPr>
      </p:pic>
      <p:pic>
        <p:nvPicPr>
          <p:cNvPr id="10" name="图片 9" descr="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675" y="2097405"/>
            <a:ext cx="2609329" cy="2520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54215" y="4855845"/>
            <a:ext cx="209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病理性近视（PM）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50640" y="4855845"/>
            <a:ext cx="2755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非病理性近视（non-PM）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24280" y="4855845"/>
            <a:ext cx="2247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正常眼睛（</a:t>
            </a:r>
            <a:r>
              <a:rPr lang="en-US" altLang="zh-CN"/>
              <a:t>N</a:t>
            </a:r>
            <a:r>
              <a:rPr lang="zh-CN" altLang="en-US"/>
              <a:t>ormal）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1" name="矩形 10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4" name="图片 23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2074545"/>
            <a:ext cx="9645650" cy="270891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10" name="文本框 9"/>
          <p:cNvSpPr txBox="1"/>
          <p:nvPr/>
        </p:nvSpPr>
        <p:spPr>
          <a:xfrm>
            <a:off x="3964305" y="5067300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LeNet</a:t>
            </a:r>
            <a:r>
              <a:rPr lang="zh-CN" altLang="en-US"/>
              <a:t>最初提出的网络结构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9" name="矩形 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9" name="图片 18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10" name="文本框 9"/>
          <p:cNvSpPr txBox="1"/>
          <p:nvPr/>
        </p:nvSpPr>
        <p:spPr>
          <a:xfrm>
            <a:off x="3648710" y="5133975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本文使用的</a:t>
            </a:r>
            <a:r>
              <a:rPr lang="en-US" altLang="zh-CN"/>
              <a:t>LeNet</a:t>
            </a:r>
            <a:r>
              <a:rPr lang="zh-CN" altLang="en-US"/>
              <a:t>网络结构</a:t>
            </a:r>
            <a:endParaRPr lang="zh-CN" altLang="en-US"/>
          </a:p>
        </p:txBody>
      </p:sp>
      <p:pic>
        <p:nvPicPr>
          <p:cNvPr id="7" name="图片 6" descr="LeNet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2000885"/>
            <a:ext cx="9640570" cy="285623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9" name="矩形 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9" name="图片 18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9" name="文本框 8"/>
          <p:cNvSpPr txBox="1"/>
          <p:nvPr/>
        </p:nvSpPr>
        <p:spPr>
          <a:xfrm>
            <a:off x="4277360" y="62204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训练过程，打印损失</a:t>
            </a:r>
            <a:endParaRPr lang="zh-CN" altLang="en-US"/>
          </a:p>
        </p:txBody>
      </p:sp>
      <p:pic>
        <p:nvPicPr>
          <p:cNvPr id="11" name="图片 10" descr="LeNet-Sigmoid5轮损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6855" y="1053465"/>
            <a:ext cx="5267325" cy="50673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7" name="矩形 6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9" name="图片 18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Alex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818640"/>
            <a:ext cx="9976485" cy="355854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524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AlexNet</a:t>
            </a:r>
            <a:endParaRPr lang="en-US" altLang="zh-CN" sz="3200" b="1"/>
          </a:p>
        </p:txBody>
      </p:sp>
      <p:sp>
        <p:nvSpPr>
          <p:cNvPr id="8" name="矩形标注 7"/>
          <p:cNvSpPr/>
          <p:nvPr/>
        </p:nvSpPr>
        <p:spPr>
          <a:xfrm>
            <a:off x="1997075" y="5648960"/>
            <a:ext cx="1105535" cy="554355"/>
          </a:xfrm>
          <a:prstGeom prst="wedgeRectCallout">
            <a:avLst>
              <a:gd name="adj1" fmla="val -33333"/>
              <a:gd name="adj2" fmla="val -10991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重叠池化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8949055" y="5377180"/>
            <a:ext cx="1105535" cy="554355"/>
          </a:xfrm>
          <a:prstGeom prst="wedgeRectCallout">
            <a:avLst>
              <a:gd name="adj1" fmla="val 17834"/>
              <a:gd name="adj2" fmla="val -23442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多</a:t>
            </a:r>
            <a:r>
              <a:rPr lang="en-US" altLang="zh-CN">
                <a:solidFill>
                  <a:schemeClr val="tx1"/>
                </a:solidFill>
              </a:rPr>
              <a:t>GPU</a:t>
            </a:r>
            <a:r>
              <a:rPr lang="zh-CN" altLang="en-US">
                <a:solidFill>
                  <a:schemeClr val="tx1"/>
                </a:solidFill>
              </a:rPr>
              <a:t>分布式训练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521450" y="1053465"/>
            <a:ext cx="1105535" cy="554355"/>
          </a:xfrm>
          <a:prstGeom prst="wedgeRectCallout">
            <a:avLst>
              <a:gd name="adj1" fmla="val 65450"/>
              <a:gd name="adj2" fmla="val 17359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dropout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374775" y="1138555"/>
            <a:ext cx="1105535" cy="554355"/>
          </a:xfrm>
          <a:prstGeom prst="wedgeRectCallout">
            <a:avLst>
              <a:gd name="adj1" fmla="val -97558"/>
              <a:gd name="adj2" fmla="val 12697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数据增广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978400" y="5502910"/>
            <a:ext cx="1105535" cy="554355"/>
          </a:xfrm>
          <a:prstGeom prst="wedgeRectCallout">
            <a:avLst>
              <a:gd name="adj1" fmla="val -17719"/>
              <a:gd name="adj2" fmla="val -16008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RELU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7" name="矩形 16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3" name="图片 22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524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AlexNet</a:t>
            </a:r>
            <a:endParaRPr lang="en-US" altLang="zh-CN" sz="3200" b="1"/>
          </a:p>
        </p:txBody>
      </p:sp>
      <p:pic>
        <p:nvPicPr>
          <p:cNvPr id="16" name="图片 15" descr="AlexNet5轮损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530" y="1053465"/>
            <a:ext cx="5286375" cy="50768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802380" y="617093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训练过程，打印损失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9" name="矩形 1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5" name="图片 24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激活函数</a:t>
            </a:r>
            <a:endParaRPr lang="zh-CN" altLang="en-US" sz="3200" b="1"/>
          </a:p>
        </p:txBody>
      </p:sp>
      <p:pic>
        <p:nvPicPr>
          <p:cNvPr id="16" name="图片 15" descr="sigmo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0" y="1835150"/>
            <a:ext cx="5424805" cy="4316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45706" y="1519809"/>
                <a:ext cx="1897380" cy="6108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+ 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6" y="1519809"/>
                <a:ext cx="1897380" cy="610870"/>
              </a:xfrm>
              <a:prstGeom prst="rect">
                <a:avLst/>
              </a:prstGeom>
              <a:blipFill rotWithShape="1">
                <a:blip r:embed="rId2"/>
                <a:stretch>
                  <a:fillRect l="-30" t="-42" r="30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45770" y="1163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函数公式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615940" y="6399530"/>
            <a:ext cx="1381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Sigmoid</a:t>
            </a:r>
            <a:r>
              <a:rPr lang="zh-CN" altLang="en-US"/>
              <a:t>函数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21" name="矩形 20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7" name="图片 26" descr="校徽换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Tan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1385" y="1772920"/>
            <a:ext cx="5852160" cy="438912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激活函数</a:t>
            </a:r>
            <a:endParaRPr lang="zh-CN" altLang="en-US" sz="3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67931" y="1570609"/>
                <a:ext cx="6885305" cy="689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𝑠𝑖𝑛ℎ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𝑐𝑜𝑠ℎ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𝑠𝑖𝑔𝑚𝑜𝑖𝑑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1" y="1570609"/>
                <a:ext cx="6885305" cy="689610"/>
              </a:xfrm>
              <a:prstGeom prst="rect">
                <a:avLst/>
              </a:prstGeom>
              <a:blipFill rotWithShape="1">
                <a:blip r:embed="rId2"/>
                <a:stretch>
                  <a:fillRect l="-8" t="-37" r="8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67995" y="12020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函数公式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46445" y="6276340"/>
            <a:ext cx="1082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Tanh</a:t>
            </a:r>
            <a:r>
              <a:rPr lang="zh-CN" altLang="en-US"/>
              <a:t>函数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9" name="矩形 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3" name="图片 22" descr="校徽换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5464810" y="1812290"/>
            <a:ext cx="1262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1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绪论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ReL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0" y="1937385"/>
            <a:ext cx="6692900" cy="4462145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激活函数</a:t>
            </a:r>
            <a:endParaRPr lang="zh-CN" altLang="en-US" sz="3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45706" y="1519809"/>
                <a:ext cx="3550920" cy="6210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𝑚𝑎𝑥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, 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&gt;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6" y="1519809"/>
                <a:ext cx="3550920" cy="621030"/>
              </a:xfrm>
              <a:prstGeom prst="rect">
                <a:avLst/>
              </a:prstGeom>
              <a:blipFill rotWithShape="1">
                <a:blip r:embed="rId2"/>
                <a:stretch>
                  <a:fillRect l="-16" t="-41" r="16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45770" y="1163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函数公式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40375" y="6246495"/>
            <a:ext cx="1110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ReLU</a:t>
            </a:r>
            <a:r>
              <a:rPr lang="zh-CN" altLang="en-US"/>
              <a:t>函数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8" name="矩形 7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36080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修改</a:t>
            </a:r>
            <a:r>
              <a:rPr lang="en-US" altLang="zh-CN" sz="3200" b="1"/>
              <a:t>LeNet</a:t>
            </a:r>
            <a:r>
              <a:rPr lang="zh-CN" altLang="en-US" sz="3200" b="1"/>
              <a:t>激活函数</a:t>
            </a:r>
            <a:endParaRPr lang="zh-CN" altLang="en-US" sz="3200" b="1"/>
          </a:p>
        </p:txBody>
      </p:sp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6" name="矩形 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4" name="图片 13" descr="校徽换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984885" y="1454150"/>
          <a:ext cx="8707755" cy="461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085"/>
                <a:gridCol w="1377950"/>
                <a:gridCol w="1377950"/>
                <a:gridCol w="2094230"/>
                <a:gridCol w="1325880"/>
                <a:gridCol w="1216660"/>
              </a:tblGrid>
              <a:tr h="5499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激活函数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训练轮数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数据集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准确率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损失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LeNet-7</a:t>
                      </a:r>
                      <a:endParaRPr 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sigmoid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52.75%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69.18%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LeNet-7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sigmoid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52.75%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69.16%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LeNet-7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relu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93.40%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14.96%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LeNet-7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relu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93.25%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17.74%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LeNet-9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sigmoid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52.75%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69.17%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LeNet-9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sigmoid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52.75%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69.16%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LeNet-9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relu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94.50%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14.06%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LeNet-9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relu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91.50%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22.64%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790440" y="62655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实验结果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4861560" y="1812290"/>
            <a:ext cx="2468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4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总结与展望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总结和展望</a:t>
            </a:r>
            <a:endParaRPr lang="zh-CN" altLang="en-US" sz="3200" b="1"/>
          </a:p>
        </p:txBody>
      </p:sp>
      <p:grpSp>
        <p:nvGrpSpPr>
          <p:cNvPr id="7" name="组合 6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6" name="矩形 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总结与展望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5400000" flipV="1">
              <a:off x="15721" y="802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4" name="图片 13" descr="校徽换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4615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93980" y="2421255"/>
            <a:ext cx="12286615" cy="1937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flipV="1">
            <a:off x="9559290" y="4358640"/>
            <a:ext cx="340995" cy="198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957320" y="2561590"/>
            <a:ext cx="4183380" cy="1252220"/>
            <a:chOff x="5092" y="4979"/>
            <a:chExt cx="6588" cy="1972"/>
          </a:xfrm>
        </p:grpSpPr>
        <p:sp>
          <p:nvSpPr>
            <p:cNvPr id="20" name="文本框 19"/>
            <p:cNvSpPr txBox="1"/>
            <p:nvPr/>
          </p:nvSpPr>
          <p:spPr>
            <a:xfrm>
              <a:off x="5241" y="5296"/>
              <a:ext cx="4669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400">
                  <a:solidFill>
                    <a:srgbClr val="7EBB8B"/>
                  </a:solidFill>
                  <a:latin typeface="Times New Roman" panose="02020603050405020304" charset="0"/>
                  <a:cs typeface="Times New Roman" panose="02020603050405020304" charset="0"/>
                </a:rPr>
                <a:t>THANKS</a:t>
              </a:r>
              <a:endParaRPr lang="en-US" altLang="zh-CN" sz="5400">
                <a:solidFill>
                  <a:srgbClr val="7EBB8B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028" y="4979"/>
              <a:ext cx="1970" cy="1973"/>
            </a:xfrm>
            <a:prstGeom prst="ellipse">
              <a:avLst/>
            </a:prstGeom>
            <a:noFill/>
            <a:ln w="28575" cmpd="sng">
              <a:solidFill>
                <a:srgbClr val="7EBB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325" y="5537"/>
              <a:ext cx="4515" cy="1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92" y="5296"/>
              <a:ext cx="658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400">
                  <a:solidFill>
                    <a:srgbClr val="7EBB8B"/>
                  </a:solidFill>
                  <a:latin typeface="Times New Roman" panose="02020603050405020304" charset="0"/>
                  <a:cs typeface="Times New Roman" panose="02020603050405020304" charset="0"/>
                </a:rPr>
                <a:t>THANKS</a:t>
              </a:r>
              <a:endParaRPr lang="en-US" altLang="zh-CN" sz="5400">
                <a:solidFill>
                  <a:srgbClr val="7EBB8B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051935" y="368490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希望各位老师批评指正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稻壳儿小白白(http://dwz.cn/Wu2UP)"/>
          <p:cNvSpPr>
            <a:spLocks noEditPoints="1"/>
          </p:cNvSpPr>
          <p:nvPr/>
        </p:nvSpPr>
        <p:spPr bwMode="auto">
          <a:xfrm>
            <a:off x="9300845" y="486791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图片 25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0" y="217805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选题背景</a:t>
            </a:r>
            <a:endParaRPr lang="zh-CN" altLang="en-US" sz="3200" b="1"/>
          </a:p>
        </p:txBody>
      </p:sp>
      <p:grpSp>
        <p:nvGrpSpPr>
          <p:cNvPr id="26" name="组合 25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4" name="矩形 3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绪论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5400000" flipV="1">
              <a:off x="15721" y="1387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5" name="图片 24" descr="校徽换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  <p:sp>
        <p:nvSpPr>
          <p:cNvPr id="6" name="任意多边形 5"/>
          <p:cNvSpPr/>
          <p:nvPr/>
        </p:nvSpPr>
        <p:spPr>
          <a:xfrm>
            <a:off x="1053465" y="1718945"/>
            <a:ext cx="8099425" cy="2807970"/>
          </a:xfrm>
          <a:custGeom>
            <a:avLst/>
            <a:gdLst>
              <a:gd name="connisteX0" fmla="*/ 0 w 8099425"/>
              <a:gd name="connsiteY0" fmla="*/ 2807970 h 2807970"/>
              <a:gd name="connisteX1" fmla="*/ 996950 w 8099425"/>
              <a:gd name="connsiteY1" fmla="*/ 996315 h 2807970"/>
              <a:gd name="connisteX2" fmla="*/ 2041525 w 8099425"/>
              <a:gd name="connsiteY2" fmla="*/ 2635885 h 2807970"/>
              <a:gd name="connisteX3" fmla="*/ 3297555 w 8099425"/>
              <a:gd name="connsiteY3" fmla="*/ 1063625 h 2807970"/>
              <a:gd name="connisteX4" fmla="*/ 4495165 w 8099425"/>
              <a:gd name="connsiteY4" fmla="*/ 2635885 h 2807970"/>
              <a:gd name="connisteX5" fmla="*/ 5721985 w 8099425"/>
              <a:gd name="connsiteY5" fmla="*/ 1073150 h 2807970"/>
              <a:gd name="connisteX6" fmla="*/ 8099425 w 8099425"/>
              <a:gd name="connsiteY6" fmla="*/ 0 h 2807970"/>
              <a:gd name="connisteX7" fmla="*/ 8156575 w 8099425"/>
              <a:gd name="connsiteY7" fmla="*/ 0 h 28079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8099425" h="2807970">
                <a:moveTo>
                  <a:pt x="0" y="2807970"/>
                </a:moveTo>
                <a:cubicBezTo>
                  <a:pt x="178435" y="2413000"/>
                  <a:pt x="588645" y="1030605"/>
                  <a:pt x="996950" y="996315"/>
                </a:cubicBezTo>
                <a:cubicBezTo>
                  <a:pt x="1405255" y="962025"/>
                  <a:pt x="1581150" y="2622550"/>
                  <a:pt x="2041525" y="2635885"/>
                </a:cubicBezTo>
                <a:cubicBezTo>
                  <a:pt x="2501900" y="2649220"/>
                  <a:pt x="2806700" y="1063625"/>
                  <a:pt x="3297555" y="1063625"/>
                </a:cubicBezTo>
                <a:cubicBezTo>
                  <a:pt x="3788410" y="1063625"/>
                  <a:pt x="4010025" y="2633980"/>
                  <a:pt x="4495165" y="2635885"/>
                </a:cubicBezTo>
                <a:cubicBezTo>
                  <a:pt x="4980305" y="2637790"/>
                  <a:pt x="5001260" y="1600200"/>
                  <a:pt x="5721985" y="1073150"/>
                </a:cubicBezTo>
                <a:cubicBezTo>
                  <a:pt x="6442710" y="546100"/>
                  <a:pt x="7612380" y="214630"/>
                  <a:pt x="8099425" y="0"/>
                </a:cubicBezTo>
              </a:path>
            </a:pathLst>
          </a:custGeom>
          <a:ln>
            <a:solidFill>
              <a:srgbClr val="7EBB8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3970" y="1283335"/>
            <a:ext cx="16986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1943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年，首个神经元数学模型提出；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1957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年感知机模型被提出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97505" y="461645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感知机模型无法解决抑或问题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研究意义</a:t>
            </a:r>
            <a:endParaRPr lang="zh-CN" altLang="en-US" sz="3200" b="1"/>
          </a:p>
        </p:txBody>
      </p:sp>
      <p:grpSp>
        <p:nvGrpSpPr>
          <p:cNvPr id="26" name="组合 25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8" name="矩形 7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绪论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5400000" flipV="1">
              <a:off x="15721" y="1387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5" name="图片 24" descr="校徽换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4175760" y="1812290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2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pic>
        <p:nvPicPr>
          <p:cNvPr id="7" name="图片 6" descr="RPG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175" y="1163955"/>
            <a:ext cx="7479665" cy="5036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79340" y="6200775"/>
            <a:ext cx="1029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RGB</a:t>
            </a:r>
            <a:r>
              <a:rPr lang="zh-CN" altLang="en-US"/>
              <a:t>图像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pic>
        <p:nvPicPr>
          <p:cNvPr id="9" name="图片 8" descr="图向量展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8595" y="1634490"/>
            <a:ext cx="4924425" cy="4267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97885" y="5901690"/>
            <a:ext cx="358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将</a:t>
            </a:r>
            <a:r>
              <a:rPr lang="en-US" altLang="zh-CN"/>
              <a:t>3x3</a:t>
            </a:r>
            <a:r>
              <a:rPr lang="zh-CN" altLang="en-US"/>
              <a:t>的图像矩阵转换为</a:t>
            </a:r>
            <a:r>
              <a:rPr lang="en-US" altLang="zh-CN"/>
              <a:t>9x1</a:t>
            </a:r>
            <a:r>
              <a:rPr lang="zh-CN" altLang="en-US"/>
              <a:t>的矢量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卷积神经网络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1689100"/>
            <a:ext cx="8985509" cy="396000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3991610" y="5648960"/>
            <a:ext cx="238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卷积神经网络结构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b89cc30-d8c1-4950-b026-ab829faac8c7}"/>
  <p:tag name="TABLE_ENDDRAG_ORIGIN_RECT" val="685*363"/>
  <p:tag name="TABLE_ENDDRAG_RECT" val="77*114*685*363"/>
  <p:tag name="TABLE_AUTOADJUST_FLAG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2156</Words>
  <Application>WPS 演示</Application>
  <PresentationFormat>宽屏</PresentationFormat>
  <Paragraphs>566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Cambria Math</vt:lpstr>
      <vt:lpstr>Office 主题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s1mple</dc:creator>
  <cp:lastModifiedBy>x³</cp:lastModifiedBy>
  <cp:revision>15</cp:revision>
  <dcterms:created xsi:type="dcterms:W3CDTF">2021-04-18T01:05:00Z</dcterms:created>
  <dcterms:modified xsi:type="dcterms:W3CDTF">2021-04-21T10:26:39Z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3E1F1087EDE640779ACD29A1EF18C8BE</vt:lpwstr>
  </property>
  <property fmtid="{D5CDD505-2E9C-101B-9397-08002B2CF9AE}" pid="3" name="KSOProductBuildVer">
    <vt:lpwstr>2052-11.1.0.10463</vt:lpwstr>
  </property>
</Properties>
</file>