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84" r:id="rId5"/>
    <p:sldId id="325" r:id="rId6"/>
    <p:sldId id="285" r:id="rId7"/>
    <p:sldId id="327" r:id="rId8"/>
    <p:sldId id="328" r:id="rId9"/>
    <p:sldId id="329" r:id="rId10"/>
    <p:sldId id="330" r:id="rId11"/>
    <p:sldId id="369" r:id="rId12"/>
    <p:sldId id="370" r:id="rId13"/>
    <p:sldId id="286" r:id="rId14"/>
    <p:sldId id="331" r:id="rId15"/>
    <p:sldId id="332" r:id="rId16"/>
    <p:sldId id="333" r:id="rId17"/>
    <p:sldId id="334" r:id="rId18"/>
    <p:sldId id="335" r:id="rId19"/>
    <p:sldId id="337" r:id="rId20"/>
    <p:sldId id="338" r:id="rId21"/>
    <p:sldId id="287" r:id="rId22"/>
    <p:sldId id="310" r:id="rId23"/>
    <p:sldId id="355" r:id="rId24"/>
    <p:sldId id="356" r:id="rId25"/>
    <p:sldId id="269" r:id="rId26"/>
    <p:sldId id="357" r:id="rId27"/>
    <p:sldId id="361" r:id="rId28"/>
    <p:sldId id="358" r:id="rId29"/>
    <p:sldId id="359" r:id="rId30"/>
    <p:sldId id="360" r:id="rId31"/>
    <p:sldId id="371" r:id="rId32"/>
    <p:sldId id="317" r:id="rId33"/>
    <p:sldId id="320" r:id="rId34"/>
    <p:sldId id="28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B3CD"/>
    <a:srgbClr val="83C2DB"/>
    <a:srgbClr val="2980B4"/>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252" autoAdjust="0"/>
  </p:normalViewPr>
  <p:slideViewPr>
    <p:cSldViewPr snapToGrid="0">
      <p:cViewPr varScale="1">
        <p:scale>
          <a:sx n="106" d="100"/>
          <a:sy n="106" d="100"/>
        </p:scale>
        <p:origin x="-696" y="-96"/>
      </p:cViewPr>
      <p:guideLst>
        <p:guide orient="horz" pos="214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9.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6.wmf"/><Relationship Id="rId7" Type="http://schemas.openxmlformats.org/officeDocument/2006/relationships/image" Target="../media/image6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48.wmf"/><Relationship Id="rId4" Type="http://schemas.openxmlformats.org/officeDocument/2006/relationships/image" Target="../media/image67.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7" Type="http://schemas.openxmlformats.org/officeDocument/2006/relationships/image" Target="../media/image74.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6.wmf"/><Relationship Id="rId7" Type="http://schemas.openxmlformats.org/officeDocument/2006/relationships/image" Target="../media/image7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16.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16.wmf"/><Relationship Id="rId7" Type="http://schemas.openxmlformats.org/officeDocument/2006/relationships/oleObject" Target="../embeddings/oleObject17.bin"/><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wmf"/><Relationship Id="rId3" Type="http://schemas.openxmlformats.org/officeDocument/2006/relationships/oleObject" Target="../embeddings/oleObject16.bin"/><Relationship Id="rId2" Type="http://schemas.openxmlformats.org/officeDocument/2006/relationships/image" Target="../media/image19.wmf"/><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tags" Target="../tags/tag4.xml"/><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3.wmf"/><Relationship Id="rId7" Type="http://schemas.openxmlformats.org/officeDocument/2006/relationships/oleObject" Target="../embeddings/oleObject21.bin"/><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 Id="rId3" Type="http://schemas.openxmlformats.org/officeDocument/2006/relationships/oleObject" Target="../embeddings/oleObject19.bin"/><Relationship Id="rId2" Type="http://schemas.openxmlformats.org/officeDocument/2006/relationships/image" Target="../media/image4.png"/><Relationship Id="rId15" Type="http://schemas.openxmlformats.org/officeDocument/2006/relationships/vmlDrawing" Target="../drawings/vmlDrawing5.vml"/><Relationship Id="rId14" Type="http://schemas.openxmlformats.org/officeDocument/2006/relationships/slideLayout" Target="../slideLayouts/slideLayout2.xml"/><Relationship Id="rId13" Type="http://schemas.openxmlformats.org/officeDocument/2006/relationships/tags" Target="../tags/tag5.xml"/><Relationship Id="rId12" Type="http://schemas.openxmlformats.org/officeDocument/2006/relationships/image" Target="../media/image24.wmf"/><Relationship Id="rId11" Type="http://schemas.openxmlformats.org/officeDocument/2006/relationships/oleObject" Target="../embeddings/oleObject23.bin"/><Relationship Id="rId10" Type="http://schemas.openxmlformats.org/officeDocument/2006/relationships/image" Target="../media/image16.wmf"/><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7.wmf"/><Relationship Id="rId7" Type="http://schemas.openxmlformats.org/officeDocument/2006/relationships/oleObject" Target="../embeddings/oleObject26.bin"/><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 Id="rId3" Type="http://schemas.openxmlformats.org/officeDocument/2006/relationships/oleObject" Target="../embeddings/oleObject24.bin"/><Relationship Id="rId2" Type="http://schemas.openxmlformats.org/officeDocument/2006/relationships/image" Target="../media/image3.png"/><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28.wmf"/><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 Id="rId3" Type="http://schemas.openxmlformats.org/officeDocument/2006/relationships/oleObject" Target="../embeddings/oleObject28.bin"/><Relationship Id="rId2" Type="http://schemas.openxmlformats.org/officeDocument/2006/relationships/image" Target="../media/image3.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4.png"/><Relationship Id="rId7" Type="http://schemas.openxmlformats.org/officeDocument/2006/relationships/image" Target="../media/image33.wmf"/><Relationship Id="rId6" Type="http://schemas.openxmlformats.org/officeDocument/2006/relationships/oleObject" Target="../embeddings/oleObject32.bin"/><Relationship Id="rId5" Type="http://schemas.openxmlformats.org/officeDocument/2006/relationships/image" Target="../media/image32.wmf"/><Relationship Id="rId4" Type="http://schemas.openxmlformats.org/officeDocument/2006/relationships/oleObject" Target="../embeddings/oleObject31.bin"/><Relationship Id="rId3" Type="http://schemas.openxmlformats.org/officeDocument/2006/relationships/image" Target="../media/image31.wmf"/><Relationship Id="rId2" Type="http://schemas.openxmlformats.org/officeDocument/2006/relationships/oleObject" Target="../embeddings/oleObject30.bin"/><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36.wmf"/><Relationship Id="rId7" Type="http://schemas.openxmlformats.org/officeDocument/2006/relationships/oleObject" Target="../embeddings/oleObject35.bin"/><Relationship Id="rId6" Type="http://schemas.openxmlformats.org/officeDocument/2006/relationships/image" Target="../media/image35.wmf"/><Relationship Id="rId5" Type="http://schemas.openxmlformats.org/officeDocument/2006/relationships/oleObject" Target="../embeddings/oleObject34.bin"/><Relationship Id="rId4" Type="http://schemas.openxmlformats.org/officeDocument/2006/relationships/image" Target="../media/image34.wmf"/><Relationship Id="rId3" Type="http://schemas.openxmlformats.org/officeDocument/2006/relationships/oleObject" Target="../embeddings/oleObject33.bin"/><Relationship Id="rId2" Type="http://schemas.openxmlformats.org/officeDocument/2006/relationships/image" Target="../media/image3.png"/><Relationship Id="rId18" Type="http://schemas.openxmlformats.org/officeDocument/2006/relationships/vmlDrawing" Target="../drawings/vmlDrawing9.vml"/><Relationship Id="rId17" Type="http://schemas.openxmlformats.org/officeDocument/2006/relationships/slideLayout" Target="../slideLayouts/slideLayout2.xml"/><Relationship Id="rId16" Type="http://schemas.openxmlformats.org/officeDocument/2006/relationships/image" Target="../media/image40.wmf"/><Relationship Id="rId15" Type="http://schemas.openxmlformats.org/officeDocument/2006/relationships/oleObject" Target="../embeddings/oleObject39.bin"/><Relationship Id="rId14" Type="http://schemas.openxmlformats.org/officeDocument/2006/relationships/image" Target="../media/image39.wmf"/><Relationship Id="rId13" Type="http://schemas.openxmlformats.org/officeDocument/2006/relationships/oleObject" Target="../embeddings/oleObject38.bin"/><Relationship Id="rId12" Type="http://schemas.openxmlformats.org/officeDocument/2006/relationships/image" Target="../media/image38.wmf"/><Relationship Id="rId11" Type="http://schemas.openxmlformats.org/officeDocument/2006/relationships/oleObject" Target="../embeddings/oleObject37.bin"/><Relationship Id="rId10" Type="http://schemas.openxmlformats.org/officeDocument/2006/relationships/image" Target="../media/image37.wmf"/><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43.wmf"/><Relationship Id="rId7" Type="http://schemas.openxmlformats.org/officeDocument/2006/relationships/oleObject" Target="../embeddings/oleObject42.bin"/><Relationship Id="rId6" Type="http://schemas.openxmlformats.org/officeDocument/2006/relationships/image" Target="../media/image42.wmf"/><Relationship Id="rId5" Type="http://schemas.openxmlformats.org/officeDocument/2006/relationships/oleObject" Target="../embeddings/oleObject41.bin"/><Relationship Id="rId4" Type="http://schemas.openxmlformats.org/officeDocument/2006/relationships/image" Target="../media/image41.wmf"/><Relationship Id="rId3" Type="http://schemas.openxmlformats.org/officeDocument/2006/relationships/oleObject" Target="../embeddings/oleObject40.bin"/><Relationship Id="rId2" Type="http://schemas.openxmlformats.org/officeDocument/2006/relationships/image" Target="../media/image4.png"/><Relationship Id="rId13" Type="http://schemas.openxmlformats.org/officeDocument/2006/relationships/vmlDrawing" Target="../drawings/vmlDrawing10.vml"/><Relationship Id="rId12" Type="http://schemas.openxmlformats.org/officeDocument/2006/relationships/slideLayout" Target="../slideLayouts/slideLayout2.xml"/><Relationship Id="rId11" Type="http://schemas.openxmlformats.org/officeDocument/2006/relationships/tags" Target="../tags/tag7.xml"/><Relationship Id="rId10" Type="http://schemas.openxmlformats.org/officeDocument/2006/relationships/image" Target="../media/image39.wmf"/><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2.xml"/><Relationship Id="rId7" Type="http://schemas.openxmlformats.org/officeDocument/2006/relationships/tags" Target="../tags/tag8.x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 Id="rId3" Type="http://schemas.openxmlformats.org/officeDocument/2006/relationships/oleObject" Target="../embeddings/oleObject44.bin"/><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49.wmf"/><Relationship Id="rId7" Type="http://schemas.openxmlformats.org/officeDocument/2006/relationships/oleObject" Target="../embeddings/oleObject48.bin"/><Relationship Id="rId6" Type="http://schemas.openxmlformats.org/officeDocument/2006/relationships/image" Target="../media/image48.wmf"/><Relationship Id="rId5" Type="http://schemas.openxmlformats.org/officeDocument/2006/relationships/oleObject" Target="../embeddings/oleObject47.bin"/><Relationship Id="rId4" Type="http://schemas.openxmlformats.org/officeDocument/2006/relationships/image" Target="../media/image47.wmf"/><Relationship Id="rId3" Type="http://schemas.openxmlformats.org/officeDocument/2006/relationships/oleObject" Target="../embeddings/oleObject46.bin"/><Relationship Id="rId2" Type="http://schemas.openxmlformats.org/officeDocument/2006/relationships/image" Target="../media/image46.png"/><Relationship Id="rId14" Type="http://schemas.openxmlformats.org/officeDocument/2006/relationships/vmlDrawing" Target="../drawings/vmlDrawing12.vml"/><Relationship Id="rId13" Type="http://schemas.openxmlformats.org/officeDocument/2006/relationships/slideLayout" Target="../slideLayouts/slideLayout2.xml"/><Relationship Id="rId12" Type="http://schemas.openxmlformats.org/officeDocument/2006/relationships/image" Target="../media/image51.wmf"/><Relationship Id="rId11" Type="http://schemas.openxmlformats.org/officeDocument/2006/relationships/oleObject" Target="../embeddings/oleObject50.bin"/><Relationship Id="rId10" Type="http://schemas.openxmlformats.org/officeDocument/2006/relationships/image" Target="../media/image50.wmf"/><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9" Type="http://schemas.openxmlformats.org/officeDocument/2006/relationships/image" Target="../media/image54.wmf"/><Relationship Id="rId8" Type="http://schemas.openxmlformats.org/officeDocument/2006/relationships/oleObject" Target="../embeddings/oleObject53.bin"/><Relationship Id="rId7" Type="http://schemas.openxmlformats.org/officeDocument/2006/relationships/image" Target="../media/image53.wmf"/><Relationship Id="rId6" Type="http://schemas.openxmlformats.org/officeDocument/2006/relationships/oleObject" Target="../embeddings/oleObject52.bin"/><Relationship Id="rId5" Type="http://schemas.openxmlformats.org/officeDocument/2006/relationships/image" Target="../media/image52.wmf"/><Relationship Id="rId4" Type="http://schemas.openxmlformats.org/officeDocument/2006/relationships/oleObject" Target="../embeddings/oleObject51.bin"/><Relationship Id="rId3" Type="http://schemas.openxmlformats.org/officeDocument/2006/relationships/image" Target="../media/image4.png"/><Relationship Id="rId23" Type="http://schemas.openxmlformats.org/officeDocument/2006/relationships/vmlDrawing" Target="../drawings/vmlDrawing13.vml"/><Relationship Id="rId22" Type="http://schemas.openxmlformats.org/officeDocument/2006/relationships/slideLayout" Target="../slideLayouts/slideLayout2.xml"/><Relationship Id="rId21" Type="http://schemas.openxmlformats.org/officeDocument/2006/relationships/image" Target="../media/image60.wmf"/><Relationship Id="rId20" Type="http://schemas.openxmlformats.org/officeDocument/2006/relationships/oleObject" Target="../embeddings/oleObject59.bin"/><Relationship Id="rId2" Type="http://schemas.openxmlformats.org/officeDocument/2006/relationships/image" Target="../media/image46.png"/><Relationship Id="rId19" Type="http://schemas.openxmlformats.org/officeDocument/2006/relationships/image" Target="../media/image59.wmf"/><Relationship Id="rId18" Type="http://schemas.openxmlformats.org/officeDocument/2006/relationships/oleObject" Target="../embeddings/oleObject58.bin"/><Relationship Id="rId17" Type="http://schemas.openxmlformats.org/officeDocument/2006/relationships/image" Target="../media/image58.wmf"/><Relationship Id="rId16" Type="http://schemas.openxmlformats.org/officeDocument/2006/relationships/oleObject" Target="../embeddings/oleObject57.bin"/><Relationship Id="rId15" Type="http://schemas.openxmlformats.org/officeDocument/2006/relationships/image" Target="../media/image57.wmf"/><Relationship Id="rId14" Type="http://schemas.openxmlformats.org/officeDocument/2006/relationships/oleObject" Target="../embeddings/oleObject56.bin"/><Relationship Id="rId13" Type="http://schemas.openxmlformats.org/officeDocument/2006/relationships/image" Target="../media/image56.wmf"/><Relationship Id="rId12" Type="http://schemas.openxmlformats.org/officeDocument/2006/relationships/oleObject" Target="../embeddings/oleObject55.bin"/><Relationship Id="rId11" Type="http://schemas.openxmlformats.org/officeDocument/2006/relationships/image" Target="../media/image55.wmf"/><Relationship Id="rId10" Type="http://schemas.openxmlformats.org/officeDocument/2006/relationships/oleObject" Target="../embeddings/oleObject54.bin"/><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image" Target="../media/image63.wmf"/><Relationship Id="rId7" Type="http://schemas.openxmlformats.org/officeDocument/2006/relationships/oleObject" Target="../embeddings/oleObject62.bin"/><Relationship Id="rId6" Type="http://schemas.openxmlformats.org/officeDocument/2006/relationships/image" Target="../media/image62.wmf"/><Relationship Id="rId5" Type="http://schemas.openxmlformats.org/officeDocument/2006/relationships/oleObject" Target="../embeddings/oleObject61.bin"/><Relationship Id="rId4" Type="http://schemas.openxmlformats.org/officeDocument/2006/relationships/image" Target="../media/image61.wmf"/><Relationship Id="rId3" Type="http://schemas.openxmlformats.org/officeDocument/2006/relationships/oleObject" Target="../embeddings/oleObject60.bin"/><Relationship Id="rId23" Type="http://schemas.openxmlformats.org/officeDocument/2006/relationships/vmlDrawing" Target="../drawings/vmlDrawing14.vml"/><Relationship Id="rId22" Type="http://schemas.openxmlformats.org/officeDocument/2006/relationships/slideLayout" Target="../slideLayouts/slideLayout2.xml"/><Relationship Id="rId21" Type="http://schemas.openxmlformats.org/officeDocument/2006/relationships/tags" Target="../tags/tag10.xml"/><Relationship Id="rId20" Type="http://schemas.openxmlformats.org/officeDocument/2006/relationships/image" Target="../media/image66.wmf"/><Relationship Id="rId2" Type="http://schemas.openxmlformats.org/officeDocument/2006/relationships/image" Target="../media/image4.png"/><Relationship Id="rId19" Type="http://schemas.openxmlformats.org/officeDocument/2006/relationships/oleObject" Target="../embeddings/oleObject69.bin"/><Relationship Id="rId18" Type="http://schemas.openxmlformats.org/officeDocument/2006/relationships/image" Target="../media/image65.wmf"/><Relationship Id="rId17" Type="http://schemas.openxmlformats.org/officeDocument/2006/relationships/oleObject" Target="../embeddings/oleObject68.bin"/><Relationship Id="rId16" Type="http://schemas.openxmlformats.org/officeDocument/2006/relationships/oleObject" Target="../embeddings/oleObject67.bin"/><Relationship Id="rId15" Type="http://schemas.openxmlformats.org/officeDocument/2006/relationships/oleObject" Target="../embeddings/oleObject66.bin"/><Relationship Id="rId14" Type="http://schemas.openxmlformats.org/officeDocument/2006/relationships/image" Target="../media/image50.wmf"/><Relationship Id="rId13" Type="http://schemas.openxmlformats.org/officeDocument/2006/relationships/oleObject" Target="../embeddings/oleObject65.bin"/><Relationship Id="rId12" Type="http://schemas.openxmlformats.org/officeDocument/2006/relationships/image" Target="../media/image49.wmf"/><Relationship Id="rId11" Type="http://schemas.openxmlformats.org/officeDocument/2006/relationships/oleObject" Target="../embeddings/oleObject64.bin"/><Relationship Id="rId10" Type="http://schemas.openxmlformats.org/officeDocument/2006/relationships/image" Target="../media/image64.wmf"/><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51.wmf"/><Relationship Id="rId7" Type="http://schemas.openxmlformats.org/officeDocument/2006/relationships/oleObject" Target="../embeddings/oleObject72.bin"/><Relationship Id="rId6" Type="http://schemas.openxmlformats.org/officeDocument/2006/relationships/image" Target="../media/image50.wmf"/><Relationship Id="rId5" Type="http://schemas.openxmlformats.org/officeDocument/2006/relationships/oleObject" Target="../embeddings/oleObject71.bin"/><Relationship Id="rId4" Type="http://schemas.openxmlformats.org/officeDocument/2006/relationships/image" Target="../media/image49.wmf"/><Relationship Id="rId3" Type="http://schemas.openxmlformats.org/officeDocument/2006/relationships/oleObject" Target="../embeddings/oleObject70.bin"/><Relationship Id="rId2" Type="http://schemas.openxmlformats.org/officeDocument/2006/relationships/image" Target="../media/image46.png"/><Relationship Id="rId14" Type="http://schemas.openxmlformats.org/officeDocument/2006/relationships/vmlDrawing" Target="../drawings/vmlDrawing15.vml"/><Relationship Id="rId13" Type="http://schemas.openxmlformats.org/officeDocument/2006/relationships/slideLayout" Target="../slideLayouts/slideLayout2.xml"/><Relationship Id="rId12" Type="http://schemas.openxmlformats.org/officeDocument/2006/relationships/image" Target="../media/image48.wmf"/><Relationship Id="rId11" Type="http://schemas.openxmlformats.org/officeDocument/2006/relationships/oleObject" Target="../embeddings/oleObject74.bin"/><Relationship Id="rId10" Type="http://schemas.openxmlformats.org/officeDocument/2006/relationships/image" Target="../media/image67.wmf"/><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9" Type="http://schemas.openxmlformats.org/officeDocument/2006/relationships/image" Target="../media/image70.wmf"/><Relationship Id="rId8" Type="http://schemas.openxmlformats.org/officeDocument/2006/relationships/oleObject" Target="../embeddings/oleObject77.bin"/><Relationship Id="rId7" Type="http://schemas.openxmlformats.org/officeDocument/2006/relationships/image" Target="../media/image69.wmf"/><Relationship Id="rId6" Type="http://schemas.openxmlformats.org/officeDocument/2006/relationships/oleObject" Target="../embeddings/oleObject76.bin"/><Relationship Id="rId5" Type="http://schemas.openxmlformats.org/officeDocument/2006/relationships/image" Target="../media/image68.wmf"/><Relationship Id="rId4" Type="http://schemas.openxmlformats.org/officeDocument/2006/relationships/oleObject" Target="../embeddings/oleObject75.bin"/><Relationship Id="rId3" Type="http://schemas.openxmlformats.org/officeDocument/2006/relationships/image" Target="../media/image4.png"/><Relationship Id="rId2" Type="http://schemas.openxmlformats.org/officeDocument/2006/relationships/image" Target="../media/image46.png"/><Relationship Id="rId19" Type="http://schemas.openxmlformats.org/officeDocument/2006/relationships/vmlDrawing" Target="../drawings/vmlDrawing16.vml"/><Relationship Id="rId18" Type="http://schemas.openxmlformats.org/officeDocument/2006/relationships/slideLayout" Target="../slideLayouts/slideLayout2.xml"/><Relationship Id="rId17" Type="http://schemas.openxmlformats.org/officeDocument/2006/relationships/image" Target="../media/image74.wmf"/><Relationship Id="rId16" Type="http://schemas.openxmlformats.org/officeDocument/2006/relationships/oleObject" Target="../embeddings/oleObject81.bin"/><Relationship Id="rId15" Type="http://schemas.openxmlformats.org/officeDocument/2006/relationships/image" Target="../media/image73.wmf"/><Relationship Id="rId14" Type="http://schemas.openxmlformats.org/officeDocument/2006/relationships/oleObject" Target="../embeddings/oleObject80.bin"/><Relationship Id="rId13" Type="http://schemas.openxmlformats.org/officeDocument/2006/relationships/image" Target="../media/image72.wmf"/><Relationship Id="rId12" Type="http://schemas.openxmlformats.org/officeDocument/2006/relationships/oleObject" Target="../embeddings/oleObject79.bin"/><Relationship Id="rId11" Type="http://schemas.openxmlformats.org/officeDocument/2006/relationships/image" Target="../media/image71.wmf"/><Relationship Id="rId10" Type="http://schemas.openxmlformats.org/officeDocument/2006/relationships/oleObject" Target="../embeddings/oleObject78.bin"/><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63.wmf"/><Relationship Id="rId7" Type="http://schemas.openxmlformats.org/officeDocument/2006/relationships/oleObject" Target="../embeddings/oleObject84.bin"/><Relationship Id="rId6" Type="http://schemas.openxmlformats.org/officeDocument/2006/relationships/image" Target="../media/image62.wmf"/><Relationship Id="rId5" Type="http://schemas.openxmlformats.org/officeDocument/2006/relationships/oleObject" Target="../embeddings/oleObject83.bin"/><Relationship Id="rId4" Type="http://schemas.openxmlformats.org/officeDocument/2006/relationships/image" Target="../media/image61.wmf"/><Relationship Id="rId3" Type="http://schemas.openxmlformats.org/officeDocument/2006/relationships/oleObject" Target="../embeddings/oleObject82.bin"/><Relationship Id="rId23" Type="http://schemas.openxmlformats.org/officeDocument/2006/relationships/vmlDrawing" Target="../drawings/vmlDrawing17.vml"/><Relationship Id="rId22" Type="http://schemas.openxmlformats.org/officeDocument/2006/relationships/slideLayout" Target="../slideLayouts/slideLayout2.xml"/><Relationship Id="rId21" Type="http://schemas.openxmlformats.org/officeDocument/2006/relationships/tags" Target="../tags/tag12.xml"/><Relationship Id="rId20" Type="http://schemas.openxmlformats.org/officeDocument/2006/relationships/image" Target="../media/image76.wmf"/><Relationship Id="rId2" Type="http://schemas.openxmlformats.org/officeDocument/2006/relationships/image" Target="../media/image4.png"/><Relationship Id="rId19" Type="http://schemas.openxmlformats.org/officeDocument/2006/relationships/oleObject" Target="../embeddings/oleObject91.bin"/><Relationship Id="rId18" Type="http://schemas.openxmlformats.org/officeDocument/2006/relationships/image" Target="../media/image75.wmf"/><Relationship Id="rId17" Type="http://schemas.openxmlformats.org/officeDocument/2006/relationships/oleObject" Target="../embeddings/oleObject90.bin"/><Relationship Id="rId16" Type="http://schemas.openxmlformats.org/officeDocument/2006/relationships/oleObject" Target="../embeddings/oleObject89.bin"/><Relationship Id="rId15" Type="http://schemas.openxmlformats.org/officeDocument/2006/relationships/oleObject" Target="../embeddings/oleObject88.bin"/><Relationship Id="rId14" Type="http://schemas.openxmlformats.org/officeDocument/2006/relationships/image" Target="../media/image50.wmf"/><Relationship Id="rId13" Type="http://schemas.openxmlformats.org/officeDocument/2006/relationships/oleObject" Target="../embeddings/oleObject87.bin"/><Relationship Id="rId12" Type="http://schemas.openxmlformats.org/officeDocument/2006/relationships/image" Target="../media/image49.wmf"/><Relationship Id="rId11" Type="http://schemas.openxmlformats.org/officeDocument/2006/relationships/oleObject" Target="../embeddings/oleObject86.bin"/><Relationship Id="rId10" Type="http://schemas.openxmlformats.org/officeDocument/2006/relationships/image" Target="../media/image64.wmf"/><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8.wmf"/><Relationship Id="rId7" Type="http://schemas.openxmlformats.org/officeDocument/2006/relationships/oleObject" Target="../embeddings/oleObject3.bin"/><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3" Type="http://schemas.openxmlformats.org/officeDocument/2006/relationships/oleObject" Target="../embeddings/oleObject1.bin"/><Relationship Id="rId20" Type="http://schemas.openxmlformats.org/officeDocument/2006/relationships/vmlDrawing" Target="../drawings/vmlDrawing1.vml"/><Relationship Id="rId2" Type="http://schemas.openxmlformats.org/officeDocument/2006/relationships/image" Target="../media/image4.png"/><Relationship Id="rId19" Type="http://schemas.openxmlformats.org/officeDocument/2006/relationships/slideLayout" Target="../slideLayouts/slideLayout2.xml"/><Relationship Id="rId18" Type="http://schemas.openxmlformats.org/officeDocument/2006/relationships/tags" Target="../tags/tag1.xml"/><Relationship Id="rId17" Type="http://schemas.openxmlformats.org/officeDocument/2006/relationships/image" Target="../media/image12.wmf"/><Relationship Id="rId16" Type="http://schemas.openxmlformats.org/officeDocument/2006/relationships/oleObject" Target="../embeddings/oleObject8.bin"/><Relationship Id="rId15" Type="http://schemas.openxmlformats.org/officeDocument/2006/relationships/image" Target="../media/image11.wmf"/><Relationship Id="rId14" Type="http://schemas.openxmlformats.org/officeDocument/2006/relationships/oleObject" Target="../embeddings/oleObject7.bin"/><Relationship Id="rId13" Type="http://schemas.openxmlformats.org/officeDocument/2006/relationships/image" Target="../media/image10.wmf"/><Relationship Id="rId12" Type="http://schemas.openxmlformats.org/officeDocument/2006/relationships/oleObject" Target="../embeddings/oleObject6.bin"/><Relationship Id="rId11" Type="http://schemas.openxmlformats.org/officeDocument/2006/relationships/oleObject" Target="../embeddings/oleObject5.bin"/><Relationship Id="rId10" Type="http://schemas.openxmlformats.org/officeDocument/2006/relationships/image" Target="../media/image9.wmf"/><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2.xml"/><Relationship Id="rId8" Type="http://schemas.openxmlformats.org/officeDocument/2006/relationships/image" Target="../media/image15.wmf"/><Relationship Id="rId7" Type="http://schemas.openxmlformats.org/officeDocument/2006/relationships/oleObject" Target="../embeddings/oleObject11.bin"/><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 Id="rId3" Type="http://schemas.openxmlformats.org/officeDocument/2006/relationships/oleObject" Target="../embeddings/oleObject9.bin"/><Relationship Id="rId2" Type="http://schemas.openxmlformats.org/officeDocument/2006/relationships/image" Target="../media/image4.png"/><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image" Target="../media/image18.wmf"/><Relationship Id="rId7" Type="http://schemas.openxmlformats.org/officeDocument/2006/relationships/oleObject" Target="../embeddings/oleObject14.bin"/><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 Id="rId3" Type="http://schemas.openxmlformats.org/officeDocument/2006/relationships/oleObject" Target="../embeddings/oleObject12.bin"/><Relationship Id="rId2" Type="http://schemas.openxmlformats.org/officeDocument/2006/relationships/image" Target="../media/image4.png"/><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cstate="print"/>
          <a:srcRect l="52522"/>
          <a:stretch>
            <a:fillRect/>
          </a:stretch>
        </p:blipFill>
        <p:spPr>
          <a:xfrm flipH="1" flipV="1">
            <a:off x="9069070" y="107315"/>
            <a:ext cx="3251200" cy="6817360"/>
          </a:xfrm>
          <a:prstGeom prst="rect">
            <a:avLst/>
          </a:prstGeom>
        </p:spPr>
      </p:pic>
      <p:sp>
        <p:nvSpPr>
          <p:cNvPr id="117" name="稻壳儿小白白(http://dwz.cn/Wu2UP)"/>
          <p:cNvSpPr>
            <a:spLocks noEditPoints="1"/>
          </p:cNvSpPr>
          <p:nvPr/>
        </p:nvSpPr>
        <p:spPr bwMode="auto">
          <a:xfrm>
            <a:off x="5688330" y="1777365"/>
            <a:ext cx="857885" cy="664845"/>
          </a:xfrm>
          <a:custGeom>
            <a:avLst/>
            <a:gdLst>
              <a:gd name="T0" fmla="*/ 8 w 47"/>
              <a:gd name="T1" fmla="*/ 23 h 36"/>
              <a:gd name="T2" fmla="*/ 15 w 47"/>
              <a:gd name="T3" fmla="*/ 31 h 36"/>
              <a:gd name="T4" fmla="*/ 23 w 47"/>
              <a:gd name="T5" fmla="*/ 36 h 36"/>
              <a:gd name="T6" fmla="*/ 32 w 47"/>
              <a:gd name="T7" fmla="*/ 32 h 36"/>
              <a:gd name="T8" fmla="*/ 36 w 47"/>
              <a:gd name="T9" fmla="*/ 25 h 36"/>
              <a:gd name="T10" fmla="*/ 23 w 47"/>
              <a:gd name="T11" fmla="*/ 31 h 36"/>
              <a:gd name="T12" fmla="*/ 8 w 47"/>
              <a:gd name="T13" fmla="*/ 23 h 36"/>
              <a:gd name="T14" fmla="*/ 46 w 47"/>
              <a:gd name="T15" fmla="*/ 11 h 36"/>
              <a:gd name="T16" fmla="*/ 26 w 47"/>
              <a:gd name="T17" fmla="*/ 1 h 36"/>
              <a:gd name="T18" fmla="*/ 21 w 47"/>
              <a:gd name="T19" fmla="*/ 1 h 36"/>
              <a:gd name="T20" fmla="*/ 1 w 47"/>
              <a:gd name="T21" fmla="*/ 11 h 36"/>
              <a:gd name="T22" fmla="*/ 1 w 47"/>
              <a:gd name="T23" fmla="*/ 15 h 36"/>
              <a:gd name="T24" fmla="*/ 21 w 47"/>
              <a:gd name="T25" fmla="*/ 26 h 36"/>
              <a:gd name="T26" fmla="*/ 26 w 47"/>
              <a:gd name="T27" fmla="*/ 26 h 36"/>
              <a:gd name="T28" fmla="*/ 39 w 47"/>
              <a:gd name="T29" fmla="*/ 18 h 36"/>
              <a:gd name="T30" fmla="*/ 25 w 47"/>
              <a:gd name="T31" fmla="*/ 15 h 36"/>
              <a:gd name="T32" fmla="*/ 23 w 47"/>
              <a:gd name="T33" fmla="*/ 15 h 36"/>
              <a:gd name="T34" fmla="*/ 19 w 47"/>
              <a:gd name="T35" fmla="*/ 13 h 36"/>
              <a:gd name="T36" fmla="*/ 23 w 47"/>
              <a:gd name="T37" fmla="*/ 10 h 36"/>
              <a:gd name="T38" fmla="*/ 28 w 47"/>
              <a:gd name="T39" fmla="*/ 12 h 36"/>
              <a:gd name="T40" fmla="*/ 42 w 47"/>
              <a:gd name="T41" fmla="*/ 17 h 36"/>
              <a:gd name="T42" fmla="*/ 46 w 47"/>
              <a:gd name="T43" fmla="*/ 15 h 36"/>
              <a:gd name="T44" fmla="*/ 46 w 47"/>
              <a:gd name="T45" fmla="*/ 11 h 36"/>
              <a:gd name="T46" fmla="*/ 40 w 47"/>
              <a:gd name="T47" fmla="*/ 32 h 36"/>
              <a:gd name="T48" fmla="*/ 43 w 47"/>
              <a:gd name="T49" fmla="*/ 32 h 36"/>
              <a:gd name="T50" fmla="*/ 42 w 47"/>
              <a:gd name="T51" fmla="*/ 17 h 36"/>
              <a:gd name="T52" fmla="*/ 39 w 47"/>
              <a:gd name="T53" fmla="*/ 18 h 36"/>
              <a:gd name="T54" fmla="*/ 40 w 47"/>
              <a:gd name="T5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36">
                <a:moveTo>
                  <a:pt x="8" y="23"/>
                </a:moveTo>
                <a:cubicBezTo>
                  <a:pt x="9" y="27"/>
                  <a:pt x="10" y="29"/>
                  <a:pt x="15" y="31"/>
                </a:cubicBezTo>
                <a:cubicBezTo>
                  <a:pt x="19" y="33"/>
                  <a:pt x="22" y="36"/>
                  <a:pt x="23" y="36"/>
                </a:cubicBezTo>
                <a:cubicBezTo>
                  <a:pt x="25" y="36"/>
                  <a:pt x="27" y="34"/>
                  <a:pt x="32" y="32"/>
                </a:cubicBezTo>
                <a:cubicBezTo>
                  <a:pt x="37" y="30"/>
                  <a:pt x="35" y="29"/>
                  <a:pt x="36" y="25"/>
                </a:cubicBezTo>
                <a:cubicBezTo>
                  <a:pt x="23" y="31"/>
                  <a:pt x="23" y="31"/>
                  <a:pt x="23" y="31"/>
                </a:cubicBezTo>
                <a:lnTo>
                  <a:pt x="8" y="23"/>
                </a:lnTo>
                <a:close/>
                <a:moveTo>
                  <a:pt x="46" y="11"/>
                </a:moveTo>
                <a:cubicBezTo>
                  <a:pt x="26" y="1"/>
                  <a:pt x="26" y="1"/>
                  <a:pt x="26" y="1"/>
                </a:cubicBezTo>
                <a:cubicBezTo>
                  <a:pt x="25" y="0"/>
                  <a:pt x="22" y="0"/>
                  <a:pt x="21" y="1"/>
                </a:cubicBezTo>
                <a:cubicBezTo>
                  <a:pt x="1" y="11"/>
                  <a:pt x="1" y="11"/>
                  <a:pt x="1" y="11"/>
                </a:cubicBezTo>
                <a:cubicBezTo>
                  <a:pt x="0" y="12"/>
                  <a:pt x="0" y="14"/>
                  <a:pt x="1" y="15"/>
                </a:cubicBezTo>
                <a:cubicBezTo>
                  <a:pt x="21" y="26"/>
                  <a:pt x="21" y="26"/>
                  <a:pt x="21" y="26"/>
                </a:cubicBezTo>
                <a:cubicBezTo>
                  <a:pt x="22" y="26"/>
                  <a:pt x="25" y="26"/>
                  <a:pt x="26" y="26"/>
                </a:cubicBezTo>
                <a:cubicBezTo>
                  <a:pt x="39" y="18"/>
                  <a:pt x="39" y="18"/>
                  <a:pt x="39" y="18"/>
                </a:cubicBezTo>
                <a:cubicBezTo>
                  <a:pt x="25" y="15"/>
                  <a:pt x="25" y="15"/>
                  <a:pt x="25" y="15"/>
                </a:cubicBezTo>
                <a:cubicBezTo>
                  <a:pt x="25" y="15"/>
                  <a:pt x="24" y="15"/>
                  <a:pt x="23" y="15"/>
                </a:cubicBezTo>
                <a:cubicBezTo>
                  <a:pt x="21" y="15"/>
                  <a:pt x="19" y="14"/>
                  <a:pt x="19" y="13"/>
                </a:cubicBezTo>
                <a:cubicBezTo>
                  <a:pt x="19" y="11"/>
                  <a:pt x="21" y="10"/>
                  <a:pt x="23" y="10"/>
                </a:cubicBezTo>
                <a:cubicBezTo>
                  <a:pt x="25" y="10"/>
                  <a:pt x="27" y="11"/>
                  <a:pt x="28" y="12"/>
                </a:cubicBezTo>
                <a:cubicBezTo>
                  <a:pt x="42" y="17"/>
                  <a:pt x="42" y="17"/>
                  <a:pt x="42" y="17"/>
                </a:cubicBezTo>
                <a:cubicBezTo>
                  <a:pt x="46" y="15"/>
                  <a:pt x="46" y="15"/>
                  <a:pt x="46" y="15"/>
                </a:cubicBezTo>
                <a:cubicBezTo>
                  <a:pt x="47" y="14"/>
                  <a:pt x="47" y="12"/>
                  <a:pt x="46" y="11"/>
                </a:cubicBezTo>
                <a:close/>
                <a:moveTo>
                  <a:pt x="40" y="32"/>
                </a:moveTo>
                <a:cubicBezTo>
                  <a:pt x="40" y="33"/>
                  <a:pt x="43" y="35"/>
                  <a:pt x="43" y="32"/>
                </a:cubicBezTo>
                <a:cubicBezTo>
                  <a:pt x="45" y="20"/>
                  <a:pt x="42" y="17"/>
                  <a:pt x="42" y="17"/>
                </a:cubicBezTo>
                <a:cubicBezTo>
                  <a:pt x="39" y="18"/>
                  <a:pt x="39" y="18"/>
                  <a:pt x="39" y="18"/>
                </a:cubicBezTo>
                <a:cubicBezTo>
                  <a:pt x="39" y="18"/>
                  <a:pt x="42" y="21"/>
                  <a:pt x="40" y="32"/>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文本框 6"/>
          <p:cNvSpPr txBox="1"/>
          <p:nvPr/>
        </p:nvSpPr>
        <p:spPr>
          <a:xfrm>
            <a:off x="2535555" y="2728595"/>
            <a:ext cx="7120255" cy="583565"/>
          </a:xfrm>
          <a:prstGeom prst="rect">
            <a:avLst/>
          </a:prstGeom>
          <a:noFill/>
        </p:spPr>
        <p:txBody>
          <a:bodyPr wrap="square" rtlCol="0">
            <a:spAutoFit/>
          </a:bodyPr>
          <a:lstStyle/>
          <a:p>
            <a:pPr algn="ctr"/>
            <a:r>
              <a:rPr lang="zh-CN" altLang="en-US" sz="3200" dirty="0">
                <a:solidFill>
                  <a:schemeClr val="tx1"/>
                </a:solidFill>
                <a:latin typeface="微软雅黑" panose="020B0503020204020204" charset="-122"/>
                <a:ea typeface="微软雅黑" panose="020B0503020204020204" charset="-122"/>
              </a:rPr>
              <a:t>概率论中贝叶斯公式的应用及推广</a:t>
            </a:r>
            <a:endParaRPr lang="zh-CN" altLang="en-US" sz="3200" dirty="0">
              <a:solidFill>
                <a:schemeClr val="tx1"/>
              </a:solidFill>
              <a:latin typeface="微软雅黑" panose="020B0503020204020204" charset="-122"/>
              <a:ea typeface="微软雅黑" panose="020B0503020204020204" charset="-122"/>
            </a:endParaRPr>
          </a:p>
        </p:txBody>
      </p:sp>
      <p:sp>
        <p:nvSpPr>
          <p:cNvPr id="3075" name="文本框 3074"/>
          <p:cNvSpPr txBox="1"/>
          <p:nvPr/>
        </p:nvSpPr>
        <p:spPr>
          <a:xfrm>
            <a:off x="3584575" y="4554220"/>
            <a:ext cx="1972945" cy="337185"/>
          </a:xfrm>
          <a:prstGeom prst="rect">
            <a:avLst/>
          </a:prstGeom>
          <a:noFill/>
          <a:ln w="9525">
            <a:noFill/>
            <a:miter/>
          </a:ln>
          <a:effectLst/>
        </p:spPr>
        <p:txBody>
          <a:bodyPr vert="horz" wrap="square" anchor="t">
            <a:spAutoFit/>
            <a:scene3d>
              <a:camera prst="orthographicFront"/>
              <a:lightRig rig="threePt" dir="t"/>
            </a:scene3d>
          </a:bodyPr>
          <a:lstStyle/>
          <a:p>
            <a:pPr lvl="0" algn="ctr" eaLnBrk="0" latinLnBrk="0" hangingPunct="0"/>
            <a:r>
              <a:rPr lang="zh-CN" altLang="en-US" sz="16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答辩人</a:t>
            </a:r>
            <a:r>
              <a:rPr lang="zh-CN" altLang="en-US" sz="1600"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：程叶欣</a:t>
            </a:r>
            <a:endParaRPr lang="en-US" altLang="zh-CN" sz="1600"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076" name="文本框 3075"/>
          <p:cNvSpPr txBox="1"/>
          <p:nvPr/>
        </p:nvSpPr>
        <p:spPr>
          <a:xfrm>
            <a:off x="6872605" y="4554220"/>
            <a:ext cx="1978025" cy="337185"/>
          </a:xfrm>
          <a:prstGeom prst="rect">
            <a:avLst/>
          </a:prstGeom>
          <a:noFill/>
          <a:ln w="9525">
            <a:noFill/>
            <a:miter/>
          </a:ln>
          <a:effectLst/>
        </p:spPr>
        <p:txBody>
          <a:bodyPr vert="horz" wrap="square" anchor="t">
            <a:spAutoFit/>
            <a:scene3d>
              <a:camera prst="orthographicFront"/>
              <a:lightRig rig="threePt" dir="t"/>
            </a:scene3d>
          </a:bodyPr>
          <a:lstStyle/>
          <a:p>
            <a:pPr lvl="0" algn="ctr" eaLnBrk="0" latinLnBrk="0" hangingPunct="0"/>
            <a:r>
              <a:rPr lang="zh-CN" altLang="en-US" sz="16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指导老师</a:t>
            </a:r>
            <a:r>
              <a:rPr lang="zh-CN" altLang="en-US" sz="1600"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：李艳</a:t>
            </a:r>
            <a:endParaRPr lang="zh-CN" altLang="en-US" sz="1600"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文本框 8"/>
          <p:cNvSpPr txBox="1"/>
          <p:nvPr/>
        </p:nvSpPr>
        <p:spPr>
          <a:xfrm>
            <a:off x="2550795" y="3598545"/>
            <a:ext cx="7145020" cy="706755"/>
          </a:xfrm>
          <a:prstGeom prst="rect">
            <a:avLst/>
          </a:prstGeom>
          <a:noFill/>
        </p:spPr>
        <p:txBody>
          <a:bodyPr wrap="square" rtlCol="0">
            <a:spAutoFit/>
            <a:scene3d>
              <a:camera prst="orthographicFront"/>
              <a:lightRig rig="threePt" dir="t"/>
            </a:scene3d>
          </a:bodyPr>
          <a:lstStyle/>
          <a:p>
            <a:pPr lvl="0" algn="ctr" eaLnBrk="0" latinLnBrk="0" hangingPunct="0"/>
            <a:r>
              <a:rPr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THE EXTENSION FORMS AND APPLICATIONS OF </a:t>
            </a:r>
            <a:endParaRPr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lvl="0" algn="ctr" eaLnBrk="0" latinLnBrk="0" hangingPunct="0"/>
            <a:r>
              <a:rPr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BAYESIAN FORMULA IN PROBABILITY THEORY</a:t>
            </a:r>
            <a:endParaRPr sz="20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7482576" name="对象 -2147482577"/>
          <p:cNvGraphicFramePr>
            <a:graphicFrameLocks noChangeAspect="1"/>
          </p:cNvGraphicFramePr>
          <p:nvPr/>
        </p:nvGraphicFramePr>
        <p:xfrm>
          <a:off x="3865880" y="2729230"/>
          <a:ext cx="303530" cy="422275"/>
        </p:xfrm>
        <a:graphic>
          <a:graphicData uri="http://schemas.openxmlformats.org/presentationml/2006/ole">
            <mc:AlternateContent xmlns:mc="http://schemas.openxmlformats.org/markup-compatibility/2006">
              <mc:Choice xmlns:v="urn:schemas-microsoft-com:vml" Requires="v">
                <p:oleObj spid="_x0000_s20" name="" r:id="rId1" imgW="127000" imgH="177165" progId="Equation.KSEE3">
                  <p:embed/>
                </p:oleObj>
              </mc:Choice>
              <mc:Fallback>
                <p:oleObj name="" r:id="rId1" imgW="127000" imgH="177165" progId="Equation.KSEE3">
                  <p:embed/>
                  <p:pic>
                    <p:nvPicPr>
                      <p:cNvPr id="0" name="图片 19"/>
                      <p:cNvPicPr/>
                      <p:nvPr/>
                    </p:nvPicPr>
                    <p:blipFill>
                      <a:blip r:embed="rId2"/>
                      <a:stretch>
                        <a:fillRect/>
                      </a:stretch>
                    </p:blipFill>
                    <p:spPr>
                      <a:xfrm>
                        <a:off x="3865880" y="2729230"/>
                        <a:ext cx="303530" cy="422275"/>
                      </a:xfrm>
                      <a:prstGeom prst="rect">
                        <a:avLst/>
                      </a:prstGeom>
                      <a:noFill/>
                      <a:ln w="38100">
                        <a:noFill/>
                        <a:miter/>
                      </a:ln>
                    </p:spPr>
                  </p:pic>
                </p:oleObj>
              </mc:Fallback>
            </mc:AlternateContent>
          </a:graphicData>
        </a:graphic>
      </p:graphicFrame>
      <p:graphicFrame>
        <p:nvGraphicFramePr>
          <p:cNvPr id="-2147482575" name="对象 -2147482576"/>
          <p:cNvGraphicFramePr>
            <a:graphicFrameLocks noChangeAspect="1"/>
          </p:cNvGraphicFramePr>
          <p:nvPr/>
        </p:nvGraphicFramePr>
        <p:xfrm>
          <a:off x="3561080" y="3234690"/>
          <a:ext cx="838835" cy="377190"/>
        </p:xfrm>
        <a:graphic>
          <a:graphicData uri="http://schemas.openxmlformats.org/presentationml/2006/ole">
            <mc:AlternateContent xmlns:mc="http://schemas.openxmlformats.org/markup-compatibility/2006">
              <mc:Choice xmlns:v="urn:schemas-microsoft-com:vml" Requires="v">
                <p:oleObj spid="_x0000_s21" name="" r:id="rId3" imgW="419100" imgH="190500" progId="Equation.KSEE3">
                  <p:embed/>
                </p:oleObj>
              </mc:Choice>
              <mc:Fallback>
                <p:oleObj name="" r:id="rId3" imgW="419100" imgH="190500" progId="Equation.KSEE3">
                  <p:embed/>
                  <p:pic>
                    <p:nvPicPr>
                      <p:cNvPr id="0" name="图片 20"/>
                      <p:cNvPicPr/>
                      <p:nvPr/>
                    </p:nvPicPr>
                    <p:blipFill>
                      <a:blip r:embed="rId4"/>
                      <a:stretch>
                        <a:fillRect/>
                      </a:stretch>
                    </p:blipFill>
                    <p:spPr>
                      <a:xfrm>
                        <a:off x="3561080" y="3234690"/>
                        <a:ext cx="838835" cy="377190"/>
                      </a:xfrm>
                      <a:prstGeom prst="rect">
                        <a:avLst/>
                      </a:prstGeom>
                      <a:noFill/>
                      <a:ln w="38100">
                        <a:noFill/>
                        <a:miter/>
                      </a:ln>
                    </p:spPr>
                  </p:pic>
                </p:oleObj>
              </mc:Fallback>
            </mc:AlternateContent>
          </a:graphicData>
        </a:graphic>
      </p:graphicFrame>
      <p:pic>
        <p:nvPicPr>
          <p:cNvPr id="4" name="图片 3" descr="1换]"/>
          <p:cNvPicPr>
            <a:picLocks noChangeAspect="1"/>
          </p:cNvPicPr>
          <p:nvPr/>
        </p:nvPicPr>
        <p:blipFill>
          <a:blip r:embed="rId5"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贝叶斯公式及其不同形式</a:t>
            </a:r>
            <a:endPar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5" name="图片 4" descr="C:\Users\Administrator\Desktop\唯美花朵设计矢量\1换].png1换]"/>
          <p:cNvPicPr>
            <a:picLocks noChangeAspect="1"/>
          </p:cNvPicPr>
          <p:nvPr/>
        </p:nvPicPr>
        <p:blipFill>
          <a:blip r:embed="rId6" cstate="print"/>
          <a:srcRect/>
          <a:stretch>
            <a:fillRect/>
          </a:stretch>
        </p:blipFill>
        <p:spPr>
          <a:xfrm>
            <a:off x="701358" y="1313180"/>
            <a:ext cx="456565" cy="454660"/>
          </a:xfrm>
          <a:prstGeom prst="rect">
            <a:avLst/>
          </a:prstGeom>
          <a:scene3d>
            <a:camera prst="isometricOffAxis2Top"/>
            <a:lightRig rig="threePt" dir="t"/>
          </a:scene3d>
        </p:spPr>
      </p:pic>
      <p:sp>
        <p:nvSpPr>
          <p:cNvPr id="7" name="文本框 6"/>
          <p:cNvSpPr txBox="1"/>
          <p:nvPr/>
        </p:nvSpPr>
        <p:spPr>
          <a:xfrm>
            <a:off x="644525" y="1082675"/>
            <a:ext cx="553085" cy="521970"/>
          </a:xfrm>
          <a:prstGeom prst="rect">
            <a:avLst/>
          </a:prstGeom>
          <a:noFill/>
        </p:spPr>
        <p:txBody>
          <a:bodyPr wrap="square" rtlCol="0">
            <a:spAutoFit/>
            <a:scene3d>
              <a:camera prst="orthographicFront"/>
              <a:lightRig rig="threePt" dir="t"/>
            </a:scene3d>
          </a:bodyPr>
          <a:p>
            <a:pPr marR="0" algn="ctr" defTabSz="914400">
              <a:spcBef>
                <a:spcPts val="0"/>
              </a:spcBef>
              <a:spcAft>
                <a:spcPts val="0"/>
              </a:spcAft>
              <a:buClrTx/>
              <a:buSzTx/>
              <a:buFontTx/>
              <a:buNone/>
              <a:defRPr/>
            </a:pPr>
            <a:r>
              <a:rPr lang="en-US" altLang="zh-CN" sz="2800"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2</a:t>
            </a:r>
            <a:endParaRPr lang="en-US" altLang="zh-CN" sz="2800" b="1"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8240" y="1097915"/>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随机变量形式的贝叶斯公式的示例</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2" name="文本框 1"/>
          <p:cNvSpPr txBox="1"/>
          <p:nvPr/>
        </p:nvSpPr>
        <p:spPr>
          <a:xfrm>
            <a:off x="1197610" y="1948815"/>
            <a:ext cx="7672070" cy="267652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rPr>
              <a:t>假设一台机器所生产的次品比率     的先验分布如下表</a:t>
            </a:r>
            <a:endPar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endParaRPr>
          </a:p>
          <a:p>
            <a:pPr indent="0" algn="l"/>
            <a:endPar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endParaRPr>
          </a:p>
          <a:p>
            <a:pPr indent="0" algn="l"/>
            <a:endPar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endParaRPr>
          </a:p>
          <a:p>
            <a:pPr indent="0" algn="l"/>
            <a:endPar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endParaRPr>
          </a:p>
          <a:p>
            <a:pPr indent="0" algn="l"/>
            <a:endPar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endParaRPr>
          </a:p>
          <a:p>
            <a:pPr indent="0" algn="l"/>
            <a:r>
              <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rPr>
              <a:t>记</a:t>
            </a:r>
            <a:r>
              <a:rPr sz="2400" i="1"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x</a:t>
            </a:r>
            <a:r>
              <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rPr>
              <a:t>为一个容量为2的随机样本中的次品数，在观测到</a:t>
            </a:r>
            <a:r>
              <a:rPr sz="2400" i="1"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x</a:t>
            </a:r>
            <a:r>
              <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rPr>
              <a:t>的条件下，求    的后验概率分布。</a:t>
            </a:r>
            <a:endParaRPr sz="2400" kern="0" noProof="0" dirty="0">
              <a:solidFill>
                <a:schemeClr val="tx1"/>
              </a:solidFill>
              <a:effectLst>
                <a:outerShdw blurRad="38100" dist="19050" dir="2700000" algn="tl" rotWithShape="0">
                  <a:schemeClr val="dk1">
                    <a:alpha val="40000"/>
                  </a:schemeClr>
                </a:outerShdw>
              </a:effectLst>
              <a:uLnTx/>
              <a:uFillTx/>
              <a:ea typeface="微软雅黑" panose="020B0503020204020204" charset="-122"/>
              <a:sym typeface="+mn-ea"/>
            </a:endParaRPr>
          </a:p>
        </p:txBody>
      </p:sp>
      <p:graphicFrame>
        <p:nvGraphicFramePr>
          <p:cNvPr id="3" name="对象 -2147482580"/>
          <p:cNvGraphicFramePr>
            <a:graphicFrameLocks noChangeAspect="1"/>
          </p:cNvGraphicFramePr>
          <p:nvPr/>
        </p:nvGraphicFramePr>
        <p:xfrm>
          <a:off x="5596255" y="1988820"/>
          <a:ext cx="277495" cy="386080"/>
        </p:xfrm>
        <a:graphic>
          <a:graphicData uri="http://schemas.openxmlformats.org/presentationml/2006/ole">
            <mc:AlternateContent xmlns:mc="http://schemas.openxmlformats.org/markup-compatibility/2006">
              <mc:Choice xmlns:v="urn:schemas-microsoft-com:vml" Requires="v">
                <p:oleObj spid="_x0000_s3076" name="" r:id="rId7" imgW="127000" imgH="177165" progId="Equation.KSEE3">
                  <p:embed/>
                </p:oleObj>
              </mc:Choice>
              <mc:Fallback>
                <p:oleObj name="" r:id="rId7" imgW="127000" imgH="177165" progId="Equation.KSEE3">
                  <p:embed/>
                  <p:pic>
                    <p:nvPicPr>
                      <p:cNvPr id="0" name="图片 3075"/>
                      <p:cNvPicPr/>
                      <p:nvPr/>
                    </p:nvPicPr>
                    <p:blipFill>
                      <a:blip r:embed="rId8"/>
                      <a:stretch>
                        <a:fillRect/>
                      </a:stretch>
                    </p:blipFill>
                    <p:spPr>
                      <a:xfrm>
                        <a:off x="5596255" y="1988820"/>
                        <a:ext cx="277495" cy="386080"/>
                      </a:xfrm>
                      <a:prstGeom prst="rect">
                        <a:avLst/>
                      </a:prstGeom>
                      <a:noFill/>
                      <a:ln w="38100">
                        <a:noFill/>
                        <a:miter/>
                      </a:ln>
                    </p:spPr>
                  </p:pic>
                </p:oleObj>
              </mc:Fallback>
            </mc:AlternateContent>
          </a:graphicData>
        </a:graphic>
      </p:graphicFrame>
      <p:graphicFrame>
        <p:nvGraphicFramePr>
          <p:cNvPr id="17" name="表格 16"/>
          <p:cNvGraphicFramePr/>
          <p:nvPr/>
        </p:nvGraphicFramePr>
        <p:xfrm>
          <a:off x="3140710" y="2729230"/>
          <a:ext cx="4053840" cy="882650"/>
        </p:xfrm>
        <a:graphic>
          <a:graphicData uri="http://schemas.openxmlformats.org/drawingml/2006/table">
            <a:tbl>
              <a:tblPr firstRow="1" bandRow="1">
                <a:tableStyleId>{5940675A-B579-460E-94D1-54222C63F5DA}</a:tableStyleId>
              </a:tblPr>
              <a:tblGrid>
                <a:gridCol w="1878330"/>
                <a:gridCol w="2175510"/>
              </a:tblGrid>
              <a:tr h="441325">
                <a:tc>
                  <a:txBody>
                    <a:bodyPr/>
                    <a:p>
                      <a:pPr indent="0" algn="ctr">
                        <a:lnSpc>
                          <a:spcPct val="140000"/>
                        </a:lnSpc>
                        <a:buNone/>
                      </a:pP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40000"/>
                        </a:lnSpc>
                        <a:buNone/>
                      </a:pPr>
                      <a:r>
                        <a:rPr lang="en-US" sz="2000" b="0">
                          <a:latin typeface="微软雅黑" panose="020B0503020204020204" charset="-122"/>
                          <a:ea typeface="微软雅黑" panose="020B0503020204020204" charset="-122"/>
                          <a:cs typeface="宋体" panose="02010600030101010101" pitchFamily="2" charset="-122"/>
                        </a:rPr>
                        <a:t>0.1    0.2</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1325">
                <a:tc>
                  <a:txBody>
                    <a:bodyPr/>
                    <a:p>
                      <a:pPr indent="0" algn="ctr">
                        <a:lnSpc>
                          <a:spcPct val="140000"/>
                        </a:lnSpc>
                        <a:buNone/>
                      </a:pP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40000"/>
                        </a:lnSpc>
                        <a:buNone/>
                      </a:pPr>
                      <a:r>
                        <a:rPr lang="en-US" sz="2000" b="0">
                          <a:latin typeface="微软雅黑" panose="020B0503020204020204" charset="-122"/>
                          <a:ea typeface="微软雅黑" panose="020B0503020204020204" charset="-122"/>
                          <a:cs typeface="宋体" panose="02010600030101010101" pitchFamily="2" charset="-122"/>
                        </a:rPr>
                        <a:t>0.6    0.4</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22" name="对象 -2147482580"/>
          <p:cNvGraphicFramePr>
            <a:graphicFrameLocks noChangeAspect="1"/>
          </p:cNvGraphicFramePr>
          <p:nvPr/>
        </p:nvGraphicFramePr>
        <p:xfrm>
          <a:off x="2804160" y="4195445"/>
          <a:ext cx="277495" cy="386080"/>
        </p:xfrm>
        <a:graphic>
          <a:graphicData uri="http://schemas.openxmlformats.org/presentationml/2006/ole">
            <mc:AlternateContent xmlns:mc="http://schemas.openxmlformats.org/markup-compatibility/2006">
              <mc:Choice xmlns:v="urn:schemas-microsoft-com:vml" Requires="v">
                <p:oleObj spid="_x0000_s23" name="" r:id="rId9" imgW="127000" imgH="177165" progId="Equation.KSEE3">
                  <p:embed/>
                </p:oleObj>
              </mc:Choice>
              <mc:Fallback>
                <p:oleObj name="" r:id="rId9" imgW="127000" imgH="177165" progId="Equation.KSEE3">
                  <p:embed/>
                  <p:pic>
                    <p:nvPicPr>
                      <p:cNvPr id="0" name="图片 3075"/>
                      <p:cNvPicPr/>
                      <p:nvPr/>
                    </p:nvPicPr>
                    <p:blipFill>
                      <a:blip r:embed="rId8"/>
                      <a:stretch>
                        <a:fillRect/>
                      </a:stretch>
                    </p:blipFill>
                    <p:spPr>
                      <a:xfrm>
                        <a:off x="2804160" y="4195445"/>
                        <a:ext cx="277495" cy="386080"/>
                      </a:xfrm>
                      <a:prstGeom prst="rect">
                        <a:avLst/>
                      </a:prstGeom>
                      <a:noFill/>
                      <a:ln w="38100">
                        <a:noFill/>
                        <a:miter/>
                      </a:ln>
                    </p:spPr>
                  </p:pic>
                </p:oleObj>
              </mc:Fallback>
            </mc:AlternateContent>
          </a:graphicData>
        </a:graphic>
      </p:graphicFrame>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贝叶斯公式及其不同形式</a:t>
            </a:r>
            <a:endPar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5" name="图片 4" descr="C:\Users\Administrator\Desktop\唯美花朵设计矢量\1换].png1换]"/>
          <p:cNvPicPr>
            <a:picLocks noChangeAspect="1"/>
          </p:cNvPicPr>
          <p:nvPr/>
        </p:nvPicPr>
        <p:blipFill>
          <a:blip r:embed="rId2" cstate="print"/>
          <a:srcRect/>
          <a:stretch>
            <a:fillRect/>
          </a:stretch>
        </p:blipFill>
        <p:spPr>
          <a:xfrm>
            <a:off x="701358" y="1313180"/>
            <a:ext cx="456565" cy="454660"/>
          </a:xfrm>
          <a:prstGeom prst="rect">
            <a:avLst/>
          </a:prstGeom>
          <a:scene3d>
            <a:camera prst="isometricOffAxis2Top"/>
            <a:lightRig rig="threePt" dir="t"/>
          </a:scene3d>
        </p:spPr>
      </p:pic>
      <p:sp>
        <p:nvSpPr>
          <p:cNvPr id="7" name="文本框 6"/>
          <p:cNvSpPr txBox="1"/>
          <p:nvPr/>
        </p:nvSpPr>
        <p:spPr>
          <a:xfrm>
            <a:off x="644525" y="1082675"/>
            <a:ext cx="553085" cy="521970"/>
          </a:xfrm>
          <a:prstGeom prst="rect">
            <a:avLst/>
          </a:prstGeom>
          <a:noFill/>
        </p:spPr>
        <p:txBody>
          <a:bodyPr wrap="square" rtlCol="0">
            <a:spAutoFit/>
            <a:scene3d>
              <a:camera prst="orthographicFront"/>
              <a:lightRig rig="threePt" dir="t"/>
            </a:scene3d>
          </a:bodyPr>
          <a:p>
            <a:pPr marR="0" algn="ctr" defTabSz="914400">
              <a:spcBef>
                <a:spcPts val="0"/>
              </a:spcBef>
              <a:spcAft>
                <a:spcPts val="0"/>
              </a:spcAft>
              <a:buClrTx/>
              <a:buSzTx/>
              <a:buFontTx/>
              <a:buNone/>
              <a:defRPr/>
            </a:pPr>
            <a:r>
              <a:rPr lang="en-US" altLang="zh-CN" sz="2800"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2</a:t>
            </a:r>
            <a:endParaRPr lang="en-US" altLang="zh-CN" sz="2800" b="1"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8240" y="1097915"/>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随机变量形式的贝叶斯公式的示例</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9" name="文本框 8"/>
          <p:cNvSpPr txBox="1"/>
          <p:nvPr/>
        </p:nvSpPr>
        <p:spPr>
          <a:xfrm>
            <a:off x="1352550" y="1767840"/>
            <a:ext cx="6773545" cy="3415030"/>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微软雅黑" panose="020B0503020204020204" charset="-122"/>
              </a:rPr>
              <a:t>解：随机变量</a:t>
            </a:r>
            <a:r>
              <a:rPr lang="en-US" altLang="zh-CN" sz="2400">
                <a:latin typeface="微软雅黑" panose="020B0503020204020204" charset="-122"/>
                <a:ea typeface="微软雅黑" panose="020B0503020204020204" charset="-122"/>
                <a:cs typeface="微软雅黑" panose="020B0503020204020204" charset="-122"/>
              </a:rPr>
              <a:t>X</a:t>
            </a:r>
            <a:r>
              <a:rPr lang="zh-CN" altLang="en-US" sz="2400">
                <a:latin typeface="微软雅黑" panose="020B0503020204020204" charset="-122"/>
                <a:ea typeface="微软雅黑" panose="020B0503020204020204" charset="-122"/>
                <a:cs typeface="微软雅黑" panose="020B0503020204020204" charset="-122"/>
              </a:rPr>
              <a:t>服从二项分布</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x的边际分布计算如下：</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 因此，在给定x的条件下    =0.1的后验概率为：</a:t>
            </a:r>
            <a:endParaRPr lang="zh-CN" altLang="en-US" sz="2400">
              <a:latin typeface="微软雅黑" panose="020B0503020204020204" charset="-122"/>
              <a:ea typeface="微软雅黑" panose="020B0503020204020204" charset="-122"/>
              <a:cs typeface="微软雅黑" panose="020B0503020204020204" charset="-122"/>
            </a:endParaRPr>
          </a:p>
        </p:txBody>
      </p:sp>
      <p:graphicFrame>
        <p:nvGraphicFramePr>
          <p:cNvPr id="-2147482572" name="对象 -2147482573"/>
          <p:cNvGraphicFramePr>
            <a:graphicFrameLocks noChangeAspect="1"/>
          </p:cNvGraphicFramePr>
          <p:nvPr/>
        </p:nvGraphicFramePr>
        <p:xfrm>
          <a:off x="5312410" y="1563370"/>
          <a:ext cx="5544820" cy="843915"/>
        </p:xfrm>
        <a:graphic>
          <a:graphicData uri="http://schemas.openxmlformats.org/presentationml/2006/ole">
            <mc:AlternateContent xmlns:mc="http://schemas.openxmlformats.org/markup-compatibility/2006">
              <mc:Choice xmlns:v="urn:schemas-microsoft-com:vml" Requires="v">
                <p:oleObj spid="_x0000_s10" name="" r:id="rId3" imgW="2997200" imgH="457200" progId="Equation.KSEE3">
                  <p:embed/>
                </p:oleObj>
              </mc:Choice>
              <mc:Fallback>
                <p:oleObj name="" r:id="rId3" imgW="2997200" imgH="457200" progId="Equation.KSEE3">
                  <p:embed/>
                  <p:pic>
                    <p:nvPicPr>
                      <p:cNvPr id="0" name="图片 9"/>
                      <p:cNvPicPr/>
                      <p:nvPr/>
                    </p:nvPicPr>
                    <p:blipFill>
                      <a:blip r:embed="rId4"/>
                      <a:stretch>
                        <a:fillRect/>
                      </a:stretch>
                    </p:blipFill>
                    <p:spPr>
                      <a:xfrm>
                        <a:off x="5312410" y="1563370"/>
                        <a:ext cx="5544820" cy="843915"/>
                      </a:xfrm>
                      <a:prstGeom prst="rect">
                        <a:avLst/>
                      </a:prstGeom>
                      <a:noFill/>
                      <a:ln w="38100">
                        <a:noFill/>
                        <a:miter/>
                      </a:ln>
                    </p:spPr>
                  </p:pic>
                </p:oleObj>
              </mc:Fallback>
            </mc:AlternateContent>
          </a:graphicData>
        </a:graphic>
      </p:graphicFrame>
      <p:graphicFrame>
        <p:nvGraphicFramePr>
          <p:cNvPr id="-2147482571" name="对象 -2147482572"/>
          <p:cNvGraphicFramePr>
            <a:graphicFrameLocks noChangeAspect="1"/>
          </p:cNvGraphicFramePr>
          <p:nvPr/>
        </p:nvGraphicFramePr>
        <p:xfrm>
          <a:off x="1352550" y="3070225"/>
          <a:ext cx="6184900" cy="514350"/>
        </p:xfrm>
        <a:graphic>
          <a:graphicData uri="http://schemas.openxmlformats.org/presentationml/2006/ole">
            <mc:AlternateContent xmlns:mc="http://schemas.openxmlformats.org/markup-compatibility/2006">
              <mc:Choice xmlns:v="urn:schemas-microsoft-com:vml" Requires="v">
                <p:oleObj spid="_x0000_s11" name="" r:id="rId5" imgW="2616200" imgH="215900" progId="Equation.KSEE3">
                  <p:embed/>
                </p:oleObj>
              </mc:Choice>
              <mc:Fallback>
                <p:oleObj name="" r:id="rId5" imgW="2616200" imgH="215900" progId="Equation.KSEE3">
                  <p:embed/>
                  <p:pic>
                    <p:nvPicPr>
                      <p:cNvPr id="0" name="图片 10"/>
                      <p:cNvPicPr/>
                      <p:nvPr/>
                    </p:nvPicPr>
                    <p:blipFill>
                      <a:blip r:embed="rId6"/>
                      <a:stretch>
                        <a:fillRect/>
                      </a:stretch>
                    </p:blipFill>
                    <p:spPr>
                      <a:xfrm>
                        <a:off x="1352550" y="3070225"/>
                        <a:ext cx="6184900" cy="514350"/>
                      </a:xfrm>
                      <a:prstGeom prst="rect">
                        <a:avLst/>
                      </a:prstGeom>
                      <a:noFill/>
                      <a:ln w="38100">
                        <a:noFill/>
                        <a:miter/>
                      </a:ln>
                    </p:spPr>
                  </p:pic>
                </p:oleObj>
              </mc:Fallback>
            </mc:AlternateContent>
          </a:graphicData>
        </a:graphic>
      </p:graphicFrame>
      <p:graphicFrame>
        <p:nvGraphicFramePr>
          <p:cNvPr id="-2147482570" name="对象 -2147482571"/>
          <p:cNvGraphicFramePr>
            <a:graphicFrameLocks noChangeAspect="1"/>
          </p:cNvGraphicFramePr>
          <p:nvPr/>
        </p:nvGraphicFramePr>
        <p:xfrm>
          <a:off x="2162175" y="3584575"/>
          <a:ext cx="4885690" cy="777875"/>
        </p:xfrm>
        <a:graphic>
          <a:graphicData uri="http://schemas.openxmlformats.org/presentationml/2006/ole">
            <mc:AlternateContent xmlns:mc="http://schemas.openxmlformats.org/markup-compatibility/2006">
              <mc:Choice xmlns:v="urn:schemas-microsoft-com:vml" Requires="v">
                <p:oleObj spid="_x0000_s12" name="" r:id="rId7" imgW="2870200" imgH="457200" progId="Equation.KSEE3">
                  <p:embed/>
                </p:oleObj>
              </mc:Choice>
              <mc:Fallback>
                <p:oleObj name="" r:id="rId7" imgW="2870200" imgH="457200" progId="Equation.KSEE3">
                  <p:embed/>
                  <p:pic>
                    <p:nvPicPr>
                      <p:cNvPr id="0" name="图片 11"/>
                      <p:cNvPicPr/>
                      <p:nvPr/>
                    </p:nvPicPr>
                    <p:blipFill>
                      <a:blip r:embed="rId8"/>
                      <a:stretch>
                        <a:fillRect/>
                      </a:stretch>
                    </p:blipFill>
                    <p:spPr>
                      <a:xfrm>
                        <a:off x="2162175" y="3584575"/>
                        <a:ext cx="4885690" cy="777875"/>
                      </a:xfrm>
                      <a:prstGeom prst="rect">
                        <a:avLst/>
                      </a:prstGeom>
                      <a:noFill/>
                      <a:ln w="38100">
                        <a:noFill/>
                        <a:miter/>
                      </a:ln>
                    </p:spPr>
                  </p:pic>
                </p:oleObj>
              </mc:Fallback>
            </mc:AlternateContent>
          </a:graphicData>
        </a:graphic>
      </p:graphicFrame>
      <p:graphicFrame>
        <p:nvGraphicFramePr>
          <p:cNvPr id="13" name="对象 -2147482580"/>
          <p:cNvGraphicFramePr>
            <a:graphicFrameLocks noChangeAspect="1"/>
          </p:cNvGraphicFramePr>
          <p:nvPr/>
        </p:nvGraphicFramePr>
        <p:xfrm>
          <a:off x="4892040" y="4752975"/>
          <a:ext cx="277495" cy="386080"/>
        </p:xfrm>
        <a:graphic>
          <a:graphicData uri="http://schemas.openxmlformats.org/presentationml/2006/ole">
            <mc:AlternateContent xmlns:mc="http://schemas.openxmlformats.org/markup-compatibility/2006">
              <mc:Choice xmlns:v="urn:schemas-microsoft-com:vml" Requires="v">
                <p:oleObj spid="_x0000_s14" name="" r:id="rId9" imgW="127000" imgH="177165" progId="Equation.KSEE3">
                  <p:embed/>
                </p:oleObj>
              </mc:Choice>
              <mc:Fallback>
                <p:oleObj name="" r:id="rId9" imgW="127000" imgH="177165" progId="Equation.KSEE3">
                  <p:embed/>
                  <p:pic>
                    <p:nvPicPr>
                      <p:cNvPr id="0" name="图片 3075"/>
                      <p:cNvPicPr/>
                      <p:nvPr/>
                    </p:nvPicPr>
                    <p:blipFill>
                      <a:blip r:embed="rId10"/>
                      <a:stretch>
                        <a:fillRect/>
                      </a:stretch>
                    </p:blipFill>
                    <p:spPr>
                      <a:xfrm>
                        <a:off x="4892040" y="4752975"/>
                        <a:ext cx="277495" cy="386080"/>
                      </a:xfrm>
                      <a:prstGeom prst="rect">
                        <a:avLst/>
                      </a:prstGeom>
                      <a:noFill/>
                      <a:ln w="38100">
                        <a:noFill/>
                        <a:miter/>
                      </a:ln>
                    </p:spPr>
                  </p:pic>
                </p:oleObj>
              </mc:Fallback>
            </mc:AlternateContent>
          </a:graphicData>
        </a:graphic>
      </p:graphicFrame>
      <p:graphicFrame>
        <p:nvGraphicFramePr>
          <p:cNvPr id="-2147482568" name="对象 -2147482569"/>
          <p:cNvGraphicFramePr>
            <a:graphicFrameLocks noChangeAspect="1"/>
          </p:cNvGraphicFramePr>
          <p:nvPr/>
        </p:nvGraphicFramePr>
        <p:xfrm>
          <a:off x="1510030" y="5559425"/>
          <a:ext cx="7814945" cy="810260"/>
        </p:xfrm>
        <a:graphic>
          <a:graphicData uri="http://schemas.openxmlformats.org/presentationml/2006/ole">
            <mc:AlternateContent xmlns:mc="http://schemas.openxmlformats.org/markup-compatibility/2006">
              <mc:Choice xmlns:v="urn:schemas-microsoft-com:vml" Requires="v">
                <p:oleObj spid="_x0000_s15" name="" r:id="rId11" imgW="4406900" imgH="457200" progId="Equation.KSEE3">
                  <p:embed/>
                </p:oleObj>
              </mc:Choice>
              <mc:Fallback>
                <p:oleObj name="" r:id="rId11" imgW="4406900" imgH="457200" progId="Equation.KSEE3">
                  <p:embed/>
                  <p:pic>
                    <p:nvPicPr>
                      <p:cNvPr id="0" name="图片 14"/>
                      <p:cNvPicPr/>
                      <p:nvPr/>
                    </p:nvPicPr>
                    <p:blipFill>
                      <a:blip r:embed="rId12"/>
                      <a:stretch>
                        <a:fillRect/>
                      </a:stretch>
                    </p:blipFill>
                    <p:spPr>
                      <a:xfrm>
                        <a:off x="1510030" y="5559425"/>
                        <a:ext cx="7814945" cy="810260"/>
                      </a:xfrm>
                      <a:prstGeom prst="rect">
                        <a:avLst/>
                      </a:prstGeom>
                      <a:noFill/>
                      <a:ln w="38100">
                        <a:noFill/>
                        <a:miter/>
                      </a:ln>
                    </p:spPr>
                  </p:pic>
                </p:oleObj>
              </mc:Fallback>
            </mc:AlternateContent>
          </a:graphicData>
        </a:graphic>
      </p:graphicFrame>
    </p:spTree>
    <p:custDataLst>
      <p:tags r:id="rId1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cstate="print"/>
          <a:srcRect l="52522"/>
          <a:stretch>
            <a:fillRect/>
          </a:stretch>
        </p:blipFill>
        <p:spPr>
          <a:xfrm flipH="1" flipV="1">
            <a:off x="9069070" y="107315"/>
            <a:ext cx="3251200" cy="6817360"/>
          </a:xfrm>
          <a:prstGeom prst="rect">
            <a:avLst/>
          </a:prstGeom>
        </p:spPr>
      </p:pic>
      <p:sp>
        <p:nvSpPr>
          <p:cNvPr id="12" name="文本框 11"/>
          <p:cNvSpPr txBox="1"/>
          <p:nvPr/>
        </p:nvSpPr>
        <p:spPr>
          <a:xfrm>
            <a:off x="2549525" y="3491865"/>
            <a:ext cx="6924040" cy="829945"/>
          </a:xfrm>
          <a:prstGeom prst="rect">
            <a:avLst/>
          </a:prstGeom>
          <a:noFill/>
        </p:spPr>
        <p:txBody>
          <a:bodyPr wrap="square" rtlCol="0">
            <a:spAutoFit/>
          </a:bodyPr>
          <a:lstStyle/>
          <a:p>
            <a:pPr algn="ctr"/>
            <a:r>
              <a:rPr lang="zh-CN" altLang="en-US" sz="4800">
                <a:latin typeface="微软雅黑" panose="020B0503020204020204" charset="-122"/>
                <a:ea typeface="微软雅黑" panose="020B0503020204020204" charset="-122"/>
                <a:sym typeface="+mn-ea"/>
              </a:rPr>
              <a:t>贝叶斯公式的推广</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2" name="文本框 1"/>
          <p:cNvSpPr txBox="1"/>
          <p:nvPr/>
        </p:nvSpPr>
        <p:spPr>
          <a:xfrm>
            <a:off x="4427220" y="1276985"/>
            <a:ext cx="3169285" cy="2214880"/>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rPr>
              <a:t>03</a:t>
            </a:r>
            <a:endPar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C:\Users\Administrator\Desktop\唯美花朵设计矢量\1换].png1换]"/>
          <p:cNvPicPr>
            <a:picLocks noChangeAspect="1"/>
          </p:cNvPicPr>
          <p:nvPr/>
        </p:nvPicPr>
        <p:blipFill>
          <a:blip r:embed="rId1" cstate="print"/>
          <a:srcRect/>
          <a:stretch>
            <a:fillRect/>
          </a:stretch>
        </p:blipFill>
        <p:spPr>
          <a:xfrm>
            <a:off x="5009833" y="4179570"/>
            <a:ext cx="456565" cy="454660"/>
          </a:xfrm>
          <a:prstGeom prst="rect">
            <a:avLst/>
          </a:prstGeom>
          <a:scene3d>
            <a:camera prst="isometricOffAxis2Top"/>
            <a:lightRig rig="threePt" dir="t"/>
          </a:scene3d>
        </p:spPr>
      </p:pic>
      <p:pic>
        <p:nvPicPr>
          <p:cNvPr id="24" name="图片 23" descr="C:\Users\Administrator\Desktop\唯美花朵设计矢量\1换].png1换]"/>
          <p:cNvPicPr>
            <a:picLocks noChangeAspect="1"/>
          </p:cNvPicPr>
          <p:nvPr/>
        </p:nvPicPr>
        <p:blipFill>
          <a:blip r:embed="rId1" cstate="print"/>
          <a:srcRect/>
          <a:stretch>
            <a:fillRect/>
          </a:stretch>
        </p:blipFill>
        <p:spPr>
          <a:xfrm>
            <a:off x="5009833" y="2759075"/>
            <a:ext cx="456565" cy="454660"/>
          </a:xfrm>
          <a:prstGeom prst="rect">
            <a:avLst/>
          </a:prstGeom>
          <a:scene3d>
            <a:camera prst="isometricOffAxis2Top"/>
            <a:lightRig rig="threePt" dir="t"/>
          </a:scene3d>
        </p:spPr>
      </p:pic>
      <p:sp>
        <p:nvSpPr>
          <p:cNvPr id="35" name="文本框 34"/>
          <p:cNvSpPr txBox="1"/>
          <p:nvPr/>
        </p:nvSpPr>
        <p:spPr>
          <a:xfrm>
            <a:off x="4953000" y="2528570"/>
            <a:ext cx="553085" cy="521970"/>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1</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36" name="文本框 35"/>
          <p:cNvSpPr txBox="1"/>
          <p:nvPr/>
        </p:nvSpPr>
        <p:spPr>
          <a:xfrm>
            <a:off x="4914265" y="4000500"/>
            <a:ext cx="629920" cy="521970"/>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2</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pic>
        <p:nvPicPr>
          <p:cNvPr id="4" name="图片 3" descr="1换]"/>
          <p:cNvPicPr>
            <a:picLocks noChangeAspect="1"/>
          </p:cNvPicPr>
          <p:nvPr/>
        </p:nvPicPr>
        <p:blipFill>
          <a:blip r:embed="rId2"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贝叶斯公式的推广</a:t>
            </a:r>
            <a:endParaRPr lang="en-US" altLang="zh-CN" sz="2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5761355" y="2586990"/>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两个随机过程无关的贝叶斯公式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63" name="文本框 62"/>
          <p:cNvSpPr txBox="1"/>
          <p:nvPr/>
        </p:nvSpPr>
        <p:spPr>
          <a:xfrm>
            <a:off x="5761355" y="4000500"/>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两个随机过程相关的贝叶斯公式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pic>
        <p:nvPicPr>
          <p:cNvPr id="8" name="图片 7" descr="blac换]"/>
          <p:cNvPicPr>
            <a:picLocks noChangeAspect="1"/>
          </p:cNvPicPr>
          <p:nvPr/>
        </p:nvPicPr>
        <p:blipFill>
          <a:blip r:embed="rId3" cstate="print"/>
          <a:stretch>
            <a:fillRect/>
          </a:stretch>
        </p:blipFill>
        <p:spPr>
          <a:xfrm>
            <a:off x="856615" y="2002790"/>
            <a:ext cx="3716655" cy="22244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0710" y="999490"/>
            <a:ext cx="552450" cy="685165"/>
            <a:chOff x="3913" y="2533"/>
            <a:chExt cx="870" cy="1079"/>
          </a:xfrm>
        </p:grpSpPr>
        <p:pic>
          <p:nvPicPr>
            <p:cNvPr id="24" name="图片 23" descr="C:\Users\Administrator\Desktop\唯美花朵设计矢量\1换].png1换]"/>
            <p:cNvPicPr>
              <a:picLocks noChangeAspect="1"/>
            </p:cNvPicPr>
            <p:nvPr/>
          </p:nvPicPr>
          <p:blipFill>
            <a:blip r:embed="rId1" cstate="print"/>
            <a:srcRect/>
            <a:stretch>
              <a:fillRect/>
            </a:stretch>
          </p:blipFill>
          <p:spPr>
            <a:xfrm>
              <a:off x="4003" y="2896"/>
              <a:ext cx="719" cy="716"/>
            </a:xfrm>
            <a:prstGeom prst="rect">
              <a:avLst/>
            </a:prstGeom>
            <a:scene3d>
              <a:camera prst="isometricOffAxis2Top"/>
              <a:lightRig rig="threePt" dir="t"/>
            </a:scene3d>
          </p:spPr>
        </p:pic>
        <p:sp>
          <p:nvSpPr>
            <p:cNvPr id="35" name="文本框 34"/>
            <p:cNvSpPr txBox="1"/>
            <p:nvPr/>
          </p:nvSpPr>
          <p:spPr>
            <a:xfrm>
              <a:off x="3913" y="2533"/>
              <a:ext cx="871" cy="822"/>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1</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pic>
        <p:nvPicPr>
          <p:cNvPr id="4" name="图片 3" descr="1换]"/>
          <p:cNvPicPr>
            <a:picLocks noChangeAspect="1"/>
          </p:cNvPicPr>
          <p:nvPr/>
        </p:nvPicPr>
        <p:blipFill>
          <a:blip r:embed="rId2"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贝叶斯公式的推广</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3795" y="1030605"/>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两个随机过程无关的贝叶斯公式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5" name="文本框 4"/>
          <p:cNvSpPr txBox="1"/>
          <p:nvPr/>
        </p:nvSpPr>
        <p:spPr>
          <a:xfrm>
            <a:off x="492125" y="1559560"/>
            <a:ext cx="11488420" cy="4523105"/>
          </a:xfrm>
          <a:prstGeom prst="rect">
            <a:avLst/>
          </a:prstGeom>
          <a:noFill/>
        </p:spPr>
        <p:txBody>
          <a:bodyPr wrap="square" rtlCol="0">
            <a:spAutoFit/>
          </a:bodyPr>
          <a:p>
            <a:pPr fontAlgn="auto">
              <a:lnSpc>
                <a:spcPct val="150000"/>
              </a:lnSpc>
            </a:pP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定理2   设                      和                        是</a:t>
            </a:r>
            <a:r>
              <a:rPr lang="zh-CN" altLang="en-US" sz="2400" kern="0"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先后</a:t>
            </a: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两个试验过程中的一个划分，</a:t>
            </a: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C</a:t>
            </a: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为目标事件。当                                                    </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时，则有贝叶斯推广公式</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（I）                                                                                                                （</a:t>
            </a: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6</a:t>
            </a: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  </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aphicFrame>
        <p:nvGraphicFramePr>
          <p:cNvPr id="3" name="对象 -2147482549"/>
          <p:cNvGraphicFramePr>
            <a:graphicFrameLocks noChangeAspect="1"/>
          </p:cNvGraphicFramePr>
          <p:nvPr/>
        </p:nvGraphicFramePr>
        <p:xfrm>
          <a:off x="1950085" y="1728470"/>
          <a:ext cx="1958975" cy="455930"/>
        </p:xfrm>
        <a:graphic>
          <a:graphicData uri="http://schemas.openxmlformats.org/presentationml/2006/ole">
            <mc:AlternateContent xmlns:mc="http://schemas.openxmlformats.org/markup-compatibility/2006">
              <mc:Choice xmlns:v="urn:schemas-microsoft-com:vml" Requires="v">
                <p:oleObj spid="_x0000_s3076" name="" r:id="rId3" imgW="1002665" imgH="228600" progId="Equation.KSEE3">
                  <p:embed/>
                </p:oleObj>
              </mc:Choice>
              <mc:Fallback>
                <p:oleObj name="" r:id="rId3" imgW="1002665" imgH="228600" progId="Equation.KSEE3">
                  <p:embed/>
                  <p:pic>
                    <p:nvPicPr>
                      <p:cNvPr id="0" name="图片 3075"/>
                      <p:cNvPicPr/>
                      <p:nvPr/>
                    </p:nvPicPr>
                    <p:blipFill>
                      <a:blip r:embed="rId4"/>
                      <a:stretch>
                        <a:fillRect/>
                      </a:stretch>
                    </p:blipFill>
                    <p:spPr>
                      <a:xfrm>
                        <a:off x="1950085" y="1728470"/>
                        <a:ext cx="1958975" cy="455930"/>
                      </a:xfrm>
                      <a:prstGeom prst="rect">
                        <a:avLst/>
                      </a:prstGeom>
                      <a:noFill/>
                      <a:ln w="38100">
                        <a:noFill/>
                        <a:miter/>
                      </a:ln>
                    </p:spPr>
                  </p:pic>
                </p:oleObj>
              </mc:Fallback>
            </mc:AlternateContent>
          </a:graphicData>
        </a:graphic>
      </p:graphicFrame>
      <p:graphicFrame>
        <p:nvGraphicFramePr>
          <p:cNvPr id="6" name="对象 -2147482548"/>
          <p:cNvGraphicFramePr>
            <a:graphicFrameLocks noChangeAspect="1"/>
          </p:cNvGraphicFramePr>
          <p:nvPr/>
        </p:nvGraphicFramePr>
        <p:xfrm>
          <a:off x="4233545" y="1728470"/>
          <a:ext cx="2138680" cy="483235"/>
        </p:xfrm>
        <a:graphic>
          <a:graphicData uri="http://schemas.openxmlformats.org/presentationml/2006/ole">
            <mc:AlternateContent xmlns:mc="http://schemas.openxmlformats.org/markup-compatibility/2006">
              <mc:Choice xmlns:v="urn:schemas-microsoft-com:vml" Requires="v">
                <p:oleObj spid="_x0000_s7" name="" r:id="rId5" imgW="1091565" imgH="241300" progId="Equation.KSEE3">
                  <p:embed/>
                </p:oleObj>
              </mc:Choice>
              <mc:Fallback>
                <p:oleObj name="" r:id="rId5" imgW="1091565" imgH="241300" progId="Equation.KSEE3">
                  <p:embed/>
                  <p:pic>
                    <p:nvPicPr>
                      <p:cNvPr id="0" name="图片 5"/>
                      <p:cNvPicPr/>
                      <p:nvPr/>
                    </p:nvPicPr>
                    <p:blipFill>
                      <a:blip r:embed="rId6"/>
                      <a:stretch>
                        <a:fillRect/>
                      </a:stretch>
                    </p:blipFill>
                    <p:spPr>
                      <a:xfrm>
                        <a:off x="4233545" y="1728470"/>
                        <a:ext cx="2138680" cy="483235"/>
                      </a:xfrm>
                      <a:prstGeom prst="rect">
                        <a:avLst/>
                      </a:prstGeom>
                      <a:noFill/>
                      <a:ln w="38100">
                        <a:noFill/>
                        <a:miter/>
                      </a:ln>
                    </p:spPr>
                  </p:pic>
                </p:oleObj>
              </mc:Fallback>
            </mc:AlternateContent>
          </a:graphicData>
        </a:graphic>
      </p:graphicFrame>
      <p:graphicFrame>
        <p:nvGraphicFramePr>
          <p:cNvPr id="8" name="对象 -2147482546"/>
          <p:cNvGraphicFramePr>
            <a:graphicFrameLocks noChangeAspect="1"/>
          </p:cNvGraphicFramePr>
          <p:nvPr/>
        </p:nvGraphicFramePr>
        <p:xfrm>
          <a:off x="2433955" y="2256790"/>
          <a:ext cx="9531985" cy="515620"/>
        </p:xfrm>
        <a:graphic>
          <a:graphicData uri="http://schemas.openxmlformats.org/presentationml/2006/ole">
            <mc:AlternateContent xmlns:mc="http://schemas.openxmlformats.org/markup-compatibility/2006">
              <mc:Choice xmlns:v="urn:schemas-microsoft-com:vml" Requires="v">
                <p:oleObj spid="_x0000_s9" name="" r:id="rId7" imgW="4559300" imgH="241300" progId="Equation.KSEE3">
                  <p:embed/>
                </p:oleObj>
              </mc:Choice>
              <mc:Fallback>
                <p:oleObj name="" r:id="rId7" imgW="4559300" imgH="241300" progId="Equation.KSEE3">
                  <p:embed/>
                  <p:pic>
                    <p:nvPicPr>
                      <p:cNvPr id="0" name="图片 6"/>
                      <p:cNvPicPr/>
                      <p:nvPr/>
                    </p:nvPicPr>
                    <p:blipFill>
                      <a:blip r:embed="rId8"/>
                      <a:stretch>
                        <a:fillRect/>
                      </a:stretch>
                    </p:blipFill>
                    <p:spPr>
                      <a:xfrm>
                        <a:off x="2433955" y="2256790"/>
                        <a:ext cx="9531985" cy="515620"/>
                      </a:xfrm>
                      <a:prstGeom prst="rect">
                        <a:avLst/>
                      </a:prstGeom>
                      <a:noFill/>
                      <a:ln w="38100">
                        <a:noFill/>
                        <a:miter/>
                      </a:ln>
                    </p:spPr>
                  </p:pic>
                </p:oleObj>
              </mc:Fallback>
            </mc:AlternateContent>
          </a:graphicData>
        </a:graphic>
      </p:graphicFrame>
      <p:graphicFrame>
        <p:nvGraphicFramePr>
          <p:cNvPr id="10" name="对象 -2147482545"/>
          <p:cNvGraphicFramePr>
            <a:graphicFrameLocks noChangeAspect="1"/>
          </p:cNvGraphicFramePr>
          <p:nvPr/>
        </p:nvGraphicFramePr>
        <p:xfrm>
          <a:off x="1201420" y="3662680"/>
          <a:ext cx="8202930" cy="2127885"/>
        </p:xfrm>
        <a:graphic>
          <a:graphicData uri="http://schemas.openxmlformats.org/presentationml/2006/ole">
            <mc:AlternateContent xmlns:mc="http://schemas.openxmlformats.org/markup-compatibility/2006">
              <mc:Choice xmlns:v="urn:schemas-microsoft-com:vml" Requires="v">
                <p:oleObj spid="_x0000_s11" name="" r:id="rId9" imgW="3416300" imgH="889000" progId="Equation.KSEE3">
                  <p:embed/>
                </p:oleObj>
              </mc:Choice>
              <mc:Fallback>
                <p:oleObj name="" r:id="rId9" imgW="3416300" imgH="889000" progId="Equation.KSEE3">
                  <p:embed/>
                  <p:pic>
                    <p:nvPicPr>
                      <p:cNvPr id="0" name="图片 8"/>
                      <p:cNvPicPr/>
                      <p:nvPr/>
                    </p:nvPicPr>
                    <p:blipFill>
                      <a:blip r:embed="rId10"/>
                      <a:stretch>
                        <a:fillRect/>
                      </a:stretch>
                    </p:blipFill>
                    <p:spPr>
                      <a:xfrm>
                        <a:off x="1201420" y="3662680"/>
                        <a:ext cx="8202930" cy="2127885"/>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0710" y="999490"/>
            <a:ext cx="552450" cy="685165"/>
            <a:chOff x="3913" y="2533"/>
            <a:chExt cx="870" cy="1079"/>
          </a:xfrm>
        </p:grpSpPr>
        <p:pic>
          <p:nvPicPr>
            <p:cNvPr id="24" name="图片 23" descr="C:\Users\Administrator\Desktop\唯美花朵设计矢量\1换].png1换]"/>
            <p:cNvPicPr>
              <a:picLocks noChangeAspect="1"/>
            </p:cNvPicPr>
            <p:nvPr/>
          </p:nvPicPr>
          <p:blipFill>
            <a:blip r:embed="rId1" cstate="print"/>
            <a:srcRect/>
            <a:stretch>
              <a:fillRect/>
            </a:stretch>
          </p:blipFill>
          <p:spPr>
            <a:xfrm>
              <a:off x="4003" y="2896"/>
              <a:ext cx="719" cy="716"/>
            </a:xfrm>
            <a:prstGeom prst="rect">
              <a:avLst/>
            </a:prstGeom>
            <a:scene3d>
              <a:camera prst="isometricOffAxis2Top"/>
              <a:lightRig rig="threePt" dir="t"/>
            </a:scene3d>
          </p:spPr>
        </p:pic>
        <p:sp>
          <p:nvSpPr>
            <p:cNvPr id="35" name="文本框 34"/>
            <p:cNvSpPr txBox="1"/>
            <p:nvPr/>
          </p:nvSpPr>
          <p:spPr>
            <a:xfrm>
              <a:off x="3913" y="2533"/>
              <a:ext cx="871" cy="822"/>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1</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pic>
        <p:nvPicPr>
          <p:cNvPr id="4" name="图片 3" descr="1换]"/>
          <p:cNvPicPr>
            <a:picLocks noChangeAspect="1"/>
          </p:cNvPicPr>
          <p:nvPr/>
        </p:nvPicPr>
        <p:blipFill>
          <a:blip r:embed="rId2"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贝叶斯公式的推广</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3795" y="1030605"/>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两个随机过程无关的贝叶斯公式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5" name="文本框 4"/>
          <p:cNvSpPr txBox="1"/>
          <p:nvPr/>
        </p:nvSpPr>
        <p:spPr>
          <a:xfrm>
            <a:off x="492125" y="1559560"/>
            <a:ext cx="11488420" cy="3969385"/>
          </a:xfrm>
          <a:prstGeom prst="rect">
            <a:avLst/>
          </a:prstGeom>
          <a:noFill/>
        </p:spPr>
        <p:txBody>
          <a:bodyPr wrap="square" rtlCol="0">
            <a:spAutoFit/>
          </a:bodyPr>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rPr>
              <a:t>（II）                                                                                                               （</a:t>
            </a: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rPr>
              <a:t>7</a:t>
            </a: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rPr>
              <a:t>）</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（III）                                                                                                              （</a:t>
            </a: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8</a:t>
            </a: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  </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aphicFrame>
        <p:nvGraphicFramePr>
          <p:cNvPr id="3" name="对象 -2147482543"/>
          <p:cNvGraphicFramePr>
            <a:graphicFrameLocks noChangeAspect="1"/>
          </p:cNvGraphicFramePr>
          <p:nvPr/>
        </p:nvGraphicFramePr>
        <p:xfrm>
          <a:off x="1371600" y="4030345"/>
          <a:ext cx="9448800" cy="1542415"/>
        </p:xfrm>
        <a:graphic>
          <a:graphicData uri="http://schemas.openxmlformats.org/presentationml/2006/ole">
            <mc:AlternateContent xmlns:mc="http://schemas.openxmlformats.org/markup-compatibility/2006">
              <mc:Choice xmlns:v="urn:schemas-microsoft-com:vml" Requires="v">
                <p:oleObj spid="_x0000_s14" name="" r:id="rId3" imgW="4394200" imgH="711200" progId="Equation.KSEE3">
                  <p:embed/>
                </p:oleObj>
              </mc:Choice>
              <mc:Fallback>
                <p:oleObj name="" r:id="rId3" imgW="4394200" imgH="711200" progId="Equation.KSEE3">
                  <p:embed/>
                  <p:pic>
                    <p:nvPicPr>
                      <p:cNvPr id="0" name="图片 13"/>
                      <p:cNvPicPr/>
                      <p:nvPr/>
                    </p:nvPicPr>
                    <p:blipFill>
                      <a:blip r:embed="rId4"/>
                      <a:stretch>
                        <a:fillRect/>
                      </a:stretch>
                    </p:blipFill>
                    <p:spPr>
                      <a:xfrm>
                        <a:off x="1371600" y="4030345"/>
                        <a:ext cx="9448800" cy="1542415"/>
                      </a:xfrm>
                      <a:prstGeom prst="rect">
                        <a:avLst/>
                      </a:prstGeom>
                      <a:noFill/>
                      <a:ln w="38100">
                        <a:noFill/>
                        <a:miter/>
                      </a:ln>
                    </p:spPr>
                  </p:pic>
                </p:oleObj>
              </mc:Fallback>
            </mc:AlternateContent>
          </a:graphicData>
        </a:graphic>
      </p:graphicFrame>
      <p:graphicFrame>
        <p:nvGraphicFramePr>
          <p:cNvPr id="15" name="对象 -2147482448"/>
          <p:cNvGraphicFramePr>
            <a:graphicFrameLocks noChangeAspect="1"/>
          </p:cNvGraphicFramePr>
          <p:nvPr/>
        </p:nvGraphicFramePr>
        <p:xfrm>
          <a:off x="1371600" y="1565275"/>
          <a:ext cx="7814310" cy="1925320"/>
        </p:xfrm>
        <a:graphic>
          <a:graphicData uri="http://schemas.openxmlformats.org/presentationml/2006/ole">
            <mc:AlternateContent xmlns:mc="http://schemas.openxmlformats.org/markup-compatibility/2006">
              <mc:Choice xmlns:v="urn:schemas-microsoft-com:vml" Requires="v">
                <p:oleObj spid="_x0000_s17" name="" r:id="rId5" imgW="3505200" imgH="862965" progId="Equation.KSEE3">
                  <p:embed/>
                </p:oleObj>
              </mc:Choice>
              <mc:Fallback>
                <p:oleObj name="" r:id="rId5" imgW="3505200" imgH="862965" progId="Equation.KSEE3">
                  <p:embed/>
                  <p:pic>
                    <p:nvPicPr>
                      <p:cNvPr id="0" name="图片 9"/>
                      <p:cNvPicPr/>
                      <p:nvPr/>
                    </p:nvPicPr>
                    <p:blipFill>
                      <a:blip r:embed="rId6"/>
                      <a:stretch>
                        <a:fillRect/>
                      </a:stretch>
                    </p:blipFill>
                    <p:spPr>
                      <a:xfrm>
                        <a:off x="1371600" y="1565275"/>
                        <a:ext cx="7814310" cy="1925320"/>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18" name="文本框 117"/>
          <p:cNvSpPr txBox="1"/>
          <p:nvPr/>
        </p:nvSpPr>
        <p:spPr>
          <a:xfrm>
            <a:off x="813435" y="1767523"/>
            <a:ext cx="5080000" cy="4892675"/>
          </a:xfrm>
          <a:prstGeom prst="rect">
            <a:avLst/>
          </a:prstGeom>
          <a:noFill/>
          <a:ln w="9525">
            <a:noFill/>
          </a:ln>
        </p:spPr>
        <p:txBody>
          <a:bodyPr>
            <a:spAutoFit/>
          </a:bodyPr>
          <a:p>
            <a:pPr indent="0"/>
            <a:r>
              <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证明：首先证明（I）</a:t>
            </a:r>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所以</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同理可证明（II）和（III）。</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aphicFrame>
        <p:nvGraphicFramePr>
          <p:cNvPr id="2" name="对象 -2147482542"/>
          <p:cNvGraphicFramePr>
            <a:graphicFrameLocks noChangeAspect="1"/>
          </p:cNvGraphicFramePr>
          <p:nvPr/>
        </p:nvGraphicFramePr>
        <p:xfrm>
          <a:off x="3715385" y="1558290"/>
          <a:ext cx="6546215" cy="906780"/>
        </p:xfrm>
        <a:graphic>
          <a:graphicData uri="http://schemas.openxmlformats.org/presentationml/2006/ole">
            <mc:AlternateContent xmlns:mc="http://schemas.openxmlformats.org/markup-compatibility/2006">
              <mc:Choice xmlns:v="urn:schemas-microsoft-com:vml" Requires="v">
                <p:oleObj spid="_x0000_s3076" name="" r:id="rId2" imgW="3200400" imgH="444500" progId="Equation.KSEE3">
                  <p:embed/>
                </p:oleObj>
              </mc:Choice>
              <mc:Fallback>
                <p:oleObj name="" r:id="rId2" imgW="3200400" imgH="444500" progId="Equation.KSEE3">
                  <p:embed/>
                  <p:pic>
                    <p:nvPicPr>
                      <p:cNvPr id="0" name="图片 3075"/>
                      <p:cNvPicPr/>
                      <p:nvPr/>
                    </p:nvPicPr>
                    <p:blipFill>
                      <a:blip r:embed="rId3"/>
                      <a:stretch>
                        <a:fillRect/>
                      </a:stretch>
                    </p:blipFill>
                    <p:spPr>
                      <a:xfrm>
                        <a:off x="3715385" y="1558290"/>
                        <a:ext cx="6546215" cy="906780"/>
                      </a:xfrm>
                      <a:prstGeom prst="rect">
                        <a:avLst/>
                      </a:prstGeom>
                      <a:noFill/>
                      <a:ln w="38100">
                        <a:noFill/>
                        <a:miter/>
                      </a:ln>
                    </p:spPr>
                  </p:pic>
                </p:oleObj>
              </mc:Fallback>
            </mc:AlternateContent>
          </a:graphicData>
        </a:graphic>
      </p:graphicFrame>
      <p:graphicFrame>
        <p:nvGraphicFramePr>
          <p:cNvPr id="3" name="对象 -2147482541"/>
          <p:cNvGraphicFramePr>
            <a:graphicFrameLocks noChangeAspect="1"/>
          </p:cNvGraphicFramePr>
          <p:nvPr/>
        </p:nvGraphicFramePr>
        <p:xfrm>
          <a:off x="1050608" y="4160520"/>
          <a:ext cx="10090150" cy="1728470"/>
        </p:xfrm>
        <a:graphic>
          <a:graphicData uri="http://schemas.openxmlformats.org/presentationml/2006/ole">
            <mc:AlternateContent xmlns:mc="http://schemas.openxmlformats.org/markup-compatibility/2006">
              <mc:Choice xmlns:v="urn:schemas-microsoft-com:vml" Requires="v">
                <p:oleObj spid="_x0000_s10" name="" r:id="rId4" imgW="5626100" imgH="965200" progId="Equation.KSEE3">
                  <p:embed/>
                </p:oleObj>
              </mc:Choice>
              <mc:Fallback>
                <p:oleObj name="" r:id="rId4" imgW="5626100" imgH="965200" progId="Equation.KSEE3">
                  <p:embed/>
                  <p:pic>
                    <p:nvPicPr>
                      <p:cNvPr id="0" name="图片 9"/>
                      <p:cNvPicPr/>
                      <p:nvPr/>
                    </p:nvPicPr>
                    <p:blipFill>
                      <a:blip r:embed="rId5"/>
                      <a:stretch>
                        <a:fillRect/>
                      </a:stretch>
                    </p:blipFill>
                    <p:spPr>
                      <a:xfrm>
                        <a:off x="1050608" y="4160520"/>
                        <a:ext cx="10090150" cy="1728470"/>
                      </a:xfrm>
                      <a:prstGeom prst="rect">
                        <a:avLst/>
                      </a:prstGeom>
                      <a:noFill/>
                      <a:ln w="38100">
                        <a:noFill/>
                        <a:miter/>
                      </a:ln>
                    </p:spPr>
                  </p:pic>
                </p:oleObj>
              </mc:Fallback>
            </mc:AlternateContent>
          </a:graphicData>
        </a:graphic>
      </p:graphicFrame>
      <p:graphicFrame>
        <p:nvGraphicFramePr>
          <p:cNvPr id="11" name="对象 10"/>
          <p:cNvGraphicFramePr>
            <a:graphicFrameLocks noChangeAspect="1"/>
          </p:cNvGraphicFramePr>
          <p:nvPr/>
        </p:nvGraphicFramePr>
        <p:xfrm>
          <a:off x="1076325" y="2460625"/>
          <a:ext cx="9237980" cy="1878330"/>
        </p:xfrm>
        <a:graphic>
          <a:graphicData uri="http://schemas.openxmlformats.org/presentationml/2006/ole">
            <mc:AlternateContent xmlns:mc="http://schemas.openxmlformats.org/markup-compatibility/2006">
              <mc:Choice xmlns:v="urn:schemas-microsoft-com:vml" Requires="v">
                <p:oleObj spid="_x0000_s15" name="" r:id="rId6" imgW="5626100" imgH="965200" progId="Equation.KSEE3">
                  <p:embed/>
                </p:oleObj>
              </mc:Choice>
              <mc:Fallback>
                <p:oleObj name="" r:id="rId6" imgW="5626100" imgH="965200" progId="Equation.KSEE3">
                  <p:embed/>
                  <p:pic>
                    <p:nvPicPr>
                      <p:cNvPr id="0" name="图片 14"/>
                      <p:cNvPicPr/>
                      <p:nvPr/>
                    </p:nvPicPr>
                    <p:blipFill>
                      <a:blip r:embed="rId7"/>
                      <a:stretch>
                        <a:fillRect/>
                      </a:stretch>
                    </p:blipFill>
                    <p:spPr>
                      <a:xfrm>
                        <a:off x="1076325" y="2460625"/>
                        <a:ext cx="9237980" cy="1878330"/>
                      </a:xfrm>
                      <a:prstGeom prst="rect">
                        <a:avLst/>
                      </a:prstGeom>
                      <a:noFill/>
                      <a:ln w="38100">
                        <a:noFill/>
                        <a:miter/>
                      </a:ln>
                    </p:spPr>
                  </p:pic>
                </p:oleObj>
              </mc:Fallback>
            </mc:AlternateContent>
          </a:graphicData>
        </a:graphic>
      </p:graphicFrame>
      <p:grpSp>
        <p:nvGrpSpPr>
          <p:cNvPr id="17" name="组合 16"/>
          <p:cNvGrpSpPr/>
          <p:nvPr/>
        </p:nvGrpSpPr>
        <p:grpSpPr>
          <a:xfrm>
            <a:off x="600710" y="999490"/>
            <a:ext cx="552450" cy="685165"/>
            <a:chOff x="3913" y="2533"/>
            <a:chExt cx="870" cy="1079"/>
          </a:xfrm>
        </p:grpSpPr>
        <p:pic>
          <p:nvPicPr>
            <p:cNvPr id="24" name="图片 23" descr="C:\Users\Administrator\Desktop\唯美花朵设计矢量\1换].png1换]"/>
            <p:cNvPicPr>
              <a:picLocks noChangeAspect="1"/>
            </p:cNvPicPr>
            <p:nvPr/>
          </p:nvPicPr>
          <p:blipFill>
            <a:blip r:embed="rId8" cstate="print"/>
            <a:srcRect/>
            <a:stretch>
              <a:fillRect/>
            </a:stretch>
          </p:blipFill>
          <p:spPr>
            <a:xfrm>
              <a:off x="4003" y="2896"/>
              <a:ext cx="719" cy="716"/>
            </a:xfrm>
            <a:prstGeom prst="rect">
              <a:avLst/>
            </a:prstGeom>
            <a:scene3d>
              <a:camera prst="isometricOffAxis2Top"/>
              <a:lightRig rig="threePt" dir="t"/>
            </a:scene3d>
          </p:spPr>
        </p:pic>
        <p:sp>
          <p:nvSpPr>
            <p:cNvPr id="35" name="文本框 34"/>
            <p:cNvSpPr txBox="1"/>
            <p:nvPr/>
          </p:nvSpPr>
          <p:spPr>
            <a:xfrm>
              <a:off x="3913" y="2533"/>
              <a:ext cx="871" cy="822"/>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1</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sp>
        <p:nvSpPr>
          <p:cNvPr id="18" name="文本框 17"/>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贝叶斯公式的推广</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19" name="文本框 18"/>
          <p:cNvSpPr txBox="1"/>
          <p:nvPr/>
        </p:nvSpPr>
        <p:spPr>
          <a:xfrm>
            <a:off x="1153795" y="1030605"/>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两个随机过程无关的贝叶斯公式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0710" y="999490"/>
            <a:ext cx="553085" cy="685165"/>
            <a:chOff x="3913" y="2533"/>
            <a:chExt cx="871" cy="1079"/>
          </a:xfrm>
        </p:grpSpPr>
        <p:pic>
          <p:nvPicPr>
            <p:cNvPr id="24" name="图片 23" descr="C:\Users\Administrator\Desktop\唯美花朵设计矢量\1换].png1换]"/>
            <p:cNvPicPr>
              <a:picLocks noChangeAspect="1"/>
            </p:cNvPicPr>
            <p:nvPr/>
          </p:nvPicPr>
          <p:blipFill>
            <a:blip r:embed="rId1" cstate="print"/>
            <a:srcRect/>
            <a:stretch>
              <a:fillRect/>
            </a:stretch>
          </p:blipFill>
          <p:spPr>
            <a:xfrm>
              <a:off x="4003" y="2896"/>
              <a:ext cx="719" cy="716"/>
            </a:xfrm>
            <a:prstGeom prst="rect">
              <a:avLst/>
            </a:prstGeom>
            <a:scene3d>
              <a:camera prst="isometricOffAxis2Top"/>
              <a:lightRig rig="threePt" dir="t"/>
            </a:scene3d>
          </p:spPr>
        </p:pic>
        <p:sp>
          <p:nvSpPr>
            <p:cNvPr id="35" name="文本框 34"/>
            <p:cNvSpPr txBox="1"/>
            <p:nvPr/>
          </p:nvSpPr>
          <p:spPr>
            <a:xfrm>
              <a:off x="3913" y="2533"/>
              <a:ext cx="871" cy="822"/>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2</a:t>
              </a:r>
              <a:endPar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pic>
        <p:nvPicPr>
          <p:cNvPr id="4" name="图片 3" descr="1换]"/>
          <p:cNvPicPr>
            <a:picLocks noChangeAspect="1"/>
          </p:cNvPicPr>
          <p:nvPr/>
        </p:nvPicPr>
        <p:blipFill>
          <a:blip r:embed="rId2"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贝叶斯公式的推广</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3795" y="1030605"/>
            <a:ext cx="8250555"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两个随机过程相关的贝叶斯公式—二重贝叶斯公式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5" name="文本框 4"/>
          <p:cNvSpPr txBox="1"/>
          <p:nvPr/>
        </p:nvSpPr>
        <p:spPr>
          <a:xfrm>
            <a:off x="492125" y="1559560"/>
            <a:ext cx="11488420" cy="3969385"/>
          </a:xfrm>
          <a:prstGeom prst="rect">
            <a:avLst/>
          </a:prstGeom>
          <a:noFill/>
        </p:spPr>
        <p:txBody>
          <a:bodyPr wrap="square" rtlCol="0">
            <a:spAutoFit/>
          </a:bodyPr>
          <a:p>
            <a:pPr fontAlgn="auto">
              <a:lnSpc>
                <a:spcPct val="150000"/>
              </a:lnSpc>
            </a:pP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定理3  设                        为样本空间的一个划分，且                               ，对每个存在一个划分                       ，且              ，</a:t>
            </a: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C</a:t>
            </a: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为目标事件，则有：</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（I）                                                                                                                （</a:t>
            </a: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8</a:t>
            </a: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  </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rPr>
              <a:t>（II）                                                                                                               （</a:t>
            </a: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rPr>
              <a:t>9</a:t>
            </a:r>
            <a:r>
              <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rPr>
              <a:t>）</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aphicFrame>
        <p:nvGraphicFramePr>
          <p:cNvPr id="3" name="对象 -2147482539"/>
          <p:cNvGraphicFramePr>
            <a:graphicFrameLocks noChangeAspect="1"/>
          </p:cNvGraphicFramePr>
          <p:nvPr/>
        </p:nvGraphicFramePr>
        <p:xfrm>
          <a:off x="1850390" y="1713865"/>
          <a:ext cx="2179320" cy="476885"/>
        </p:xfrm>
        <a:graphic>
          <a:graphicData uri="http://schemas.openxmlformats.org/presentationml/2006/ole">
            <mc:AlternateContent xmlns:mc="http://schemas.openxmlformats.org/markup-compatibility/2006">
              <mc:Choice xmlns:v="urn:schemas-microsoft-com:vml" Requires="v">
                <p:oleObj spid="_x0000_s12" name="" r:id="rId3" imgW="1066800" imgH="228600" progId="Equation.KSEE3">
                  <p:embed/>
                </p:oleObj>
              </mc:Choice>
              <mc:Fallback>
                <p:oleObj name="" r:id="rId3" imgW="1066800" imgH="228600" progId="Equation.KSEE3">
                  <p:embed/>
                  <p:pic>
                    <p:nvPicPr>
                      <p:cNvPr id="0" name="图片 11"/>
                      <p:cNvPicPr/>
                      <p:nvPr/>
                    </p:nvPicPr>
                    <p:blipFill>
                      <a:blip r:embed="rId4"/>
                      <a:stretch>
                        <a:fillRect/>
                      </a:stretch>
                    </p:blipFill>
                    <p:spPr>
                      <a:xfrm>
                        <a:off x="1850390" y="1713865"/>
                        <a:ext cx="2179320" cy="476885"/>
                      </a:xfrm>
                      <a:prstGeom prst="rect">
                        <a:avLst/>
                      </a:prstGeom>
                      <a:noFill/>
                      <a:ln w="38100">
                        <a:noFill/>
                        <a:miter/>
                      </a:ln>
                    </p:spPr>
                  </p:pic>
                </p:oleObj>
              </mc:Fallback>
            </mc:AlternateContent>
          </a:graphicData>
        </a:graphic>
      </p:graphicFrame>
      <p:graphicFrame>
        <p:nvGraphicFramePr>
          <p:cNvPr id="6" name="对象 -2147482538"/>
          <p:cNvGraphicFramePr>
            <a:graphicFrameLocks noChangeAspect="1"/>
          </p:cNvGraphicFramePr>
          <p:nvPr/>
        </p:nvGraphicFramePr>
        <p:xfrm>
          <a:off x="7667625" y="1743075"/>
          <a:ext cx="2702560" cy="433705"/>
        </p:xfrm>
        <a:graphic>
          <a:graphicData uri="http://schemas.openxmlformats.org/presentationml/2006/ole">
            <mc:AlternateContent xmlns:mc="http://schemas.openxmlformats.org/markup-compatibility/2006">
              <mc:Choice xmlns:v="urn:schemas-microsoft-com:vml" Requires="v">
                <p:oleObj spid="_x0000_s13" name="" r:id="rId5" imgW="1447800" imgH="228600" progId="Equation.KSEE3">
                  <p:embed/>
                </p:oleObj>
              </mc:Choice>
              <mc:Fallback>
                <p:oleObj name="" r:id="rId5" imgW="1447800" imgH="228600" progId="Equation.KSEE3">
                  <p:embed/>
                  <p:pic>
                    <p:nvPicPr>
                      <p:cNvPr id="0" name="图片 12"/>
                      <p:cNvPicPr/>
                      <p:nvPr/>
                    </p:nvPicPr>
                    <p:blipFill>
                      <a:blip r:embed="rId6"/>
                      <a:stretch>
                        <a:fillRect/>
                      </a:stretch>
                    </p:blipFill>
                    <p:spPr>
                      <a:xfrm>
                        <a:off x="7667625" y="1743075"/>
                        <a:ext cx="2702560" cy="433705"/>
                      </a:xfrm>
                      <a:prstGeom prst="rect">
                        <a:avLst/>
                      </a:prstGeom>
                      <a:noFill/>
                      <a:ln w="38100">
                        <a:noFill/>
                        <a:miter/>
                      </a:ln>
                    </p:spPr>
                  </p:pic>
                </p:oleObj>
              </mc:Fallback>
            </mc:AlternateContent>
          </a:graphicData>
        </a:graphic>
      </p:graphicFrame>
      <p:graphicFrame>
        <p:nvGraphicFramePr>
          <p:cNvPr id="7" name="对象 -2147482537"/>
          <p:cNvGraphicFramePr>
            <a:graphicFrameLocks noChangeAspect="1"/>
          </p:cNvGraphicFramePr>
          <p:nvPr/>
        </p:nvGraphicFramePr>
        <p:xfrm>
          <a:off x="11642725" y="1713865"/>
          <a:ext cx="370840" cy="490220"/>
        </p:xfrm>
        <a:graphic>
          <a:graphicData uri="http://schemas.openxmlformats.org/presentationml/2006/ole">
            <mc:AlternateContent xmlns:mc="http://schemas.openxmlformats.org/markup-compatibility/2006">
              <mc:Choice xmlns:v="urn:schemas-microsoft-com:vml" Requires="v">
                <p:oleObj spid="_x0000_s14" name="" r:id="rId7" imgW="177165" imgH="228600" progId="Equation.KSEE3">
                  <p:embed/>
                </p:oleObj>
              </mc:Choice>
              <mc:Fallback>
                <p:oleObj name="" r:id="rId7" imgW="177165" imgH="228600" progId="Equation.KSEE3">
                  <p:embed/>
                  <p:pic>
                    <p:nvPicPr>
                      <p:cNvPr id="0" name="图片 13"/>
                      <p:cNvPicPr/>
                      <p:nvPr/>
                    </p:nvPicPr>
                    <p:blipFill>
                      <a:blip r:embed="rId8"/>
                      <a:stretch>
                        <a:fillRect/>
                      </a:stretch>
                    </p:blipFill>
                    <p:spPr>
                      <a:xfrm>
                        <a:off x="11642725" y="1713865"/>
                        <a:ext cx="370840" cy="490220"/>
                      </a:xfrm>
                      <a:prstGeom prst="rect">
                        <a:avLst/>
                      </a:prstGeom>
                      <a:noFill/>
                      <a:ln w="38100">
                        <a:noFill/>
                        <a:miter/>
                      </a:ln>
                    </p:spPr>
                  </p:pic>
                </p:oleObj>
              </mc:Fallback>
            </mc:AlternateContent>
          </a:graphicData>
        </a:graphic>
      </p:graphicFrame>
      <p:graphicFrame>
        <p:nvGraphicFramePr>
          <p:cNvPr id="8" name="对象 -2147482536"/>
          <p:cNvGraphicFramePr>
            <a:graphicFrameLocks noChangeAspect="1"/>
          </p:cNvGraphicFramePr>
          <p:nvPr/>
        </p:nvGraphicFramePr>
        <p:xfrm>
          <a:off x="2426970" y="2292350"/>
          <a:ext cx="2000250" cy="419100"/>
        </p:xfrm>
        <a:graphic>
          <a:graphicData uri="http://schemas.openxmlformats.org/presentationml/2006/ole">
            <mc:AlternateContent xmlns:mc="http://schemas.openxmlformats.org/markup-compatibility/2006">
              <mc:Choice xmlns:v="urn:schemas-microsoft-com:vml" Requires="v">
                <p:oleObj spid="_x0000_s15" name="" r:id="rId9" imgW="1168400" imgH="241300" progId="Equation.KSEE3">
                  <p:embed/>
                </p:oleObj>
              </mc:Choice>
              <mc:Fallback>
                <p:oleObj name="" r:id="rId9" imgW="1168400" imgH="241300" progId="Equation.KSEE3">
                  <p:embed/>
                  <p:pic>
                    <p:nvPicPr>
                      <p:cNvPr id="0" name="图片 14"/>
                      <p:cNvPicPr/>
                      <p:nvPr/>
                    </p:nvPicPr>
                    <p:blipFill>
                      <a:blip r:embed="rId10"/>
                      <a:stretch>
                        <a:fillRect/>
                      </a:stretch>
                    </p:blipFill>
                    <p:spPr>
                      <a:xfrm>
                        <a:off x="2426970" y="2292350"/>
                        <a:ext cx="2000250" cy="419100"/>
                      </a:xfrm>
                      <a:prstGeom prst="rect">
                        <a:avLst/>
                      </a:prstGeom>
                      <a:noFill/>
                      <a:ln w="38100">
                        <a:noFill/>
                        <a:miter/>
                      </a:ln>
                    </p:spPr>
                  </p:pic>
                </p:oleObj>
              </mc:Fallback>
            </mc:AlternateContent>
          </a:graphicData>
        </a:graphic>
      </p:graphicFrame>
      <p:graphicFrame>
        <p:nvGraphicFramePr>
          <p:cNvPr id="9" name="对象 -2147482447"/>
          <p:cNvGraphicFramePr>
            <a:graphicFrameLocks noChangeAspect="1"/>
          </p:cNvGraphicFramePr>
          <p:nvPr/>
        </p:nvGraphicFramePr>
        <p:xfrm>
          <a:off x="5131435" y="2292350"/>
          <a:ext cx="1162685" cy="452755"/>
        </p:xfrm>
        <a:graphic>
          <a:graphicData uri="http://schemas.openxmlformats.org/presentationml/2006/ole">
            <mc:AlternateContent xmlns:mc="http://schemas.openxmlformats.org/markup-compatibility/2006">
              <mc:Choice xmlns:v="urn:schemas-microsoft-com:vml" Requires="v">
                <p:oleObj spid="_x0000_s17" name="" r:id="rId11" imgW="634365" imgH="241300" progId="Equation.KSEE3">
                  <p:embed/>
                </p:oleObj>
              </mc:Choice>
              <mc:Fallback>
                <p:oleObj name="" r:id="rId11" imgW="634365" imgH="241300" progId="Equation.KSEE3">
                  <p:embed/>
                  <p:pic>
                    <p:nvPicPr>
                      <p:cNvPr id="0" name="图片 16"/>
                      <p:cNvPicPr/>
                      <p:nvPr/>
                    </p:nvPicPr>
                    <p:blipFill>
                      <a:blip r:embed="rId12"/>
                      <a:stretch>
                        <a:fillRect/>
                      </a:stretch>
                    </p:blipFill>
                    <p:spPr>
                      <a:xfrm>
                        <a:off x="5131435" y="2292350"/>
                        <a:ext cx="1162685" cy="452755"/>
                      </a:xfrm>
                      <a:prstGeom prst="rect">
                        <a:avLst/>
                      </a:prstGeom>
                      <a:noFill/>
                      <a:ln w="38100">
                        <a:noFill/>
                        <a:miter/>
                      </a:ln>
                    </p:spPr>
                  </p:pic>
                </p:oleObj>
              </mc:Fallback>
            </mc:AlternateContent>
          </a:graphicData>
        </a:graphic>
      </p:graphicFrame>
      <p:graphicFrame>
        <p:nvGraphicFramePr>
          <p:cNvPr id="10" name="对象 -2147482446"/>
          <p:cNvGraphicFramePr>
            <a:graphicFrameLocks noChangeAspect="1"/>
          </p:cNvGraphicFramePr>
          <p:nvPr/>
        </p:nvGraphicFramePr>
        <p:xfrm>
          <a:off x="1278890" y="2711450"/>
          <a:ext cx="7786370" cy="1846580"/>
        </p:xfrm>
        <a:graphic>
          <a:graphicData uri="http://schemas.openxmlformats.org/presentationml/2006/ole">
            <mc:AlternateContent xmlns:mc="http://schemas.openxmlformats.org/markup-compatibility/2006">
              <mc:Choice xmlns:v="urn:schemas-microsoft-com:vml" Requires="v">
                <p:oleObj spid="_x0000_s18" name="" r:id="rId13" imgW="3974465" imgH="939800" progId="Equation.KSEE3">
                  <p:embed/>
                </p:oleObj>
              </mc:Choice>
              <mc:Fallback>
                <p:oleObj name="" r:id="rId13" imgW="3974465" imgH="939800" progId="Equation.KSEE3">
                  <p:embed/>
                  <p:pic>
                    <p:nvPicPr>
                      <p:cNvPr id="0" name="图片 17"/>
                      <p:cNvPicPr/>
                      <p:nvPr/>
                    </p:nvPicPr>
                    <p:blipFill>
                      <a:blip r:embed="rId14"/>
                      <a:stretch>
                        <a:fillRect/>
                      </a:stretch>
                    </p:blipFill>
                    <p:spPr>
                      <a:xfrm>
                        <a:off x="1278890" y="2711450"/>
                        <a:ext cx="7786370" cy="1846580"/>
                      </a:xfrm>
                      <a:prstGeom prst="rect">
                        <a:avLst/>
                      </a:prstGeom>
                      <a:noFill/>
                      <a:ln w="38100">
                        <a:noFill/>
                        <a:miter/>
                      </a:ln>
                    </p:spPr>
                  </p:pic>
                </p:oleObj>
              </mc:Fallback>
            </mc:AlternateContent>
          </a:graphicData>
        </a:graphic>
      </p:graphicFrame>
      <p:graphicFrame>
        <p:nvGraphicFramePr>
          <p:cNvPr id="11" name="对象 -2147482532"/>
          <p:cNvGraphicFramePr>
            <a:graphicFrameLocks noChangeAspect="1"/>
          </p:cNvGraphicFramePr>
          <p:nvPr/>
        </p:nvGraphicFramePr>
        <p:xfrm>
          <a:off x="1388745" y="4696460"/>
          <a:ext cx="7897495" cy="1461770"/>
        </p:xfrm>
        <a:graphic>
          <a:graphicData uri="http://schemas.openxmlformats.org/presentationml/2006/ole">
            <mc:AlternateContent xmlns:mc="http://schemas.openxmlformats.org/markup-compatibility/2006">
              <mc:Choice xmlns:v="urn:schemas-microsoft-com:vml" Requires="v">
                <p:oleObj spid="_x0000_s19" name="" r:id="rId15" imgW="3987800" imgH="736600" progId="Equation.KSEE3">
                  <p:embed/>
                </p:oleObj>
              </mc:Choice>
              <mc:Fallback>
                <p:oleObj name="" r:id="rId15" imgW="3987800" imgH="736600" progId="Equation.KSEE3">
                  <p:embed/>
                  <p:pic>
                    <p:nvPicPr>
                      <p:cNvPr id="0" name="图片 18"/>
                      <p:cNvPicPr/>
                      <p:nvPr/>
                    </p:nvPicPr>
                    <p:blipFill>
                      <a:blip r:embed="rId16"/>
                      <a:stretch>
                        <a:fillRect/>
                      </a:stretch>
                    </p:blipFill>
                    <p:spPr>
                      <a:xfrm>
                        <a:off x="1388745" y="4696460"/>
                        <a:ext cx="7897495" cy="1461770"/>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18" name="文本框 117"/>
          <p:cNvSpPr txBox="1"/>
          <p:nvPr/>
        </p:nvSpPr>
        <p:spPr>
          <a:xfrm>
            <a:off x="813435" y="1767840"/>
            <a:ext cx="10342880" cy="4523105"/>
          </a:xfrm>
          <a:prstGeom prst="rect">
            <a:avLst/>
          </a:prstGeom>
          <a:noFill/>
          <a:ln w="9525">
            <a:noFill/>
          </a:ln>
        </p:spPr>
        <p:txBody>
          <a:bodyPr wrap="square">
            <a:spAutoFit/>
          </a:bodyPr>
          <a:p>
            <a:pPr indent="0"/>
            <a:r>
              <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证明：（I）由全概率公式                                     可得：</a:t>
            </a:r>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r>
              <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又由定理1可得</a:t>
            </a:r>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r>
              <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因此有</a:t>
            </a:r>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pSp>
        <p:nvGrpSpPr>
          <p:cNvPr id="17" name="组合 16"/>
          <p:cNvGrpSpPr/>
          <p:nvPr/>
        </p:nvGrpSpPr>
        <p:grpSpPr>
          <a:xfrm>
            <a:off x="600710" y="999490"/>
            <a:ext cx="553085" cy="685165"/>
            <a:chOff x="3913" y="2533"/>
            <a:chExt cx="871" cy="1079"/>
          </a:xfrm>
        </p:grpSpPr>
        <p:pic>
          <p:nvPicPr>
            <p:cNvPr id="24" name="图片 23" descr="C:\Users\Administrator\Desktop\唯美花朵设计矢量\1换].png1换]"/>
            <p:cNvPicPr>
              <a:picLocks noChangeAspect="1"/>
            </p:cNvPicPr>
            <p:nvPr/>
          </p:nvPicPr>
          <p:blipFill>
            <a:blip r:embed="rId2" cstate="print"/>
            <a:srcRect/>
            <a:stretch>
              <a:fillRect/>
            </a:stretch>
          </p:blipFill>
          <p:spPr>
            <a:xfrm>
              <a:off x="4003" y="2896"/>
              <a:ext cx="719" cy="716"/>
            </a:xfrm>
            <a:prstGeom prst="rect">
              <a:avLst/>
            </a:prstGeom>
            <a:scene3d>
              <a:camera prst="isometricOffAxis2Top"/>
              <a:lightRig rig="threePt" dir="t"/>
            </a:scene3d>
          </p:spPr>
        </p:pic>
        <p:sp>
          <p:nvSpPr>
            <p:cNvPr id="35" name="文本框 34"/>
            <p:cNvSpPr txBox="1"/>
            <p:nvPr/>
          </p:nvSpPr>
          <p:spPr>
            <a:xfrm>
              <a:off x="3913" y="2533"/>
              <a:ext cx="871" cy="822"/>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2</a:t>
              </a:r>
              <a:endPar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sp>
        <p:nvSpPr>
          <p:cNvPr id="18" name="文本框 17"/>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贝叶斯公式的推广</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3795" y="1030605"/>
            <a:ext cx="8250555"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两个随机过程相关的贝叶斯公式—二重贝叶斯公式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aphicFrame>
        <p:nvGraphicFramePr>
          <p:cNvPr id="2" name="对象 -2147482531"/>
          <p:cNvGraphicFramePr>
            <a:graphicFrameLocks noChangeAspect="1"/>
          </p:cNvGraphicFramePr>
          <p:nvPr/>
        </p:nvGraphicFramePr>
        <p:xfrm>
          <a:off x="4357370" y="1582420"/>
          <a:ext cx="3255010" cy="902970"/>
        </p:xfrm>
        <a:graphic>
          <a:graphicData uri="http://schemas.openxmlformats.org/presentationml/2006/ole">
            <mc:AlternateContent xmlns:mc="http://schemas.openxmlformats.org/markup-compatibility/2006">
              <mc:Choice xmlns:v="urn:schemas-microsoft-com:vml" Requires="v">
                <p:oleObj spid="_x0000_s5" name="" r:id="rId3" imgW="1548765" imgH="431800" progId="Equation.KSEE3">
                  <p:embed/>
                </p:oleObj>
              </mc:Choice>
              <mc:Fallback>
                <p:oleObj name="" r:id="rId3" imgW="1548765" imgH="431800" progId="Equation.KSEE3">
                  <p:embed/>
                  <p:pic>
                    <p:nvPicPr>
                      <p:cNvPr id="0" name="图片 4"/>
                      <p:cNvPicPr/>
                      <p:nvPr/>
                    </p:nvPicPr>
                    <p:blipFill>
                      <a:blip r:embed="rId4"/>
                      <a:stretch>
                        <a:fillRect/>
                      </a:stretch>
                    </p:blipFill>
                    <p:spPr>
                      <a:xfrm>
                        <a:off x="4357370" y="1582420"/>
                        <a:ext cx="3255010" cy="902970"/>
                      </a:xfrm>
                      <a:prstGeom prst="rect">
                        <a:avLst/>
                      </a:prstGeom>
                      <a:noFill/>
                      <a:ln w="38100">
                        <a:noFill/>
                        <a:miter/>
                      </a:ln>
                    </p:spPr>
                  </p:pic>
                </p:oleObj>
              </mc:Fallback>
            </mc:AlternateContent>
          </a:graphicData>
        </a:graphic>
      </p:graphicFrame>
      <p:graphicFrame>
        <p:nvGraphicFramePr>
          <p:cNvPr id="3" name="对象 -2147482444"/>
          <p:cNvGraphicFramePr>
            <a:graphicFrameLocks noChangeAspect="1"/>
          </p:cNvGraphicFramePr>
          <p:nvPr/>
        </p:nvGraphicFramePr>
        <p:xfrm>
          <a:off x="2312035" y="2426970"/>
          <a:ext cx="6171565" cy="803275"/>
        </p:xfrm>
        <a:graphic>
          <a:graphicData uri="http://schemas.openxmlformats.org/presentationml/2006/ole">
            <mc:AlternateContent xmlns:mc="http://schemas.openxmlformats.org/markup-compatibility/2006">
              <mc:Choice xmlns:v="urn:schemas-microsoft-com:vml" Requires="v">
                <p:oleObj spid="_x0000_s6" name="" r:id="rId5" imgW="3302000" imgH="431800" progId="Equation.KSEE3">
                  <p:embed/>
                </p:oleObj>
              </mc:Choice>
              <mc:Fallback>
                <p:oleObj name="" r:id="rId5" imgW="3302000" imgH="431800" progId="Equation.KSEE3">
                  <p:embed/>
                  <p:pic>
                    <p:nvPicPr>
                      <p:cNvPr id="0" name="图片 5"/>
                      <p:cNvPicPr/>
                      <p:nvPr/>
                    </p:nvPicPr>
                    <p:blipFill>
                      <a:blip r:embed="rId6"/>
                      <a:stretch>
                        <a:fillRect/>
                      </a:stretch>
                    </p:blipFill>
                    <p:spPr>
                      <a:xfrm>
                        <a:off x="2312035" y="2426970"/>
                        <a:ext cx="6171565" cy="803275"/>
                      </a:xfrm>
                      <a:prstGeom prst="rect">
                        <a:avLst/>
                      </a:prstGeom>
                      <a:noFill/>
                      <a:ln w="38100">
                        <a:noFill/>
                        <a:miter/>
                      </a:ln>
                    </p:spPr>
                  </p:pic>
                </p:oleObj>
              </mc:Fallback>
            </mc:AlternateContent>
          </a:graphicData>
        </a:graphic>
      </p:graphicFrame>
      <p:graphicFrame>
        <p:nvGraphicFramePr>
          <p:cNvPr id="7" name="对象 -2147482529"/>
          <p:cNvGraphicFramePr>
            <a:graphicFrameLocks noChangeAspect="1"/>
          </p:cNvGraphicFramePr>
          <p:nvPr/>
        </p:nvGraphicFramePr>
        <p:xfrm>
          <a:off x="3392170" y="3362325"/>
          <a:ext cx="2447290" cy="925195"/>
        </p:xfrm>
        <a:graphic>
          <a:graphicData uri="http://schemas.openxmlformats.org/presentationml/2006/ole">
            <mc:AlternateContent xmlns:mc="http://schemas.openxmlformats.org/markup-compatibility/2006">
              <mc:Choice xmlns:v="urn:schemas-microsoft-com:vml" Requires="v">
                <p:oleObj spid="_x0000_s8" name="" r:id="rId7" imgW="1206500" imgH="457200" progId="Equation.KSEE3">
                  <p:embed/>
                </p:oleObj>
              </mc:Choice>
              <mc:Fallback>
                <p:oleObj name="" r:id="rId7" imgW="1206500" imgH="457200" progId="Equation.KSEE3">
                  <p:embed/>
                  <p:pic>
                    <p:nvPicPr>
                      <p:cNvPr id="0" name="图片 6"/>
                      <p:cNvPicPr/>
                      <p:nvPr/>
                    </p:nvPicPr>
                    <p:blipFill>
                      <a:blip r:embed="rId8"/>
                      <a:stretch>
                        <a:fillRect/>
                      </a:stretch>
                    </p:blipFill>
                    <p:spPr>
                      <a:xfrm>
                        <a:off x="3392170" y="3362325"/>
                        <a:ext cx="2447290" cy="925195"/>
                      </a:xfrm>
                      <a:prstGeom prst="rect">
                        <a:avLst/>
                      </a:prstGeom>
                      <a:noFill/>
                      <a:ln w="38100">
                        <a:noFill/>
                        <a:miter/>
                      </a:ln>
                    </p:spPr>
                  </p:pic>
                </p:oleObj>
              </mc:Fallback>
            </mc:AlternateContent>
          </a:graphicData>
        </a:graphic>
      </p:graphicFrame>
      <p:graphicFrame>
        <p:nvGraphicFramePr>
          <p:cNvPr id="9" name="对象 -2147482528"/>
          <p:cNvGraphicFramePr>
            <a:graphicFrameLocks noChangeAspect="1"/>
          </p:cNvGraphicFramePr>
          <p:nvPr/>
        </p:nvGraphicFramePr>
        <p:xfrm>
          <a:off x="2105025" y="4387850"/>
          <a:ext cx="7068820" cy="1676400"/>
        </p:xfrm>
        <a:graphic>
          <a:graphicData uri="http://schemas.openxmlformats.org/presentationml/2006/ole">
            <mc:AlternateContent xmlns:mc="http://schemas.openxmlformats.org/markup-compatibility/2006">
              <mc:Choice xmlns:v="urn:schemas-microsoft-com:vml" Requires="v">
                <p:oleObj spid="_x0000_s10" name="" r:id="rId9" imgW="3974465" imgH="939800" progId="Equation.KSEE3">
                  <p:embed/>
                </p:oleObj>
              </mc:Choice>
              <mc:Fallback>
                <p:oleObj name="" r:id="rId9" imgW="3974465" imgH="939800" progId="Equation.KSEE3">
                  <p:embed/>
                  <p:pic>
                    <p:nvPicPr>
                      <p:cNvPr id="0" name="图片 7"/>
                      <p:cNvPicPr/>
                      <p:nvPr/>
                    </p:nvPicPr>
                    <p:blipFill>
                      <a:blip r:embed="rId10"/>
                      <a:stretch>
                        <a:fillRect/>
                      </a:stretch>
                    </p:blipFill>
                    <p:spPr>
                      <a:xfrm>
                        <a:off x="2105025" y="4387850"/>
                        <a:ext cx="7068820" cy="1676400"/>
                      </a:xfrm>
                      <a:prstGeom prst="rect">
                        <a:avLst/>
                      </a:prstGeom>
                      <a:noFill/>
                      <a:ln w="38100">
                        <a:noFill/>
                        <a:miter/>
                      </a:ln>
                    </p:spPr>
                  </p:pic>
                </p:oleObj>
              </mc:Fallback>
            </mc:AlternateContent>
          </a:graphicData>
        </a:graphic>
      </p:graphicFrame>
    </p:spTree>
    <p:custDataLst>
      <p:tags r:id="rId1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18" name="文本框 117"/>
          <p:cNvSpPr txBox="1"/>
          <p:nvPr/>
        </p:nvSpPr>
        <p:spPr>
          <a:xfrm>
            <a:off x="813435" y="1767840"/>
            <a:ext cx="10342880" cy="4523105"/>
          </a:xfrm>
          <a:prstGeom prst="rect">
            <a:avLst/>
          </a:prstGeom>
          <a:noFill/>
          <a:ln w="9525">
            <a:noFill/>
          </a:ln>
        </p:spPr>
        <p:txBody>
          <a:bodyPr wrap="square">
            <a:spAutoFit/>
          </a:bodyPr>
          <a:p>
            <a:pPr indent="0"/>
            <a:r>
              <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证明：（II）因为</a:t>
            </a:r>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r>
              <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所以有</a:t>
            </a:r>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a:p>
            <a:pPr indent="0"/>
            <a:r>
              <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证毕。</a:t>
            </a:r>
            <a:endParaRPr lang="zh-CN" sz="2400" b="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pSp>
        <p:nvGrpSpPr>
          <p:cNvPr id="17" name="组合 16"/>
          <p:cNvGrpSpPr/>
          <p:nvPr/>
        </p:nvGrpSpPr>
        <p:grpSpPr>
          <a:xfrm>
            <a:off x="600710" y="999490"/>
            <a:ext cx="553085" cy="685165"/>
            <a:chOff x="3913" y="2533"/>
            <a:chExt cx="871" cy="1079"/>
          </a:xfrm>
        </p:grpSpPr>
        <p:pic>
          <p:nvPicPr>
            <p:cNvPr id="24" name="图片 23" descr="C:\Users\Administrator\Desktop\唯美花朵设计矢量\1换].png1换]"/>
            <p:cNvPicPr>
              <a:picLocks noChangeAspect="1"/>
            </p:cNvPicPr>
            <p:nvPr/>
          </p:nvPicPr>
          <p:blipFill>
            <a:blip r:embed="rId2" cstate="print"/>
            <a:srcRect/>
            <a:stretch>
              <a:fillRect/>
            </a:stretch>
          </p:blipFill>
          <p:spPr>
            <a:xfrm>
              <a:off x="4003" y="2896"/>
              <a:ext cx="719" cy="716"/>
            </a:xfrm>
            <a:prstGeom prst="rect">
              <a:avLst/>
            </a:prstGeom>
            <a:scene3d>
              <a:camera prst="isometricOffAxis2Top"/>
              <a:lightRig rig="threePt" dir="t"/>
            </a:scene3d>
          </p:spPr>
        </p:pic>
        <p:sp>
          <p:nvSpPr>
            <p:cNvPr id="35" name="文本框 34"/>
            <p:cNvSpPr txBox="1"/>
            <p:nvPr/>
          </p:nvSpPr>
          <p:spPr>
            <a:xfrm>
              <a:off x="3913" y="2533"/>
              <a:ext cx="871" cy="822"/>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2</a:t>
              </a:r>
              <a:endPar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sp>
        <p:nvSpPr>
          <p:cNvPr id="18" name="文本框 17"/>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贝叶斯公式的推广</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3795" y="1030605"/>
            <a:ext cx="8250555"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两个随机过程相关的贝叶斯公式—二重贝叶斯公式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aphicFrame>
        <p:nvGraphicFramePr>
          <p:cNvPr id="2" name="对象 -2147482527"/>
          <p:cNvGraphicFramePr>
            <a:graphicFrameLocks noChangeAspect="1"/>
          </p:cNvGraphicFramePr>
          <p:nvPr/>
        </p:nvGraphicFramePr>
        <p:xfrm>
          <a:off x="3248660" y="1738630"/>
          <a:ext cx="1301115" cy="599440"/>
        </p:xfrm>
        <a:graphic>
          <a:graphicData uri="http://schemas.openxmlformats.org/presentationml/2006/ole">
            <mc:AlternateContent xmlns:mc="http://schemas.openxmlformats.org/markup-compatibility/2006">
              <mc:Choice xmlns:v="urn:schemas-microsoft-com:vml" Requires="v">
                <p:oleObj spid="_x0000_s3076" name="" r:id="rId3" imgW="533400" imgH="241300" progId="Equation.KSEE3">
                  <p:embed/>
                </p:oleObj>
              </mc:Choice>
              <mc:Fallback>
                <p:oleObj name="" r:id="rId3" imgW="533400" imgH="241300" progId="Equation.KSEE3">
                  <p:embed/>
                  <p:pic>
                    <p:nvPicPr>
                      <p:cNvPr id="0" name="图片 3075"/>
                      <p:cNvPicPr/>
                      <p:nvPr/>
                    </p:nvPicPr>
                    <p:blipFill>
                      <a:blip r:embed="rId4"/>
                      <a:stretch>
                        <a:fillRect/>
                      </a:stretch>
                    </p:blipFill>
                    <p:spPr>
                      <a:xfrm>
                        <a:off x="3248660" y="1738630"/>
                        <a:ext cx="1301115" cy="599440"/>
                      </a:xfrm>
                      <a:prstGeom prst="rect">
                        <a:avLst/>
                      </a:prstGeom>
                      <a:noFill/>
                      <a:ln w="38100">
                        <a:noFill/>
                        <a:miter/>
                      </a:ln>
                    </p:spPr>
                  </p:pic>
                </p:oleObj>
              </mc:Fallback>
            </mc:AlternateContent>
          </a:graphicData>
        </a:graphic>
      </p:graphicFrame>
      <p:graphicFrame>
        <p:nvGraphicFramePr>
          <p:cNvPr id="3" name="对象 -2147482526"/>
          <p:cNvGraphicFramePr>
            <a:graphicFrameLocks noChangeAspect="1"/>
          </p:cNvGraphicFramePr>
          <p:nvPr/>
        </p:nvGraphicFramePr>
        <p:xfrm>
          <a:off x="1921510" y="2310130"/>
          <a:ext cx="7627620" cy="3388360"/>
        </p:xfrm>
        <a:graphic>
          <a:graphicData uri="http://schemas.openxmlformats.org/presentationml/2006/ole">
            <mc:AlternateContent xmlns:mc="http://schemas.openxmlformats.org/markup-compatibility/2006">
              <mc:Choice xmlns:v="urn:schemas-microsoft-com:vml" Requires="v">
                <p:oleObj spid="_x0000_s11" name="" r:id="rId5" imgW="3721100" imgH="1651000" progId="Equation.KSEE3">
                  <p:embed/>
                </p:oleObj>
              </mc:Choice>
              <mc:Fallback>
                <p:oleObj name="" r:id="rId5" imgW="3721100" imgH="1651000" progId="Equation.KSEE3">
                  <p:embed/>
                  <p:pic>
                    <p:nvPicPr>
                      <p:cNvPr id="0" name="图片 10"/>
                      <p:cNvPicPr/>
                      <p:nvPr/>
                    </p:nvPicPr>
                    <p:blipFill>
                      <a:blip r:embed="rId6"/>
                      <a:stretch>
                        <a:fillRect/>
                      </a:stretch>
                    </p:blipFill>
                    <p:spPr>
                      <a:xfrm>
                        <a:off x="1921510" y="2310130"/>
                        <a:ext cx="7627620" cy="3388360"/>
                      </a:xfrm>
                      <a:prstGeom prst="rect">
                        <a:avLst/>
                      </a:prstGeom>
                      <a:noFill/>
                      <a:ln w="38100">
                        <a:noFill/>
                        <a:miter/>
                      </a:ln>
                    </p:spPr>
                  </p:pic>
                </p:oleObj>
              </mc:Fallback>
            </mc:AlternateContent>
          </a:graphicData>
        </a:graphic>
      </p:graphicFrame>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换]"/>
          <p:cNvPicPr>
            <a:picLocks noChangeAspect="1"/>
          </p:cNvPicPr>
          <p:nvPr/>
        </p:nvPicPr>
        <p:blipFill>
          <a:blip r:embed="rId1" cstate="print"/>
          <a:stretch>
            <a:fillRect/>
          </a:stretch>
        </p:blipFill>
        <p:spPr>
          <a:xfrm flipH="1" flipV="1">
            <a:off x="-3550285" y="-74295"/>
            <a:ext cx="7968615" cy="7932420"/>
          </a:xfrm>
          <a:prstGeom prst="rect">
            <a:avLst/>
          </a:prstGeom>
        </p:spPr>
      </p:pic>
      <p:sp>
        <p:nvSpPr>
          <p:cNvPr id="33" name="文本框 32"/>
          <p:cNvSpPr txBox="1"/>
          <p:nvPr/>
        </p:nvSpPr>
        <p:spPr>
          <a:xfrm>
            <a:off x="743585" y="2440305"/>
            <a:ext cx="1294765" cy="1985010"/>
          </a:xfrm>
          <a:prstGeom prst="rect">
            <a:avLst/>
          </a:prstGeom>
          <a:noFill/>
        </p:spPr>
        <p:txBody>
          <a:bodyPr wrap="square" rtlCol="0">
            <a:spAutoFit/>
          </a:bodyPr>
          <a:lstStyle/>
          <a:p>
            <a:pPr algn="ctr"/>
            <a:r>
              <a:rPr lang="zh-CN" altLang="en-US" sz="6000">
                <a:solidFill>
                  <a:schemeClr val="bg1"/>
                </a:solidFill>
                <a:latin typeface="微软雅黑" panose="020B0503020204020204" charset="-122"/>
                <a:ea typeface="微软雅黑" panose="020B0503020204020204" charset="-122"/>
                <a:sym typeface="+mn-ea"/>
              </a:rPr>
              <a:t>目 录</a:t>
            </a:r>
            <a:endParaRPr lang="zh-CN" altLang="en-US" sz="600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729105" y="2995295"/>
            <a:ext cx="798195" cy="3221990"/>
          </a:xfrm>
          <a:prstGeom prst="rect">
            <a:avLst/>
          </a:prstGeom>
          <a:noFill/>
        </p:spPr>
        <p:txBody>
          <a:bodyPr vert="eaVert" wrap="square" rtlCol="0">
            <a:spAutoFit/>
          </a:bodyPr>
          <a:lstStyle/>
          <a:p>
            <a:r>
              <a:rPr lang="en-US" altLang="zh-CN" sz="4000">
                <a:solidFill>
                  <a:schemeClr val="bg1"/>
                </a:solidFill>
              </a:rPr>
              <a:t>contents</a:t>
            </a:r>
            <a:endParaRPr lang="en-US" altLang="zh-CN" sz="4000">
              <a:solidFill>
                <a:schemeClr val="bg1"/>
              </a:solidFill>
            </a:endParaRPr>
          </a:p>
        </p:txBody>
      </p:sp>
      <p:pic>
        <p:nvPicPr>
          <p:cNvPr id="6" name="图片 5" descr="唯6]"/>
          <p:cNvPicPr>
            <a:picLocks noChangeAspect="1"/>
          </p:cNvPicPr>
          <p:nvPr/>
        </p:nvPicPr>
        <p:blipFill>
          <a:blip r:embed="rId2" cstate="print"/>
          <a:stretch>
            <a:fillRect/>
          </a:stretch>
        </p:blipFill>
        <p:spPr>
          <a:xfrm flipV="1">
            <a:off x="10154285" y="137795"/>
            <a:ext cx="4927600" cy="6649720"/>
          </a:xfrm>
          <a:prstGeom prst="rect">
            <a:avLst/>
          </a:prstGeom>
        </p:spPr>
      </p:pic>
      <p:sp>
        <p:nvSpPr>
          <p:cNvPr id="11" name="文本框 10"/>
          <p:cNvSpPr txBox="1"/>
          <p:nvPr/>
        </p:nvSpPr>
        <p:spPr>
          <a:xfrm>
            <a:off x="6839585" y="1277620"/>
            <a:ext cx="3369945" cy="460375"/>
          </a:xfrm>
          <a:prstGeom prst="rect">
            <a:avLst/>
          </a:prstGeom>
          <a:noFill/>
        </p:spPr>
        <p:txBody>
          <a:bodyPr wrap="square" rtlCol="0">
            <a:spAutoFit/>
          </a:bodyPr>
          <a:lstStyle/>
          <a:p>
            <a:r>
              <a:rPr lang="zh-CN" altLang="en-US" sz="2400">
                <a:solidFill>
                  <a:schemeClr val="tx1"/>
                </a:solidFill>
                <a:latin typeface="微软雅黑" panose="020B0503020204020204" charset="-122"/>
                <a:ea typeface="微软雅黑" panose="020B0503020204020204" charset="-122"/>
              </a:rPr>
              <a:t>绪论</a:t>
            </a:r>
            <a:endParaRPr lang="zh-CN" altLang="en-US" sz="2400">
              <a:solidFill>
                <a:schemeClr val="tx1"/>
              </a:solidFill>
              <a:latin typeface="微软雅黑" panose="020B0503020204020204" charset="-122"/>
              <a:ea typeface="微软雅黑" panose="020B0503020204020204" charset="-122"/>
            </a:endParaRPr>
          </a:p>
        </p:txBody>
      </p:sp>
      <p:sp>
        <p:nvSpPr>
          <p:cNvPr id="13" name="文本框 12"/>
          <p:cNvSpPr txBox="1"/>
          <p:nvPr/>
        </p:nvSpPr>
        <p:spPr>
          <a:xfrm>
            <a:off x="6839585" y="2126615"/>
            <a:ext cx="3621405" cy="460375"/>
          </a:xfrm>
          <a:prstGeom prst="rect">
            <a:avLst/>
          </a:prstGeom>
          <a:noFill/>
        </p:spPr>
        <p:txBody>
          <a:bodyPr wrap="square" rtlCol="0">
            <a:spAutoFit/>
          </a:bodyPr>
          <a:lstStyle/>
          <a:p>
            <a:r>
              <a:rPr lang="zh-CN" altLang="en-US" sz="2400">
                <a:solidFill>
                  <a:schemeClr val="tx1"/>
                </a:solidFill>
                <a:latin typeface="微软雅黑" panose="020B0503020204020204" charset="-122"/>
                <a:ea typeface="微软雅黑" panose="020B0503020204020204" charset="-122"/>
                <a:sym typeface="+mn-ea"/>
              </a:rPr>
              <a:t>贝叶斯公式及其不同形式</a:t>
            </a:r>
            <a:endParaRPr lang="zh-CN" altLang="en-US" sz="2400">
              <a:solidFill>
                <a:schemeClr val="tx1"/>
              </a:solidFill>
              <a:latin typeface="微软雅黑" panose="020B0503020204020204" charset="-122"/>
              <a:ea typeface="微软雅黑" panose="020B0503020204020204" charset="-122"/>
              <a:sym typeface="+mn-ea"/>
            </a:endParaRPr>
          </a:p>
        </p:txBody>
      </p:sp>
      <p:sp>
        <p:nvSpPr>
          <p:cNvPr id="14" name="文本框 13"/>
          <p:cNvSpPr txBox="1"/>
          <p:nvPr/>
        </p:nvSpPr>
        <p:spPr>
          <a:xfrm>
            <a:off x="5883275" y="1227455"/>
            <a:ext cx="942340" cy="583565"/>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rPr>
              <a:t>01</a:t>
            </a:r>
            <a:endPar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endParaRPr>
          </a:p>
        </p:txBody>
      </p:sp>
      <p:sp>
        <p:nvSpPr>
          <p:cNvPr id="16" name="文本框 15"/>
          <p:cNvSpPr txBox="1"/>
          <p:nvPr/>
        </p:nvSpPr>
        <p:spPr>
          <a:xfrm>
            <a:off x="6839585" y="3045460"/>
            <a:ext cx="3369945" cy="82994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sym typeface="+mn-ea"/>
              </a:rPr>
              <a:t>贝叶斯公式的推广</a:t>
            </a:r>
            <a:endParaRPr lang="zh-CN" altLang="en-US" sz="2400">
              <a:latin typeface="微软雅黑" panose="020B0503020204020204" charset="-122"/>
              <a:ea typeface="微软雅黑" panose="020B0503020204020204" charset="-122"/>
              <a:sym typeface="+mn-ea"/>
            </a:endParaRPr>
          </a:p>
          <a:p>
            <a:endParaRPr lang="zh-CN" altLang="en-US" sz="2400">
              <a:solidFill>
                <a:srgbClr val="2980B4"/>
              </a:solidFill>
              <a:latin typeface="微软雅黑" panose="020B0503020204020204" charset="-122"/>
              <a:ea typeface="微软雅黑" panose="020B0503020204020204" charset="-122"/>
              <a:sym typeface="+mn-ea"/>
            </a:endParaRPr>
          </a:p>
        </p:txBody>
      </p:sp>
      <p:sp>
        <p:nvSpPr>
          <p:cNvPr id="17" name="文本框 16"/>
          <p:cNvSpPr txBox="1"/>
          <p:nvPr/>
        </p:nvSpPr>
        <p:spPr>
          <a:xfrm>
            <a:off x="6825615" y="3891915"/>
            <a:ext cx="3320415" cy="460375"/>
          </a:xfrm>
          <a:prstGeom prst="rect">
            <a:avLst/>
          </a:prstGeom>
          <a:noFill/>
        </p:spPr>
        <p:txBody>
          <a:bodyPr wrap="square" rtlCol="0">
            <a:spAutoFit/>
          </a:bodyPr>
          <a:lstStyle/>
          <a:p>
            <a:r>
              <a:rPr lang="zh-CN" altLang="en-US" sz="2400">
                <a:solidFill>
                  <a:schemeClr val="tx1"/>
                </a:solidFill>
                <a:latin typeface="微软雅黑" panose="020B0503020204020204" charset="-122"/>
                <a:ea typeface="微软雅黑" panose="020B0503020204020204" charset="-122"/>
                <a:sym typeface="+mn-ea"/>
              </a:rPr>
              <a:t>贝叶斯公式的应用</a:t>
            </a:r>
            <a:endParaRPr lang="zh-CN" altLang="en-US" sz="2400">
              <a:solidFill>
                <a:schemeClr val="tx1"/>
              </a:solidFill>
              <a:latin typeface="微软雅黑" panose="020B0503020204020204" charset="-122"/>
              <a:ea typeface="微软雅黑" panose="020B0503020204020204" charset="-122"/>
              <a:sym typeface="+mn-ea"/>
            </a:endParaRPr>
          </a:p>
        </p:txBody>
      </p:sp>
      <p:sp>
        <p:nvSpPr>
          <p:cNvPr id="4" name="文本框 3"/>
          <p:cNvSpPr txBox="1"/>
          <p:nvPr/>
        </p:nvSpPr>
        <p:spPr>
          <a:xfrm>
            <a:off x="5897245" y="2065020"/>
            <a:ext cx="942340" cy="583565"/>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rPr>
              <a:t>02</a:t>
            </a:r>
            <a:endPar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endParaRPr>
          </a:p>
        </p:txBody>
      </p:sp>
      <p:sp>
        <p:nvSpPr>
          <p:cNvPr id="5" name="文本框 4"/>
          <p:cNvSpPr txBox="1"/>
          <p:nvPr/>
        </p:nvSpPr>
        <p:spPr>
          <a:xfrm>
            <a:off x="5897245" y="2995295"/>
            <a:ext cx="942340" cy="583565"/>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rPr>
              <a:t>03</a:t>
            </a:r>
            <a:endPar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endParaRPr>
          </a:p>
        </p:txBody>
      </p:sp>
      <p:sp>
        <p:nvSpPr>
          <p:cNvPr id="7" name="文本框 6"/>
          <p:cNvSpPr txBox="1"/>
          <p:nvPr/>
        </p:nvSpPr>
        <p:spPr>
          <a:xfrm>
            <a:off x="5897245" y="3841750"/>
            <a:ext cx="942340" cy="583565"/>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rPr>
              <a:t>04</a:t>
            </a:r>
            <a:endPar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endParaRPr>
          </a:p>
        </p:txBody>
      </p:sp>
      <p:sp>
        <p:nvSpPr>
          <p:cNvPr id="8" name="文本框 7"/>
          <p:cNvSpPr txBox="1"/>
          <p:nvPr/>
        </p:nvSpPr>
        <p:spPr>
          <a:xfrm>
            <a:off x="5897245" y="4802505"/>
            <a:ext cx="942340" cy="583565"/>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rPr>
              <a:t>05</a:t>
            </a:r>
            <a:endParaRPr lang="en-US" altLang="zh-CN" sz="3200" b="1" noProof="0" dirty="0">
              <a:solidFill>
                <a:schemeClr val="tx1"/>
              </a:solidFill>
              <a:effectLst>
                <a:outerShdw blurRad="38100" dist="19050" dir="2700000" algn="tl" rotWithShape="0">
                  <a:schemeClr val="dk1">
                    <a:alpha val="40000"/>
                  </a:schemeClr>
                </a:outerShdw>
              </a:effectLst>
              <a:uLnTx/>
              <a:uFillTx/>
              <a:latin typeface="Vladimir Script" panose="03050402040407070305" charset="0"/>
              <a:ea typeface="方正舒体" panose="02010601030101010101" pitchFamily="2" charset="-122"/>
              <a:sym typeface="+mn-ea"/>
            </a:endParaRPr>
          </a:p>
        </p:txBody>
      </p:sp>
      <p:sp>
        <p:nvSpPr>
          <p:cNvPr id="10" name="文本框 9"/>
          <p:cNvSpPr txBox="1"/>
          <p:nvPr/>
        </p:nvSpPr>
        <p:spPr>
          <a:xfrm>
            <a:off x="6839585" y="4864100"/>
            <a:ext cx="3320415" cy="460375"/>
          </a:xfrm>
          <a:prstGeom prst="rect">
            <a:avLst/>
          </a:prstGeom>
          <a:noFill/>
        </p:spPr>
        <p:txBody>
          <a:bodyPr wrap="square" rtlCol="0">
            <a:spAutoFit/>
          </a:bodyPr>
          <a:p>
            <a:r>
              <a:rPr lang="zh-CN" altLang="en-US" sz="2400">
                <a:solidFill>
                  <a:schemeClr val="tx1"/>
                </a:solidFill>
                <a:latin typeface="微软雅黑" panose="020B0503020204020204" charset="-122"/>
                <a:ea typeface="微软雅黑" panose="020B0503020204020204" charset="-122"/>
                <a:sym typeface="+mn-ea"/>
              </a:rPr>
              <a:t>结论</a:t>
            </a:r>
            <a:endParaRPr lang="zh-CN" altLang="en-US" sz="2400">
              <a:solidFill>
                <a:schemeClr val="tx1"/>
              </a:solidFill>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cstate="print"/>
          <a:srcRect l="52522"/>
          <a:stretch>
            <a:fillRect/>
          </a:stretch>
        </p:blipFill>
        <p:spPr>
          <a:xfrm flipH="1" flipV="1">
            <a:off x="9069070" y="107315"/>
            <a:ext cx="3251200" cy="6817360"/>
          </a:xfrm>
          <a:prstGeom prst="rect">
            <a:avLst/>
          </a:prstGeom>
        </p:spPr>
      </p:pic>
      <p:sp>
        <p:nvSpPr>
          <p:cNvPr id="12" name="文本框 11"/>
          <p:cNvSpPr txBox="1"/>
          <p:nvPr/>
        </p:nvSpPr>
        <p:spPr>
          <a:xfrm>
            <a:off x="2633980" y="3491865"/>
            <a:ext cx="6924040" cy="829945"/>
          </a:xfrm>
          <a:prstGeom prst="rect">
            <a:avLst/>
          </a:prstGeom>
          <a:noFill/>
        </p:spPr>
        <p:txBody>
          <a:bodyPr wrap="square" rtlCol="0">
            <a:spAutoFit/>
          </a:bodyPr>
          <a:lstStyle/>
          <a:p>
            <a:pPr algn="ctr"/>
            <a:r>
              <a:rPr lang="zh-CN" altLang="en-US" sz="4800">
                <a:latin typeface="微软雅黑" panose="020B0503020204020204" charset="-122"/>
                <a:ea typeface="微软雅黑" panose="020B0503020204020204" charset="-122"/>
                <a:sym typeface="+mn-ea"/>
              </a:rPr>
              <a:t>贝叶斯公式的应用</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2" name="文本框 1"/>
          <p:cNvSpPr txBox="1"/>
          <p:nvPr/>
        </p:nvSpPr>
        <p:spPr>
          <a:xfrm>
            <a:off x="4427220" y="1276985"/>
            <a:ext cx="3169285" cy="2214880"/>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rPr>
              <a:t>04</a:t>
            </a:r>
            <a:endPar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503237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示例</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1</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9" name="文本框 8"/>
          <p:cNvSpPr txBox="1"/>
          <p:nvPr/>
        </p:nvSpPr>
        <p:spPr>
          <a:xfrm>
            <a:off x="323215" y="1901190"/>
            <a:ext cx="2753995" cy="27070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sz="2000" kern="0" dirty="0">
                <a:solidFill>
                  <a:schemeClr val="tx1"/>
                </a:solidFill>
                <a:latin typeface="微软雅黑" panose="020B0503020204020204" charset="-122"/>
                <a:ea typeface="微软雅黑" panose="020B0503020204020204" charset="-122"/>
                <a:sym typeface="+mn-ea"/>
              </a:rPr>
              <a:t>定了如</a:t>
            </a:r>
            <a:r>
              <a:rPr lang="zh-CN" sz="2000" kern="0" dirty="0">
                <a:solidFill>
                  <a:schemeClr val="tx1"/>
                </a:solidFill>
                <a:latin typeface="微软雅黑" panose="020B0503020204020204" charset="-122"/>
                <a:ea typeface="微软雅黑" panose="020B0503020204020204" charset="-122"/>
                <a:sym typeface="+mn-ea"/>
              </a:rPr>
              <a:t>右表所示的</a:t>
            </a:r>
            <a:r>
              <a:rPr sz="2000" kern="0" dirty="0">
                <a:solidFill>
                  <a:schemeClr val="tx1"/>
                </a:solidFill>
                <a:latin typeface="微软雅黑" panose="020B0503020204020204" charset="-122"/>
                <a:ea typeface="微软雅黑" panose="020B0503020204020204" charset="-122"/>
                <a:sym typeface="+mn-ea"/>
              </a:rPr>
              <a:t>训练样本数据，我们学习的目标是根据新给定的天气状况判断你是否要出门。</a:t>
            </a:r>
            <a:endParaRPr sz="2000" kern="0" dirty="0">
              <a:solidFill>
                <a:schemeClr val="tx1"/>
              </a:solidFill>
              <a:latin typeface="微软雅黑" panose="020B0503020204020204" charset="-122"/>
              <a:ea typeface="微软雅黑" panose="020B0503020204020204" charset="-122"/>
              <a:sym typeface="+mn-ea"/>
            </a:endParaRPr>
          </a:p>
          <a:p>
            <a:pPr indent="0" algn="l"/>
            <a:endParaRPr lang="en-US" altLang="zh-CN" sz="2000" kern="0" noProof="0" dirty="0" smtClean="0">
              <a:ln>
                <a:noFill/>
              </a:ln>
              <a:solidFill>
                <a:schemeClr val="tx1"/>
              </a:solidFill>
              <a:uLnTx/>
              <a:uFillTx/>
              <a:latin typeface="微软雅黑" panose="020B0503020204020204" charset="-122"/>
              <a:ea typeface="微软雅黑" panose="020B0503020204020204" charset="-122"/>
              <a:sym typeface="+mn-ea"/>
            </a:endParaRPr>
          </a:p>
        </p:txBody>
      </p:sp>
      <p:graphicFrame>
        <p:nvGraphicFramePr>
          <p:cNvPr id="3" name="表格 2"/>
          <p:cNvGraphicFramePr/>
          <p:nvPr/>
        </p:nvGraphicFramePr>
        <p:xfrm>
          <a:off x="3354070" y="661670"/>
          <a:ext cx="8551545" cy="5743575"/>
        </p:xfrm>
        <a:graphic>
          <a:graphicData uri="http://schemas.openxmlformats.org/drawingml/2006/table">
            <a:tbl>
              <a:tblPr firstRow="1" bandRow="1">
                <a:tableStyleId>{5940675A-B579-460E-94D1-54222C63F5DA}</a:tableStyleId>
              </a:tblPr>
              <a:tblGrid>
                <a:gridCol w="1424305"/>
                <a:gridCol w="1424940"/>
                <a:gridCol w="1424305"/>
                <a:gridCol w="1425575"/>
                <a:gridCol w="1423670"/>
                <a:gridCol w="1428750"/>
              </a:tblGrid>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Day</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天气</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温度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湿度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是否要出门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晴朗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高温</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较高</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弱风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晴朗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高温</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较高</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强风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多云</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高温</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较高</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弱风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适中</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较高</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弱风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凉爽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正常</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弱风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凉爽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正常</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强风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D7</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多云</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凉爽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正常</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强风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晴朗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适中</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较高</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弱风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D9</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晴朗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凉爽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正常</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弱风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适中</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正常</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弱风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D11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晴朗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适中</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正常</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强风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D12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多云</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高温</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较高</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强风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D13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多云</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高温</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正常</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弱风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905">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D14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适中</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较高</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强风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150000"/>
                        </a:lnSpc>
                        <a:buNone/>
                      </a:pPr>
                      <a:r>
                        <a:rPr lang="en-US" sz="1200" b="0">
                          <a:latin typeface="宋体" panose="02010600030101010101" pitchFamily="2" charset="-122"/>
                          <a:ea typeface="宋体" panose="02010600030101010101" pitchFamily="2" charset="-122"/>
                          <a:cs typeface="宋体" panose="02010600030101010101" pitchFamily="2" charset="-122"/>
                        </a:rPr>
                        <a:t>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86" name="文本框 85"/>
          <p:cNvSpPr txBox="1"/>
          <p:nvPr/>
        </p:nvSpPr>
        <p:spPr>
          <a:xfrm>
            <a:off x="2059940" y="1470660"/>
            <a:ext cx="9436735" cy="1753235"/>
          </a:xfrm>
          <a:prstGeom prst="rect">
            <a:avLst/>
          </a:prstGeom>
          <a:noFill/>
        </p:spPr>
        <p:txBody>
          <a:bodyPr wrap="square" rtlCol="0">
            <a:spAutoFit/>
            <a:scene3d>
              <a:camera prst="orthographicFront"/>
              <a:lightRig rig="threePt" dir="t"/>
            </a:scene3d>
          </a:bodyPr>
          <a:lstStyle/>
          <a:p>
            <a:pPr indent="0">
              <a:lnSpc>
                <a:spcPct val="150000"/>
              </a:lnSpc>
              <a:spcBef>
                <a:spcPts val="0"/>
              </a:spcBef>
              <a:spcAft>
                <a:spcPts val="0"/>
              </a:spcAft>
            </a:pPr>
            <a:r>
              <a:rPr lang="zh-CN" altLang="da-DK" sz="2400" b="1" dirty="0" smtClean="0">
                <a:latin typeface="微软雅黑" panose="020B0503020204020204" charset="-122"/>
                <a:ea typeface="微软雅黑" panose="020B0503020204020204" charset="-122"/>
                <a:sym typeface="+mn-ea"/>
              </a:rPr>
              <a:t>把天气状况作为随机变量x，可以用一个四维向量来表示且假设各个分量是相互独立的；需要做出的决策作为随机变量y，用二维向量表示，即：</a:t>
            </a:r>
            <a:endParaRPr lang="zh-CN" altLang="da-DK" sz="2400" b="1" dirty="0" smtClean="0">
              <a:latin typeface="微软雅黑" panose="020B0503020204020204" charset="-122"/>
              <a:ea typeface="微软雅黑" panose="020B0503020204020204" charset="-122"/>
              <a:sym typeface="+mn-ea"/>
            </a:endParaRPr>
          </a:p>
        </p:txBody>
      </p:sp>
      <p:sp>
        <p:nvSpPr>
          <p:cNvPr id="8" name="TextBox 1956"/>
          <p:cNvSpPr/>
          <p:nvPr/>
        </p:nvSpPr>
        <p:spPr>
          <a:xfrm>
            <a:off x="2053590" y="1028700"/>
            <a:ext cx="3372485" cy="460375"/>
          </a:xfrm>
          <a:prstGeom prst="rect">
            <a:avLst/>
          </a:prstGeom>
          <a:noFill/>
          <a:ln w="9525">
            <a:noFill/>
            <a:miter/>
          </a:ln>
        </p:spPr>
        <p:txBody>
          <a:bodyPr wrap="square">
            <a:spAutoFit/>
            <a:scene3d>
              <a:camera prst="orthographicFront"/>
              <a:lightRig rig="threePt" dir="t"/>
            </a:scene3d>
          </a:bodyPr>
          <a:lstStyle/>
          <a:p>
            <a:pPr lvl="0" algn="l"/>
            <a:r>
              <a:rPr lang="zh-CN" altLang="en-US" sz="2400" b="1" dirty="0">
                <a:solidFill>
                  <a:schemeClr val="accent5">
                    <a:lumMod val="75000"/>
                  </a:schemeClr>
                </a:solidFill>
                <a:effectLst/>
                <a:latin typeface="微软雅黑" panose="020B0503020204020204" charset="-122"/>
                <a:ea typeface="微软雅黑" panose="020B0503020204020204" charset="-122"/>
                <a:sym typeface="Arial" panose="020B0604020202020204" pitchFamily="34" charset="0"/>
              </a:rPr>
              <a:t>问题的分析和表示</a:t>
            </a:r>
            <a:endParaRPr lang="zh-CN" altLang="en-US" sz="2400" b="1" dirty="0">
              <a:solidFill>
                <a:schemeClr val="accent5">
                  <a:lumMod val="75000"/>
                </a:schemeClr>
              </a:solidFill>
              <a:effectLst/>
              <a:latin typeface="微软雅黑" panose="020B0503020204020204" charset="-122"/>
              <a:ea typeface="微软雅黑" panose="020B0503020204020204" charset="-122"/>
              <a:sym typeface="Arial" panose="020B0604020202020204" pitchFamily="34" charset="0"/>
            </a:endParaRPr>
          </a:p>
        </p:txBody>
      </p:sp>
      <p:pic>
        <p:nvPicPr>
          <p:cNvPr id="9" name="图片 8" descr="1换]"/>
          <p:cNvPicPr>
            <a:picLocks noChangeAspect="1"/>
          </p:cNvPicPr>
          <p:nvPr/>
        </p:nvPicPr>
        <p:blipFill>
          <a:blip r:embed="rId2" cstate="print"/>
          <a:stretch>
            <a:fillRect/>
          </a:stretch>
        </p:blipFill>
        <p:spPr>
          <a:xfrm flipH="1" flipV="1">
            <a:off x="1042035" y="1087755"/>
            <a:ext cx="895985" cy="892810"/>
          </a:xfrm>
          <a:prstGeom prst="rect">
            <a:avLst/>
          </a:prstGeom>
        </p:spPr>
      </p:pic>
      <p:graphicFrame>
        <p:nvGraphicFramePr>
          <p:cNvPr id="2" name="对象 -2147482525"/>
          <p:cNvGraphicFramePr>
            <a:graphicFrameLocks noChangeAspect="1"/>
          </p:cNvGraphicFramePr>
          <p:nvPr/>
        </p:nvGraphicFramePr>
        <p:xfrm>
          <a:off x="2059940" y="3258820"/>
          <a:ext cx="1438910" cy="1669415"/>
        </p:xfrm>
        <a:graphic>
          <a:graphicData uri="http://schemas.openxmlformats.org/presentationml/2006/ole">
            <mc:AlternateContent xmlns:mc="http://schemas.openxmlformats.org/markup-compatibility/2006">
              <mc:Choice xmlns:v="urn:schemas-microsoft-com:vml" Requires="v">
                <p:oleObj spid="_x0000_s3076" name="" r:id="rId3" imgW="723900" imgH="965200" progId="Equation.KSEE3">
                  <p:embed/>
                </p:oleObj>
              </mc:Choice>
              <mc:Fallback>
                <p:oleObj name="" r:id="rId3" imgW="723900" imgH="965200" progId="Equation.KSEE3">
                  <p:embed/>
                  <p:pic>
                    <p:nvPicPr>
                      <p:cNvPr id="0" name="图片 3075"/>
                      <p:cNvPicPr/>
                      <p:nvPr/>
                    </p:nvPicPr>
                    <p:blipFill>
                      <a:blip r:embed="rId4"/>
                      <a:stretch>
                        <a:fillRect/>
                      </a:stretch>
                    </p:blipFill>
                    <p:spPr>
                      <a:xfrm>
                        <a:off x="2059940" y="3258820"/>
                        <a:ext cx="1438910" cy="1669415"/>
                      </a:xfrm>
                      <a:prstGeom prst="rect">
                        <a:avLst/>
                      </a:prstGeom>
                      <a:noFill/>
                      <a:ln w="38100">
                        <a:noFill/>
                        <a:miter/>
                      </a:ln>
                    </p:spPr>
                  </p:pic>
                </p:oleObj>
              </mc:Fallback>
            </mc:AlternateContent>
          </a:graphicData>
        </a:graphic>
      </p:graphicFrame>
      <p:graphicFrame>
        <p:nvGraphicFramePr>
          <p:cNvPr id="3" name="对象 -2147482524"/>
          <p:cNvGraphicFramePr>
            <a:graphicFrameLocks noChangeAspect="1"/>
          </p:cNvGraphicFramePr>
          <p:nvPr/>
        </p:nvGraphicFramePr>
        <p:xfrm>
          <a:off x="4491990" y="3905250"/>
          <a:ext cx="1835150" cy="489585"/>
        </p:xfrm>
        <a:graphic>
          <a:graphicData uri="http://schemas.openxmlformats.org/presentationml/2006/ole">
            <mc:AlternateContent xmlns:mc="http://schemas.openxmlformats.org/markup-compatibility/2006">
              <mc:Choice xmlns:v="urn:schemas-microsoft-com:vml" Requires="v">
                <p:oleObj spid="_x0000_s5" name="" r:id="rId5" imgW="812800" imgH="215900" progId="Equation.KSEE3">
                  <p:embed/>
                </p:oleObj>
              </mc:Choice>
              <mc:Fallback>
                <p:oleObj name="" r:id="rId5" imgW="812800" imgH="215900" progId="Equation.KSEE3">
                  <p:embed/>
                  <p:pic>
                    <p:nvPicPr>
                      <p:cNvPr id="0" name="图片 1"/>
                      <p:cNvPicPr/>
                      <p:nvPr/>
                    </p:nvPicPr>
                    <p:blipFill>
                      <a:blip r:embed="rId6"/>
                      <a:stretch>
                        <a:fillRect/>
                      </a:stretch>
                    </p:blipFill>
                    <p:spPr>
                      <a:xfrm>
                        <a:off x="4491990" y="3905250"/>
                        <a:ext cx="1835150" cy="489585"/>
                      </a:xfrm>
                      <a:prstGeom prst="rect">
                        <a:avLst/>
                      </a:prstGeom>
                      <a:noFill/>
                      <a:ln w="38100">
                        <a:noFill/>
                        <a:miter/>
                      </a:ln>
                    </p:spPr>
                  </p:pic>
                </p:oleObj>
              </mc:Fallback>
            </mc:AlternateContent>
          </a:graphicData>
        </a:graphic>
      </p:graphicFrame>
      <p:pic>
        <p:nvPicPr>
          <p:cNvPr id="19" name="图片 18" descr="1换]"/>
          <p:cNvPicPr>
            <a:picLocks noChangeAspect="1"/>
          </p:cNvPicPr>
          <p:nvPr/>
        </p:nvPicPr>
        <p:blipFill>
          <a:blip r:embed="rId2" cstate="print"/>
          <a:stretch>
            <a:fillRect/>
          </a:stretch>
        </p:blipFill>
        <p:spPr>
          <a:xfrm flipH="1" flipV="1">
            <a:off x="1028700" y="1127125"/>
            <a:ext cx="895985" cy="892810"/>
          </a:xfrm>
          <a:prstGeom prst="rect">
            <a:avLst/>
          </a:prstGeom>
        </p:spPr>
      </p:pic>
      <p:sp>
        <p:nvSpPr>
          <p:cNvPr id="27" name="文本框 26"/>
          <p:cNvSpPr txBox="1"/>
          <p:nvPr/>
        </p:nvSpPr>
        <p:spPr>
          <a:xfrm>
            <a:off x="600710" y="262890"/>
            <a:ext cx="5032375" cy="398780"/>
          </a:xfrm>
          <a:prstGeom prst="rect">
            <a:avLst/>
          </a:prstGeom>
          <a:noFill/>
        </p:spPr>
        <p:txBody>
          <a:bodyPr wrap="square" rtlCol="0">
            <a:spAutoFit/>
            <a:scene3d>
              <a:camera prst="orthographicFront"/>
              <a:lightRig rig="threePt" dir="t"/>
            </a:scene3d>
          </a:bodyPr>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示例</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1</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35" name="文本框 34"/>
          <p:cNvSpPr txBox="1"/>
          <p:nvPr/>
        </p:nvSpPr>
        <p:spPr>
          <a:xfrm>
            <a:off x="1938020" y="4928235"/>
            <a:ext cx="9132570" cy="1614805"/>
          </a:xfrm>
          <a:prstGeom prst="rect">
            <a:avLst/>
          </a:prstGeom>
          <a:noFill/>
        </p:spPr>
        <p:txBody>
          <a:bodyPr wrap="square" rtlCol="0">
            <a:spAutoFit/>
            <a:scene3d>
              <a:camera prst="orthographicFront"/>
              <a:lightRig rig="threePt" dir="t"/>
            </a:scene3d>
          </a:bodyPr>
          <a:p>
            <a:pPr indent="0" fontAlgn="auto">
              <a:lnSpc>
                <a:spcPct val="150000"/>
              </a:lnSpc>
              <a:spcBef>
                <a:spcPts val="0"/>
              </a:spcBef>
              <a:spcAft>
                <a:spcPts val="0"/>
              </a:spcAft>
            </a:pPr>
            <a:r>
              <a:rPr sz="2400" b="1">
                <a:latin typeface="微软雅黑" panose="020B0503020204020204" charset="-122"/>
                <a:ea typeface="微软雅黑" panose="020B0503020204020204" charset="-122"/>
                <a:cs typeface="微软雅黑" panose="020B0503020204020204" charset="-122"/>
                <a:sym typeface="+mn-ea"/>
              </a:rPr>
              <a:t>通过训练数据计算后验概率           和           ，</a:t>
            </a:r>
            <a:r>
              <a:rPr lang="zh-CN" sz="2400" b="1">
                <a:latin typeface="微软雅黑" panose="020B0503020204020204" charset="-122"/>
                <a:ea typeface="微软雅黑" panose="020B0503020204020204" charset="-122"/>
                <a:cs typeface="微软雅黑" panose="020B0503020204020204" charset="-122"/>
                <a:sym typeface="+mn-ea"/>
              </a:rPr>
              <a:t>如</a:t>
            </a:r>
            <a:r>
              <a:rPr sz="2400" b="1">
                <a:latin typeface="微软雅黑" panose="020B0503020204020204" charset="-122"/>
                <a:ea typeface="微软雅黑" panose="020B0503020204020204" charset="-122"/>
                <a:cs typeface="微软雅黑" panose="020B0503020204020204" charset="-122"/>
                <a:sym typeface="+mn-ea"/>
              </a:rPr>
              <a:t>果                      ，那么新试验分类为“是”，否则为“否”</a:t>
            </a:r>
            <a:endParaRPr b="1">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spcBef>
                <a:spcPts val="0"/>
              </a:spcBef>
              <a:spcAft>
                <a:spcPts val="0"/>
              </a:spcAft>
            </a:pPr>
            <a:endParaRPr lang="zh-CN" altLang="da-DK" b="1"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36" name="对象 -2147482523"/>
          <p:cNvGraphicFramePr>
            <a:graphicFrameLocks noChangeAspect="1"/>
          </p:cNvGraphicFramePr>
          <p:nvPr/>
        </p:nvGraphicFramePr>
        <p:xfrm>
          <a:off x="5692140" y="5076190"/>
          <a:ext cx="944880" cy="485775"/>
        </p:xfrm>
        <a:graphic>
          <a:graphicData uri="http://schemas.openxmlformats.org/presentationml/2006/ole">
            <mc:AlternateContent xmlns:mc="http://schemas.openxmlformats.org/markup-compatibility/2006">
              <mc:Choice xmlns:v="urn:schemas-microsoft-com:vml" Requires="v">
                <p:oleObj spid="_x0000_s37" name="" r:id="rId7" imgW="508000" imgH="254000" progId="Equation.KSEE3">
                  <p:embed/>
                </p:oleObj>
              </mc:Choice>
              <mc:Fallback>
                <p:oleObj name="" r:id="rId7" imgW="508000" imgH="254000" progId="Equation.KSEE3">
                  <p:embed/>
                  <p:pic>
                    <p:nvPicPr>
                      <p:cNvPr id="0" name="图片 2"/>
                      <p:cNvPicPr/>
                      <p:nvPr/>
                    </p:nvPicPr>
                    <p:blipFill>
                      <a:blip r:embed="rId8"/>
                      <a:stretch>
                        <a:fillRect/>
                      </a:stretch>
                    </p:blipFill>
                    <p:spPr>
                      <a:xfrm>
                        <a:off x="5692140" y="5076190"/>
                        <a:ext cx="944880" cy="485775"/>
                      </a:xfrm>
                      <a:prstGeom prst="rect">
                        <a:avLst/>
                      </a:prstGeom>
                      <a:noFill/>
                      <a:ln w="38100">
                        <a:noFill/>
                        <a:miter/>
                      </a:ln>
                    </p:spPr>
                  </p:pic>
                </p:oleObj>
              </mc:Fallback>
            </mc:AlternateContent>
          </a:graphicData>
        </a:graphic>
      </p:graphicFrame>
      <p:graphicFrame>
        <p:nvGraphicFramePr>
          <p:cNvPr id="38" name="对象 -2147482522"/>
          <p:cNvGraphicFramePr>
            <a:graphicFrameLocks noChangeAspect="1"/>
          </p:cNvGraphicFramePr>
          <p:nvPr/>
        </p:nvGraphicFramePr>
        <p:xfrm>
          <a:off x="7025640" y="5056505"/>
          <a:ext cx="1070610" cy="566420"/>
        </p:xfrm>
        <a:graphic>
          <a:graphicData uri="http://schemas.openxmlformats.org/presentationml/2006/ole">
            <mc:AlternateContent xmlns:mc="http://schemas.openxmlformats.org/markup-compatibility/2006">
              <mc:Choice xmlns:v="urn:schemas-microsoft-com:vml" Requires="v">
                <p:oleObj spid="_x0000_s39" name="" r:id="rId9" imgW="495300" imgH="254000" progId="Equation.KSEE3">
                  <p:embed/>
                </p:oleObj>
              </mc:Choice>
              <mc:Fallback>
                <p:oleObj name="" r:id="rId9" imgW="495300" imgH="254000" progId="Equation.KSEE3">
                  <p:embed/>
                  <p:pic>
                    <p:nvPicPr>
                      <p:cNvPr id="0" name="图片 5"/>
                      <p:cNvPicPr/>
                      <p:nvPr/>
                    </p:nvPicPr>
                    <p:blipFill>
                      <a:blip r:embed="rId10"/>
                      <a:stretch>
                        <a:fillRect/>
                      </a:stretch>
                    </p:blipFill>
                    <p:spPr>
                      <a:xfrm>
                        <a:off x="7025640" y="5056505"/>
                        <a:ext cx="1070610" cy="566420"/>
                      </a:xfrm>
                      <a:prstGeom prst="rect">
                        <a:avLst/>
                      </a:prstGeom>
                      <a:noFill/>
                      <a:ln w="38100">
                        <a:noFill/>
                        <a:miter/>
                      </a:ln>
                    </p:spPr>
                  </p:pic>
                </p:oleObj>
              </mc:Fallback>
            </mc:AlternateContent>
          </a:graphicData>
        </a:graphic>
      </p:graphicFrame>
      <p:graphicFrame>
        <p:nvGraphicFramePr>
          <p:cNvPr id="40" name="对象 -2147482521"/>
          <p:cNvGraphicFramePr>
            <a:graphicFrameLocks noChangeAspect="1"/>
          </p:cNvGraphicFramePr>
          <p:nvPr/>
        </p:nvGraphicFramePr>
        <p:xfrm>
          <a:off x="8928735" y="5076190"/>
          <a:ext cx="2020570" cy="481965"/>
        </p:xfrm>
        <a:graphic>
          <a:graphicData uri="http://schemas.openxmlformats.org/presentationml/2006/ole">
            <mc:AlternateContent xmlns:mc="http://schemas.openxmlformats.org/markup-compatibility/2006">
              <mc:Choice xmlns:v="urn:schemas-microsoft-com:vml" Requires="v">
                <p:oleObj spid="_x0000_s41" name="" r:id="rId11" imgW="1091565" imgH="254000" progId="Equation.KSEE3">
                  <p:embed/>
                </p:oleObj>
              </mc:Choice>
              <mc:Fallback>
                <p:oleObj name="" r:id="rId11" imgW="1091565" imgH="254000" progId="Equation.KSEE3">
                  <p:embed/>
                  <p:pic>
                    <p:nvPicPr>
                      <p:cNvPr id="0" name="图片 6"/>
                      <p:cNvPicPr/>
                      <p:nvPr/>
                    </p:nvPicPr>
                    <p:blipFill>
                      <a:blip r:embed="rId12"/>
                      <a:stretch>
                        <a:fillRect/>
                      </a:stretch>
                    </p:blipFill>
                    <p:spPr>
                      <a:xfrm>
                        <a:off x="8928735" y="5076190"/>
                        <a:ext cx="2020570" cy="481965"/>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1211580" y="5384165"/>
            <a:ext cx="860869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同理，可以推得</a:t>
            </a:r>
            <a:endParaRPr lang="zh-CN" altLang="en-US" sz="2400">
              <a:latin typeface="微软雅黑" panose="020B0503020204020204" charset="-122"/>
              <a:ea typeface="微软雅黑" panose="020B0503020204020204" charset="-122"/>
            </a:endParaRPr>
          </a:p>
        </p:txBody>
      </p:sp>
      <p:sp>
        <p:nvSpPr>
          <p:cNvPr id="39" name="文本框 38"/>
          <p:cNvSpPr txBox="1"/>
          <p:nvPr/>
        </p:nvSpPr>
        <p:spPr>
          <a:xfrm>
            <a:off x="2053590" y="4622165"/>
            <a:ext cx="860869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可以推得</a:t>
            </a:r>
            <a:endParaRPr lang="zh-CN" altLang="en-US" sz="2400">
              <a:latin typeface="微软雅黑" panose="020B0503020204020204" charset="-122"/>
              <a:ea typeface="微软雅黑" panose="020B0503020204020204" charset="-122"/>
            </a:endParaRPr>
          </a:p>
        </p:txBody>
      </p:sp>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8" name="TextBox 1956"/>
          <p:cNvSpPr/>
          <p:nvPr/>
        </p:nvSpPr>
        <p:spPr>
          <a:xfrm>
            <a:off x="2053590" y="909320"/>
            <a:ext cx="9422130" cy="829945"/>
          </a:xfrm>
          <a:prstGeom prst="rect">
            <a:avLst/>
          </a:prstGeom>
          <a:noFill/>
          <a:ln w="9525">
            <a:noFill/>
            <a:miter/>
          </a:ln>
        </p:spPr>
        <p:txBody>
          <a:bodyPr wrap="square">
            <a:spAutoFit/>
            <a:scene3d>
              <a:camera prst="orthographicFront"/>
              <a:lightRig rig="threePt" dir="t"/>
            </a:scene3d>
          </a:bodyPr>
          <a:lstStyle/>
          <a:p>
            <a:pPr lvl="0" algn="l"/>
            <a:r>
              <a:rPr lang="zh-CN" altLang="en-US" sz="2400" b="1" dirty="0">
                <a:solidFill>
                  <a:schemeClr val="accent5">
                    <a:lumMod val="75000"/>
                  </a:schemeClr>
                </a:solidFill>
                <a:effectLst/>
                <a:latin typeface="微软雅黑" panose="020B0503020204020204" charset="-122"/>
                <a:ea typeface="微软雅黑" panose="020B0503020204020204" charset="-122"/>
                <a:sym typeface="Arial" panose="020B0604020202020204" pitchFamily="34" charset="0"/>
              </a:rPr>
              <a:t>给定新的天气状况                    ，通过贝叶斯公式进行模式分类，从而给出决策</a:t>
            </a:r>
            <a:endParaRPr lang="zh-CN" altLang="en-US" sz="2400" b="1" dirty="0">
              <a:solidFill>
                <a:schemeClr val="accent5">
                  <a:lumMod val="75000"/>
                </a:schemeClr>
              </a:solidFill>
              <a:effectLst/>
              <a:latin typeface="微软雅黑" panose="020B0503020204020204" charset="-122"/>
              <a:ea typeface="微软雅黑" panose="020B0503020204020204" charset="-122"/>
              <a:sym typeface="Arial" panose="020B0604020202020204" pitchFamily="34" charset="0"/>
            </a:endParaRPr>
          </a:p>
        </p:txBody>
      </p:sp>
      <p:pic>
        <p:nvPicPr>
          <p:cNvPr id="9" name="图片 8" descr="1换]"/>
          <p:cNvPicPr>
            <a:picLocks noChangeAspect="1"/>
          </p:cNvPicPr>
          <p:nvPr/>
        </p:nvPicPr>
        <p:blipFill>
          <a:blip r:embed="rId2" cstate="print"/>
          <a:stretch>
            <a:fillRect/>
          </a:stretch>
        </p:blipFill>
        <p:spPr>
          <a:xfrm flipH="1" flipV="1">
            <a:off x="1042035" y="914400"/>
            <a:ext cx="895985" cy="892810"/>
          </a:xfrm>
          <a:prstGeom prst="rect">
            <a:avLst/>
          </a:prstGeom>
        </p:spPr>
      </p:pic>
      <p:grpSp>
        <p:nvGrpSpPr>
          <p:cNvPr id="14" name="组合 13"/>
          <p:cNvGrpSpPr/>
          <p:nvPr/>
        </p:nvGrpSpPr>
        <p:grpSpPr>
          <a:xfrm>
            <a:off x="1189355" y="1980565"/>
            <a:ext cx="600710" cy="612140"/>
            <a:chOff x="7756" y="7111"/>
            <a:chExt cx="946" cy="964"/>
          </a:xfrm>
        </p:grpSpPr>
        <p:pic>
          <p:nvPicPr>
            <p:cNvPr id="22" name="图片 21" descr="C:\Users\Administrator\Desktop\唯美花朵设计矢量\1换].png1换]"/>
            <p:cNvPicPr>
              <a:picLocks noChangeAspect="1"/>
            </p:cNvPicPr>
            <p:nvPr/>
          </p:nvPicPr>
          <p:blipFill>
            <a:blip r:embed="rId3" cstate="print"/>
            <a:srcRect/>
            <a:stretch>
              <a:fillRect/>
            </a:stretch>
          </p:blipFill>
          <p:spPr>
            <a:xfrm>
              <a:off x="7854" y="7359"/>
              <a:ext cx="719" cy="716"/>
            </a:xfrm>
            <a:prstGeom prst="rect">
              <a:avLst/>
            </a:prstGeom>
            <a:scene3d>
              <a:camera prst="isometricOffAxis2Top"/>
              <a:lightRig rig="threePt" dir="t"/>
            </a:scene3d>
          </p:spPr>
        </p:pic>
        <p:sp>
          <p:nvSpPr>
            <p:cNvPr id="17" name="文本框 16"/>
            <p:cNvSpPr txBox="1"/>
            <p:nvPr/>
          </p:nvSpPr>
          <p:spPr>
            <a:xfrm>
              <a:off x="7756" y="7111"/>
              <a:ext cx="946" cy="822"/>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1</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sp>
        <p:nvSpPr>
          <p:cNvPr id="23" name="文本框 22"/>
          <p:cNvSpPr txBox="1"/>
          <p:nvPr/>
        </p:nvSpPr>
        <p:spPr>
          <a:xfrm>
            <a:off x="2053590" y="1838960"/>
            <a:ext cx="8608695" cy="1198880"/>
          </a:xfrm>
          <a:prstGeom prst="rect">
            <a:avLst/>
          </a:prstGeom>
          <a:noFill/>
        </p:spPr>
        <p:txBody>
          <a:bodyPr wrap="square" rtlCol="0">
            <a:spAutoFit/>
          </a:bodyPr>
          <a:p>
            <a:pPr fontAlgn="auto">
              <a:lnSpc>
                <a:spcPct val="150000"/>
              </a:lnSpc>
            </a:pPr>
            <a:r>
              <a:rPr lang="en-US" altLang="zh-CN" sz="2400">
                <a:latin typeface="微软雅黑" panose="020B0503020204020204" charset="-122"/>
                <a:ea typeface="微软雅黑" panose="020B0503020204020204" charset="-122"/>
                <a:cs typeface="微软雅黑" panose="020B0503020204020204" charset="-122"/>
              </a:rPr>
              <a:t>首先根据表1，用事件发生频率来近似发生的概率，作为先验概率</a:t>
            </a:r>
            <a:r>
              <a:rPr lang="en-US" altLang="zh-CN"/>
              <a:t> </a:t>
            </a:r>
            <a:endParaRPr lang="en-US" altLang="zh-CN"/>
          </a:p>
        </p:txBody>
      </p:sp>
      <p:graphicFrame>
        <p:nvGraphicFramePr>
          <p:cNvPr id="2" name="对象 -2147482519"/>
          <p:cNvGraphicFramePr>
            <a:graphicFrameLocks noChangeAspect="1"/>
          </p:cNvGraphicFramePr>
          <p:nvPr/>
        </p:nvGraphicFramePr>
        <p:xfrm>
          <a:off x="2645410" y="2458720"/>
          <a:ext cx="1707515" cy="687705"/>
        </p:xfrm>
        <a:graphic>
          <a:graphicData uri="http://schemas.openxmlformats.org/presentationml/2006/ole">
            <mc:AlternateContent xmlns:mc="http://schemas.openxmlformats.org/markup-compatibility/2006">
              <mc:Choice xmlns:v="urn:schemas-microsoft-com:vml" Requires="v">
                <p:oleObj spid="_x0000_s28" name="" r:id="rId4" imgW="977900" imgH="393700" progId="Equation.KSEE3">
                  <p:embed/>
                </p:oleObj>
              </mc:Choice>
              <mc:Fallback>
                <p:oleObj name="" r:id="rId4" imgW="977900" imgH="393700" progId="Equation.KSEE3">
                  <p:embed/>
                  <p:pic>
                    <p:nvPicPr>
                      <p:cNvPr id="0" name="图片 27"/>
                      <p:cNvPicPr/>
                      <p:nvPr/>
                    </p:nvPicPr>
                    <p:blipFill>
                      <a:blip r:embed="rId5"/>
                      <a:stretch>
                        <a:fillRect/>
                      </a:stretch>
                    </p:blipFill>
                    <p:spPr>
                      <a:xfrm>
                        <a:off x="2645410" y="2458720"/>
                        <a:ext cx="1707515" cy="687705"/>
                      </a:xfrm>
                      <a:prstGeom prst="rect">
                        <a:avLst/>
                      </a:prstGeom>
                      <a:noFill/>
                      <a:ln w="38100">
                        <a:noFill/>
                        <a:miter/>
                      </a:ln>
                    </p:spPr>
                  </p:pic>
                </p:oleObj>
              </mc:Fallback>
            </mc:AlternateContent>
          </a:graphicData>
        </a:graphic>
      </p:graphicFrame>
      <p:graphicFrame>
        <p:nvGraphicFramePr>
          <p:cNvPr id="3" name="对象 -2147482518"/>
          <p:cNvGraphicFramePr>
            <a:graphicFrameLocks noChangeAspect="1"/>
          </p:cNvGraphicFramePr>
          <p:nvPr/>
        </p:nvGraphicFramePr>
        <p:xfrm>
          <a:off x="4696460" y="2458085"/>
          <a:ext cx="1685290" cy="688340"/>
        </p:xfrm>
        <a:graphic>
          <a:graphicData uri="http://schemas.openxmlformats.org/presentationml/2006/ole">
            <mc:AlternateContent xmlns:mc="http://schemas.openxmlformats.org/markup-compatibility/2006">
              <mc:Choice xmlns:v="urn:schemas-microsoft-com:vml" Requires="v">
                <p:oleObj spid="_x0000_s29" name="" r:id="rId6" imgW="965200" imgH="393700" progId="Equation.KSEE3">
                  <p:embed/>
                </p:oleObj>
              </mc:Choice>
              <mc:Fallback>
                <p:oleObj name="" r:id="rId6" imgW="965200" imgH="393700" progId="Equation.KSEE3">
                  <p:embed/>
                  <p:pic>
                    <p:nvPicPr>
                      <p:cNvPr id="0" name="图片 28"/>
                      <p:cNvPicPr/>
                      <p:nvPr/>
                    </p:nvPicPr>
                    <p:blipFill>
                      <a:blip r:embed="rId7"/>
                      <a:stretch>
                        <a:fillRect/>
                      </a:stretch>
                    </p:blipFill>
                    <p:spPr>
                      <a:xfrm>
                        <a:off x="4696460" y="2458085"/>
                        <a:ext cx="1685290" cy="688340"/>
                      </a:xfrm>
                      <a:prstGeom prst="rect">
                        <a:avLst/>
                      </a:prstGeom>
                      <a:noFill/>
                      <a:ln w="38100">
                        <a:noFill/>
                        <a:miter/>
                      </a:ln>
                    </p:spPr>
                  </p:pic>
                </p:oleObj>
              </mc:Fallback>
            </mc:AlternateContent>
          </a:graphicData>
        </a:graphic>
      </p:graphicFrame>
      <p:grpSp>
        <p:nvGrpSpPr>
          <p:cNvPr id="30" name="组合 29"/>
          <p:cNvGrpSpPr/>
          <p:nvPr/>
        </p:nvGrpSpPr>
        <p:grpSpPr>
          <a:xfrm>
            <a:off x="1207770" y="3277870"/>
            <a:ext cx="600710" cy="612140"/>
            <a:chOff x="7756" y="7111"/>
            <a:chExt cx="946" cy="964"/>
          </a:xfrm>
        </p:grpSpPr>
        <p:pic>
          <p:nvPicPr>
            <p:cNvPr id="31" name="图片 30" descr="C:\Users\Administrator\Desktop\唯美花朵设计矢量\1换].png1换]"/>
            <p:cNvPicPr>
              <a:picLocks noChangeAspect="1"/>
            </p:cNvPicPr>
            <p:nvPr/>
          </p:nvPicPr>
          <p:blipFill>
            <a:blip r:embed="rId3" cstate="print"/>
            <a:srcRect/>
            <a:stretch>
              <a:fillRect/>
            </a:stretch>
          </p:blipFill>
          <p:spPr>
            <a:xfrm>
              <a:off x="7854" y="7359"/>
              <a:ext cx="719" cy="716"/>
            </a:xfrm>
            <a:prstGeom prst="rect">
              <a:avLst/>
            </a:prstGeom>
            <a:scene3d>
              <a:camera prst="isometricOffAxis2Top"/>
              <a:lightRig rig="threePt" dir="t"/>
            </a:scene3d>
          </p:spPr>
        </p:pic>
        <p:sp>
          <p:nvSpPr>
            <p:cNvPr id="32" name="文本框 31"/>
            <p:cNvSpPr txBox="1"/>
            <p:nvPr/>
          </p:nvSpPr>
          <p:spPr>
            <a:xfrm>
              <a:off x="7756" y="7111"/>
              <a:ext cx="946" cy="822"/>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2</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sp>
        <p:nvSpPr>
          <p:cNvPr id="33" name="文本框 32"/>
          <p:cNvSpPr txBox="1"/>
          <p:nvPr/>
        </p:nvSpPr>
        <p:spPr>
          <a:xfrm>
            <a:off x="2053590" y="3175635"/>
            <a:ext cx="8608695" cy="645160"/>
          </a:xfrm>
          <a:prstGeom prst="rect">
            <a:avLst/>
          </a:prstGeom>
          <a:noFill/>
        </p:spPr>
        <p:txBody>
          <a:bodyPr wrap="square" rtlCol="0">
            <a:spAutoFit/>
          </a:bodyPr>
          <a:p>
            <a:pPr fontAlgn="auto">
              <a:lnSpc>
                <a:spcPct val="150000"/>
              </a:lnSpc>
            </a:pPr>
            <a:r>
              <a:rPr lang="en-US" altLang="zh-CN" sz="2400">
                <a:latin typeface="微软雅黑" panose="020B0503020204020204" charset="-122"/>
                <a:ea typeface="微软雅黑" panose="020B0503020204020204" charset="-122"/>
              </a:rPr>
              <a:t>同样用频率近似概率，计算各个条件概率</a:t>
            </a:r>
            <a:endParaRPr lang="en-US" altLang="zh-CN" sz="2400">
              <a:latin typeface="微软雅黑" panose="020B0503020204020204" charset="-122"/>
              <a:ea typeface="微软雅黑" panose="020B0503020204020204" charset="-122"/>
            </a:endParaRPr>
          </a:p>
        </p:txBody>
      </p:sp>
      <p:graphicFrame>
        <p:nvGraphicFramePr>
          <p:cNvPr id="5" name="对象 -2147482517"/>
          <p:cNvGraphicFramePr>
            <a:graphicFrameLocks noChangeAspect="1"/>
          </p:cNvGraphicFramePr>
          <p:nvPr/>
        </p:nvGraphicFramePr>
        <p:xfrm>
          <a:off x="1529715" y="3890010"/>
          <a:ext cx="2642235" cy="732155"/>
        </p:xfrm>
        <a:graphic>
          <a:graphicData uri="http://schemas.openxmlformats.org/presentationml/2006/ole">
            <mc:AlternateContent xmlns:mc="http://schemas.openxmlformats.org/markup-compatibility/2006">
              <mc:Choice xmlns:v="urn:schemas-microsoft-com:vml" Requires="v">
                <p:oleObj spid="_x0000_s34" name="" r:id="rId8" imgW="1422400" imgH="393700" progId="Equation.KSEE3">
                  <p:embed/>
                </p:oleObj>
              </mc:Choice>
              <mc:Fallback>
                <p:oleObj name="" r:id="rId8" imgW="1422400" imgH="393700" progId="Equation.KSEE3">
                  <p:embed/>
                  <p:pic>
                    <p:nvPicPr>
                      <p:cNvPr id="0" name="图片 33"/>
                      <p:cNvPicPr/>
                      <p:nvPr/>
                    </p:nvPicPr>
                    <p:blipFill>
                      <a:blip r:embed="rId9"/>
                      <a:stretch>
                        <a:fillRect/>
                      </a:stretch>
                    </p:blipFill>
                    <p:spPr>
                      <a:xfrm>
                        <a:off x="1529715" y="3890010"/>
                        <a:ext cx="2642235" cy="732155"/>
                      </a:xfrm>
                      <a:prstGeom prst="rect">
                        <a:avLst/>
                      </a:prstGeom>
                      <a:noFill/>
                      <a:ln w="38100">
                        <a:noFill/>
                        <a:miter/>
                      </a:ln>
                    </p:spPr>
                  </p:pic>
                </p:oleObj>
              </mc:Fallback>
            </mc:AlternateContent>
          </a:graphicData>
        </a:graphic>
      </p:graphicFrame>
      <p:graphicFrame>
        <p:nvGraphicFramePr>
          <p:cNvPr id="6" name="对象 -2147482451"/>
          <p:cNvGraphicFramePr>
            <a:graphicFrameLocks noChangeAspect="1"/>
          </p:cNvGraphicFramePr>
          <p:nvPr/>
        </p:nvGraphicFramePr>
        <p:xfrm>
          <a:off x="4352925" y="3948430"/>
          <a:ext cx="2455545" cy="673735"/>
        </p:xfrm>
        <a:graphic>
          <a:graphicData uri="http://schemas.openxmlformats.org/presentationml/2006/ole">
            <mc:AlternateContent xmlns:mc="http://schemas.openxmlformats.org/markup-compatibility/2006">
              <mc:Choice xmlns:v="urn:schemas-microsoft-com:vml" Requires="v">
                <p:oleObj spid="_x0000_s35" name="" r:id="rId10" imgW="1435100" imgH="393700" progId="Equation.KSEE3">
                  <p:embed/>
                </p:oleObj>
              </mc:Choice>
              <mc:Fallback>
                <p:oleObj name="" r:id="rId10" imgW="1435100" imgH="393700" progId="Equation.KSEE3">
                  <p:embed/>
                  <p:pic>
                    <p:nvPicPr>
                      <p:cNvPr id="0" name="图片 34"/>
                      <p:cNvPicPr/>
                      <p:nvPr/>
                    </p:nvPicPr>
                    <p:blipFill>
                      <a:blip r:embed="rId11"/>
                      <a:stretch>
                        <a:fillRect/>
                      </a:stretch>
                    </p:blipFill>
                    <p:spPr>
                      <a:xfrm>
                        <a:off x="4352925" y="3948430"/>
                        <a:ext cx="2455545" cy="673735"/>
                      </a:xfrm>
                      <a:prstGeom prst="rect">
                        <a:avLst/>
                      </a:prstGeom>
                      <a:noFill/>
                      <a:ln w="38100">
                        <a:noFill/>
                        <a:miter/>
                      </a:ln>
                    </p:spPr>
                  </p:pic>
                </p:oleObj>
              </mc:Fallback>
            </mc:AlternateContent>
          </a:graphicData>
        </a:graphic>
      </p:graphicFrame>
      <p:graphicFrame>
        <p:nvGraphicFramePr>
          <p:cNvPr id="7" name="对象 -2147482515"/>
          <p:cNvGraphicFramePr>
            <a:graphicFrameLocks noChangeAspect="1"/>
          </p:cNvGraphicFramePr>
          <p:nvPr/>
        </p:nvGraphicFramePr>
        <p:xfrm>
          <a:off x="7176135" y="3984625"/>
          <a:ext cx="2346960" cy="637540"/>
        </p:xfrm>
        <a:graphic>
          <a:graphicData uri="http://schemas.openxmlformats.org/presentationml/2006/ole">
            <mc:AlternateContent xmlns:mc="http://schemas.openxmlformats.org/markup-compatibility/2006">
              <mc:Choice xmlns:v="urn:schemas-microsoft-com:vml" Requires="v">
                <p:oleObj spid="_x0000_s36" name="" r:id="rId12" imgW="1447800" imgH="393700" progId="Equation.KSEE3">
                  <p:embed/>
                </p:oleObj>
              </mc:Choice>
              <mc:Fallback>
                <p:oleObj name="" r:id="rId12" imgW="1447800" imgH="393700" progId="Equation.KSEE3">
                  <p:embed/>
                  <p:pic>
                    <p:nvPicPr>
                      <p:cNvPr id="0" name="图片 35"/>
                      <p:cNvPicPr/>
                      <p:nvPr/>
                    </p:nvPicPr>
                    <p:blipFill>
                      <a:blip r:embed="rId13"/>
                      <a:stretch>
                        <a:fillRect/>
                      </a:stretch>
                    </p:blipFill>
                    <p:spPr>
                      <a:xfrm>
                        <a:off x="7176135" y="3984625"/>
                        <a:ext cx="2346960" cy="637540"/>
                      </a:xfrm>
                      <a:prstGeom prst="rect">
                        <a:avLst/>
                      </a:prstGeom>
                      <a:noFill/>
                      <a:ln w="38100">
                        <a:noFill/>
                        <a:miter/>
                      </a:ln>
                    </p:spPr>
                  </p:pic>
                </p:oleObj>
              </mc:Fallback>
            </mc:AlternateContent>
          </a:graphicData>
        </a:graphic>
      </p:graphicFrame>
      <p:graphicFrame>
        <p:nvGraphicFramePr>
          <p:cNvPr id="10" name="对象 -2147482514"/>
          <p:cNvGraphicFramePr>
            <a:graphicFrameLocks noChangeAspect="1"/>
          </p:cNvGraphicFramePr>
          <p:nvPr/>
        </p:nvGraphicFramePr>
        <p:xfrm>
          <a:off x="9874885" y="3984625"/>
          <a:ext cx="2154555" cy="659130"/>
        </p:xfrm>
        <a:graphic>
          <a:graphicData uri="http://schemas.openxmlformats.org/presentationml/2006/ole">
            <mc:AlternateContent xmlns:mc="http://schemas.openxmlformats.org/markup-compatibility/2006">
              <mc:Choice xmlns:v="urn:schemas-microsoft-com:vml" Requires="v">
                <p:oleObj spid="_x0000_s37" name="" r:id="rId14" imgW="1282700" imgH="393700" progId="Equation.KSEE3">
                  <p:embed/>
                </p:oleObj>
              </mc:Choice>
              <mc:Fallback>
                <p:oleObj name="" r:id="rId14" imgW="1282700" imgH="393700" progId="Equation.KSEE3">
                  <p:embed/>
                  <p:pic>
                    <p:nvPicPr>
                      <p:cNvPr id="0" name="图片 36"/>
                      <p:cNvPicPr/>
                      <p:nvPr/>
                    </p:nvPicPr>
                    <p:blipFill>
                      <a:blip r:embed="rId15"/>
                      <a:stretch>
                        <a:fillRect/>
                      </a:stretch>
                    </p:blipFill>
                    <p:spPr>
                      <a:xfrm>
                        <a:off x="9874885" y="3984625"/>
                        <a:ext cx="2154555" cy="659130"/>
                      </a:xfrm>
                      <a:prstGeom prst="rect">
                        <a:avLst/>
                      </a:prstGeom>
                      <a:noFill/>
                      <a:ln w="38100">
                        <a:noFill/>
                        <a:miter/>
                      </a:ln>
                    </p:spPr>
                  </p:pic>
                </p:oleObj>
              </mc:Fallback>
            </mc:AlternateContent>
          </a:graphicData>
        </a:graphic>
      </p:graphicFrame>
      <p:graphicFrame>
        <p:nvGraphicFramePr>
          <p:cNvPr id="11" name="对象 -2147482513"/>
          <p:cNvGraphicFramePr>
            <a:graphicFrameLocks noChangeAspect="1"/>
          </p:cNvGraphicFramePr>
          <p:nvPr/>
        </p:nvGraphicFramePr>
        <p:xfrm>
          <a:off x="3429635" y="4672965"/>
          <a:ext cx="3378835" cy="634365"/>
        </p:xfrm>
        <a:graphic>
          <a:graphicData uri="http://schemas.openxmlformats.org/presentationml/2006/ole">
            <mc:AlternateContent xmlns:mc="http://schemas.openxmlformats.org/markup-compatibility/2006">
              <mc:Choice xmlns:v="urn:schemas-microsoft-com:vml" Requires="v">
                <p:oleObj spid="_x0000_s38" name="" r:id="rId16" imgW="2095500" imgH="393700" progId="Equation.KSEE3">
                  <p:embed/>
                </p:oleObj>
              </mc:Choice>
              <mc:Fallback>
                <p:oleObj name="" r:id="rId16" imgW="2095500" imgH="393700" progId="Equation.KSEE3">
                  <p:embed/>
                  <p:pic>
                    <p:nvPicPr>
                      <p:cNvPr id="0" name="图片 37"/>
                      <p:cNvPicPr/>
                      <p:nvPr/>
                    </p:nvPicPr>
                    <p:blipFill>
                      <a:blip r:embed="rId17"/>
                      <a:stretch>
                        <a:fillRect/>
                      </a:stretch>
                    </p:blipFill>
                    <p:spPr>
                      <a:xfrm>
                        <a:off x="3429635" y="4672965"/>
                        <a:ext cx="3378835" cy="634365"/>
                      </a:xfrm>
                      <a:prstGeom prst="rect">
                        <a:avLst/>
                      </a:prstGeom>
                      <a:noFill/>
                      <a:ln w="38100">
                        <a:noFill/>
                        <a:miter/>
                      </a:ln>
                    </p:spPr>
                  </p:pic>
                </p:oleObj>
              </mc:Fallback>
            </mc:AlternateContent>
          </a:graphicData>
        </a:graphic>
      </p:graphicFrame>
      <p:graphicFrame>
        <p:nvGraphicFramePr>
          <p:cNvPr id="12" name="对象 -2147482508"/>
          <p:cNvGraphicFramePr>
            <a:graphicFrameLocks noChangeAspect="1"/>
          </p:cNvGraphicFramePr>
          <p:nvPr/>
        </p:nvGraphicFramePr>
        <p:xfrm>
          <a:off x="3597275" y="5474335"/>
          <a:ext cx="3578225" cy="667385"/>
        </p:xfrm>
        <a:graphic>
          <a:graphicData uri="http://schemas.openxmlformats.org/presentationml/2006/ole">
            <mc:AlternateContent xmlns:mc="http://schemas.openxmlformats.org/markup-compatibility/2006">
              <mc:Choice xmlns:v="urn:schemas-microsoft-com:vml" Requires="v">
                <p:oleObj spid="_x0000_s40" name="" r:id="rId18" imgW="2108200" imgH="393700" progId="Equation.KSEE3">
                  <p:embed/>
                </p:oleObj>
              </mc:Choice>
              <mc:Fallback>
                <p:oleObj name="" r:id="rId18" imgW="2108200" imgH="393700" progId="Equation.KSEE3">
                  <p:embed/>
                  <p:pic>
                    <p:nvPicPr>
                      <p:cNvPr id="0" name="图片 39"/>
                      <p:cNvPicPr/>
                      <p:nvPr/>
                    </p:nvPicPr>
                    <p:blipFill>
                      <a:blip r:embed="rId19"/>
                      <a:stretch>
                        <a:fillRect/>
                      </a:stretch>
                    </p:blipFill>
                    <p:spPr>
                      <a:xfrm>
                        <a:off x="3597275" y="5474335"/>
                        <a:ext cx="3578225" cy="667385"/>
                      </a:xfrm>
                      <a:prstGeom prst="rect">
                        <a:avLst/>
                      </a:prstGeom>
                      <a:noFill/>
                      <a:ln w="38100">
                        <a:noFill/>
                        <a:miter/>
                      </a:ln>
                    </p:spPr>
                  </p:pic>
                </p:oleObj>
              </mc:Fallback>
            </mc:AlternateContent>
          </a:graphicData>
        </a:graphic>
      </p:graphicFrame>
      <p:sp>
        <p:nvSpPr>
          <p:cNvPr id="42" name="文本框 41"/>
          <p:cNvSpPr txBox="1"/>
          <p:nvPr/>
        </p:nvSpPr>
        <p:spPr>
          <a:xfrm>
            <a:off x="600710" y="262890"/>
            <a:ext cx="503237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示例</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1</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aphicFrame>
        <p:nvGraphicFramePr>
          <p:cNvPr id="13" name="对象 -2147482520"/>
          <p:cNvGraphicFramePr>
            <a:graphicFrameLocks noChangeAspect="1"/>
          </p:cNvGraphicFramePr>
          <p:nvPr/>
        </p:nvGraphicFramePr>
        <p:xfrm>
          <a:off x="4682490" y="452120"/>
          <a:ext cx="1684655" cy="1374775"/>
        </p:xfrm>
        <a:graphic>
          <a:graphicData uri="http://schemas.openxmlformats.org/presentationml/2006/ole">
            <mc:AlternateContent xmlns:mc="http://schemas.openxmlformats.org/markup-compatibility/2006">
              <mc:Choice xmlns:v="urn:schemas-microsoft-com:vml" Requires="v">
                <p:oleObj spid="_x0000_s43" name="" r:id="rId20" imgW="1181100" imgH="965200" progId="Equation.KSEE3">
                  <p:embed/>
                </p:oleObj>
              </mc:Choice>
              <mc:Fallback>
                <p:oleObj name="" r:id="rId20" imgW="1181100" imgH="965200" progId="Equation.KSEE3">
                  <p:embed/>
                  <p:pic>
                    <p:nvPicPr>
                      <p:cNvPr id="0" name="图片 42"/>
                      <p:cNvPicPr/>
                      <p:nvPr/>
                    </p:nvPicPr>
                    <p:blipFill>
                      <a:blip r:embed="rId21"/>
                      <a:stretch>
                        <a:fillRect/>
                      </a:stretch>
                    </p:blipFill>
                    <p:spPr>
                      <a:xfrm>
                        <a:off x="4682490" y="452120"/>
                        <a:ext cx="1684655" cy="137477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9" name="文本框 8"/>
          <p:cNvSpPr txBox="1"/>
          <p:nvPr/>
        </p:nvSpPr>
        <p:spPr>
          <a:xfrm>
            <a:off x="1556385" y="965200"/>
            <a:ext cx="9391015" cy="15068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sz="2400" kern="0" dirty="0">
                <a:solidFill>
                  <a:schemeClr val="tx1"/>
                </a:solidFill>
                <a:latin typeface="微软雅黑" panose="020B0503020204020204" charset="-122"/>
                <a:ea typeface="微软雅黑" panose="020B0503020204020204" charset="-122"/>
                <a:sym typeface="+mn-ea"/>
              </a:rPr>
              <a:t>由上面计算所得到的先验概率和条件概率，再依据贝叶斯公式估计后验概率，进而进行分类判断。</a:t>
            </a:r>
            <a:endParaRPr sz="2000" kern="0" dirty="0">
              <a:solidFill>
                <a:schemeClr val="tx1"/>
              </a:solidFill>
              <a:latin typeface="微软雅黑" panose="020B0503020204020204" charset="-122"/>
              <a:ea typeface="微软雅黑" panose="020B0503020204020204" charset="-122"/>
              <a:sym typeface="+mn-ea"/>
            </a:endParaRPr>
          </a:p>
          <a:p>
            <a:pPr indent="0" algn="l"/>
            <a:endParaRPr lang="en-US" altLang="zh-CN" sz="2000" kern="0" noProof="0" dirty="0" smtClean="0">
              <a:ln>
                <a:noFill/>
              </a:ln>
              <a:solidFill>
                <a:schemeClr val="tx1"/>
              </a:solidFill>
              <a:uLnTx/>
              <a:uFillTx/>
              <a:latin typeface="微软雅黑" panose="020B0503020204020204" charset="-122"/>
              <a:ea typeface="微软雅黑" panose="020B0503020204020204" charset="-122"/>
              <a:sym typeface="+mn-ea"/>
            </a:endParaRPr>
          </a:p>
        </p:txBody>
      </p:sp>
      <p:grpSp>
        <p:nvGrpSpPr>
          <p:cNvPr id="14" name="组合 13"/>
          <p:cNvGrpSpPr/>
          <p:nvPr/>
        </p:nvGrpSpPr>
        <p:grpSpPr>
          <a:xfrm>
            <a:off x="850265" y="1125855"/>
            <a:ext cx="600710" cy="612140"/>
            <a:chOff x="7756" y="7111"/>
            <a:chExt cx="946" cy="964"/>
          </a:xfrm>
        </p:grpSpPr>
        <p:pic>
          <p:nvPicPr>
            <p:cNvPr id="22" name="图片 21" descr="C:\Users\Administrator\Desktop\唯美花朵设计矢量\1换].png1换]"/>
            <p:cNvPicPr>
              <a:picLocks noChangeAspect="1"/>
            </p:cNvPicPr>
            <p:nvPr/>
          </p:nvPicPr>
          <p:blipFill>
            <a:blip r:embed="rId2" cstate="print"/>
            <a:srcRect/>
            <a:stretch>
              <a:fillRect/>
            </a:stretch>
          </p:blipFill>
          <p:spPr>
            <a:xfrm>
              <a:off x="7854" y="7359"/>
              <a:ext cx="719" cy="716"/>
            </a:xfrm>
            <a:prstGeom prst="rect">
              <a:avLst/>
            </a:prstGeom>
            <a:scene3d>
              <a:camera prst="isometricOffAxis2Top"/>
              <a:lightRig rig="threePt" dir="t"/>
            </a:scene3d>
          </p:spPr>
        </p:pic>
        <p:sp>
          <p:nvSpPr>
            <p:cNvPr id="17" name="文本框 16"/>
            <p:cNvSpPr txBox="1"/>
            <p:nvPr/>
          </p:nvSpPr>
          <p:spPr>
            <a:xfrm>
              <a:off x="7756" y="7111"/>
              <a:ext cx="946" cy="822"/>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3</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graphicFrame>
        <p:nvGraphicFramePr>
          <p:cNvPr id="2" name="对象 -2147482507"/>
          <p:cNvGraphicFramePr>
            <a:graphicFrameLocks noChangeAspect="1"/>
          </p:cNvGraphicFramePr>
          <p:nvPr/>
        </p:nvGraphicFramePr>
        <p:xfrm>
          <a:off x="1556385" y="2293620"/>
          <a:ext cx="2843530" cy="765175"/>
        </p:xfrm>
        <a:graphic>
          <a:graphicData uri="http://schemas.openxmlformats.org/presentationml/2006/ole">
            <mc:AlternateContent xmlns:mc="http://schemas.openxmlformats.org/markup-compatibility/2006">
              <mc:Choice xmlns:v="urn:schemas-microsoft-com:vml" Requires="v">
                <p:oleObj spid="_x0000_s3076" name="" r:id="rId3" imgW="1752600" imgH="469900" progId="Equation.KSEE3">
                  <p:embed/>
                </p:oleObj>
              </mc:Choice>
              <mc:Fallback>
                <p:oleObj name="" r:id="rId3" imgW="1752600" imgH="469900" progId="Equation.KSEE3">
                  <p:embed/>
                  <p:pic>
                    <p:nvPicPr>
                      <p:cNvPr id="0" name="图片 3075"/>
                      <p:cNvPicPr/>
                      <p:nvPr/>
                    </p:nvPicPr>
                    <p:blipFill>
                      <a:blip r:embed="rId4"/>
                      <a:stretch>
                        <a:fillRect/>
                      </a:stretch>
                    </p:blipFill>
                    <p:spPr>
                      <a:xfrm>
                        <a:off x="1556385" y="2293620"/>
                        <a:ext cx="2843530" cy="765175"/>
                      </a:xfrm>
                      <a:prstGeom prst="rect">
                        <a:avLst/>
                      </a:prstGeom>
                      <a:noFill/>
                      <a:ln w="38100">
                        <a:noFill/>
                        <a:miter/>
                      </a:ln>
                    </p:spPr>
                  </p:pic>
                </p:oleObj>
              </mc:Fallback>
            </mc:AlternateContent>
          </a:graphicData>
        </a:graphic>
      </p:graphicFrame>
      <p:sp>
        <p:nvSpPr>
          <p:cNvPr id="3" name="文本框 2"/>
          <p:cNvSpPr txBox="1"/>
          <p:nvPr/>
        </p:nvSpPr>
        <p:spPr>
          <a:xfrm>
            <a:off x="4608830" y="2472055"/>
            <a:ext cx="4658360"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微软雅黑" panose="020B0503020204020204" charset="-122"/>
              </a:rPr>
              <a:t>而        与具体的分类无关</a:t>
            </a:r>
            <a:endParaRPr lang="zh-CN" altLang="en-US" sz="2400">
              <a:latin typeface="微软雅黑" panose="020B0503020204020204" charset="-122"/>
              <a:ea typeface="微软雅黑" panose="020B0503020204020204" charset="-122"/>
              <a:cs typeface="微软雅黑" panose="020B0503020204020204" charset="-122"/>
            </a:endParaRPr>
          </a:p>
        </p:txBody>
      </p:sp>
      <p:graphicFrame>
        <p:nvGraphicFramePr>
          <p:cNvPr id="5" name="对象 -2147482506"/>
          <p:cNvGraphicFramePr>
            <a:graphicFrameLocks noChangeAspect="1"/>
          </p:cNvGraphicFramePr>
          <p:nvPr/>
        </p:nvGraphicFramePr>
        <p:xfrm>
          <a:off x="5033010" y="2522855"/>
          <a:ext cx="640715" cy="394970"/>
        </p:xfrm>
        <a:graphic>
          <a:graphicData uri="http://schemas.openxmlformats.org/presentationml/2006/ole">
            <mc:AlternateContent xmlns:mc="http://schemas.openxmlformats.org/markup-compatibility/2006">
              <mc:Choice xmlns:v="urn:schemas-microsoft-com:vml" Requires="v">
                <p:oleObj spid="_x0000_s6" name="" r:id="rId5" imgW="330200" imgH="203200" progId="Equation.KSEE3">
                  <p:embed/>
                </p:oleObj>
              </mc:Choice>
              <mc:Fallback>
                <p:oleObj name="" r:id="rId5" imgW="330200" imgH="203200" progId="Equation.KSEE3">
                  <p:embed/>
                  <p:pic>
                    <p:nvPicPr>
                      <p:cNvPr id="0" name="图片 2"/>
                      <p:cNvPicPr/>
                      <p:nvPr/>
                    </p:nvPicPr>
                    <p:blipFill>
                      <a:blip r:embed="rId6"/>
                      <a:stretch>
                        <a:fillRect/>
                      </a:stretch>
                    </p:blipFill>
                    <p:spPr>
                      <a:xfrm>
                        <a:off x="5033010" y="2522855"/>
                        <a:ext cx="640715" cy="394970"/>
                      </a:xfrm>
                      <a:prstGeom prst="rect">
                        <a:avLst/>
                      </a:prstGeom>
                      <a:noFill/>
                      <a:ln w="38100">
                        <a:noFill/>
                        <a:miter/>
                      </a:ln>
                    </p:spPr>
                  </p:pic>
                </p:oleObj>
              </mc:Fallback>
            </mc:AlternateContent>
          </a:graphicData>
        </a:graphic>
      </p:graphicFrame>
      <p:sp>
        <p:nvSpPr>
          <p:cNvPr id="7" name="文本框 6"/>
          <p:cNvSpPr txBox="1"/>
          <p:nvPr/>
        </p:nvSpPr>
        <p:spPr>
          <a:xfrm>
            <a:off x="1556385" y="3058795"/>
            <a:ext cx="9391015" cy="33229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sz="2400" kern="0" dirty="0">
                <a:solidFill>
                  <a:schemeClr val="tx1"/>
                </a:solidFill>
                <a:latin typeface="微软雅黑" panose="020B0503020204020204" charset="-122"/>
                <a:ea typeface="微软雅黑" panose="020B0503020204020204" charset="-122"/>
                <a:sym typeface="+mn-ea"/>
              </a:rPr>
              <a:t>于是我们可以通过直接判断                    和                   的大小，来确定         和          的大小。</a:t>
            </a:r>
            <a:endParaRPr sz="2400" kern="0" dirty="0">
              <a:solidFill>
                <a:schemeClr val="tx1"/>
              </a:solidFill>
              <a:latin typeface="微软雅黑" panose="020B0503020204020204" charset="-122"/>
              <a:ea typeface="微软雅黑" panose="020B0503020204020204" charset="-122"/>
              <a:sym typeface="+mn-ea"/>
            </a:endParaRPr>
          </a:p>
          <a:p>
            <a:pPr fontAlgn="auto">
              <a:lnSpc>
                <a:spcPct val="150000"/>
              </a:lnSpc>
            </a:pPr>
            <a:endParaRPr lang="en-US" altLang="zh-CN" sz="2000" kern="0" noProof="0" dirty="0" smtClean="0">
              <a:ln>
                <a:noFill/>
              </a:ln>
              <a:solidFill>
                <a:schemeClr val="tx1"/>
              </a:solidFill>
              <a:uLnTx/>
              <a:uFillTx/>
              <a:latin typeface="微软雅黑" panose="020B0503020204020204" charset="-122"/>
              <a:ea typeface="微软雅黑" panose="020B0503020204020204" charset="-122"/>
              <a:sym typeface="+mn-ea"/>
            </a:endParaRPr>
          </a:p>
          <a:p>
            <a:pPr fontAlgn="auto">
              <a:lnSpc>
                <a:spcPct val="150000"/>
              </a:lnSpc>
            </a:pPr>
            <a:r>
              <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rPr>
              <a:t>因为                    =       &lt;                   =      </a:t>
            </a:r>
            <a:endPar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endParaRPr>
          </a:p>
          <a:p>
            <a:pPr fontAlgn="auto">
              <a:lnSpc>
                <a:spcPct val="150000"/>
              </a:lnSpc>
            </a:pPr>
            <a:endPar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endParaRPr>
          </a:p>
          <a:p>
            <a:pPr fontAlgn="auto">
              <a:lnSpc>
                <a:spcPct val="150000"/>
              </a:lnSpc>
            </a:pPr>
            <a:r>
              <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rPr>
              <a:t>所以该样本分类为“否”</a:t>
            </a:r>
            <a:endPar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endParaRPr>
          </a:p>
        </p:txBody>
      </p:sp>
      <p:graphicFrame>
        <p:nvGraphicFramePr>
          <p:cNvPr id="8" name="对象 -2147482505"/>
          <p:cNvGraphicFramePr>
            <a:graphicFrameLocks noChangeAspect="1"/>
          </p:cNvGraphicFramePr>
          <p:nvPr/>
        </p:nvGraphicFramePr>
        <p:xfrm>
          <a:off x="5338445" y="3241675"/>
          <a:ext cx="1781175" cy="403860"/>
        </p:xfrm>
        <a:graphic>
          <a:graphicData uri="http://schemas.openxmlformats.org/presentationml/2006/ole">
            <mc:AlternateContent xmlns:mc="http://schemas.openxmlformats.org/markup-compatibility/2006">
              <mc:Choice xmlns:v="urn:schemas-microsoft-com:vml" Requires="v">
                <p:oleObj spid="_x0000_s10" name="" r:id="rId7" imgW="1117600" imgH="254000" progId="Equation.KSEE3">
                  <p:embed/>
                </p:oleObj>
              </mc:Choice>
              <mc:Fallback>
                <p:oleObj name="" r:id="rId7" imgW="1117600" imgH="254000" progId="Equation.KSEE3">
                  <p:embed/>
                  <p:pic>
                    <p:nvPicPr>
                      <p:cNvPr id="0" name="图片 7"/>
                      <p:cNvPicPr/>
                      <p:nvPr/>
                    </p:nvPicPr>
                    <p:blipFill>
                      <a:blip r:embed="rId8"/>
                      <a:stretch>
                        <a:fillRect/>
                      </a:stretch>
                    </p:blipFill>
                    <p:spPr>
                      <a:xfrm>
                        <a:off x="5338445" y="3241675"/>
                        <a:ext cx="1781175" cy="403860"/>
                      </a:xfrm>
                      <a:prstGeom prst="rect">
                        <a:avLst/>
                      </a:prstGeom>
                      <a:noFill/>
                      <a:ln w="38100">
                        <a:noFill/>
                        <a:miter/>
                      </a:ln>
                    </p:spPr>
                  </p:pic>
                </p:oleObj>
              </mc:Fallback>
            </mc:AlternateContent>
          </a:graphicData>
        </a:graphic>
      </p:graphicFrame>
      <p:graphicFrame>
        <p:nvGraphicFramePr>
          <p:cNvPr id="11" name="对象 -2147482504"/>
          <p:cNvGraphicFramePr>
            <a:graphicFrameLocks noChangeAspect="1"/>
          </p:cNvGraphicFramePr>
          <p:nvPr/>
        </p:nvGraphicFramePr>
        <p:xfrm>
          <a:off x="7412990" y="3257550"/>
          <a:ext cx="1708150" cy="391160"/>
        </p:xfrm>
        <a:graphic>
          <a:graphicData uri="http://schemas.openxmlformats.org/presentationml/2006/ole">
            <mc:AlternateContent xmlns:mc="http://schemas.openxmlformats.org/markup-compatibility/2006">
              <mc:Choice xmlns:v="urn:schemas-microsoft-com:vml" Requires="v">
                <p:oleObj spid="_x0000_s12" name="" r:id="rId9" imgW="1091565" imgH="254000" progId="Equation.KSEE3">
                  <p:embed/>
                </p:oleObj>
              </mc:Choice>
              <mc:Fallback>
                <p:oleObj name="" r:id="rId9" imgW="1091565" imgH="254000" progId="Equation.KSEE3">
                  <p:embed/>
                  <p:pic>
                    <p:nvPicPr>
                      <p:cNvPr id="0" name="图片 9"/>
                      <p:cNvPicPr/>
                      <p:nvPr/>
                    </p:nvPicPr>
                    <p:blipFill>
                      <a:blip r:embed="rId10"/>
                      <a:stretch>
                        <a:fillRect/>
                      </a:stretch>
                    </p:blipFill>
                    <p:spPr>
                      <a:xfrm>
                        <a:off x="7412990" y="3257550"/>
                        <a:ext cx="1708150" cy="391160"/>
                      </a:xfrm>
                      <a:prstGeom prst="rect">
                        <a:avLst/>
                      </a:prstGeom>
                      <a:noFill/>
                      <a:ln w="38100">
                        <a:noFill/>
                        <a:miter/>
                      </a:ln>
                    </p:spPr>
                  </p:pic>
                </p:oleObj>
              </mc:Fallback>
            </mc:AlternateContent>
          </a:graphicData>
        </a:graphic>
      </p:graphicFrame>
      <p:graphicFrame>
        <p:nvGraphicFramePr>
          <p:cNvPr id="13" name="对象 12"/>
          <p:cNvGraphicFramePr>
            <a:graphicFrameLocks noChangeAspect="1"/>
          </p:cNvGraphicFramePr>
          <p:nvPr/>
        </p:nvGraphicFramePr>
        <p:xfrm>
          <a:off x="2223770" y="3753485"/>
          <a:ext cx="875030" cy="437515"/>
        </p:xfrm>
        <a:graphic>
          <a:graphicData uri="http://schemas.openxmlformats.org/presentationml/2006/ole">
            <mc:AlternateContent xmlns:mc="http://schemas.openxmlformats.org/markup-compatibility/2006">
              <mc:Choice xmlns:v="urn:schemas-microsoft-com:vml" Requires="v">
                <p:oleObj spid="_x0000_s15" name="" r:id="rId11" imgW="508000" imgH="254000" progId="Equation.KSEE3">
                  <p:embed/>
                </p:oleObj>
              </mc:Choice>
              <mc:Fallback>
                <p:oleObj name="" r:id="rId11" imgW="508000" imgH="254000" progId="Equation.KSEE3">
                  <p:embed/>
                  <p:pic>
                    <p:nvPicPr>
                      <p:cNvPr id="0" name="图片 12"/>
                      <p:cNvPicPr/>
                      <p:nvPr/>
                    </p:nvPicPr>
                    <p:blipFill>
                      <a:blip r:embed="rId12"/>
                      <a:stretch>
                        <a:fillRect/>
                      </a:stretch>
                    </p:blipFill>
                    <p:spPr>
                      <a:xfrm>
                        <a:off x="2223770" y="3753485"/>
                        <a:ext cx="875030" cy="437515"/>
                      </a:xfrm>
                      <a:prstGeom prst="rect">
                        <a:avLst/>
                      </a:prstGeom>
                      <a:noFill/>
                      <a:ln w="38100">
                        <a:noFill/>
                        <a:miter/>
                      </a:ln>
                    </p:spPr>
                  </p:pic>
                </p:oleObj>
              </mc:Fallback>
            </mc:AlternateContent>
          </a:graphicData>
        </a:graphic>
      </p:graphicFrame>
      <p:graphicFrame>
        <p:nvGraphicFramePr>
          <p:cNvPr id="16" name="对象 -2147482502"/>
          <p:cNvGraphicFramePr>
            <a:graphicFrameLocks noChangeAspect="1"/>
          </p:cNvGraphicFramePr>
          <p:nvPr/>
        </p:nvGraphicFramePr>
        <p:xfrm>
          <a:off x="3406775" y="3782695"/>
          <a:ext cx="848995" cy="436880"/>
        </p:xfrm>
        <a:graphic>
          <a:graphicData uri="http://schemas.openxmlformats.org/presentationml/2006/ole">
            <mc:AlternateContent xmlns:mc="http://schemas.openxmlformats.org/markup-compatibility/2006">
              <mc:Choice xmlns:v="urn:schemas-microsoft-com:vml" Requires="v">
                <p:oleObj spid="_x0000_s18" name="" r:id="rId13" imgW="495300" imgH="254000" progId="Equation.KSEE3">
                  <p:embed/>
                </p:oleObj>
              </mc:Choice>
              <mc:Fallback>
                <p:oleObj name="" r:id="rId13" imgW="495300" imgH="254000" progId="Equation.KSEE3">
                  <p:embed/>
                  <p:pic>
                    <p:nvPicPr>
                      <p:cNvPr id="0" name="图片 14"/>
                      <p:cNvPicPr/>
                      <p:nvPr/>
                    </p:nvPicPr>
                    <p:blipFill>
                      <a:blip r:embed="rId14"/>
                      <a:stretch>
                        <a:fillRect/>
                      </a:stretch>
                    </p:blipFill>
                    <p:spPr>
                      <a:xfrm>
                        <a:off x="3406775" y="3782695"/>
                        <a:ext cx="848995" cy="436880"/>
                      </a:xfrm>
                      <a:prstGeom prst="rect">
                        <a:avLst/>
                      </a:prstGeom>
                      <a:noFill/>
                      <a:ln w="38100">
                        <a:noFill/>
                        <a:miter/>
                      </a:ln>
                    </p:spPr>
                  </p:pic>
                </p:oleObj>
              </mc:Fallback>
            </mc:AlternateContent>
          </a:graphicData>
        </a:graphic>
      </p:graphicFrame>
      <p:graphicFrame>
        <p:nvGraphicFramePr>
          <p:cNvPr id="20" name="对象 -2147482505"/>
          <p:cNvGraphicFramePr>
            <a:graphicFrameLocks noChangeAspect="1"/>
          </p:cNvGraphicFramePr>
          <p:nvPr/>
        </p:nvGraphicFramePr>
        <p:xfrm>
          <a:off x="2223770" y="4824730"/>
          <a:ext cx="1781175" cy="403860"/>
        </p:xfrm>
        <a:graphic>
          <a:graphicData uri="http://schemas.openxmlformats.org/presentationml/2006/ole">
            <mc:AlternateContent xmlns:mc="http://schemas.openxmlformats.org/markup-compatibility/2006">
              <mc:Choice xmlns:v="urn:schemas-microsoft-com:vml" Requires="v">
                <p:oleObj spid="_x0000_s21" name="" r:id="rId15" imgW="1117600" imgH="254000" progId="Equation.KSEE3">
                  <p:embed/>
                </p:oleObj>
              </mc:Choice>
              <mc:Fallback>
                <p:oleObj name="" r:id="rId15" imgW="1117600" imgH="254000" progId="Equation.KSEE3">
                  <p:embed/>
                  <p:pic>
                    <p:nvPicPr>
                      <p:cNvPr id="0" name="图片 7"/>
                      <p:cNvPicPr/>
                      <p:nvPr/>
                    </p:nvPicPr>
                    <p:blipFill>
                      <a:blip r:embed="rId8"/>
                      <a:stretch>
                        <a:fillRect/>
                      </a:stretch>
                    </p:blipFill>
                    <p:spPr>
                      <a:xfrm>
                        <a:off x="2223770" y="4824730"/>
                        <a:ext cx="1781175" cy="403860"/>
                      </a:xfrm>
                      <a:prstGeom prst="rect">
                        <a:avLst/>
                      </a:prstGeom>
                      <a:noFill/>
                      <a:ln w="38100">
                        <a:noFill/>
                        <a:miter/>
                      </a:ln>
                    </p:spPr>
                  </p:pic>
                </p:oleObj>
              </mc:Fallback>
            </mc:AlternateContent>
          </a:graphicData>
        </a:graphic>
      </p:graphicFrame>
      <p:graphicFrame>
        <p:nvGraphicFramePr>
          <p:cNvPr id="23" name="对象 -2147482504"/>
          <p:cNvGraphicFramePr>
            <a:graphicFrameLocks noChangeAspect="1"/>
          </p:cNvGraphicFramePr>
          <p:nvPr/>
        </p:nvGraphicFramePr>
        <p:xfrm>
          <a:off x="5126355" y="4824730"/>
          <a:ext cx="1708150" cy="391160"/>
        </p:xfrm>
        <a:graphic>
          <a:graphicData uri="http://schemas.openxmlformats.org/presentationml/2006/ole">
            <mc:AlternateContent xmlns:mc="http://schemas.openxmlformats.org/markup-compatibility/2006">
              <mc:Choice xmlns:v="urn:schemas-microsoft-com:vml" Requires="v">
                <p:oleObj spid="_x0000_s24" name="" r:id="rId16" imgW="1091565" imgH="254000" progId="Equation.KSEE3">
                  <p:embed/>
                </p:oleObj>
              </mc:Choice>
              <mc:Fallback>
                <p:oleObj name="" r:id="rId16" imgW="1091565" imgH="254000" progId="Equation.KSEE3">
                  <p:embed/>
                  <p:pic>
                    <p:nvPicPr>
                      <p:cNvPr id="0" name="图片 9"/>
                      <p:cNvPicPr/>
                      <p:nvPr/>
                    </p:nvPicPr>
                    <p:blipFill>
                      <a:blip r:embed="rId10"/>
                      <a:stretch>
                        <a:fillRect/>
                      </a:stretch>
                    </p:blipFill>
                    <p:spPr>
                      <a:xfrm>
                        <a:off x="5126355" y="4824730"/>
                        <a:ext cx="1708150" cy="391160"/>
                      </a:xfrm>
                      <a:prstGeom prst="rect">
                        <a:avLst/>
                      </a:prstGeom>
                      <a:noFill/>
                      <a:ln w="38100">
                        <a:noFill/>
                        <a:miter/>
                      </a:ln>
                    </p:spPr>
                  </p:pic>
                </p:oleObj>
              </mc:Fallback>
            </mc:AlternateContent>
          </a:graphicData>
        </a:graphic>
      </p:graphicFrame>
      <p:graphicFrame>
        <p:nvGraphicFramePr>
          <p:cNvPr id="19" name="对象 -2147482500"/>
          <p:cNvGraphicFramePr>
            <a:graphicFrameLocks noChangeAspect="1"/>
          </p:cNvGraphicFramePr>
          <p:nvPr/>
        </p:nvGraphicFramePr>
        <p:xfrm>
          <a:off x="4356100" y="4634230"/>
          <a:ext cx="530860" cy="742950"/>
        </p:xfrm>
        <a:graphic>
          <a:graphicData uri="http://schemas.openxmlformats.org/presentationml/2006/ole">
            <mc:AlternateContent xmlns:mc="http://schemas.openxmlformats.org/markup-compatibility/2006">
              <mc:Choice xmlns:v="urn:schemas-microsoft-com:vml" Requires="v">
                <p:oleObj spid="_x0000_s25" name="" r:id="rId17" imgW="279400" imgH="393700" progId="Equation.KSEE3">
                  <p:embed/>
                </p:oleObj>
              </mc:Choice>
              <mc:Fallback>
                <p:oleObj name="" r:id="rId17" imgW="279400" imgH="393700" progId="Equation.KSEE3">
                  <p:embed/>
                  <p:pic>
                    <p:nvPicPr>
                      <p:cNvPr id="0" name="图片 24"/>
                      <p:cNvPicPr/>
                      <p:nvPr/>
                    </p:nvPicPr>
                    <p:blipFill>
                      <a:blip r:embed="rId18"/>
                      <a:stretch>
                        <a:fillRect/>
                      </a:stretch>
                    </p:blipFill>
                    <p:spPr>
                      <a:xfrm>
                        <a:off x="4356100" y="4634230"/>
                        <a:ext cx="530860" cy="742950"/>
                      </a:xfrm>
                      <a:prstGeom prst="rect">
                        <a:avLst/>
                      </a:prstGeom>
                      <a:noFill/>
                      <a:ln w="38100">
                        <a:noFill/>
                        <a:miter/>
                      </a:ln>
                    </p:spPr>
                  </p:pic>
                </p:oleObj>
              </mc:Fallback>
            </mc:AlternateContent>
          </a:graphicData>
        </a:graphic>
      </p:graphicFrame>
      <p:graphicFrame>
        <p:nvGraphicFramePr>
          <p:cNvPr id="26" name="对象 -2147482498"/>
          <p:cNvGraphicFramePr>
            <a:graphicFrameLocks noChangeAspect="1"/>
          </p:cNvGraphicFramePr>
          <p:nvPr/>
        </p:nvGraphicFramePr>
        <p:xfrm>
          <a:off x="7119620" y="4624070"/>
          <a:ext cx="560070" cy="746760"/>
        </p:xfrm>
        <a:graphic>
          <a:graphicData uri="http://schemas.openxmlformats.org/presentationml/2006/ole">
            <mc:AlternateContent xmlns:mc="http://schemas.openxmlformats.org/markup-compatibility/2006">
              <mc:Choice xmlns:v="urn:schemas-microsoft-com:vml" Requires="v">
                <p:oleObj spid="_x0000_s27" name="" r:id="rId19" imgW="292100" imgH="393700" progId="Equation.KSEE3">
                  <p:embed/>
                </p:oleObj>
              </mc:Choice>
              <mc:Fallback>
                <p:oleObj name="" r:id="rId19" imgW="292100" imgH="393700" progId="Equation.KSEE3">
                  <p:embed/>
                  <p:pic>
                    <p:nvPicPr>
                      <p:cNvPr id="0" name="图片 25"/>
                      <p:cNvPicPr/>
                      <p:nvPr/>
                    </p:nvPicPr>
                    <p:blipFill>
                      <a:blip r:embed="rId20"/>
                      <a:stretch>
                        <a:fillRect/>
                      </a:stretch>
                    </p:blipFill>
                    <p:spPr>
                      <a:xfrm>
                        <a:off x="7119620" y="4624070"/>
                        <a:ext cx="560070" cy="746760"/>
                      </a:xfrm>
                      <a:prstGeom prst="rect">
                        <a:avLst/>
                      </a:prstGeom>
                      <a:noFill/>
                      <a:ln w="38100">
                        <a:noFill/>
                        <a:miter/>
                      </a:ln>
                    </p:spPr>
                  </p:pic>
                </p:oleObj>
              </mc:Fallback>
            </mc:AlternateContent>
          </a:graphicData>
        </a:graphic>
      </p:graphicFrame>
      <p:sp>
        <p:nvSpPr>
          <p:cNvPr id="28" name="文本框 27"/>
          <p:cNvSpPr txBox="1"/>
          <p:nvPr/>
        </p:nvSpPr>
        <p:spPr>
          <a:xfrm>
            <a:off x="600710" y="262890"/>
            <a:ext cx="503237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示例</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1</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Tree>
    <p:custDataLst>
      <p:tags r:id="rId2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9" name="文本框 8"/>
          <p:cNvSpPr txBox="1"/>
          <p:nvPr/>
        </p:nvSpPr>
        <p:spPr>
          <a:xfrm>
            <a:off x="702310" y="999490"/>
            <a:ext cx="929005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sz="2000" kern="0" dirty="0">
                <a:solidFill>
                  <a:schemeClr val="tx1"/>
                </a:solidFill>
                <a:latin typeface="微软雅黑" panose="020B0503020204020204" charset="-122"/>
                <a:ea typeface="微软雅黑" panose="020B0503020204020204" charset="-122"/>
                <a:sym typeface="+mn-ea"/>
              </a:rPr>
              <a:t>根据给定的房屋状况，判断房屋是否能够在未来六个月售出。房屋状况由两个分量描述：房屋面积和地理位置；决策为“是”／“否”。</a:t>
            </a:r>
            <a:endParaRPr sz="2000" kern="0" dirty="0">
              <a:solidFill>
                <a:schemeClr val="tx1"/>
              </a:solidFill>
              <a:latin typeface="微软雅黑" panose="020B0503020204020204" charset="-122"/>
              <a:ea typeface="微软雅黑" panose="020B0503020204020204" charset="-122"/>
              <a:sym typeface="+mn-ea"/>
            </a:endParaRPr>
          </a:p>
        </p:txBody>
      </p:sp>
      <p:sp>
        <p:nvSpPr>
          <p:cNvPr id="2" name="文本框 1"/>
          <p:cNvSpPr txBox="1"/>
          <p:nvPr/>
        </p:nvSpPr>
        <p:spPr>
          <a:xfrm>
            <a:off x="600710" y="262890"/>
            <a:ext cx="5032375" cy="398780"/>
          </a:xfrm>
          <a:prstGeom prst="rect">
            <a:avLst/>
          </a:prstGeom>
          <a:noFill/>
        </p:spPr>
        <p:txBody>
          <a:bodyPr wrap="square" rtlCol="0">
            <a:spAutoFit/>
            <a:scene3d>
              <a:camera prst="orthographicFront"/>
              <a:lightRig rig="threePt" dir="t"/>
            </a:scene3d>
          </a:bodyPr>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示例</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2</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aphicFrame>
        <p:nvGraphicFramePr>
          <p:cNvPr id="5" name="表格 4"/>
          <p:cNvGraphicFramePr/>
          <p:nvPr/>
        </p:nvGraphicFramePr>
        <p:xfrm>
          <a:off x="1105535" y="3337560"/>
          <a:ext cx="9152255" cy="2183765"/>
        </p:xfrm>
        <a:graphic>
          <a:graphicData uri="http://schemas.openxmlformats.org/drawingml/2006/table">
            <a:tbl>
              <a:tblPr firstRow="1" bandRow="1">
                <a:tableStyleId>{5940675A-B579-460E-94D1-54222C63F5DA}</a:tableStyleId>
              </a:tblPr>
              <a:tblGrid>
                <a:gridCol w="1308100"/>
                <a:gridCol w="1304290"/>
                <a:gridCol w="1308100"/>
                <a:gridCol w="1307465"/>
                <a:gridCol w="1308735"/>
                <a:gridCol w="1307465"/>
                <a:gridCol w="1308100"/>
              </a:tblGrid>
              <a:tr h="1316355">
                <a:tc>
                  <a:txBody>
                    <a:bodyPr/>
                    <a:p>
                      <a:pPr indent="0" algn="ctr" fontAlgn="auto">
                        <a:lnSpc>
                          <a:spcPct val="200000"/>
                        </a:lnSpc>
                        <a:buNone/>
                      </a:pPr>
                      <a:r>
                        <a:rPr lang="en-US" sz="2000" b="0">
                          <a:latin typeface="微软雅黑" panose="020B0503020204020204" charset="-122"/>
                          <a:ea typeface="微软雅黑" panose="020B0503020204020204" charset="-122"/>
                          <a:cs typeface="微软雅黑" panose="020B0503020204020204" charset="-122"/>
                        </a:rPr>
                        <a:t>面积（m</a:t>
                      </a:r>
                      <a:r>
                        <a:rPr lang="en-US" sz="2000" b="0" baseline="30000">
                          <a:latin typeface="微软雅黑" panose="020B0503020204020204" charset="-122"/>
                          <a:ea typeface="微软雅黑" panose="020B0503020204020204" charset="-122"/>
                          <a:cs typeface="微软雅黑" panose="020B0503020204020204" charset="-122"/>
                        </a:rPr>
                        <a:t>2</a:t>
                      </a:r>
                      <a:r>
                        <a:rPr lang="en-US" sz="2000" b="0">
                          <a:latin typeface="微软雅黑" panose="020B0503020204020204" charset="-122"/>
                          <a:ea typeface="微软雅黑" panose="020B0503020204020204" charset="-122"/>
                          <a:cs typeface="微软雅黑" panose="020B0503020204020204" charset="-122"/>
                        </a:rPr>
                        <a:t>）</a:t>
                      </a:r>
                      <a:endParaRPr lang="en-US" altLang="en-US" sz="20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微软雅黑" panose="020B0503020204020204" charset="-122"/>
                        </a:rPr>
                        <a:t>＜50</a:t>
                      </a:r>
                      <a:endParaRPr lang="en-US" altLang="en-US" sz="20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50-100</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100-150</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150-200</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200-250</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微软雅黑" panose="020B0503020204020204" charset="-122"/>
                        </a:rPr>
                        <a:t>＞250</a:t>
                      </a:r>
                      <a:endParaRPr lang="en-US" altLang="en-US" sz="2000" b="0">
                        <a:latin typeface="微软雅黑" panose="020B0503020204020204" charset="-122"/>
                        <a:ea typeface="微软雅黑" panose="020B0503020204020204" charset="-122"/>
                        <a:cs typeface="微软雅黑" panose="020B050302020402020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7410">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X</a:t>
                      </a:r>
                      <a:r>
                        <a:rPr lang="en-US" sz="2000" b="0" baseline="-25000">
                          <a:latin typeface="微软雅黑" panose="020B0503020204020204" charset="-122"/>
                          <a:ea typeface="微软雅黑" panose="020B0503020204020204" charset="-122"/>
                          <a:cs typeface="宋体" panose="02010600030101010101" pitchFamily="2" charset="-122"/>
                        </a:rPr>
                        <a:t>1</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1</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2</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3</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4</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5</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lnSpc>
                          <a:spcPct val="200000"/>
                        </a:lnSpc>
                        <a:buNone/>
                      </a:pPr>
                      <a:r>
                        <a:rPr lang="en-US" sz="2000" b="0">
                          <a:latin typeface="微软雅黑" panose="020B0503020204020204" charset="-122"/>
                          <a:ea typeface="微软雅黑" panose="020B0503020204020204" charset="-122"/>
                          <a:cs typeface="宋体" panose="02010600030101010101" pitchFamily="2" charset="-122"/>
                        </a:rPr>
                        <a:t>6</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4398010" y="2599055"/>
            <a:ext cx="3442970"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离散化后的房屋面积</a:t>
            </a:r>
            <a:endParaRPr lang="zh-CN" altLang="en-US" sz="2400">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5" name="文本框 14"/>
          <p:cNvSpPr txBox="1"/>
          <p:nvPr/>
        </p:nvSpPr>
        <p:spPr>
          <a:xfrm>
            <a:off x="600710" y="262890"/>
            <a:ext cx="5032375" cy="398780"/>
          </a:xfrm>
          <a:prstGeom prst="rect">
            <a:avLst/>
          </a:prstGeom>
          <a:noFill/>
        </p:spPr>
        <p:txBody>
          <a:bodyPr wrap="square" rtlCol="0">
            <a:spAutoFit/>
            <a:scene3d>
              <a:camera prst="orthographicFront"/>
              <a:lightRig rig="threePt" dir="t"/>
            </a:scene3d>
          </a:bodyPr>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示例</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2</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aphicFrame>
        <p:nvGraphicFramePr>
          <p:cNvPr id="14" name="表格 13"/>
          <p:cNvGraphicFramePr/>
          <p:nvPr/>
        </p:nvGraphicFramePr>
        <p:xfrm>
          <a:off x="965200" y="732155"/>
          <a:ext cx="10005060" cy="6217920"/>
        </p:xfrm>
        <a:graphic>
          <a:graphicData uri="http://schemas.openxmlformats.org/drawingml/2006/table">
            <a:tbl>
              <a:tblPr firstRow="1" bandRow="1">
                <a:tableStyleId>{5940675A-B579-460E-94D1-54222C63F5DA}</a:tableStyleId>
              </a:tblPr>
              <a:tblGrid>
                <a:gridCol w="3333750"/>
                <a:gridCol w="3334385"/>
                <a:gridCol w="3336925"/>
              </a:tblGrid>
              <a:tr h="36576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房屋面积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地理位置</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是否在六个月内售出</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3375">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5</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适中</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否</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2</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较好</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01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4</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较好</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2</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较差</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否</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3375">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3</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适中</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8615">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1</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较差</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否</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6</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较好</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1</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较好</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1</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适中</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2</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适中</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3375">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5</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较好</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6</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适中</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否</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01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4</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较差</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否</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3</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较差</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否</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3375">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6</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适中</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否</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2</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较差</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50000"/>
                        </a:lnSpc>
                        <a:buNone/>
                      </a:pPr>
                      <a:r>
                        <a:rPr lang="en-US" sz="1400" b="0">
                          <a:latin typeface="微软雅黑" panose="020B0503020204020204" charset="-122"/>
                          <a:ea typeface="微软雅黑" panose="020B0503020204020204" charset="-122"/>
                          <a:cs typeface="宋体" panose="02010600030101010101" pitchFamily="2" charset="-122"/>
                        </a:rPr>
                        <a:t>是</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86" name="文本框 85"/>
          <p:cNvSpPr txBox="1"/>
          <p:nvPr/>
        </p:nvSpPr>
        <p:spPr>
          <a:xfrm>
            <a:off x="2059940" y="1470660"/>
            <a:ext cx="7405370" cy="645160"/>
          </a:xfrm>
          <a:prstGeom prst="rect">
            <a:avLst/>
          </a:prstGeom>
          <a:noFill/>
        </p:spPr>
        <p:txBody>
          <a:bodyPr wrap="square" rtlCol="0">
            <a:spAutoFit/>
            <a:scene3d>
              <a:camera prst="orthographicFront"/>
              <a:lightRig rig="threePt" dir="t"/>
            </a:scene3d>
          </a:bodyPr>
          <a:lstStyle/>
          <a:p>
            <a:pPr indent="0">
              <a:lnSpc>
                <a:spcPct val="150000"/>
              </a:lnSpc>
              <a:spcBef>
                <a:spcPts val="0"/>
              </a:spcBef>
              <a:spcAft>
                <a:spcPts val="0"/>
              </a:spcAft>
            </a:pPr>
            <a:r>
              <a:rPr lang="zh-CN" altLang="da-DK" sz="2400" b="1" dirty="0" smtClean="0">
                <a:latin typeface="微软雅黑" panose="020B0503020204020204" charset="-122"/>
                <a:ea typeface="微软雅黑" panose="020B0503020204020204" charset="-122"/>
                <a:sym typeface="+mn-ea"/>
              </a:rPr>
              <a:t>房屋面积和地理位置是相互独立的。设</a:t>
            </a:r>
            <a:r>
              <a:rPr lang="zh-CN" altLang="da-DK" b="1" dirty="0" smtClean="0">
                <a:latin typeface="微软雅黑" panose="020B0503020204020204" charset="-122"/>
                <a:ea typeface="微软雅黑" panose="020B0503020204020204" charset="-122"/>
                <a:sym typeface="+mn-ea"/>
              </a:rPr>
              <a:t>：</a:t>
            </a:r>
            <a:endParaRPr lang="zh-CN" altLang="da-DK" b="1" dirty="0" smtClean="0">
              <a:latin typeface="微软雅黑" panose="020B0503020204020204" charset="-122"/>
              <a:ea typeface="微软雅黑" panose="020B0503020204020204" charset="-122"/>
              <a:sym typeface="+mn-ea"/>
            </a:endParaRPr>
          </a:p>
        </p:txBody>
      </p:sp>
      <p:sp>
        <p:nvSpPr>
          <p:cNvPr id="8" name="TextBox 1956"/>
          <p:cNvSpPr/>
          <p:nvPr/>
        </p:nvSpPr>
        <p:spPr>
          <a:xfrm>
            <a:off x="2053590" y="1028700"/>
            <a:ext cx="3372485" cy="460375"/>
          </a:xfrm>
          <a:prstGeom prst="rect">
            <a:avLst/>
          </a:prstGeom>
          <a:noFill/>
          <a:ln w="9525">
            <a:noFill/>
            <a:miter/>
          </a:ln>
        </p:spPr>
        <p:txBody>
          <a:bodyPr wrap="square">
            <a:spAutoFit/>
            <a:scene3d>
              <a:camera prst="orthographicFront"/>
              <a:lightRig rig="threePt" dir="t"/>
            </a:scene3d>
          </a:bodyPr>
          <a:lstStyle/>
          <a:p>
            <a:pPr lvl="0" algn="l"/>
            <a:r>
              <a:rPr lang="zh-CN" altLang="en-US" sz="2400" b="1" dirty="0">
                <a:solidFill>
                  <a:schemeClr val="accent5">
                    <a:lumMod val="75000"/>
                  </a:schemeClr>
                </a:solidFill>
                <a:effectLst/>
                <a:latin typeface="微软雅黑" panose="020B0503020204020204" charset="-122"/>
                <a:ea typeface="微软雅黑" panose="020B0503020204020204" charset="-122"/>
                <a:sym typeface="Arial" panose="020B0604020202020204" pitchFamily="34" charset="0"/>
              </a:rPr>
              <a:t>问题的分析和表示</a:t>
            </a:r>
            <a:endParaRPr lang="zh-CN" altLang="en-US" sz="2400" b="1" dirty="0">
              <a:solidFill>
                <a:schemeClr val="accent5">
                  <a:lumMod val="75000"/>
                </a:schemeClr>
              </a:solidFill>
              <a:effectLst/>
              <a:latin typeface="微软雅黑" panose="020B0503020204020204" charset="-122"/>
              <a:ea typeface="微软雅黑" panose="020B0503020204020204" charset="-122"/>
              <a:sym typeface="Arial" panose="020B0604020202020204" pitchFamily="34" charset="0"/>
            </a:endParaRPr>
          </a:p>
        </p:txBody>
      </p:sp>
      <p:pic>
        <p:nvPicPr>
          <p:cNvPr id="9" name="图片 8" descr="1换]"/>
          <p:cNvPicPr>
            <a:picLocks noChangeAspect="1"/>
          </p:cNvPicPr>
          <p:nvPr/>
        </p:nvPicPr>
        <p:blipFill>
          <a:blip r:embed="rId2" cstate="print"/>
          <a:stretch>
            <a:fillRect/>
          </a:stretch>
        </p:blipFill>
        <p:spPr>
          <a:xfrm flipH="1" flipV="1">
            <a:off x="1042035" y="1087755"/>
            <a:ext cx="895985" cy="892810"/>
          </a:xfrm>
          <a:prstGeom prst="rect">
            <a:avLst/>
          </a:prstGeom>
        </p:spPr>
      </p:pic>
      <p:sp>
        <p:nvSpPr>
          <p:cNvPr id="21" name="文本框 20"/>
          <p:cNvSpPr txBox="1"/>
          <p:nvPr/>
        </p:nvSpPr>
        <p:spPr>
          <a:xfrm>
            <a:off x="2053590" y="4139565"/>
            <a:ext cx="9132570" cy="1614805"/>
          </a:xfrm>
          <a:prstGeom prst="rect">
            <a:avLst/>
          </a:prstGeom>
          <a:noFill/>
        </p:spPr>
        <p:txBody>
          <a:bodyPr wrap="square" rtlCol="0">
            <a:spAutoFit/>
            <a:scene3d>
              <a:camera prst="orthographicFront"/>
              <a:lightRig rig="threePt" dir="t"/>
            </a:scene3d>
          </a:bodyPr>
          <a:p>
            <a:pPr indent="0" fontAlgn="auto">
              <a:lnSpc>
                <a:spcPct val="150000"/>
              </a:lnSpc>
              <a:spcBef>
                <a:spcPts val="0"/>
              </a:spcBef>
              <a:spcAft>
                <a:spcPts val="0"/>
              </a:spcAft>
            </a:pPr>
            <a:r>
              <a:rPr sz="2400" b="1">
                <a:latin typeface="微软雅黑" panose="020B0503020204020204" charset="-122"/>
                <a:ea typeface="微软雅黑" panose="020B0503020204020204" charset="-122"/>
                <a:cs typeface="微软雅黑" panose="020B0503020204020204" charset="-122"/>
                <a:sym typeface="+mn-ea"/>
              </a:rPr>
              <a:t>通过训练数据计算后验概率           和           ，</a:t>
            </a:r>
            <a:r>
              <a:rPr lang="zh-CN" sz="2400" b="1">
                <a:latin typeface="微软雅黑" panose="020B0503020204020204" charset="-122"/>
                <a:ea typeface="微软雅黑" panose="020B0503020204020204" charset="-122"/>
                <a:cs typeface="微软雅黑" panose="020B0503020204020204" charset="-122"/>
                <a:sym typeface="+mn-ea"/>
              </a:rPr>
              <a:t>如</a:t>
            </a:r>
            <a:r>
              <a:rPr sz="2400" b="1">
                <a:latin typeface="微软雅黑" panose="020B0503020204020204" charset="-122"/>
                <a:ea typeface="微软雅黑" panose="020B0503020204020204" charset="-122"/>
                <a:cs typeface="微软雅黑" panose="020B0503020204020204" charset="-122"/>
                <a:sym typeface="+mn-ea"/>
              </a:rPr>
              <a:t>果                      ，那么新试验分类为“是”，否则为“否”</a:t>
            </a:r>
            <a:endParaRPr b="1">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spcBef>
                <a:spcPts val="0"/>
              </a:spcBef>
              <a:spcAft>
                <a:spcPts val="0"/>
              </a:spcAft>
            </a:pPr>
            <a:endParaRPr lang="zh-CN" altLang="da-DK" b="1"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6" name="对象 -2147482523"/>
          <p:cNvGraphicFramePr>
            <a:graphicFrameLocks noChangeAspect="1"/>
          </p:cNvGraphicFramePr>
          <p:nvPr/>
        </p:nvGraphicFramePr>
        <p:xfrm>
          <a:off x="5807710" y="4287520"/>
          <a:ext cx="944880" cy="485775"/>
        </p:xfrm>
        <a:graphic>
          <a:graphicData uri="http://schemas.openxmlformats.org/presentationml/2006/ole">
            <mc:AlternateContent xmlns:mc="http://schemas.openxmlformats.org/markup-compatibility/2006">
              <mc:Choice xmlns:v="urn:schemas-microsoft-com:vml" Requires="v">
                <p:oleObj spid="_x0000_s7" name="" r:id="rId3" imgW="508000" imgH="254000" progId="Equation.KSEE3">
                  <p:embed/>
                </p:oleObj>
              </mc:Choice>
              <mc:Fallback>
                <p:oleObj name="" r:id="rId3" imgW="508000" imgH="254000" progId="Equation.KSEE3">
                  <p:embed/>
                  <p:pic>
                    <p:nvPicPr>
                      <p:cNvPr id="0" name="图片 2"/>
                      <p:cNvPicPr/>
                      <p:nvPr/>
                    </p:nvPicPr>
                    <p:blipFill>
                      <a:blip r:embed="rId4"/>
                      <a:stretch>
                        <a:fillRect/>
                      </a:stretch>
                    </p:blipFill>
                    <p:spPr>
                      <a:xfrm>
                        <a:off x="5807710" y="4287520"/>
                        <a:ext cx="944880" cy="485775"/>
                      </a:xfrm>
                      <a:prstGeom prst="rect">
                        <a:avLst/>
                      </a:prstGeom>
                      <a:noFill/>
                      <a:ln w="38100">
                        <a:noFill/>
                        <a:miter/>
                      </a:ln>
                    </p:spPr>
                  </p:pic>
                </p:oleObj>
              </mc:Fallback>
            </mc:AlternateContent>
          </a:graphicData>
        </a:graphic>
      </p:graphicFrame>
      <p:graphicFrame>
        <p:nvGraphicFramePr>
          <p:cNvPr id="10" name="对象 -2147482522"/>
          <p:cNvGraphicFramePr>
            <a:graphicFrameLocks noChangeAspect="1"/>
          </p:cNvGraphicFramePr>
          <p:nvPr/>
        </p:nvGraphicFramePr>
        <p:xfrm>
          <a:off x="7141210" y="4267835"/>
          <a:ext cx="1070610" cy="566420"/>
        </p:xfrm>
        <a:graphic>
          <a:graphicData uri="http://schemas.openxmlformats.org/presentationml/2006/ole">
            <mc:AlternateContent xmlns:mc="http://schemas.openxmlformats.org/markup-compatibility/2006">
              <mc:Choice xmlns:v="urn:schemas-microsoft-com:vml" Requires="v">
                <p:oleObj spid="_x0000_s11" name="" r:id="rId5" imgW="495300" imgH="254000" progId="Equation.KSEE3">
                  <p:embed/>
                </p:oleObj>
              </mc:Choice>
              <mc:Fallback>
                <p:oleObj name="" r:id="rId5" imgW="495300" imgH="254000" progId="Equation.KSEE3">
                  <p:embed/>
                  <p:pic>
                    <p:nvPicPr>
                      <p:cNvPr id="0" name="图片 5"/>
                      <p:cNvPicPr/>
                      <p:nvPr/>
                    </p:nvPicPr>
                    <p:blipFill>
                      <a:blip r:embed="rId6"/>
                      <a:stretch>
                        <a:fillRect/>
                      </a:stretch>
                    </p:blipFill>
                    <p:spPr>
                      <a:xfrm>
                        <a:off x="7141210" y="4267835"/>
                        <a:ext cx="1070610" cy="566420"/>
                      </a:xfrm>
                      <a:prstGeom prst="rect">
                        <a:avLst/>
                      </a:prstGeom>
                      <a:noFill/>
                      <a:ln w="38100">
                        <a:noFill/>
                        <a:miter/>
                      </a:ln>
                    </p:spPr>
                  </p:pic>
                </p:oleObj>
              </mc:Fallback>
            </mc:AlternateContent>
          </a:graphicData>
        </a:graphic>
      </p:graphicFrame>
      <p:graphicFrame>
        <p:nvGraphicFramePr>
          <p:cNvPr id="12" name="对象 -2147482521"/>
          <p:cNvGraphicFramePr>
            <a:graphicFrameLocks noChangeAspect="1"/>
          </p:cNvGraphicFramePr>
          <p:nvPr/>
        </p:nvGraphicFramePr>
        <p:xfrm>
          <a:off x="9044305" y="4287520"/>
          <a:ext cx="2020570" cy="481965"/>
        </p:xfrm>
        <a:graphic>
          <a:graphicData uri="http://schemas.openxmlformats.org/presentationml/2006/ole">
            <mc:AlternateContent xmlns:mc="http://schemas.openxmlformats.org/markup-compatibility/2006">
              <mc:Choice xmlns:v="urn:schemas-microsoft-com:vml" Requires="v">
                <p:oleObj spid="_x0000_s13" name="" r:id="rId7" imgW="1091565" imgH="254000" progId="Equation.KSEE3">
                  <p:embed/>
                </p:oleObj>
              </mc:Choice>
              <mc:Fallback>
                <p:oleObj name="" r:id="rId7" imgW="1091565" imgH="254000" progId="Equation.KSEE3">
                  <p:embed/>
                  <p:pic>
                    <p:nvPicPr>
                      <p:cNvPr id="0" name="图片 6"/>
                      <p:cNvPicPr/>
                      <p:nvPr/>
                    </p:nvPicPr>
                    <p:blipFill>
                      <a:blip r:embed="rId8"/>
                      <a:stretch>
                        <a:fillRect/>
                      </a:stretch>
                    </p:blipFill>
                    <p:spPr>
                      <a:xfrm>
                        <a:off x="9044305" y="4287520"/>
                        <a:ext cx="2020570" cy="481965"/>
                      </a:xfrm>
                      <a:prstGeom prst="rect">
                        <a:avLst/>
                      </a:prstGeom>
                      <a:noFill/>
                      <a:ln w="38100">
                        <a:noFill/>
                        <a:miter/>
                      </a:ln>
                    </p:spPr>
                  </p:pic>
                </p:oleObj>
              </mc:Fallback>
            </mc:AlternateContent>
          </a:graphicData>
        </a:graphic>
      </p:graphicFrame>
      <p:pic>
        <p:nvPicPr>
          <p:cNvPr id="19" name="图片 18" descr="1换]"/>
          <p:cNvPicPr>
            <a:picLocks noChangeAspect="1"/>
          </p:cNvPicPr>
          <p:nvPr/>
        </p:nvPicPr>
        <p:blipFill>
          <a:blip r:embed="rId2" cstate="print"/>
          <a:stretch>
            <a:fillRect/>
          </a:stretch>
        </p:blipFill>
        <p:spPr>
          <a:xfrm flipH="1" flipV="1">
            <a:off x="1028700" y="1127125"/>
            <a:ext cx="895985" cy="892810"/>
          </a:xfrm>
          <a:prstGeom prst="rect">
            <a:avLst/>
          </a:prstGeom>
        </p:spPr>
      </p:pic>
      <p:sp>
        <p:nvSpPr>
          <p:cNvPr id="15" name="文本框 14"/>
          <p:cNvSpPr txBox="1"/>
          <p:nvPr/>
        </p:nvSpPr>
        <p:spPr>
          <a:xfrm>
            <a:off x="600710" y="262890"/>
            <a:ext cx="5032375" cy="398780"/>
          </a:xfrm>
          <a:prstGeom prst="rect">
            <a:avLst/>
          </a:prstGeom>
          <a:noFill/>
        </p:spPr>
        <p:txBody>
          <a:bodyPr wrap="square" rtlCol="0">
            <a:spAutoFit/>
            <a:scene3d>
              <a:camera prst="orthographicFront"/>
              <a:lightRig rig="threePt" dir="t"/>
            </a:scene3d>
          </a:bodyPr>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示例</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2</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aphicFrame>
        <p:nvGraphicFramePr>
          <p:cNvPr id="2" name="对象 -2147482497"/>
          <p:cNvGraphicFramePr>
            <a:graphicFrameLocks noChangeAspect="1"/>
          </p:cNvGraphicFramePr>
          <p:nvPr/>
        </p:nvGraphicFramePr>
        <p:xfrm>
          <a:off x="2261870" y="2651125"/>
          <a:ext cx="2016760" cy="953135"/>
        </p:xfrm>
        <a:graphic>
          <a:graphicData uri="http://schemas.openxmlformats.org/presentationml/2006/ole">
            <mc:AlternateContent xmlns:mc="http://schemas.openxmlformats.org/markup-compatibility/2006">
              <mc:Choice xmlns:v="urn:schemas-microsoft-com:vml" Requires="v">
                <p:oleObj spid="_x0000_s26" name="" r:id="rId9" imgW="1028700" imgH="482600" progId="Equation.KSEE3">
                  <p:embed/>
                </p:oleObj>
              </mc:Choice>
              <mc:Fallback>
                <p:oleObj name="" r:id="rId9" imgW="1028700" imgH="482600" progId="Equation.KSEE3">
                  <p:embed/>
                  <p:pic>
                    <p:nvPicPr>
                      <p:cNvPr id="0" name="图片 25"/>
                      <p:cNvPicPr/>
                      <p:nvPr/>
                    </p:nvPicPr>
                    <p:blipFill>
                      <a:blip r:embed="rId10"/>
                      <a:stretch>
                        <a:fillRect/>
                      </a:stretch>
                    </p:blipFill>
                    <p:spPr>
                      <a:xfrm>
                        <a:off x="2261870" y="2651125"/>
                        <a:ext cx="2016760" cy="953135"/>
                      </a:xfrm>
                      <a:prstGeom prst="rect">
                        <a:avLst/>
                      </a:prstGeom>
                      <a:noFill/>
                      <a:ln w="38100">
                        <a:noFill/>
                        <a:miter/>
                      </a:ln>
                    </p:spPr>
                  </p:pic>
                </p:oleObj>
              </mc:Fallback>
            </mc:AlternateContent>
          </a:graphicData>
        </a:graphic>
      </p:graphicFrame>
      <p:graphicFrame>
        <p:nvGraphicFramePr>
          <p:cNvPr id="3" name="对象 -2147482496"/>
          <p:cNvGraphicFramePr>
            <a:graphicFrameLocks noChangeAspect="1"/>
          </p:cNvGraphicFramePr>
          <p:nvPr/>
        </p:nvGraphicFramePr>
        <p:xfrm>
          <a:off x="5142230" y="2873375"/>
          <a:ext cx="1907540" cy="509270"/>
        </p:xfrm>
        <a:graphic>
          <a:graphicData uri="http://schemas.openxmlformats.org/presentationml/2006/ole">
            <mc:AlternateContent xmlns:mc="http://schemas.openxmlformats.org/markup-compatibility/2006">
              <mc:Choice xmlns:v="urn:schemas-microsoft-com:vml" Requires="v">
                <p:oleObj spid="_x0000_s27" name="" r:id="rId11" imgW="812800" imgH="215900" progId="Equation.KSEE3">
                  <p:embed/>
                </p:oleObj>
              </mc:Choice>
              <mc:Fallback>
                <p:oleObj name="" r:id="rId11" imgW="812800" imgH="215900" progId="Equation.KSEE3">
                  <p:embed/>
                  <p:pic>
                    <p:nvPicPr>
                      <p:cNvPr id="0" name="图片 26"/>
                      <p:cNvPicPr/>
                      <p:nvPr/>
                    </p:nvPicPr>
                    <p:blipFill>
                      <a:blip r:embed="rId12"/>
                      <a:stretch>
                        <a:fillRect/>
                      </a:stretch>
                    </p:blipFill>
                    <p:spPr>
                      <a:xfrm>
                        <a:off x="5142230" y="2873375"/>
                        <a:ext cx="1907540" cy="509270"/>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1211580" y="5384165"/>
            <a:ext cx="860869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同理，可以推得</a:t>
            </a:r>
            <a:endParaRPr lang="zh-CN" altLang="en-US" sz="2400">
              <a:latin typeface="微软雅黑" panose="020B0503020204020204" charset="-122"/>
              <a:ea typeface="微软雅黑" panose="020B0503020204020204" charset="-122"/>
            </a:endParaRPr>
          </a:p>
        </p:txBody>
      </p:sp>
      <p:sp>
        <p:nvSpPr>
          <p:cNvPr id="39" name="文本框 38"/>
          <p:cNvSpPr txBox="1"/>
          <p:nvPr/>
        </p:nvSpPr>
        <p:spPr>
          <a:xfrm>
            <a:off x="2053590" y="4622165"/>
            <a:ext cx="8608695" cy="645160"/>
          </a:xfrm>
          <a:prstGeom prst="rect">
            <a:avLst/>
          </a:prstGeom>
          <a:noFill/>
        </p:spPr>
        <p:txBody>
          <a:bodyPr wrap="square" rtlCol="0">
            <a:spAutoFit/>
          </a:bodyPr>
          <a:p>
            <a:pPr fontAlgn="auto">
              <a:lnSpc>
                <a:spcPct val="150000"/>
              </a:lnSpc>
            </a:pPr>
            <a:r>
              <a:rPr lang="zh-CN" altLang="en-US" sz="2400">
                <a:latin typeface="微软雅黑" panose="020B0503020204020204" charset="-122"/>
                <a:ea typeface="微软雅黑" panose="020B0503020204020204" charset="-122"/>
              </a:rPr>
              <a:t>可以推得</a:t>
            </a:r>
            <a:endParaRPr lang="zh-CN" altLang="en-US" sz="2400">
              <a:latin typeface="微软雅黑" panose="020B0503020204020204" charset="-122"/>
              <a:ea typeface="微软雅黑" panose="020B0503020204020204" charset="-122"/>
            </a:endParaRPr>
          </a:p>
        </p:txBody>
      </p:sp>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8" name="TextBox 1956"/>
          <p:cNvSpPr/>
          <p:nvPr/>
        </p:nvSpPr>
        <p:spPr>
          <a:xfrm>
            <a:off x="2053590" y="984885"/>
            <a:ext cx="9422130" cy="829945"/>
          </a:xfrm>
          <a:prstGeom prst="rect">
            <a:avLst/>
          </a:prstGeom>
          <a:noFill/>
          <a:ln w="9525">
            <a:noFill/>
            <a:miter/>
          </a:ln>
        </p:spPr>
        <p:txBody>
          <a:bodyPr wrap="square">
            <a:spAutoFit/>
            <a:scene3d>
              <a:camera prst="orthographicFront"/>
              <a:lightRig rig="threePt" dir="t"/>
            </a:scene3d>
          </a:bodyPr>
          <a:lstStyle/>
          <a:p>
            <a:pPr lvl="0" algn="l"/>
            <a:r>
              <a:rPr lang="zh-CN" altLang="en-US" sz="2400" b="1" dirty="0">
                <a:solidFill>
                  <a:schemeClr val="accent5">
                    <a:lumMod val="75000"/>
                  </a:schemeClr>
                </a:solidFill>
                <a:effectLst/>
                <a:latin typeface="微软雅黑" panose="020B0503020204020204" charset="-122"/>
                <a:ea typeface="微软雅黑" panose="020B0503020204020204" charset="-122"/>
                <a:sym typeface="Arial" panose="020B0604020202020204" pitchFamily="34" charset="0"/>
              </a:rPr>
              <a:t>给定新的数据                         ，通过贝叶斯公式进行模式分类，从而给出决策</a:t>
            </a:r>
            <a:endParaRPr lang="zh-CN" altLang="en-US" sz="2400" b="1" dirty="0">
              <a:solidFill>
                <a:schemeClr val="accent5">
                  <a:lumMod val="75000"/>
                </a:schemeClr>
              </a:solidFill>
              <a:effectLst/>
              <a:latin typeface="微软雅黑" panose="020B0503020204020204" charset="-122"/>
              <a:ea typeface="微软雅黑" panose="020B0503020204020204" charset="-122"/>
              <a:sym typeface="Arial" panose="020B0604020202020204" pitchFamily="34" charset="0"/>
            </a:endParaRPr>
          </a:p>
        </p:txBody>
      </p:sp>
      <p:pic>
        <p:nvPicPr>
          <p:cNvPr id="9" name="图片 8" descr="1换]"/>
          <p:cNvPicPr>
            <a:picLocks noChangeAspect="1"/>
          </p:cNvPicPr>
          <p:nvPr/>
        </p:nvPicPr>
        <p:blipFill>
          <a:blip r:embed="rId2" cstate="print"/>
          <a:stretch>
            <a:fillRect/>
          </a:stretch>
        </p:blipFill>
        <p:spPr>
          <a:xfrm flipH="1" flipV="1">
            <a:off x="1042035" y="914400"/>
            <a:ext cx="895985" cy="892810"/>
          </a:xfrm>
          <a:prstGeom prst="rect">
            <a:avLst/>
          </a:prstGeom>
        </p:spPr>
      </p:pic>
      <p:grpSp>
        <p:nvGrpSpPr>
          <p:cNvPr id="14" name="组合 13"/>
          <p:cNvGrpSpPr/>
          <p:nvPr/>
        </p:nvGrpSpPr>
        <p:grpSpPr>
          <a:xfrm>
            <a:off x="1189355" y="1980565"/>
            <a:ext cx="600710" cy="612140"/>
            <a:chOff x="7756" y="7111"/>
            <a:chExt cx="946" cy="964"/>
          </a:xfrm>
        </p:grpSpPr>
        <p:pic>
          <p:nvPicPr>
            <p:cNvPr id="22" name="图片 21" descr="C:\Users\Administrator\Desktop\唯美花朵设计矢量\1换].png1换]"/>
            <p:cNvPicPr>
              <a:picLocks noChangeAspect="1"/>
            </p:cNvPicPr>
            <p:nvPr/>
          </p:nvPicPr>
          <p:blipFill>
            <a:blip r:embed="rId3" cstate="print"/>
            <a:srcRect/>
            <a:stretch>
              <a:fillRect/>
            </a:stretch>
          </p:blipFill>
          <p:spPr>
            <a:xfrm>
              <a:off x="7854" y="7359"/>
              <a:ext cx="719" cy="716"/>
            </a:xfrm>
            <a:prstGeom prst="rect">
              <a:avLst/>
            </a:prstGeom>
            <a:scene3d>
              <a:camera prst="isometricOffAxis2Top"/>
              <a:lightRig rig="threePt" dir="t"/>
            </a:scene3d>
          </p:spPr>
        </p:pic>
        <p:sp>
          <p:nvSpPr>
            <p:cNvPr id="17" name="文本框 16"/>
            <p:cNvSpPr txBox="1"/>
            <p:nvPr/>
          </p:nvSpPr>
          <p:spPr>
            <a:xfrm>
              <a:off x="7756" y="7111"/>
              <a:ext cx="946" cy="822"/>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1</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sp>
        <p:nvSpPr>
          <p:cNvPr id="23" name="文本框 22"/>
          <p:cNvSpPr txBox="1"/>
          <p:nvPr/>
        </p:nvSpPr>
        <p:spPr>
          <a:xfrm>
            <a:off x="2053590" y="1838960"/>
            <a:ext cx="8608695" cy="1198880"/>
          </a:xfrm>
          <a:prstGeom prst="rect">
            <a:avLst/>
          </a:prstGeom>
          <a:noFill/>
        </p:spPr>
        <p:txBody>
          <a:bodyPr wrap="square" rtlCol="0">
            <a:spAutoFit/>
          </a:bodyPr>
          <a:p>
            <a:pPr fontAlgn="auto">
              <a:lnSpc>
                <a:spcPct val="150000"/>
              </a:lnSpc>
            </a:pPr>
            <a:r>
              <a:rPr lang="en-US" altLang="zh-CN" sz="2400">
                <a:latin typeface="微软雅黑" panose="020B0503020204020204" charset="-122"/>
                <a:ea typeface="微软雅黑" panose="020B0503020204020204" charset="-122"/>
                <a:cs typeface="微软雅黑" panose="020B0503020204020204" charset="-122"/>
              </a:rPr>
              <a:t>首先根据表1，用事件发生频率来近似发生的概率，作为先验概率</a:t>
            </a:r>
            <a:r>
              <a:rPr lang="en-US" altLang="zh-CN"/>
              <a:t> </a:t>
            </a:r>
            <a:endParaRPr lang="en-US" altLang="zh-CN"/>
          </a:p>
        </p:txBody>
      </p:sp>
      <p:grpSp>
        <p:nvGrpSpPr>
          <p:cNvPr id="30" name="组合 29"/>
          <p:cNvGrpSpPr/>
          <p:nvPr/>
        </p:nvGrpSpPr>
        <p:grpSpPr>
          <a:xfrm>
            <a:off x="1207770" y="3277870"/>
            <a:ext cx="600710" cy="612140"/>
            <a:chOff x="7756" y="7111"/>
            <a:chExt cx="946" cy="964"/>
          </a:xfrm>
        </p:grpSpPr>
        <p:pic>
          <p:nvPicPr>
            <p:cNvPr id="31" name="图片 30" descr="C:\Users\Administrator\Desktop\唯美花朵设计矢量\1换].png1换]"/>
            <p:cNvPicPr>
              <a:picLocks noChangeAspect="1"/>
            </p:cNvPicPr>
            <p:nvPr/>
          </p:nvPicPr>
          <p:blipFill>
            <a:blip r:embed="rId3" cstate="print"/>
            <a:srcRect/>
            <a:stretch>
              <a:fillRect/>
            </a:stretch>
          </p:blipFill>
          <p:spPr>
            <a:xfrm>
              <a:off x="7854" y="7359"/>
              <a:ext cx="719" cy="716"/>
            </a:xfrm>
            <a:prstGeom prst="rect">
              <a:avLst/>
            </a:prstGeom>
            <a:scene3d>
              <a:camera prst="isometricOffAxis2Top"/>
              <a:lightRig rig="threePt" dir="t"/>
            </a:scene3d>
          </p:spPr>
        </p:pic>
        <p:sp>
          <p:nvSpPr>
            <p:cNvPr id="32" name="文本框 31"/>
            <p:cNvSpPr txBox="1"/>
            <p:nvPr/>
          </p:nvSpPr>
          <p:spPr>
            <a:xfrm>
              <a:off x="7756" y="7111"/>
              <a:ext cx="946" cy="822"/>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2</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sp>
        <p:nvSpPr>
          <p:cNvPr id="33" name="文本框 32"/>
          <p:cNvSpPr txBox="1"/>
          <p:nvPr/>
        </p:nvSpPr>
        <p:spPr>
          <a:xfrm>
            <a:off x="2053590" y="3175635"/>
            <a:ext cx="8608695" cy="645160"/>
          </a:xfrm>
          <a:prstGeom prst="rect">
            <a:avLst/>
          </a:prstGeom>
          <a:noFill/>
        </p:spPr>
        <p:txBody>
          <a:bodyPr wrap="square" rtlCol="0">
            <a:spAutoFit/>
          </a:bodyPr>
          <a:p>
            <a:pPr fontAlgn="auto">
              <a:lnSpc>
                <a:spcPct val="150000"/>
              </a:lnSpc>
            </a:pPr>
            <a:r>
              <a:rPr lang="en-US" altLang="zh-CN" sz="2400">
                <a:latin typeface="微软雅黑" panose="020B0503020204020204" charset="-122"/>
                <a:ea typeface="微软雅黑" panose="020B0503020204020204" charset="-122"/>
              </a:rPr>
              <a:t>同样用频率近似概率，计算各个条件概率</a:t>
            </a:r>
            <a:endParaRPr lang="en-US" altLang="zh-CN" sz="2400">
              <a:latin typeface="微软雅黑" panose="020B0503020204020204" charset="-122"/>
              <a:ea typeface="微软雅黑" panose="020B0503020204020204" charset="-122"/>
            </a:endParaRPr>
          </a:p>
        </p:txBody>
      </p:sp>
      <p:sp>
        <p:nvSpPr>
          <p:cNvPr id="13" name="文本框 12"/>
          <p:cNvSpPr txBox="1"/>
          <p:nvPr/>
        </p:nvSpPr>
        <p:spPr>
          <a:xfrm>
            <a:off x="600710" y="262890"/>
            <a:ext cx="5032375" cy="398780"/>
          </a:xfrm>
          <a:prstGeom prst="rect">
            <a:avLst/>
          </a:prstGeom>
          <a:noFill/>
        </p:spPr>
        <p:txBody>
          <a:bodyPr wrap="square" rtlCol="0">
            <a:spAutoFit/>
            <a:scene3d>
              <a:camera prst="orthographicFront"/>
              <a:lightRig rig="threePt" dir="t"/>
            </a:scene3d>
          </a:bodyPr>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示例</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2</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aphicFrame>
        <p:nvGraphicFramePr>
          <p:cNvPr id="2" name="对象 -2147482495"/>
          <p:cNvGraphicFramePr>
            <a:graphicFrameLocks noChangeAspect="1"/>
          </p:cNvGraphicFramePr>
          <p:nvPr/>
        </p:nvGraphicFramePr>
        <p:xfrm>
          <a:off x="3941445" y="826770"/>
          <a:ext cx="2411095" cy="788670"/>
        </p:xfrm>
        <a:graphic>
          <a:graphicData uri="http://schemas.openxmlformats.org/presentationml/2006/ole">
            <mc:AlternateContent xmlns:mc="http://schemas.openxmlformats.org/markup-compatibility/2006">
              <mc:Choice xmlns:v="urn:schemas-microsoft-com:vml" Requires="v">
                <p:oleObj spid="_x0000_s3076" name="" r:id="rId4" imgW="1485900" imgH="482600" progId="Equation.KSEE3">
                  <p:embed/>
                </p:oleObj>
              </mc:Choice>
              <mc:Fallback>
                <p:oleObj name="" r:id="rId4" imgW="1485900" imgH="482600" progId="Equation.KSEE3">
                  <p:embed/>
                  <p:pic>
                    <p:nvPicPr>
                      <p:cNvPr id="0" name="图片 3075"/>
                      <p:cNvPicPr/>
                      <p:nvPr/>
                    </p:nvPicPr>
                    <p:blipFill>
                      <a:blip r:embed="rId5"/>
                      <a:stretch>
                        <a:fillRect/>
                      </a:stretch>
                    </p:blipFill>
                    <p:spPr>
                      <a:xfrm>
                        <a:off x="3941445" y="826770"/>
                        <a:ext cx="2411095" cy="788670"/>
                      </a:xfrm>
                      <a:prstGeom prst="rect">
                        <a:avLst/>
                      </a:prstGeom>
                      <a:noFill/>
                      <a:ln w="38100">
                        <a:noFill/>
                        <a:miter/>
                      </a:ln>
                    </p:spPr>
                  </p:pic>
                </p:oleObj>
              </mc:Fallback>
            </mc:AlternateContent>
          </a:graphicData>
        </a:graphic>
      </p:graphicFrame>
      <p:graphicFrame>
        <p:nvGraphicFramePr>
          <p:cNvPr id="3" name="对象 -2147482491"/>
          <p:cNvGraphicFramePr>
            <a:graphicFrameLocks noChangeAspect="1"/>
          </p:cNvGraphicFramePr>
          <p:nvPr/>
        </p:nvGraphicFramePr>
        <p:xfrm>
          <a:off x="2637155" y="2449830"/>
          <a:ext cx="1584325" cy="638175"/>
        </p:xfrm>
        <a:graphic>
          <a:graphicData uri="http://schemas.openxmlformats.org/presentationml/2006/ole">
            <mc:AlternateContent xmlns:mc="http://schemas.openxmlformats.org/markup-compatibility/2006">
              <mc:Choice xmlns:v="urn:schemas-microsoft-com:vml" Requires="v">
                <p:oleObj spid="_x0000_s15" name="" r:id="rId6" imgW="977900" imgH="393700" progId="Equation.KSEE3">
                  <p:embed/>
                </p:oleObj>
              </mc:Choice>
              <mc:Fallback>
                <p:oleObj name="" r:id="rId6" imgW="977900" imgH="393700" progId="Equation.KSEE3">
                  <p:embed/>
                  <p:pic>
                    <p:nvPicPr>
                      <p:cNvPr id="0" name="图片 14"/>
                      <p:cNvPicPr/>
                      <p:nvPr/>
                    </p:nvPicPr>
                    <p:blipFill>
                      <a:blip r:embed="rId7"/>
                      <a:stretch>
                        <a:fillRect/>
                      </a:stretch>
                    </p:blipFill>
                    <p:spPr>
                      <a:xfrm>
                        <a:off x="2637155" y="2449830"/>
                        <a:ext cx="1584325" cy="638175"/>
                      </a:xfrm>
                      <a:prstGeom prst="rect">
                        <a:avLst/>
                      </a:prstGeom>
                      <a:noFill/>
                      <a:ln w="38100">
                        <a:noFill/>
                        <a:miter/>
                      </a:ln>
                    </p:spPr>
                  </p:pic>
                </p:oleObj>
              </mc:Fallback>
            </mc:AlternateContent>
          </a:graphicData>
        </a:graphic>
      </p:graphicFrame>
      <p:graphicFrame>
        <p:nvGraphicFramePr>
          <p:cNvPr id="5" name="对象 -2147482490"/>
          <p:cNvGraphicFramePr>
            <a:graphicFrameLocks noChangeAspect="1"/>
          </p:cNvGraphicFramePr>
          <p:nvPr/>
        </p:nvGraphicFramePr>
        <p:xfrm>
          <a:off x="4795520" y="2450465"/>
          <a:ext cx="1567815" cy="640715"/>
        </p:xfrm>
        <a:graphic>
          <a:graphicData uri="http://schemas.openxmlformats.org/presentationml/2006/ole">
            <mc:AlternateContent xmlns:mc="http://schemas.openxmlformats.org/markup-compatibility/2006">
              <mc:Choice xmlns:v="urn:schemas-microsoft-com:vml" Requires="v">
                <p:oleObj spid="_x0000_s18" name="" r:id="rId8" imgW="965200" imgH="393700" progId="Equation.KSEE3">
                  <p:embed/>
                </p:oleObj>
              </mc:Choice>
              <mc:Fallback>
                <p:oleObj name="" r:id="rId8" imgW="965200" imgH="393700" progId="Equation.KSEE3">
                  <p:embed/>
                  <p:pic>
                    <p:nvPicPr>
                      <p:cNvPr id="0" name="图片 17"/>
                      <p:cNvPicPr/>
                      <p:nvPr/>
                    </p:nvPicPr>
                    <p:blipFill>
                      <a:blip r:embed="rId9"/>
                      <a:stretch>
                        <a:fillRect/>
                      </a:stretch>
                    </p:blipFill>
                    <p:spPr>
                      <a:xfrm>
                        <a:off x="4795520" y="2450465"/>
                        <a:ext cx="1567815" cy="640715"/>
                      </a:xfrm>
                      <a:prstGeom prst="rect">
                        <a:avLst/>
                      </a:prstGeom>
                      <a:noFill/>
                      <a:ln w="38100">
                        <a:noFill/>
                        <a:miter/>
                      </a:ln>
                    </p:spPr>
                  </p:pic>
                </p:oleObj>
              </mc:Fallback>
            </mc:AlternateContent>
          </a:graphicData>
        </a:graphic>
      </p:graphicFrame>
      <p:graphicFrame>
        <p:nvGraphicFramePr>
          <p:cNvPr id="6" name="对象 -2147482489"/>
          <p:cNvGraphicFramePr>
            <a:graphicFrameLocks noChangeAspect="1"/>
          </p:cNvGraphicFramePr>
          <p:nvPr/>
        </p:nvGraphicFramePr>
        <p:xfrm>
          <a:off x="2212340" y="3951605"/>
          <a:ext cx="2752090" cy="663575"/>
        </p:xfrm>
        <a:graphic>
          <a:graphicData uri="http://schemas.openxmlformats.org/presentationml/2006/ole">
            <mc:AlternateContent xmlns:mc="http://schemas.openxmlformats.org/markup-compatibility/2006">
              <mc:Choice xmlns:v="urn:schemas-microsoft-com:vml" Requires="v">
                <p:oleObj spid="_x0000_s19" name="" r:id="rId10" imgW="1511300" imgH="393700" progId="Equation.KSEE3">
                  <p:embed/>
                </p:oleObj>
              </mc:Choice>
              <mc:Fallback>
                <p:oleObj name="" r:id="rId10" imgW="1511300" imgH="393700" progId="Equation.KSEE3">
                  <p:embed/>
                  <p:pic>
                    <p:nvPicPr>
                      <p:cNvPr id="0" name="图片 18"/>
                      <p:cNvPicPr/>
                      <p:nvPr/>
                    </p:nvPicPr>
                    <p:blipFill>
                      <a:blip r:embed="rId11"/>
                      <a:stretch>
                        <a:fillRect/>
                      </a:stretch>
                    </p:blipFill>
                    <p:spPr>
                      <a:xfrm>
                        <a:off x="2212340" y="3951605"/>
                        <a:ext cx="2752090" cy="663575"/>
                      </a:xfrm>
                      <a:prstGeom prst="rect">
                        <a:avLst/>
                      </a:prstGeom>
                      <a:noFill/>
                      <a:ln w="38100">
                        <a:noFill/>
                        <a:miter/>
                      </a:ln>
                    </p:spPr>
                  </p:pic>
                </p:oleObj>
              </mc:Fallback>
            </mc:AlternateContent>
          </a:graphicData>
        </a:graphic>
      </p:graphicFrame>
      <p:graphicFrame>
        <p:nvGraphicFramePr>
          <p:cNvPr id="7" name="对象 -2147482488"/>
          <p:cNvGraphicFramePr>
            <a:graphicFrameLocks noChangeAspect="1"/>
          </p:cNvGraphicFramePr>
          <p:nvPr/>
        </p:nvGraphicFramePr>
        <p:xfrm>
          <a:off x="5451475" y="3937000"/>
          <a:ext cx="2837815" cy="635635"/>
        </p:xfrm>
        <a:graphic>
          <a:graphicData uri="http://schemas.openxmlformats.org/presentationml/2006/ole">
            <mc:AlternateContent xmlns:mc="http://schemas.openxmlformats.org/markup-compatibility/2006">
              <mc:Choice xmlns:v="urn:schemas-microsoft-com:vml" Requires="v">
                <p:oleObj spid="_x0000_s20" name="" r:id="rId12" imgW="1752600" imgH="393700" progId="Equation.KSEE3">
                  <p:embed/>
                </p:oleObj>
              </mc:Choice>
              <mc:Fallback>
                <p:oleObj name="" r:id="rId12" imgW="1752600" imgH="393700" progId="Equation.KSEE3">
                  <p:embed/>
                  <p:pic>
                    <p:nvPicPr>
                      <p:cNvPr id="0" name="图片 19"/>
                      <p:cNvPicPr/>
                      <p:nvPr/>
                    </p:nvPicPr>
                    <p:blipFill>
                      <a:blip r:embed="rId13"/>
                      <a:stretch>
                        <a:fillRect/>
                      </a:stretch>
                    </p:blipFill>
                    <p:spPr>
                      <a:xfrm>
                        <a:off x="5451475" y="3937000"/>
                        <a:ext cx="2837815" cy="635635"/>
                      </a:xfrm>
                      <a:prstGeom prst="rect">
                        <a:avLst/>
                      </a:prstGeom>
                      <a:noFill/>
                      <a:ln w="38100">
                        <a:noFill/>
                        <a:miter/>
                      </a:ln>
                    </p:spPr>
                  </p:pic>
                </p:oleObj>
              </mc:Fallback>
            </mc:AlternateContent>
          </a:graphicData>
        </a:graphic>
      </p:graphicFrame>
      <p:graphicFrame>
        <p:nvGraphicFramePr>
          <p:cNvPr id="10" name="对象 -2147482487"/>
          <p:cNvGraphicFramePr>
            <a:graphicFrameLocks noChangeAspect="1"/>
          </p:cNvGraphicFramePr>
          <p:nvPr/>
        </p:nvGraphicFramePr>
        <p:xfrm>
          <a:off x="3491865" y="4644390"/>
          <a:ext cx="2856865" cy="717550"/>
        </p:xfrm>
        <a:graphic>
          <a:graphicData uri="http://schemas.openxmlformats.org/presentationml/2006/ole">
            <mc:AlternateContent xmlns:mc="http://schemas.openxmlformats.org/markup-compatibility/2006">
              <mc:Choice xmlns:v="urn:schemas-microsoft-com:vml" Requires="v">
                <p:oleObj spid="_x0000_s21" name="" r:id="rId14" imgW="1574800" imgH="393700" progId="Equation.KSEE3">
                  <p:embed/>
                </p:oleObj>
              </mc:Choice>
              <mc:Fallback>
                <p:oleObj name="" r:id="rId14" imgW="1574800" imgH="393700" progId="Equation.KSEE3">
                  <p:embed/>
                  <p:pic>
                    <p:nvPicPr>
                      <p:cNvPr id="0" name="图片 20"/>
                      <p:cNvPicPr/>
                      <p:nvPr/>
                    </p:nvPicPr>
                    <p:blipFill>
                      <a:blip r:embed="rId15"/>
                      <a:stretch>
                        <a:fillRect/>
                      </a:stretch>
                    </p:blipFill>
                    <p:spPr>
                      <a:xfrm>
                        <a:off x="3491865" y="4644390"/>
                        <a:ext cx="2856865" cy="717550"/>
                      </a:xfrm>
                      <a:prstGeom prst="rect">
                        <a:avLst/>
                      </a:prstGeom>
                      <a:noFill/>
                      <a:ln w="38100">
                        <a:noFill/>
                        <a:miter/>
                      </a:ln>
                    </p:spPr>
                  </p:pic>
                </p:oleObj>
              </mc:Fallback>
            </mc:AlternateContent>
          </a:graphicData>
        </a:graphic>
      </p:graphicFrame>
      <p:graphicFrame>
        <p:nvGraphicFramePr>
          <p:cNvPr id="11" name="对象 -2147482484"/>
          <p:cNvGraphicFramePr>
            <a:graphicFrameLocks noChangeAspect="1"/>
          </p:cNvGraphicFramePr>
          <p:nvPr/>
        </p:nvGraphicFramePr>
        <p:xfrm>
          <a:off x="3552190" y="5405120"/>
          <a:ext cx="2708275" cy="683260"/>
        </p:xfrm>
        <a:graphic>
          <a:graphicData uri="http://schemas.openxmlformats.org/presentationml/2006/ole">
            <mc:AlternateContent xmlns:mc="http://schemas.openxmlformats.org/markup-compatibility/2006">
              <mc:Choice xmlns:v="urn:schemas-microsoft-com:vml" Requires="v">
                <p:oleObj spid="_x0000_s24" name="" r:id="rId16" imgW="1562100" imgH="393700" progId="Equation.KSEE3">
                  <p:embed/>
                </p:oleObj>
              </mc:Choice>
              <mc:Fallback>
                <p:oleObj name="" r:id="rId16" imgW="1562100" imgH="393700" progId="Equation.KSEE3">
                  <p:embed/>
                  <p:pic>
                    <p:nvPicPr>
                      <p:cNvPr id="0" name="图片 23"/>
                      <p:cNvPicPr/>
                      <p:nvPr/>
                    </p:nvPicPr>
                    <p:blipFill>
                      <a:blip r:embed="rId17"/>
                      <a:stretch>
                        <a:fillRect/>
                      </a:stretch>
                    </p:blipFill>
                    <p:spPr>
                      <a:xfrm>
                        <a:off x="3552190" y="5405120"/>
                        <a:ext cx="2708275" cy="683260"/>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9" name="文本框 8"/>
          <p:cNvSpPr txBox="1"/>
          <p:nvPr/>
        </p:nvSpPr>
        <p:spPr>
          <a:xfrm>
            <a:off x="1556385" y="965200"/>
            <a:ext cx="9391015" cy="15068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sz="2400" kern="0" dirty="0">
                <a:solidFill>
                  <a:schemeClr val="tx1"/>
                </a:solidFill>
                <a:latin typeface="微软雅黑" panose="020B0503020204020204" charset="-122"/>
                <a:ea typeface="微软雅黑" panose="020B0503020204020204" charset="-122"/>
                <a:sym typeface="+mn-ea"/>
              </a:rPr>
              <a:t>由上面计算所得到的先验概率和条件概率，再依据贝叶斯公式估计后验概率，进而进行分类判断。</a:t>
            </a:r>
            <a:endParaRPr sz="2000" kern="0" dirty="0">
              <a:solidFill>
                <a:schemeClr val="tx1"/>
              </a:solidFill>
              <a:latin typeface="微软雅黑" panose="020B0503020204020204" charset="-122"/>
              <a:ea typeface="微软雅黑" panose="020B0503020204020204" charset="-122"/>
              <a:sym typeface="+mn-ea"/>
            </a:endParaRPr>
          </a:p>
          <a:p>
            <a:pPr indent="0" algn="l"/>
            <a:endParaRPr lang="en-US" altLang="zh-CN" sz="2000" kern="0" noProof="0" dirty="0" smtClean="0">
              <a:ln>
                <a:noFill/>
              </a:ln>
              <a:solidFill>
                <a:schemeClr val="tx1"/>
              </a:solidFill>
              <a:uLnTx/>
              <a:uFillTx/>
              <a:latin typeface="微软雅黑" panose="020B0503020204020204" charset="-122"/>
              <a:ea typeface="微软雅黑" panose="020B0503020204020204" charset="-122"/>
              <a:sym typeface="+mn-ea"/>
            </a:endParaRPr>
          </a:p>
        </p:txBody>
      </p:sp>
      <p:grpSp>
        <p:nvGrpSpPr>
          <p:cNvPr id="14" name="组合 13"/>
          <p:cNvGrpSpPr/>
          <p:nvPr/>
        </p:nvGrpSpPr>
        <p:grpSpPr>
          <a:xfrm>
            <a:off x="850265" y="1125855"/>
            <a:ext cx="600710" cy="612140"/>
            <a:chOff x="7756" y="7111"/>
            <a:chExt cx="946" cy="964"/>
          </a:xfrm>
        </p:grpSpPr>
        <p:pic>
          <p:nvPicPr>
            <p:cNvPr id="22" name="图片 21" descr="C:\Users\Administrator\Desktop\唯美花朵设计矢量\1换].png1换]"/>
            <p:cNvPicPr>
              <a:picLocks noChangeAspect="1"/>
            </p:cNvPicPr>
            <p:nvPr/>
          </p:nvPicPr>
          <p:blipFill>
            <a:blip r:embed="rId2" cstate="print"/>
            <a:srcRect/>
            <a:stretch>
              <a:fillRect/>
            </a:stretch>
          </p:blipFill>
          <p:spPr>
            <a:xfrm>
              <a:off x="7854" y="7359"/>
              <a:ext cx="719" cy="716"/>
            </a:xfrm>
            <a:prstGeom prst="rect">
              <a:avLst/>
            </a:prstGeom>
            <a:scene3d>
              <a:camera prst="isometricOffAxis2Top"/>
              <a:lightRig rig="threePt" dir="t"/>
            </a:scene3d>
          </p:spPr>
        </p:pic>
        <p:sp>
          <p:nvSpPr>
            <p:cNvPr id="17" name="文本框 16"/>
            <p:cNvSpPr txBox="1"/>
            <p:nvPr/>
          </p:nvSpPr>
          <p:spPr>
            <a:xfrm>
              <a:off x="7756" y="7111"/>
              <a:ext cx="946" cy="822"/>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3</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grpSp>
      <p:graphicFrame>
        <p:nvGraphicFramePr>
          <p:cNvPr id="2" name="对象 -2147482507"/>
          <p:cNvGraphicFramePr>
            <a:graphicFrameLocks noChangeAspect="1"/>
          </p:cNvGraphicFramePr>
          <p:nvPr/>
        </p:nvGraphicFramePr>
        <p:xfrm>
          <a:off x="1556385" y="2293620"/>
          <a:ext cx="2843530" cy="765175"/>
        </p:xfrm>
        <a:graphic>
          <a:graphicData uri="http://schemas.openxmlformats.org/presentationml/2006/ole">
            <mc:AlternateContent xmlns:mc="http://schemas.openxmlformats.org/markup-compatibility/2006">
              <mc:Choice xmlns:v="urn:schemas-microsoft-com:vml" Requires="v">
                <p:oleObj spid="_x0000_s3076" name="" r:id="rId3" imgW="1752600" imgH="469900" progId="Equation.KSEE3">
                  <p:embed/>
                </p:oleObj>
              </mc:Choice>
              <mc:Fallback>
                <p:oleObj name="" r:id="rId3" imgW="1752600" imgH="469900" progId="Equation.KSEE3">
                  <p:embed/>
                  <p:pic>
                    <p:nvPicPr>
                      <p:cNvPr id="0" name="图片 3075"/>
                      <p:cNvPicPr/>
                      <p:nvPr/>
                    </p:nvPicPr>
                    <p:blipFill>
                      <a:blip r:embed="rId4"/>
                      <a:stretch>
                        <a:fillRect/>
                      </a:stretch>
                    </p:blipFill>
                    <p:spPr>
                      <a:xfrm>
                        <a:off x="1556385" y="2293620"/>
                        <a:ext cx="2843530" cy="765175"/>
                      </a:xfrm>
                      <a:prstGeom prst="rect">
                        <a:avLst/>
                      </a:prstGeom>
                      <a:noFill/>
                      <a:ln w="38100">
                        <a:noFill/>
                        <a:miter/>
                      </a:ln>
                    </p:spPr>
                  </p:pic>
                </p:oleObj>
              </mc:Fallback>
            </mc:AlternateContent>
          </a:graphicData>
        </a:graphic>
      </p:graphicFrame>
      <p:sp>
        <p:nvSpPr>
          <p:cNvPr id="3" name="文本框 2"/>
          <p:cNvSpPr txBox="1"/>
          <p:nvPr/>
        </p:nvSpPr>
        <p:spPr>
          <a:xfrm>
            <a:off x="4608830" y="2472055"/>
            <a:ext cx="4658360"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微软雅黑" panose="020B0503020204020204" charset="-122"/>
              </a:rPr>
              <a:t>而        与具体的分类无关</a:t>
            </a:r>
            <a:endParaRPr lang="zh-CN" altLang="en-US" sz="2400">
              <a:latin typeface="微软雅黑" panose="020B0503020204020204" charset="-122"/>
              <a:ea typeface="微软雅黑" panose="020B0503020204020204" charset="-122"/>
              <a:cs typeface="微软雅黑" panose="020B0503020204020204" charset="-122"/>
            </a:endParaRPr>
          </a:p>
        </p:txBody>
      </p:sp>
      <p:graphicFrame>
        <p:nvGraphicFramePr>
          <p:cNvPr id="5" name="对象 -2147482506"/>
          <p:cNvGraphicFramePr>
            <a:graphicFrameLocks noChangeAspect="1"/>
          </p:cNvGraphicFramePr>
          <p:nvPr/>
        </p:nvGraphicFramePr>
        <p:xfrm>
          <a:off x="5033010" y="2522855"/>
          <a:ext cx="640715" cy="394970"/>
        </p:xfrm>
        <a:graphic>
          <a:graphicData uri="http://schemas.openxmlformats.org/presentationml/2006/ole">
            <mc:AlternateContent xmlns:mc="http://schemas.openxmlformats.org/markup-compatibility/2006">
              <mc:Choice xmlns:v="urn:schemas-microsoft-com:vml" Requires="v">
                <p:oleObj spid="_x0000_s6" name="" r:id="rId5" imgW="330200" imgH="203200" progId="Equation.KSEE3">
                  <p:embed/>
                </p:oleObj>
              </mc:Choice>
              <mc:Fallback>
                <p:oleObj name="" r:id="rId5" imgW="330200" imgH="203200" progId="Equation.KSEE3">
                  <p:embed/>
                  <p:pic>
                    <p:nvPicPr>
                      <p:cNvPr id="0" name="图片 2"/>
                      <p:cNvPicPr/>
                      <p:nvPr/>
                    </p:nvPicPr>
                    <p:blipFill>
                      <a:blip r:embed="rId6"/>
                      <a:stretch>
                        <a:fillRect/>
                      </a:stretch>
                    </p:blipFill>
                    <p:spPr>
                      <a:xfrm>
                        <a:off x="5033010" y="2522855"/>
                        <a:ext cx="640715" cy="394970"/>
                      </a:xfrm>
                      <a:prstGeom prst="rect">
                        <a:avLst/>
                      </a:prstGeom>
                      <a:noFill/>
                      <a:ln w="38100">
                        <a:noFill/>
                        <a:miter/>
                      </a:ln>
                    </p:spPr>
                  </p:pic>
                </p:oleObj>
              </mc:Fallback>
            </mc:AlternateContent>
          </a:graphicData>
        </a:graphic>
      </p:graphicFrame>
      <p:sp>
        <p:nvSpPr>
          <p:cNvPr id="7" name="文本框 6"/>
          <p:cNvSpPr txBox="1"/>
          <p:nvPr/>
        </p:nvSpPr>
        <p:spPr>
          <a:xfrm>
            <a:off x="1556385" y="3058795"/>
            <a:ext cx="9391015" cy="33229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sz="2400" kern="0" dirty="0">
                <a:solidFill>
                  <a:schemeClr val="tx1"/>
                </a:solidFill>
                <a:latin typeface="微软雅黑" panose="020B0503020204020204" charset="-122"/>
                <a:ea typeface="微软雅黑" panose="020B0503020204020204" charset="-122"/>
                <a:sym typeface="+mn-ea"/>
              </a:rPr>
              <a:t>于是我们可以通过直接判断                    和                   的大小，来确定         和          的大小。</a:t>
            </a:r>
            <a:endParaRPr sz="2400" kern="0" dirty="0">
              <a:solidFill>
                <a:schemeClr val="tx1"/>
              </a:solidFill>
              <a:latin typeface="微软雅黑" panose="020B0503020204020204" charset="-122"/>
              <a:ea typeface="微软雅黑" panose="020B0503020204020204" charset="-122"/>
              <a:sym typeface="+mn-ea"/>
            </a:endParaRPr>
          </a:p>
          <a:p>
            <a:pPr fontAlgn="auto">
              <a:lnSpc>
                <a:spcPct val="150000"/>
              </a:lnSpc>
            </a:pPr>
            <a:endParaRPr lang="en-US" altLang="zh-CN" sz="2000" kern="0" noProof="0" dirty="0" smtClean="0">
              <a:ln>
                <a:noFill/>
              </a:ln>
              <a:solidFill>
                <a:schemeClr val="tx1"/>
              </a:solidFill>
              <a:uLnTx/>
              <a:uFillTx/>
              <a:latin typeface="微软雅黑" panose="020B0503020204020204" charset="-122"/>
              <a:ea typeface="微软雅黑" panose="020B0503020204020204" charset="-122"/>
              <a:sym typeface="+mn-ea"/>
            </a:endParaRPr>
          </a:p>
          <a:p>
            <a:pPr fontAlgn="auto">
              <a:lnSpc>
                <a:spcPct val="150000"/>
              </a:lnSpc>
            </a:pPr>
            <a:r>
              <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rPr>
              <a:t>因为                    =       &lt;                   =      </a:t>
            </a:r>
            <a:endPar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endParaRPr>
          </a:p>
          <a:p>
            <a:pPr fontAlgn="auto">
              <a:lnSpc>
                <a:spcPct val="150000"/>
              </a:lnSpc>
            </a:pPr>
            <a:endPar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endParaRPr>
          </a:p>
          <a:p>
            <a:pPr fontAlgn="auto">
              <a:lnSpc>
                <a:spcPct val="150000"/>
              </a:lnSpc>
            </a:pPr>
            <a:r>
              <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rPr>
              <a:t>所以该样本分类为“否”</a:t>
            </a:r>
            <a:endParaRPr lang="en-US" altLang="zh-CN" sz="2400" kern="0" noProof="0" dirty="0" smtClean="0">
              <a:ln>
                <a:noFill/>
              </a:ln>
              <a:solidFill>
                <a:schemeClr val="tx1"/>
              </a:solidFill>
              <a:uLnTx/>
              <a:uFillTx/>
              <a:latin typeface="微软雅黑" panose="020B0503020204020204" charset="-122"/>
              <a:ea typeface="微软雅黑" panose="020B0503020204020204" charset="-122"/>
              <a:sym typeface="+mn-ea"/>
            </a:endParaRPr>
          </a:p>
        </p:txBody>
      </p:sp>
      <p:graphicFrame>
        <p:nvGraphicFramePr>
          <p:cNvPr id="8" name="对象 -2147482505"/>
          <p:cNvGraphicFramePr>
            <a:graphicFrameLocks noChangeAspect="1"/>
          </p:cNvGraphicFramePr>
          <p:nvPr/>
        </p:nvGraphicFramePr>
        <p:xfrm>
          <a:off x="5338445" y="3241675"/>
          <a:ext cx="1781175" cy="403860"/>
        </p:xfrm>
        <a:graphic>
          <a:graphicData uri="http://schemas.openxmlformats.org/presentationml/2006/ole">
            <mc:AlternateContent xmlns:mc="http://schemas.openxmlformats.org/markup-compatibility/2006">
              <mc:Choice xmlns:v="urn:schemas-microsoft-com:vml" Requires="v">
                <p:oleObj spid="_x0000_s10" name="" r:id="rId7" imgW="1117600" imgH="254000" progId="Equation.KSEE3">
                  <p:embed/>
                </p:oleObj>
              </mc:Choice>
              <mc:Fallback>
                <p:oleObj name="" r:id="rId7" imgW="1117600" imgH="254000" progId="Equation.KSEE3">
                  <p:embed/>
                  <p:pic>
                    <p:nvPicPr>
                      <p:cNvPr id="0" name="图片 7"/>
                      <p:cNvPicPr/>
                      <p:nvPr/>
                    </p:nvPicPr>
                    <p:blipFill>
                      <a:blip r:embed="rId8"/>
                      <a:stretch>
                        <a:fillRect/>
                      </a:stretch>
                    </p:blipFill>
                    <p:spPr>
                      <a:xfrm>
                        <a:off x="5338445" y="3241675"/>
                        <a:ext cx="1781175" cy="403860"/>
                      </a:xfrm>
                      <a:prstGeom prst="rect">
                        <a:avLst/>
                      </a:prstGeom>
                      <a:noFill/>
                      <a:ln w="38100">
                        <a:noFill/>
                        <a:miter/>
                      </a:ln>
                    </p:spPr>
                  </p:pic>
                </p:oleObj>
              </mc:Fallback>
            </mc:AlternateContent>
          </a:graphicData>
        </a:graphic>
      </p:graphicFrame>
      <p:graphicFrame>
        <p:nvGraphicFramePr>
          <p:cNvPr id="11" name="对象 -2147482504"/>
          <p:cNvGraphicFramePr>
            <a:graphicFrameLocks noChangeAspect="1"/>
          </p:cNvGraphicFramePr>
          <p:nvPr/>
        </p:nvGraphicFramePr>
        <p:xfrm>
          <a:off x="7412990" y="3257550"/>
          <a:ext cx="1708150" cy="391160"/>
        </p:xfrm>
        <a:graphic>
          <a:graphicData uri="http://schemas.openxmlformats.org/presentationml/2006/ole">
            <mc:AlternateContent xmlns:mc="http://schemas.openxmlformats.org/markup-compatibility/2006">
              <mc:Choice xmlns:v="urn:schemas-microsoft-com:vml" Requires="v">
                <p:oleObj spid="_x0000_s12" name="" r:id="rId9" imgW="1091565" imgH="254000" progId="Equation.KSEE3">
                  <p:embed/>
                </p:oleObj>
              </mc:Choice>
              <mc:Fallback>
                <p:oleObj name="" r:id="rId9" imgW="1091565" imgH="254000" progId="Equation.KSEE3">
                  <p:embed/>
                  <p:pic>
                    <p:nvPicPr>
                      <p:cNvPr id="0" name="图片 9"/>
                      <p:cNvPicPr/>
                      <p:nvPr/>
                    </p:nvPicPr>
                    <p:blipFill>
                      <a:blip r:embed="rId10"/>
                      <a:stretch>
                        <a:fillRect/>
                      </a:stretch>
                    </p:blipFill>
                    <p:spPr>
                      <a:xfrm>
                        <a:off x="7412990" y="3257550"/>
                        <a:ext cx="1708150" cy="391160"/>
                      </a:xfrm>
                      <a:prstGeom prst="rect">
                        <a:avLst/>
                      </a:prstGeom>
                      <a:noFill/>
                      <a:ln w="38100">
                        <a:noFill/>
                        <a:miter/>
                      </a:ln>
                    </p:spPr>
                  </p:pic>
                </p:oleObj>
              </mc:Fallback>
            </mc:AlternateContent>
          </a:graphicData>
        </a:graphic>
      </p:graphicFrame>
      <p:graphicFrame>
        <p:nvGraphicFramePr>
          <p:cNvPr id="13" name="对象 12"/>
          <p:cNvGraphicFramePr>
            <a:graphicFrameLocks noChangeAspect="1"/>
          </p:cNvGraphicFramePr>
          <p:nvPr/>
        </p:nvGraphicFramePr>
        <p:xfrm>
          <a:off x="2223770" y="3753485"/>
          <a:ext cx="875030" cy="437515"/>
        </p:xfrm>
        <a:graphic>
          <a:graphicData uri="http://schemas.openxmlformats.org/presentationml/2006/ole">
            <mc:AlternateContent xmlns:mc="http://schemas.openxmlformats.org/markup-compatibility/2006">
              <mc:Choice xmlns:v="urn:schemas-microsoft-com:vml" Requires="v">
                <p:oleObj spid="_x0000_s15" name="" r:id="rId11" imgW="508000" imgH="254000" progId="Equation.KSEE3">
                  <p:embed/>
                </p:oleObj>
              </mc:Choice>
              <mc:Fallback>
                <p:oleObj name="" r:id="rId11" imgW="508000" imgH="254000" progId="Equation.KSEE3">
                  <p:embed/>
                  <p:pic>
                    <p:nvPicPr>
                      <p:cNvPr id="0" name="图片 12"/>
                      <p:cNvPicPr/>
                      <p:nvPr/>
                    </p:nvPicPr>
                    <p:blipFill>
                      <a:blip r:embed="rId12"/>
                      <a:stretch>
                        <a:fillRect/>
                      </a:stretch>
                    </p:blipFill>
                    <p:spPr>
                      <a:xfrm>
                        <a:off x="2223770" y="3753485"/>
                        <a:ext cx="875030" cy="437515"/>
                      </a:xfrm>
                      <a:prstGeom prst="rect">
                        <a:avLst/>
                      </a:prstGeom>
                      <a:noFill/>
                      <a:ln w="38100">
                        <a:noFill/>
                        <a:miter/>
                      </a:ln>
                    </p:spPr>
                  </p:pic>
                </p:oleObj>
              </mc:Fallback>
            </mc:AlternateContent>
          </a:graphicData>
        </a:graphic>
      </p:graphicFrame>
      <p:graphicFrame>
        <p:nvGraphicFramePr>
          <p:cNvPr id="18" name="对象 -2147482502"/>
          <p:cNvGraphicFramePr>
            <a:graphicFrameLocks noChangeAspect="1"/>
          </p:cNvGraphicFramePr>
          <p:nvPr/>
        </p:nvGraphicFramePr>
        <p:xfrm>
          <a:off x="3406775" y="3782695"/>
          <a:ext cx="848995" cy="436880"/>
        </p:xfrm>
        <a:graphic>
          <a:graphicData uri="http://schemas.openxmlformats.org/presentationml/2006/ole">
            <mc:AlternateContent xmlns:mc="http://schemas.openxmlformats.org/markup-compatibility/2006">
              <mc:Choice xmlns:v="urn:schemas-microsoft-com:vml" Requires="v">
                <p:oleObj spid="_x0000_s19" name="" r:id="rId13" imgW="495300" imgH="254000" progId="Equation.KSEE3">
                  <p:embed/>
                </p:oleObj>
              </mc:Choice>
              <mc:Fallback>
                <p:oleObj name="" r:id="rId13" imgW="495300" imgH="254000" progId="Equation.KSEE3">
                  <p:embed/>
                  <p:pic>
                    <p:nvPicPr>
                      <p:cNvPr id="0" name="图片 14"/>
                      <p:cNvPicPr/>
                      <p:nvPr/>
                    </p:nvPicPr>
                    <p:blipFill>
                      <a:blip r:embed="rId14"/>
                      <a:stretch>
                        <a:fillRect/>
                      </a:stretch>
                    </p:blipFill>
                    <p:spPr>
                      <a:xfrm>
                        <a:off x="3406775" y="3782695"/>
                        <a:ext cx="848995" cy="436880"/>
                      </a:xfrm>
                      <a:prstGeom prst="rect">
                        <a:avLst/>
                      </a:prstGeom>
                      <a:noFill/>
                      <a:ln w="38100">
                        <a:noFill/>
                        <a:miter/>
                      </a:ln>
                    </p:spPr>
                  </p:pic>
                </p:oleObj>
              </mc:Fallback>
            </mc:AlternateContent>
          </a:graphicData>
        </a:graphic>
      </p:graphicFrame>
      <p:graphicFrame>
        <p:nvGraphicFramePr>
          <p:cNvPr id="20" name="对象 -2147482505"/>
          <p:cNvGraphicFramePr>
            <a:graphicFrameLocks noChangeAspect="1"/>
          </p:cNvGraphicFramePr>
          <p:nvPr/>
        </p:nvGraphicFramePr>
        <p:xfrm>
          <a:off x="2223770" y="4824730"/>
          <a:ext cx="1781175" cy="403860"/>
        </p:xfrm>
        <a:graphic>
          <a:graphicData uri="http://schemas.openxmlformats.org/presentationml/2006/ole">
            <mc:AlternateContent xmlns:mc="http://schemas.openxmlformats.org/markup-compatibility/2006">
              <mc:Choice xmlns:v="urn:schemas-microsoft-com:vml" Requires="v">
                <p:oleObj spid="_x0000_s21" name="" r:id="rId15" imgW="1117600" imgH="254000" progId="Equation.KSEE3">
                  <p:embed/>
                </p:oleObj>
              </mc:Choice>
              <mc:Fallback>
                <p:oleObj name="" r:id="rId15" imgW="1117600" imgH="254000" progId="Equation.KSEE3">
                  <p:embed/>
                  <p:pic>
                    <p:nvPicPr>
                      <p:cNvPr id="0" name="图片 7"/>
                      <p:cNvPicPr/>
                      <p:nvPr/>
                    </p:nvPicPr>
                    <p:blipFill>
                      <a:blip r:embed="rId8"/>
                      <a:stretch>
                        <a:fillRect/>
                      </a:stretch>
                    </p:blipFill>
                    <p:spPr>
                      <a:xfrm>
                        <a:off x="2223770" y="4824730"/>
                        <a:ext cx="1781175" cy="403860"/>
                      </a:xfrm>
                      <a:prstGeom prst="rect">
                        <a:avLst/>
                      </a:prstGeom>
                      <a:noFill/>
                      <a:ln w="38100">
                        <a:noFill/>
                        <a:miter/>
                      </a:ln>
                    </p:spPr>
                  </p:pic>
                </p:oleObj>
              </mc:Fallback>
            </mc:AlternateContent>
          </a:graphicData>
        </a:graphic>
      </p:graphicFrame>
      <p:graphicFrame>
        <p:nvGraphicFramePr>
          <p:cNvPr id="23" name="对象 -2147482504"/>
          <p:cNvGraphicFramePr>
            <a:graphicFrameLocks noChangeAspect="1"/>
          </p:cNvGraphicFramePr>
          <p:nvPr/>
        </p:nvGraphicFramePr>
        <p:xfrm>
          <a:off x="5126355" y="4824730"/>
          <a:ext cx="1708150" cy="391160"/>
        </p:xfrm>
        <a:graphic>
          <a:graphicData uri="http://schemas.openxmlformats.org/presentationml/2006/ole">
            <mc:AlternateContent xmlns:mc="http://schemas.openxmlformats.org/markup-compatibility/2006">
              <mc:Choice xmlns:v="urn:schemas-microsoft-com:vml" Requires="v">
                <p:oleObj spid="_x0000_s24" name="" r:id="rId16" imgW="1091565" imgH="254000" progId="Equation.KSEE3">
                  <p:embed/>
                </p:oleObj>
              </mc:Choice>
              <mc:Fallback>
                <p:oleObj name="" r:id="rId16" imgW="1091565" imgH="254000" progId="Equation.KSEE3">
                  <p:embed/>
                  <p:pic>
                    <p:nvPicPr>
                      <p:cNvPr id="0" name="图片 9"/>
                      <p:cNvPicPr/>
                      <p:nvPr/>
                    </p:nvPicPr>
                    <p:blipFill>
                      <a:blip r:embed="rId10"/>
                      <a:stretch>
                        <a:fillRect/>
                      </a:stretch>
                    </p:blipFill>
                    <p:spPr>
                      <a:xfrm>
                        <a:off x="5126355" y="4824730"/>
                        <a:ext cx="1708150" cy="391160"/>
                      </a:xfrm>
                      <a:prstGeom prst="rect">
                        <a:avLst/>
                      </a:prstGeom>
                      <a:noFill/>
                      <a:ln w="38100">
                        <a:noFill/>
                        <a:miter/>
                      </a:ln>
                    </p:spPr>
                  </p:pic>
                </p:oleObj>
              </mc:Fallback>
            </mc:AlternateContent>
          </a:graphicData>
        </a:graphic>
      </p:graphicFrame>
      <p:sp>
        <p:nvSpPr>
          <p:cNvPr id="29" name="文本框 28"/>
          <p:cNvSpPr txBox="1"/>
          <p:nvPr/>
        </p:nvSpPr>
        <p:spPr>
          <a:xfrm>
            <a:off x="600710" y="262890"/>
            <a:ext cx="5032375" cy="398780"/>
          </a:xfrm>
          <a:prstGeom prst="rect">
            <a:avLst/>
          </a:prstGeom>
          <a:noFill/>
        </p:spPr>
        <p:txBody>
          <a:bodyPr wrap="square" rtlCol="0">
            <a:spAutoFit/>
            <a:scene3d>
              <a:camera prst="orthographicFront"/>
              <a:lightRig rig="threePt" dir="t"/>
            </a:scene3d>
          </a:bodyPr>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示例</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2</a:t>
            </a:r>
            <a:endPar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aphicFrame>
        <p:nvGraphicFramePr>
          <p:cNvPr id="16" name="对象 -2147482476"/>
          <p:cNvGraphicFramePr>
            <a:graphicFrameLocks noChangeAspect="1"/>
          </p:cNvGraphicFramePr>
          <p:nvPr/>
        </p:nvGraphicFramePr>
        <p:xfrm>
          <a:off x="4399915" y="4624070"/>
          <a:ext cx="475615" cy="666115"/>
        </p:xfrm>
        <a:graphic>
          <a:graphicData uri="http://schemas.openxmlformats.org/presentationml/2006/ole">
            <mc:AlternateContent xmlns:mc="http://schemas.openxmlformats.org/markup-compatibility/2006">
              <mc:Choice xmlns:v="urn:schemas-microsoft-com:vml" Requires="v">
                <p:oleObj spid="_x0000_s30" name="" r:id="rId17" imgW="279400" imgH="393700" progId="Equation.KSEE3">
                  <p:embed/>
                </p:oleObj>
              </mc:Choice>
              <mc:Fallback>
                <p:oleObj name="" r:id="rId17" imgW="279400" imgH="393700" progId="Equation.KSEE3">
                  <p:embed/>
                  <p:pic>
                    <p:nvPicPr>
                      <p:cNvPr id="0" name="图片 29"/>
                      <p:cNvPicPr/>
                      <p:nvPr/>
                    </p:nvPicPr>
                    <p:blipFill>
                      <a:blip r:embed="rId18"/>
                      <a:stretch>
                        <a:fillRect/>
                      </a:stretch>
                    </p:blipFill>
                    <p:spPr>
                      <a:xfrm>
                        <a:off x="4399915" y="4624070"/>
                        <a:ext cx="475615" cy="666115"/>
                      </a:xfrm>
                      <a:prstGeom prst="rect">
                        <a:avLst/>
                      </a:prstGeom>
                      <a:noFill/>
                      <a:ln w="38100">
                        <a:noFill/>
                        <a:miter/>
                      </a:ln>
                    </p:spPr>
                  </p:pic>
                </p:oleObj>
              </mc:Fallback>
            </mc:AlternateContent>
          </a:graphicData>
        </a:graphic>
      </p:graphicFrame>
      <p:graphicFrame>
        <p:nvGraphicFramePr>
          <p:cNvPr id="25" name="对象 -2147482474"/>
          <p:cNvGraphicFramePr>
            <a:graphicFrameLocks noChangeAspect="1"/>
          </p:cNvGraphicFramePr>
          <p:nvPr/>
        </p:nvGraphicFramePr>
        <p:xfrm>
          <a:off x="7119620" y="4601210"/>
          <a:ext cx="406400" cy="712470"/>
        </p:xfrm>
        <a:graphic>
          <a:graphicData uri="http://schemas.openxmlformats.org/presentationml/2006/ole">
            <mc:AlternateContent xmlns:mc="http://schemas.openxmlformats.org/markup-compatibility/2006">
              <mc:Choice xmlns:v="urn:schemas-microsoft-com:vml" Requires="v">
                <p:oleObj spid="_x0000_s31" name="" r:id="rId19" imgW="228600" imgH="393700" progId="Equation.KSEE3">
                  <p:embed/>
                </p:oleObj>
              </mc:Choice>
              <mc:Fallback>
                <p:oleObj name="" r:id="rId19" imgW="228600" imgH="393700" progId="Equation.KSEE3">
                  <p:embed/>
                  <p:pic>
                    <p:nvPicPr>
                      <p:cNvPr id="0" name="图片 30"/>
                      <p:cNvPicPr/>
                      <p:nvPr/>
                    </p:nvPicPr>
                    <p:blipFill>
                      <a:blip r:embed="rId20"/>
                      <a:stretch>
                        <a:fillRect/>
                      </a:stretch>
                    </p:blipFill>
                    <p:spPr>
                      <a:xfrm>
                        <a:off x="7119620" y="4601210"/>
                        <a:ext cx="406400" cy="712470"/>
                      </a:xfrm>
                      <a:prstGeom prst="rect">
                        <a:avLst/>
                      </a:prstGeom>
                      <a:noFill/>
                      <a:ln w="38100">
                        <a:noFill/>
                        <a:miter/>
                      </a:ln>
                    </p:spPr>
                  </p:pic>
                </p:oleObj>
              </mc:Fallback>
            </mc:AlternateContent>
          </a:graphicData>
        </a:graphic>
      </p:graphicFrame>
    </p:spTree>
    <p:custDataLst>
      <p:tags r:id="rId2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cstate="print"/>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29945"/>
          </a:xfrm>
          <a:prstGeom prst="rect">
            <a:avLst/>
          </a:prstGeom>
          <a:noFill/>
        </p:spPr>
        <p:txBody>
          <a:bodyPr wrap="square" rtlCol="0">
            <a:spAutoFit/>
          </a:bodyPr>
          <a:lstStyle/>
          <a:p>
            <a:pPr algn="ctr"/>
            <a:r>
              <a:rPr lang="zh-CN" altLang="en-US" sz="4800">
                <a:solidFill>
                  <a:schemeClr val="tx1"/>
                </a:solidFill>
                <a:latin typeface="微软雅黑" panose="020B0503020204020204" charset="-122"/>
                <a:ea typeface="微软雅黑" panose="020B0503020204020204" charset="-122"/>
                <a:sym typeface="+mn-ea"/>
              </a:rPr>
              <a:t>绪论</a:t>
            </a:r>
            <a:endParaRPr lang="zh-CN" altLang="en-US" sz="4800">
              <a:solidFill>
                <a:schemeClr val="tx1"/>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169285" cy="2214880"/>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rPr>
              <a:t>01</a:t>
            </a:r>
            <a:endPar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37" name="Freeform 25"/>
          <p:cNvSpPr/>
          <p:nvPr/>
        </p:nvSpPr>
        <p:spPr bwMode="auto">
          <a:xfrm>
            <a:off x="1630680" y="2091690"/>
            <a:ext cx="1696085" cy="968375"/>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chemeClr val="accent5">
              <a:lumMod val="20000"/>
              <a:lumOff val="80000"/>
            </a:schemeClr>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23" name="TextBox 9"/>
          <p:cNvSpPr txBox="1">
            <a:spLocks noChangeArrowheads="1"/>
          </p:cNvSpPr>
          <p:nvPr/>
        </p:nvSpPr>
        <p:spPr bwMode="auto">
          <a:xfrm>
            <a:off x="1861820" y="2385060"/>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01</a:t>
            </a:r>
            <a:endParaRPr lang="en-US" altLang="zh-CN" sz="20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8" name="文本框 7"/>
          <p:cNvSpPr txBox="1"/>
          <p:nvPr/>
        </p:nvSpPr>
        <p:spPr>
          <a:xfrm>
            <a:off x="966470" y="3191510"/>
            <a:ext cx="3267075" cy="1691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algn="just" defTabSz="914400" rtl="0" eaLnBrk="1" latinLnBrk="0" hangingPunct="1">
              <a:lnSpc>
                <a:spcPct val="130000"/>
              </a:lnSpc>
              <a:spcBef>
                <a:spcPts val="0"/>
              </a:spcBef>
              <a:spcAft>
                <a:spcPts val="0"/>
              </a:spcAft>
              <a:buClrTx/>
              <a:buSzTx/>
              <a:buFontTx/>
              <a:buNone/>
              <a:defRPr/>
            </a:pPr>
            <a:r>
              <a:rPr lang="zh-CN" altLang="en-US" sz="2000" b="1" kern="0" noProof="0">
                <a:ln>
                  <a:noFill/>
                </a:ln>
                <a:solidFill>
                  <a:schemeClr val="tx1"/>
                </a:solidFill>
                <a:uLnTx/>
                <a:uFillTx/>
                <a:latin typeface="微软雅黑" panose="020B0503020204020204" charset="-122"/>
                <a:ea typeface="微软雅黑" panose="020B0503020204020204" charset="-122"/>
                <a:cs typeface="微软雅黑" panose="020B0503020204020204" charset="-122"/>
                <a:sym typeface="+mn-ea"/>
              </a:rPr>
              <a:t>先验概率和条件概率利用当前所给的数据通过频率去近似得到。结果对所给数据的依赖性很高。</a:t>
            </a:r>
            <a:endParaRPr lang="zh-CN" altLang="en-US" sz="2000" b="1" kern="0" noProof="0">
              <a:ln>
                <a:noFill/>
              </a:ln>
              <a:solidFill>
                <a:schemeClr val="tx1"/>
              </a:solidFill>
              <a:uLnTx/>
              <a:uFillTx/>
              <a:latin typeface="微软雅黑" panose="020B0503020204020204" charset="-122"/>
              <a:ea typeface="微软雅黑" panose="020B0503020204020204" charset="-122"/>
              <a:cs typeface="微软雅黑" panose="020B0503020204020204" charset="-122"/>
              <a:sym typeface="+mn-ea"/>
            </a:endParaRPr>
          </a:p>
        </p:txBody>
      </p:sp>
      <p:sp>
        <p:nvSpPr>
          <p:cNvPr id="11" name="Freeform 25"/>
          <p:cNvSpPr/>
          <p:nvPr/>
        </p:nvSpPr>
        <p:spPr bwMode="auto">
          <a:xfrm>
            <a:off x="5667375" y="799465"/>
            <a:ext cx="1846580" cy="1054100"/>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12" name="TextBox 9"/>
          <p:cNvSpPr txBox="1">
            <a:spLocks noChangeArrowheads="1"/>
          </p:cNvSpPr>
          <p:nvPr/>
        </p:nvSpPr>
        <p:spPr bwMode="auto">
          <a:xfrm>
            <a:off x="5955665" y="1142365"/>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tx1"/>
                </a:solidFill>
                <a:latin typeface="微软雅黑" panose="020B0503020204020204" charset="-122"/>
                <a:ea typeface="微软雅黑" panose="020B0503020204020204" charset="-122"/>
              </a:rPr>
              <a:t>02</a:t>
            </a:r>
            <a:endParaRPr lang="en-US" altLang="zh-CN" sz="2000" b="1" dirty="0" smtClean="0">
              <a:solidFill>
                <a:schemeClr val="tx1"/>
              </a:solidFill>
              <a:latin typeface="微软雅黑" panose="020B0503020204020204" charset="-122"/>
              <a:ea typeface="微软雅黑" panose="020B0503020204020204" charset="-122"/>
            </a:endParaRPr>
          </a:p>
        </p:txBody>
      </p:sp>
      <p:sp>
        <p:nvSpPr>
          <p:cNvPr id="13" name="文本框 12"/>
          <p:cNvSpPr txBox="1"/>
          <p:nvPr/>
        </p:nvSpPr>
        <p:spPr>
          <a:xfrm>
            <a:off x="4896485" y="2068830"/>
            <a:ext cx="3333750" cy="20916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algn="just" defTabSz="914400" rtl="0" eaLnBrk="1" latinLnBrk="0" hangingPunct="1">
              <a:lnSpc>
                <a:spcPct val="130000"/>
              </a:lnSpc>
              <a:spcBef>
                <a:spcPts val="0"/>
              </a:spcBef>
              <a:spcAft>
                <a:spcPts val="0"/>
              </a:spcAft>
              <a:buClrTx/>
              <a:buSzTx/>
              <a:buFontTx/>
              <a:buNone/>
              <a:defRPr/>
            </a:pPr>
            <a:r>
              <a:rPr lang="zh-CN" altLang="en-US" sz="2000" b="1" kern="0" noProof="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rPr>
              <a:t>我们把问题进行了简化，即假设随机变量x中的分量都是相互独立的。在更加复杂的问题中，需要估计联合概率分布。</a:t>
            </a:r>
            <a:endParaRPr lang="zh-CN" altLang="en-US" sz="2000" b="1" kern="0" noProof="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14" name="Freeform 25"/>
          <p:cNvSpPr/>
          <p:nvPr/>
        </p:nvSpPr>
        <p:spPr bwMode="auto">
          <a:xfrm>
            <a:off x="9224010" y="2848610"/>
            <a:ext cx="1696085" cy="968375"/>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15" name="TextBox 9"/>
          <p:cNvSpPr txBox="1">
            <a:spLocks noChangeArrowheads="1"/>
          </p:cNvSpPr>
          <p:nvPr/>
        </p:nvSpPr>
        <p:spPr bwMode="auto">
          <a:xfrm>
            <a:off x="9405620" y="3108960"/>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tx1"/>
                </a:solidFill>
                <a:latin typeface="微软雅黑" panose="020B0503020204020204" charset="-122"/>
                <a:ea typeface="微软雅黑" panose="020B0503020204020204" charset="-122"/>
              </a:rPr>
              <a:t>03</a:t>
            </a:r>
            <a:endParaRPr lang="en-US" altLang="zh-CN" sz="2000" b="1" dirty="0" smtClean="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8374380" y="4097020"/>
            <a:ext cx="3429000" cy="24917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algn="just" defTabSz="914400" rtl="0" eaLnBrk="1" latinLnBrk="0" hangingPunct="1">
              <a:lnSpc>
                <a:spcPct val="130000"/>
              </a:lnSpc>
              <a:spcBef>
                <a:spcPts val="0"/>
              </a:spcBef>
              <a:spcAft>
                <a:spcPts val="0"/>
              </a:spcAft>
              <a:buClrTx/>
              <a:buSzTx/>
              <a:buFontTx/>
              <a:buNone/>
              <a:defRPr/>
            </a:pPr>
            <a:r>
              <a:rPr lang="zh-CN" altLang="en-US" sz="2000" b="1" kern="0" noProof="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rPr>
              <a:t>当训练样本不能覆盖所有属性值时，就可能会出现某一个属性的条件概率为0，这个时候就无法使用简单的样本比例。此时可使用m估计或其他处理缺失数据的方法。</a:t>
            </a:r>
            <a:endParaRPr lang="zh-CN" altLang="en-US" sz="2000" b="1" kern="0" noProof="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29" name="文本框 28"/>
          <p:cNvSpPr txBox="1"/>
          <p:nvPr/>
        </p:nvSpPr>
        <p:spPr>
          <a:xfrm>
            <a:off x="600710" y="262890"/>
            <a:ext cx="5032375" cy="398780"/>
          </a:xfrm>
          <a:prstGeom prst="rect">
            <a:avLst/>
          </a:prstGeom>
          <a:noFill/>
        </p:spPr>
        <p:txBody>
          <a:bodyPr wrap="square" rtlCol="0">
            <a:spAutoFit/>
            <a:scene3d>
              <a:camera prst="orthographicFront"/>
              <a:lightRig rig="threePt" dir="t"/>
            </a:scene3d>
          </a:bodyPr>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贝叶斯公式的应用</a:t>
            </a:r>
            <a:r>
              <a:rPr lang="en-US" altLang="zh-CN"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总结</a:t>
            </a:r>
            <a:endPar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cstate="print"/>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29945"/>
          </a:xfrm>
          <a:prstGeom prst="rect">
            <a:avLst/>
          </a:prstGeom>
          <a:noFill/>
        </p:spPr>
        <p:txBody>
          <a:bodyPr wrap="square" rtlCol="0">
            <a:spAutoFit/>
          </a:bodyPr>
          <a:lstStyle/>
          <a:p>
            <a:pPr algn="ctr"/>
            <a:r>
              <a:rPr lang="zh-CN" altLang="en-US" sz="4800">
                <a:solidFill>
                  <a:schemeClr val="tx1"/>
                </a:solidFill>
                <a:latin typeface="微软雅黑" panose="020B0503020204020204" charset="-122"/>
                <a:ea typeface="微软雅黑" panose="020B0503020204020204" charset="-122"/>
                <a:sym typeface="+mn-ea"/>
              </a:rPr>
              <a:t>结论</a:t>
            </a:r>
            <a:endParaRPr lang="zh-CN" altLang="en-US" sz="4800">
              <a:solidFill>
                <a:schemeClr val="tx1"/>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169285" cy="2214880"/>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rPr>
              <a:t>05</a:t>
            </a:r>
            <a:endPar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52" name="图表 2"/>
          <p:cNvPicPr/>
          <p:nvPr/>
        </p:nvPicPr>
        <p:blipFill>
          <a:blip r:embed="rId1"/>
          <a:stretch>
            <a:fillRect/>
          </a:stretch>
        </p:blipFill>
        <p:spPr>
          <a:xfrm>
            <a:off x="4441825" y="720725"/>
            <a:ext cx="3509963" cy="2114550"/>
          </a:xfrm>
          <a:prstGeom prst="rect">
            <a:avLst/>
          </a:prstGeom>
          <a:noFill/>
          <a:ln w="9525">
            <a:noFill/>
          </a:ln>
        </p:spPr>
      </p:pic>
      <p:pic>
        <p:nvPicPr>
          <p:cNvPr id="18453" name="图表 3"/>
          <p:cNvPicPr/>
          <p:nvPr/>
        </p:nvPicPr>
        <p:blipFill>
          <a:blip r:embed="rId2"/>
          <a:stretch>
            <a:fillRect/>
          </a:stretch>
        </p:blipFill>
        <p:spPr>
          <a:xfrm>
            <a:off x="4709795" y="2914015"/>
            <a:ext cx="3509963" cy="2114550"/>
          </a:xfrm>
          <a:prstGeom prst="rect">
            <a:avLst/>
          </a:prstGeom>
          <a:noFill/>
          <a:ln w="9525">
            <a:noFill/>
          </a:ln>
        </p:spPr>
      </p:pic>
      <p:pic>
        <p:nvPicPr>
          <p:cNvPr id="18454" name="图表 5"/>
          <p:cNvPicPr/>
          <p:nvPr/>
        </p:nvPicPr>
        <p:blipFill>
          <a:blip r:embed="rId3"/>
          <a:stretch>
            <a:fillRect/>
          </a:stretch>
        </p:blipFill>
        <p:spPr>
          <a:xfrm>
            <a:off x="3252788" y="1908493"/>
            <a:ext cx="3509962" cy="2116137"/>
          </a:xfrm>
          <a:prstGeom prst="rect">
            <a:avLst/>
          </a:prstGeom>
          <a:noFill/>
          <a:ln w="9525">
            <a:noFill/>
          </a:ln>
        </p:spPr>
      </p:pic>
      <p:sp>
        <p:nvSpPr>
          <p:cNvPr id="18455" name="矩形 6"/>
          <p:cNvSpPr/>
          <p:nvPr/>
        </p:nvSpPr>
        <p:spPr>
          <a:xfrm>
            <a:off x="5721350" y="1387158"/>
            <a:ext cx="749300" cy="768350"/>
          </a:xfrm>
          <a:prstGeom prst="rect">
            <a:avLst/>
          </a:prstGeom>
          <a:noFill/>
          <a:ln w="9525">
            <a:noFill/>
          </a:ln>
        </p:spPr>
        <p:txBody>
          <a:bodyPr wrap="none">
            <a:spAutoFit/>
          </a:bodyPr>
          <a:p>
            <a:pPr algn="ctr"/>
            <a:r>
              <a:rPr lang="en-US" altLang="zh-CN" sz="4400" b="1" dirty="0">
                <a:solidFill>
                  <a:srgbClr val="BBB487"/>
                </a:solidFill>
                <a:latin typeface="Calibri" panose="020F0502020204030204" charset="0"/>
                <a:ea typeface="微软雅黑" panose="020B0503020204020204" charset="-122"/>
                <a:sym typeface="Calibri" panose="020F0502020204030204" charset="0"/>
              </a:rPr>
              <a:t>01</a:t>
            </a:r>
            <a:endParaRPr lang="en-US" altLang="zh-CN" sz="4400" b="1" dirty="0">
              <a:solidFill>
                <a:srgbClr val="BBB487"/>
              </a:solidFill>
              <a:latin typeface="Calibri" panose="020F0502020204030204" charset="0"/>
              <a:ea typeface="微软雅黑" panose="020B0503020204020204" charset="-122"/>
              <a:sym typeface="Calibri" panose="020F0502020204030204" charset="0"/>
            </a:endParaRPr>
          </a:p>
        </p:txBody>
      </p:sp>
      <p:sp>
        <p:nvSpPr>
          <p:cNvPr id="18456" name="矩形 7"/>
          <p:cNvSpPr/>
          <p:nvPr/>
        </p:nvSpPr>
        <p:spPr>
          <a:xfrm>
            <a:off x="5794375" y="3629660"/>
            <a:ext cx="1597025" cy="768350"/>
          </a:xfrm>
          <a:prstGeom prst="rect">
            <a:avLst/>
          </a:prstGeom>
          <a:noFill/>
          <a:ln w="9525">
            <a:noFill/>
          </a:ln>
        </p:spPr>
        <p:txBody>
          <a:bodyPr wrap="square">
            <a:spAutoFit/>
          </a:bodyPr>
          <a:p>
            <a:pPr algn="ctr"/>
            <a:r>
              <a:rPr lang="en-US" altLang="zh-CN" sz="4400" b="1" dirty="0">
                <a:solidFill>
                  <a:srgbClr val="89814D"/>
                </a:solidFill>
                <a:latin typeface="Calibri" panose="020F0502020204030204" charset="0"/>
                <a:ea typeface="微软雅黑" panose="020B0503020204020204" charset="-122"/>
                <a:sym typeface="Calibri" panose="020F0502020204030204" charset="0"/>
              </a:rPr>
              <a:t>03</a:t>
            </a:r>
            <a:endParaRPr lang="en-US" altLang="zh-CN" sz="4400" b="1" dirty="0">
              <a:solidFill>
                <a:srgbClr val="89814D"/>
              </a:solidFill>
              <a:latin typeface="Calibri" panose="020F0502020204030204" charset="0"/>
              <a:ea typeface="微软雅黑" panose="020B0503020204020204" charset="-122"/>
              <a:sym typeface="Calibri" panose="020F0502020204030204" charset="0"/>
            </a:endParaRPr>
          </a:p>
        </p:txBody>
      </p:sp>
      <p:sp>
        <p:nvSpPr>
          <p:cNvPr id="18457" name="矩形 8"/>
          <p:cNvSpPr/>
          <p:nvPr/>
        </p:nvSpPr>
        <p:spPr>
          <a:xfrm>
            <a:off x="4563269" y="2588895"/>
            <a:ext cx="749300" cy="768350"/>
          </a:xfrm>
          <a:prstGeom prst="rect">
            <a:avLst/>
          </a:prstGeom>
          <a:noFill/>
          <a:ln w="9525">
            <a:noFill/>
          </a:ln>
        </p:spPr>
        <p:txBody>
          <a:bodyPr wrap="none">
            <a:spAutoFit/>
          </a:bodyPr>
          <a:p>
            <a:pPr algn="ctr"/>
            <a:r>
              <a:rPr lang="en-US" altLang="zh-CN" sz="4400" b="1" dirty="0">
                <a:solidFill>
                  <a:schemeClr val="accent1"/>
                </a:solidFill>
                <a:latin typeface="Calibri" panose="020F0502020204030204" charset="0"/>
                <a:ea typeface="微软雅黑" panose="020B0503020204020204" charset="-122"/>
                <a:sym typeface="Calibri" panose="020F0502020204030204" charset="0"/>
              </a:rPr>
              <a:t>02</a:t>
            </a:r>
            <a:endParaRPr lang="en-US" altLang="zh-CN" sz="4400" b="1" dirty="0">
              <a:solidFill>
                <a:schemeClr val="accent1"/>
              </a:solidFill>
              <a:latin typeface="Calibri" panose="020F0502020204030204" charset="0"/>
              <a:ea typeface="微软雅黑" panose="020B0503020204020204" charset="-122"/>
              <a:sym typeface="Calibri" panose="020F0502020204030204" charset="0"/>
            </a:endParaRPr>
          </a:p>
        </p:txBody>
      </p:sp>
      <p:sp>
        <p:nvSpPr>
          <p:cNvPr id="18458" name="矩形 1"/>
          <p:cNvSpPr/>
          <p:nvPr/>
        </p:nvSpPr>
        <p:spPr>
          <a:xfrm>
            <a:off x="403860" y="1908810"/>
            <a:ext cx="3637280" cy="1938020"/>
          </a:xfrm>
          <a:prstGeom prst="rect">
            <a:avLst/>
          </a:prstGeom>
          <a:noFill/>
          <a:ln w="9525">
            <a:noFill/>
          </a:ln>
        </p:spPr>
        <p:txBody>
          <a:bodyPr wrap="square">
            <a:spAutoFit/>
          </a:bodyPr>
          <a:p>
            <a:pPr fontAlgn="auto">
              <a:lnSpc>
                <a:spcPct val="150000"/>
              </a:lnSpc>
            </a:pPr>
            <a:r>
              <a:rPr lang="zh-CN" altLang="en-US" sz="2000" dirty="0">
                <a:solidFill>
                  <a:srgbClr val="000000"/>
                </a:solidFill>
                <a:latin typeface="微软雅黑" panose="020B0503020204020204" charset="-122"/>
                <a:ea typeface="微软雅黑" panose="020B0503020204020204" charset="-122"/>
                <a:sym typeface="Calibri" panose="020F0502020204030204" charset="0"/>
              </a:rPr>
              <a:t>较全面地归纳了贝叶斯公式的</a:t>
            </a:r>
            <a:r>
              <a:rPr lang="zh-CN" altLang="en-US" sz="2000" b="1" dirty="0">
                <a:solidFill>
                  <a:srgbClr val="000000"/>
                </a:solidFill>
                <a:latin typeface="微软雅黑" panose="020B0503020204020204" charset="-122"/>
                <a:ea typeface="微软雅黑" panose="020B0503020204020204" charset="-122"/>
                <a:sym typeface="Calibri" panose="020F0502020204030204" charset="0"/>
              </a:rPr>
              <a:t>不同的表达形式</a:t>
            </a:r>
            <a:r>
              <a:rPr lang="zh-CN" altLang="en-US" sz="2000" dirty="0">
                <a:solidFill>
                  <a:srgbClr val="000000"/>
                </a:solidFill>
                <a:latin typeface="微软雅黑" panose="020B0503020204020204" charset="-122"/>
                <a:ea typeface="微软雅黑" panose="020B0503020204020204" charset="-122"/>
                <a:sym typeface="Calibri" panose="020F0502020204030204" charset="0"/>
              </a:rPr>
              <a:t>，包括有随机事件形式的贝叶斯公式和随机变量形式的贝叶斯公式</a:t>
            </a:r>
            <a:endParaRPr lang="zh-CN" altLang="en-US" sz="2000" dirty="0">
              <a:solidFill>
                <a:srgbClr val="000000"/>
              </a:solidFill>
              <a:latin typeface="微软雅黑" panose="020B0503020204020204" charset="-122"/>
              <a:ea typeface="微软雅黑" panose="020B0503020204020204" charset="-122"/>
              <a:sym typeface="Calibri" panose="020F0502020204030204" charset="0"/>
            </a:endParaRPr>
          </a:p>
        </p:txBody>
      </p:sp>
      <p:sp>
        <p:nvSpPr>
          <p:cNvPr id="18460" name="矩形 10"/>
          <p:cNvSpPr/>
          <p:nvPr/>
        </p:nvSpPr>
        <p:spPr>
          <a:xfrm>
            <a:off x="7391400" y="1218883"/>
            <a:ext cx="3286125" cy="1014730"/>
          </a:xfrm>
          <a:prstGeom prst="rect">
            <a:avLst/>
          </a:prstGeom>
          <a:noFill/>
          <a:ln w="9525">
            <a:noFill/>
          </a:ln>
        </p:spPr>
        <p:txBody>
          <a:bodyPr wrap="square">
            <a:spAutoFit/>
          </a:bodyPr>
          <a:p>
            <a:pPr fontAlgn="auto">
              <a:lnSpc>
                <a:spcPct val="150000"/>
              </a:lnSpc>
            </a:pPr>
            <a:r>
              <a:rPr lang="en-US" altLang="zh-CN" sz="2000" dirty="0">
                <a:solidFill>
                  <a:srgbClr val="000000"/>
                </a:solidFill>
                <a:latin typeface="微软雅黑" panose="020B0503020204020204" charset="-122"/>
                <a:ea typeface="微软雅黑" panose="020B0503020204020204" charset="-122"/>
                <a:sym typeface="Calibri" panose="020F0502020204030204" charset="0"/>
              </a:rPr>
              <a:t>回顾了概率统计产生的背景和意义</a:t>
            </a:r>
            <a:endParaRPr lang="en-US" altLang="zh-CN" sz="2000" dirty="0">
              <a:solidFill>
                <a:srgbClr val="000000"/>
              </a:solidFill>
              <a:latin typeface="微软雅黑" panose="020B0503020204020204" charset="-122"/>
              <a:ea typeface="微软雅黑" panose="020B0503020204020204" charset="-122"/>
              <a:sym typeface="Calibri" panose="020F0502020204030204" charset="0"/>
            </a:endParaRPr>
          </a:p>
        </p:txBody>
      </p:sp>
      <p:sp>
        <p:nvSpPr>
          <p:cNvPr id="18461" name="矩形 11"/>
          <p:cNvSpPr/>
          <p:nvPr/>
        </p:nvSpPr>
        <p:spPr>
          <a:xfrm>
            <a:off x="7849870" y="3044825"/>
            <a:ext cx="4037330" cy="1476375"/>
          </a:xfrm>
          <a:prstGeom prst="rect">
            <a:avLst/>
          </a:prstGeom>
          <a:noFill/>
          <a:ln w="9525">
            <a:noFill/>
          </a:ln>
        </p:spPr>
        <p:txBody>
          <a:bodyPr wrap="square">
            <a:spAutoFit/>
          </a:bodyPr>
          <a:p>
            <a:pPr fontAlgn="auto">
              <a:lnSpc>
                <a:spcPct val="150000"/>
              </a:lnSpc>
            </a:pPr>
            <a:r>
              <a:rPr lang="zh-CN" altLang="en-US" sz="2000" dirty="0">
                <a:solidFill>
                  <a:srgbClr val="000000"/>
                </a:solidFill>
                <a:latin typeface="微软雅黑" panose="020B0503020204020204" charset="-122"/>
                <a:ea typeface="微软雅黑" panose="020B0503020204020204" charset="-122"/>
                <a:sym typeface="Calibri" panose="020F0502020204030204" charset="0"/>
              </a:rPr>
              <a:t>推广了</a:t>
            </a:r>
            <a:r>
              <a:rPr lang="zh-CN" altLang="en-US" sz="2000" b="1" dirty="0">
                <a:solidFill>
                  <a:srgbClr val="000000"/>
                </a:solidFill>
                <a:latin typeface="微软雅黑" panose="020B0503020204020204" charset="-122"/>
                <a:ea typeface="微软雅黑" panose="020B0503020204020204" charset="-122"/>
                <a:sym typeface="Calibri" panose="020F0502020204030204" charset="0"/>
              </a:rPr>
              <a:t>两个过程的贝叶斯公式</a:t>
            </a:r>
            <a:r>
              <a:rPr lang="zh-CN" altLang="en-US" sz="2000" dirty="0">
                <a:solidFill>
                  <a:srgbClr val="000000"/>
                </a:solidFill>
                <a:latin typeface="微软雅黑" panose="020B0503020204020204" charset="-122"/>
                <a:ea typeface="微软雅黑" panose="020B0503020204020204" charset="-122"/>
                <a:sym typeface="Calibri" panose="020F0502020204030204" charset="0"/>
              </a:rPr>
              <a:t>，包含两个过程无关的贝叶斯公式、两个过程相关的二重贝叶斯公式。</a:t>
            </a:r>
            <a:endParaRPr lang="zh-CN" altLang="en-US" sz="2000" dirty="0">
              <a:solidFill>
                <a:srgbClr val="000000"/>
              </a:solidFill>
              <a:latin typeface="微软雅黑" panose="020B0503020204020204" charset="-122"/>
              <a:ea typeface="微软雅黑" panose="020B0503020204020204" charset="-122"/>
              <a:sym typeface="Calibri" panose="020F0502020204030204" charset="0"/>
            </a:endParaRPr>
          </a:p>
        </p:txBody>
      </p:sp>
      <p:pic>
        <p:nvPicPr>
          <p:cNvPr id="4" name="图片 3" descr="1换]"/>
          <p:cNvPicPr>
            <a:picLocks noChangeAspect="1"/>
          </p:cNvPicPr>
          <p:nvPr/>
        </p:nvPicPr>
        <p:blipFill>
          <a:blip r:embed="rId4"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p>
            <a:r>
              <a:rPr lang="zh-CN" altLang="en-US" sz="2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结论</a:t>
            </a:r>
            <a:endParaRPr lang="zh-CN" altLang="en-US" sz="2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7" name="图表 2"/>
          <p:cNvPicPr/>
          <p:nvPr/>
        </p:nvPicPr>
        <p:blipFill>
          <a:blip r:embed="rId1"/>
          <a:stretch>
            <a:fillRect/>
          </a:stretch>
        </p:blipFill>
        <p:spPr>
          <a:xfrm rot="7500000">
            <a:off x="3634740" y="4086225"/>
            <a:ext cx="3509963" cy="2114550"/>
          </a:xfrm>
          <a:prstGeom prst="rect">
            <a:avLst/>
          </a:prstGeom>
          <a:noFill/>
          <a:ln w="9525">
            <a:noFill/>
          </a:ln>
        </p:spPr>
      </p:pic>
      <p:sp>
        <p:nvSpPr>
          <p:cNvPr id="8" name="矩形 6"/>
          <p:cNvSpPr/>
          <p:nvPr/>
        </p:nvSpPr>
        <p:spPr>
          <a:xfrm>
            <a:off x="5015230" y="4759008"/>
            <a:ext cx="749300" cy="768350"/>
          </a:xfrm>
          <a:prstGeom prst="rect">
            <a:avLst/>
          </a:prstGeom>
          <a:noFill/>
          <a:ln w="9525">
            <a:noFill/>
          </a:ln>
        </p:spPr>
        <p:txBody>
          <a:bodyPr wrap="none">
            <a:spAutoFit/>
          </a:bodyPr>
          <a:p>
            <a:pPr algn="ctr"/>
            <a:r>
              <a:rPr lang="en-US" altLang="zh-CN" sz="4400" b="1" dirty="0">
                <a:solidFill>
                  <a:srgbClr val="BBB487"/>
                </a:solidFill>
                <a:latin typeface="Calibri" panose="020F0502020204030204" charset="0"/>
                <a:ea typeface="微软雅黑" panose="020B0503020204020204" charset="-122"/>
                <a:sym typeface="Calibri" panose="020F0502020204030204" charset="0"/>
              </a:rPr>
              <a:t>04</a:t>
            </a:r>
            <a:endParaRPr lang="en-US" altLang="zh-CN" sz="4400" b="1" dirty="0">
              <a:solidFill>
                <a:srgbClr val="BBB487"/>
              </a:solidFill>
              <a:latin typeface="Calibri" panose="020F0502020204030204" charset="0"/>
              <a:ea typeface="微软雅黑" panose="020B0503020204020204" charset="-122"/>
              <a:sym typeface="Calibri" panose="020F0502020204030204" charset="0"/>
            </a:endParaRPr>
          </a:p>
        </p:txBody>
      </p:sp>
      <p:sp>
        <p:nvSpPr>
          <p:cNvPr id="9" name="矩形 10"/>
          <p:cNvSpPr/>
          <p:nvPr/>
        </p:nvSpPr>
        <p:spPr>
          <a:xfrm>
            <a:off x="492125" y="4636135"/>
            <a:ext cx="3637280" cy="1014730"/>
          </a:xfrm>
          <a:prstGeom prst="rect">
            <a:avLst/>
          </a:prstGeom>
          <a:noFill/>
          <a:ln w="9525">
            <a:noFill/>
          </a:ln>
        </p:spPr>
        <p:txBody>
          <a:bodyPr wrap="square">
            <a:spAutoFit/>
          </a:bodyPr>
          <a:p>
            <a:pPr fontAlgn="auto">
              <a:lnSpc>
                <a:spcPct val="150000"/>
              </a:lnSpc>
            </a:pPr>
            <a:r>
              <a:rPr lang="zh-CN" altLang="en-US" sz="2000" dirty="0">
                <a:solidFill>
                  <a:srgbClr val="000000"/>
                </a:solidFill>
                <a:latin typeface="微软雅黑" panose="020B0503020204020204" charset="-122"/>
                <a:ea typeface="微软雅黑" panose="020B0503020204020204" charset="-122"/>
                <a:sym typeface="Calibri" panose="020F0502020204030204" charset="0"/>
              </a:rPr>
              <a:t>贝叶斯公式在模式分类和预测中的</a:t>
            </a:r>
            <a:r>
              <a:rPr lang="zh-CN" altLang="en-US" sz="2000" b="1" dirty="0">
                <a:solidFill>
                  <a:srgbClr val="000000"/>
                </a:solidFill>
                <a:latin typeface="微软雅黑" panose="020B0503020204020204" charset="-122"/>
                <a:ea typeface="微软雅黑" panose="020B0503020204020204" charset="-122"/>
                <a:sym typeface="Calibri" panose="020F0502020204030204" charset="0"/>
              </a:rPr>
              <a:t>应用示例</a:t>
            </a:r>
            <a:endParaRPr lang="zh-CN" altLang="en-US" sz="2000" b="1" dirty="0">
              <a:solidFill>
                <a:srgbClr val="000000"/>
              </a:solidFill>
              <a:latin typeface="微软雅黑" panose="020B0503020204020204" charset="-122"/>
              <a:ea typeface="微软雅黑" panose="020B0503020204020204" charset="-122"/>
              <a:sym typeface="Calibri" panose="020F0502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cstate="print"/>
          <a:srcRect l="52522"/>
          <a:stretch>
            <a:fillRect/>
          </a:stretch>
        </p:blipFill>
        <p:spPr>
          <a:xfrm flipH="1" flipV="1">
            <a:off x="9069070" y="107315"/>
            <a:ext cx="3251200" cy="6817360"/>
          </a:xfrm>
          <a:prstGeom prst="rect">
            <a:avLst/>
          </a:prstGeom>
        </p:spPr>
      </p:pic>
      <p:sp>
        <p:nvSpPr>
          <p:cNvPr id="10" name="文本框 9"/>
          <p:cNvSpPr txBox="1"/>
          <p:nvPr/>
        </p:nvSpPr>
        <p:spPr>
          <a:xfrm>
            <a:off x="3288665" y="2752725"/>
            <a:ext cx="5696585" cy="1198880"/>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zh-CN" altLang="en-US" sz="7200" noProof="0" dirty="0">
                <a:solidFill>
                  <a:schemeClr val="tx1"/>
                </a:solidFill>
                <a:effectLst>
                  <a:outerShdw blurRad="38100" dist="19050" dir="2700000" algn="tl" rotWithShape="0">
                    <a:schemeClr val="dk1">
                      <a:alpha val="40000"/>
                    </a:schemeClr>
                  </a:outerShdw>
                </a:effectLst>
                <a:uLnTx/>
                <a:uFillTx/>
                <a:latin typeface="Segoe Script" panose="030B0504020000000003" charset="0"/>
                <a:ea typeface="方正舒体" panose="02010601030101010101" pitchFamily="2" charset="-122"/>
                <a:sym typeface="+mn-ea"/>
              </a:rPr>
              <a:t>谢谢</a:t>
            </a:r>
            <a:endParaRPr lang="zh-CN" altLang="en-US" sz="7200" noProof="0" dirty="0">
              <a:solidFill>
                <a:schemeClr val="tx1"/>
              </a:solidFill>
              <a:effectLst>
                <a:outerShdw blurRad="38100" dist="19050" dir="2700000" algn="tl" rotWithShape="0">
                  <a:schemeClr val="dk1">
                    <a:alpha val="40000"/>
                  </a:schemeClr>
                </a:outerShdw>
              </a:effectLst>
              <a:uLnTx/>
              <a:uFillTx/>
              <a:latin typeface="Segoe Script" panose="030B0504020000000003" charset="0"/>
              <a:ea typeface="方正舒体" panose="02010601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绪论</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7" name="Freeform 25"/>
          <p:cNvSpPr/>
          <p:nvPr/>
        </p:nvSpPr>
        <p:spPr bwMode="auto">
          <a:xfrm>
            <a:off x="1411605" y="2091690"/>
            <a:ext cx="1696085" cy="968375"/>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chemeClr val="accent5">
              <a:lumMod val="20000"/>
              <a:lumOff val="80000"/>
            </a:schemeClr>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23" name="TextBox 9"/>
          <p:cNvSpPr txBox="1">
            <a:spLocks noChangeArrowheads="1"/>
          </p:cNvSpPr>
          <p:nvPr/>
        </p:nvSpPr>
        <p:spPr bwMode="auto">
          <a:xfrm>
            <a:off x="1626870" y="2381885"/>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01</a:t>
            </a:r>
            <a:endParaRPr lang="en-US" altLang="zh-CN" sz="20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8" name="文本框 7"/>
          <p:cNvSpPr txBox="1"/>
          <p:nvPr/>
        </p:nvSpPr>
        <p:spPr>
          <a:xfrm>
            <a:off x="382270" y="3191510"/>
            <a:ext cx="4059555" cy="1691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algn="just" defTabSz="914400" rtl="0" eaLnBrk="1" latinLnBrk="0" hangingPunct="1">
              <a:lnSpc>
                <a:spcPct val="130000"/>
              </a:lnSpc>
              <a:spcBef>
                <a:spcPts val="0"/>
              </a:spcBef>
              <a:spcAft>
                <a:spcPts val="0"/>
              </a:spcAft>
              <a:buClrTx/>
              <a:buSzTx/>
              <a:buFontTx/>
              <a:buNone/>
              <a:defRPr/>
            </a:pPr>
            <a:r>
              <a:rPr lang="zh-CN" altLang="en-US" sz="2000" b="1" kern="0" noProof="0">
                <a:ln>
                  <a:noFill/>
                </a:ln>
                <a:solidFill>
                  <a:schemeClr val="tx1"/>
                </a:solidFill>
                <a:uLnTx/>
                <a:uFillTx/>
                <a:latin typeface="微软雅黑" panose="020B0503020204020204" charset="-122"/>
                <a:ea typeface="微软雅黑" panose="020B0503020204020204" charset="-122"/>
                <a:cs typeface="微软雅黑" panose="020B0503020204020204" charset="-122"/>
                <a:sym typeface="+mn-ea"/>
              </a:rPr>
              <a:t>贝叶斯公式主要用于处理条件概率推理问题，它是观测B发生的条件下，求导致B发生的每个原因的概率。</a:t>
            </a:r>
            <a:endParaRPr lang="zh-CN" altLang="en-US" sz="2000" b="1" kern="0" noProof="0">
              <a:ln>
                <a:noFill/>
              </a:ln>
              <a:solidFill>
                <a:schemeClr val="tx1"/>
              </a:solidFill>
              <a:uLnTx/>
              <a:uFillTx/>
              <a:latin typeface="微软雅黑" panose="020B0503020204020204" charset="-122"/>
              <a:ea typeface="微软雅黑" panose="020B0503020204020204" charset="-122"/>
              <a:cs typeface="微软雅黑" panose="020B0503020204020204" charset="-122"/>
              <a:sym typeface="+mn-ea"/>
            </a:endParaRPr>
          </a:p>
        </p:txBody>
      </p:sp>
      <p:sp>
        <p:nvSpPr>
          <p:cNvPr id="11" name="Freeform 25"/>
          <p:cNvSpPr/>
          <p:nvPr/>
        </p:nvSpPr>
        <p:spPr bwMode="auto">
          <a:xfrm>
            <a:off x="5563235" y="815340"/>
            <a:ext cx="1846580" cy="1054100"/>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12" name="TextBox 9"/>
          <p:cNvSpPr txBox="1">
            <a:spLocks noChangeArrowheads="1"/>
          </p:cNvSpPr>
          <p:nvPr/>
        </p:nvSpPr>
        <p:spPr bwMode="auto">
          <a:xfrm>
            <a:off x="5853430" y="1142365"/>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tx1"/>
                </a:solidFill>
                <a:latin typeface="微软雅黑" panose="020B0503020204020204" charset="-122"/>
                <a:ea typeface="微软雅黑" panose="020B0503020204020204" charset="-122"/>
              </a:rPr>
              <a:t>02 </a:t>
            </a:r>
            <a:r>
              <a:rPr lang="zh-CN" altLang="en-US" sz="2000" b="1" dirty="0" smtClean="0">
                <a:solidFill>
                  <a:schemeClr val="tx1"/>
                </a:solidFill>
                <a:latin typeface="微软雅黑" panose="020B0503020204020204" charset="-122"/>
                <a:ea typeface="微软雅黑" panose="020B0503020204020204" charset="-122"/>
              </a:rPr>
              <a:t>国内研究现状</a:t>
            </a:r>
            <a:endParaRPr lang="zh-CN" altLang="en-US" sz="2000" b="1" dirty="0" smtClean="0">
              <a:solidFill>
                <a:schemeClr val="tx1"/>
              </a:solidFill>
              <a:latin typeface="微软雅黑" panose="020B0503020204020204" charset="-122"/>
              <a:ea typeface="微软雅黑" panose="020B0503020204020204" charset="-122"/>
            </a:endParaRPr>
          </a:p>
        </p:txBody>
      </p:sp>
      <p:sp>
        <p:nvSpPr>
          <p:cNvPr id="13" name="文本框 12"/>
          <p:cNvSpPr txBox="1"/>
          <p:nvPr/>
        </p:nvSpPr>
        <p:spPr>
          <a:xfrm>
            <a:off x="4819650" y="2091690"/>
            <a:ext cx="3554730" cy="1691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algn="just" defTabSz="914400" rtl="0" eaLnBrk="1" latinLnBrk="0" hangingPunct="1">
              <a:lnSpc>
                <a:spcPct val="130000"/>
              </a:lnSpc>
              <a:spcBef>
                <a:spcPts val="0"/>
              </a:spcBef>
              <a:spcAft>
                <a:spcPts val="0"/>
              </a:spcAft>
              <a:buClrTx/>
              <a:buSzTx/>
              <a:buFontTx/>
              <a:buNone/>
              <a:defRPr/>
            </a:pPr>
            <a:r>
              <a:rPr lang="zh-CN" altLang="en-US" sz="2000" b="1" kern="0" noProof="0" dirty="0" smtClean="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rPr>
              <a:t>王燕等创造性的将贝叶斯理论应用于人脸识别系统中。宫秀军阐述了贝叶斯理论，并且研究了几个关键性问题。</a:t>
            </a:r>
            <a:endParaRPr lang="zh-CN" altLang="en-US" sz="2000" b="1" kern="0" noProof="0" dirty="0" smtClean="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14" name="Freeform 25"/>
          <p:cNvSpPr/>
          <p:nvPr/>
        </p:nvSpPr>
        <p:spPr bwMode="auto">
          <a:xfrm>
            <a:off x="9190990" y="2814955"/>
            <a:ext cx="1696085" cy="968375"/>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15" name="TextBox 9"/>
          <p:cNvSpPr txBox="1">
            <a:spLocks noChangeArrowheads="1"/>
          </p:cNvSpPr>
          <p:nvPr/>
        </p:nvSpPr>
        <p:spPr bwMode="auto">
          <a:xfrm>
            <a:off x="9405620" y="3108960"/>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tx1"/>
                </a:solidFill>
                <a:latin typeface="微软雅黑" panose="020B0503020204020204" charset="-122"/>
                <a:ea typeface="微软雅黑" panose="020B0503020204020204" charset="-122"/>
              </a:rPr>
              <a:t>03 </a:t>
            </a:r>
            <a:r>
              <a:rPr lang="zh-CN" altLang="en-US" sz="2000" b="1" dirty="0" smtClean="0">
                <a:solidFill>
                  <a:schemeClr val="tx1"/>
                </a:solidFill>
                <a:latin typeface="微软雅黑" panose="020B0503020204020204" charset="-122"/>
                <a:ea typeface="微软雅黑" panose="020B0503020204020204" charset="-122"/>
              </a:rPr>
              <a:t>国外研究现状</a:t>
            </a:r>
            <a:endParaRPr lang="zh-CN" altLang="en-US" sz="2000" b="1" dirty="0" smtClean="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7932420" y="4097020"/>
            <a:ext cx="3870960" cy="24917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algn="just" defTabSz="914400" rtl="0" eaLnBrk="1" latinLnBrk="0" hangingPunct="1">
              <a:lnSpc>
                <a:spcPct val="130000"/>
              </a:lnSpc>
              <a:spcBef>
                <a:spcPts val="0"/>
              </a:spcBef>
              <a:spcAft>
                <a:spcPts val="0"/>
              </a:spcAft>
              <a:buClrTx/>
              <a:buSzTx/>
              <a:buFontTx/>
              <a:buNone/>
              <a:defRPr/>
            </a:pPr>
            <a:r>
              <a:rPr lang="zh-CN" altLang="en-US" sz="2000" b="1" kern="0" noProof="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rPr>
              <a:t>Friedman等将贝叶斯用于决策分类器。</a:t>
            </a:r>
            <a:endParaRPr lang="zh-CN" altLang="en-US" sz="2000" b="1" kern="0" noProof="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endParaRPr>
          </a:p>
          <a:p>
            <a:pPr marL="0" marR="0" lvl="0" algn="just" defTabSz="914400" rtl="0" eaLnBrk="1" latinLnBrk="0" hangingPunct="1">
              <a:lnSpc>
                <a:spcPct val="130000"/>
              </a:lnSpc>
              <a:spcBef>
                <a:spcPts val="0"/>
              </a:spcBef>
              <a:spcAft>
                <a:spcPts val="0"/>
              </a:spcAft>
              <a:buClrTx/>
              <a:buSzTx/>
              <a:buFontTx/>
              <a:buNone/>
              <a:defRPr/>
            </a:pPr>
            <a:r>
              <a:rPr lang="zh-CN" altLang="en-US" sz="2000" b="1" kern="0" noProof="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rPr>
              <a:t>GuerraPujol, F. E提出，贝叶斯模型极有可能可以帮助政府在审判期间或诉讼的审判后阶段赢得非刑事案件。</a:t>
            </a:r>
            <a:endParaRPr lang="zh-CN" altLang="en-US" sz="2000" b="1" kern="0" noProof="0">
              <a:ln>
                <a:noFill/>
              </a:ln>
              <a:solidFill>
                <a:schemeClr val="tx1"/>
              </a:solidFill>
              <a:uLnTx/>
              <a:uFillTx/>
              <a:latin typeface="微软雅黑" panose="020B0503020204020204" charset="-122"/>
              <a:ea typeface="微软雅黑" panose="020B0503020204020204" charset="-122"/>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cstate="print"/>
          <a:srcRect l="52522"/>
          <a:stretch>
            <a:fillRect/>
          </a:stretch>
        </p:blipFill>
        <p:spPr>
          <a:xfrm flipH="1" flipV="1">
            <a:off x="9069070" y="107315"/>
            <a:ext cx="3251200" cy="6817360"/>
          </a:xfrm>
          <a:prstGeom prst="rect">
            <a:avLst/>
          </a:prstGeom>
        </p:spPr>
      </p:pic>
      <p:sp>
        <p:nvSpPr>
          <p:cNvPr id="12" name="文本框 11"/>
          <p:cNvSpPr txBox="1"/>
          <p:nvPr/>
        </p:nvSpPr>
        <p:spPr>
          <a:xfrm>
            <a:off x="2549525" y="3491865"/>
            <a:ext cx="6924040" cy="829945"/>
          </a:xfrm>
          <a:prstGeom prst="rect">
            <a:avLst/>
          </a:prstGeom>
          <a:noFill/>
        </p:spPr>
        <p:txBody>
          <a:bodyPr wrap="square" rtlCol="0">
            <a:spAutoFit/>
            <a:scene3d>
              <a:camera prst="orthographicFront"/>
              <a:lightRig rig="threePt" dir="t"/>
            </a:scene3d>
          </a:bodyPr>
          <a:lstStyle/>
          <a:p>
            <a:pPr algn="ctr"/>
            <a:r>
              <a:rPr lang="zh-CN" altLang="en-US" sz="48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贝叶斯公式及其不同形式</a:t>
            </a:r>
            <a:endParaRPr lang="zh-CN" altLang="en-US" sz="48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2" name="文本框 1"/>
          <p:cNvSpPr txBox="1"/>
          <p:nvPr/>
        </p:nvSpPr>
        <p:spPr>
          <a:xfrm>
            <a:off x="4427220" y="1276985"/>
            <a:ext cx="3169285" cy="2214880"/>
          </a:xfrm>
          <a:prstGeom prst="rect">
            <a:avLst/>
          </a:prstGeom>
          <a:noFill/>
        </p:spPr>
        <p:txBody>
          <a:bodyPr wrap="square" rtlCol="0">
            <a:spAutoFit/>
            <a:scene3d>
              <a:camera prst="orthographicFront"/>
              <a:lightRig rig="threePt" dir="t"/>
            </a:scene3d>
          </a:bodyPr>
          <a:p>
            <a:pPr marL="0" marR="0" lvl="0" algn="ctr" defTabSz="914400" rtl="0" eaLnBrk="1" latinLnBrk="0" hangingPunct="1">
              <a:spcBef>
                <a:spcPts val="0"/>
              </a:spcBef>
              <a:spcAft>
                <a:spcPts val="0"/>
              </a:spcAft>
              <a:buClrTx/>
              <a:buSzTx/>
              <a:buFontTx/>
              <a:buNone/>
              <a:defRPr/>
            </a:pPr>
            <a:r>
              <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rPr>
              <a:t>02</a:t>
            </a:r>
            <a:endParaRPr lang="en-US" altLang="zh-CN" sz="13800" noProof="0" dirty="0">
              <a:solidFill>
                <a:schemeClr val="tx1"/>
              </a:solidFill>
              <a:effectLst>
                <a:outerShdw blurRad="38100" dist="19050" dir="2700000" algn="tl" rotWithShape="0">
                  <a:schemeClr val="dk1">
                    <a:alpha val="40000"/>
                  </a:schemeClr>
                </a:outerShdw>
              </a:effectLst>
              <a:uLnTx/>
              <a:uFillTx/>
              <a:latin typeface="Segoe UI Symbol" panose="020B0502040204020203" charset="0"/>
              <a:ea typeface="方正舒体" panose="02010601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C:\Users\Administrator\Desktop\唯美花朵设计矢量\1换].png1换]"/>
          <p:cNvPicPr>
            <a:picLocks noChangeAspect="1"/>
          </p:cNvPicPr>
          <p:nvPr/>
        </p:nvPicPr>
        <p:blipFill>
          <a:blip r:embed="rId1" cstate="print"/>
          <a:srcRect/>
          <a:stretch>
            <a:fillRect/>
          </a:stretch>
        </p:blipFill>
        <p:spPr>
          <a:xfrm>
            <a:off x="5009833" y="3274060"/>
            <a:ext cx="456565" cy="454660"/>
          </a:xfrm>
          <a:prstGeom prst="rect">
            <a:avLst/>
          </a:prstGeom>
          <a:scene3d>
            <a:camera prst="isometricOffAxis2Top"/>
            <a:lightRig rig="threePt" dir="t"/>
          </a:scene3d>
        </p:spPr>
      </p:pic>
      <p:pic>
        <p:nvPicPr>
          <p:cNvPr id="22" name="图片 21" descr="C:\Users\Administrator\Desktop\唯美花朵设计矢量\1换].png1换]"/>
          <p:cNvPicPr>
            <a:picLocks noChangeAspect="1"/>
          </p:cNvPicPr>
          <p:nvPr/>
        </p:nvPicPr>
        <p:blipFill>
          <a:blip r:embed="rId1" cstate="print"/>
          <a:srcRect/>
          <a:stretch>
            <a:fillRect/>
          </a:stretch>
        </p:blipFill>
        <p:spPr>
          <a:xfrm>
            <a:off x="5000308" y="4672965"/>
            <a:ext cx="456565" cy="454660"/>
          </a:xfrm>
          <a:prstGeom prst="rect">
            <a:avLst/>
          </a:prstGeom>
          <a:scene3d>
            <a:camera prst="isometricOffAxis2Top"/>
            <a:lightRig rig="threePt" dir="t"/>
          </a:scene3d>
        </p:spPr>
      </p:pic>
      <p:pic>
        <p:nvPicPr>
          <p:cNvPr id="24" name="图片 23" descr="C:\Users\Administrator\Desktop\唯美花朵设计矢量\1换].png1换]"/>
          <p:cNvPicPr>
            <a:picLocks noChangeAspect="1"/>
          </p:cNvPicPr>
          <p:nvPr/>
        </p:nvPicPr>
        <p:blipFill>
          <a:blip r:embed="rId1" cstate="print"/>
          <a:srcRect/>
          <a:stretch>
            <a:fillRect/>
          </a:stretch>
        </p:blipFill>
        <p:spPr>
          <a:xfrm>
            <a:off x="5009833" y="1853565"/>
            <a:ext cx="456565" cy="454660"/>
          </a:xfrm>
          <a:prstGeom prst="rect">
            <a:avLst/>
          </a:prstGeom>
          <a:scene3d>
            <a:camera prst="isometricOffAxis2Top"/>
            <a:lightRig rig="threePt" dir="t"/>
          </a:scene3d>
        </p:spPr>
      </p:pic>
      <p:sp>
        <p:nvSpPr>
          <p:cNvPr id="35" name="文本框 34"/>
          <p:cNvSpPr txBox="1"/>
          <p:nvPr/>
        </p:nvSpPr>
        <p:spPr>
          <a:xfrm>
            <a:off x="4953000" y="1623060"/>
            <a:ext cx="553085" cy="521970"/>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1</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36" name="文本框 35"/>
          <p:cNvSpPr txBox="1"/>
          <p:nvPr/>
        </p:nvSpPr>
        <p:spPr>
          <a:xfrm>
            <a:off x="4914265" y="3094990"/>
            <a:ext cx="629920" cy="521970"/>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2</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17" name="文本框 16"/>
          <p:cNvSpPr txBox="1"/>
          <p:nvPr/>
        </p:nvSpPr>
        <p:spPr>
          <a:xfrm>
            <a:off x="4938395" y="4515485"/>
            <a:ext cx="600710" cy="521970"/>
          </a:xfrm>
          <a:prstGeom prst="rect">
            <a:avLst/>
          </a:prstGeom>
          <a:noFill/>
        </p:spPr>
        <p:txBody>
          <a:bodyPr wrap="square" rtlCol="0">
            <a:spAutoFit/>
            <a:scene3d>
              <a:camera prst="orthographicFront"/>
              <a:lightRig rig="threePt" dir="t"/>
            </a:scene3d>
          </a:bodyPr>
          <a:lstStyle/>
          <a:p>
            <a:pPr marL="0" marR="0" lvl="0" algn="ctr" defTabSz="914400" rtl="0" eaLnBrk="1" latinLnBrk="0" hangingPunct="1">
              <a:spcBef>
                <a:spcPts val="0"/>
              </a:spcBef>
              <a:spcAft>
                <a:spcPts val="0"/>
              </a:spcAft>
              <a:buClrTx/>
              <a:buSzTx/>
              <a:buFontTx/>
              <a:buNone/>
              <a:defRPr/>
            </a:pPr>
            <a:r>
              <a:rPr lang="en-US" altLang="zh-CN" sz="280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3</a:t>
            </a:r>
            <a:endParaRPr lang="en-US" altLang="zh-CN" sz="2800" b="1"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pic>
        <p:nvPicPr>
          <p:cNvPr id="4" name="图片 3" descr="1换]"/>
          <p:cNvPicPr>
            <a:picLocks noChangeAspect="1"/>
          </p:cNvPicPr>
          <p:nvPr/>
        </p:nvPicPr>
        <p:blipFill>
          <a:blip r:embed="rId2"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贝叶斯公式及其不同形式</a:t>
            </a:r>
            <a:endParaRPr lang="zh-CN" altLang="en-US" sz="2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5554980" y="1625600"/>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贝叶斯公式的基本形式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63" name="文本框 62"/>
          <p:cNvSpPr txBox="1"/>
          <p:nvPr/>
        </p:nvSpPr>
        <p:spPr>
          <a:xfrm>
            <a:off x="5667375" y="3109595"/>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随机变量形式的贝叶斯公式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64" name="文本框 63"/>
          <p:cNvSpPr txBox="1"/>
          <p:nvPr/>
        </p:nvSpPr>
        <p:spPr>
          <a:xfrm>
            <a:off x="5579110" y="4545965"/>
            <a:ext cx="606679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应用贝叶斯公式的算例</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pic>
        <p:nvPicPr>
          <p:cNvPr id="8" name="图片 7" descr="blac换]"/>
          <p:cNvPicPr>
            <a:picLocks noChangeAspect="1"/>
          </p:cNvPicPr>
          <p:nvPr/>
        </p:nvPicPr>
        <p:blipFill>
          <a:blip r:embed="rId3" cstate="print"/>
          <a:stretch>
            <a:fillRect/>
          </a:stretch>
        </p:blipFill>
        <p:spPr>
          <a:xfrm>
            <a:off x="856615" y="2002790"/>
            <a:ext cx="3716655" cy="2224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a:t>
            </a:r>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及其不同形式</a:t>
            </a:r>
            <a:endPar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5" name="图片 4" descr="C:\Users\Administrator\Desktop\唯美花朵设计矢量\1换].png1换]"/>
          <p:cNvPicPr>
            <a:picLocks noChangeAspect="1"/>
          </p:cNvPicPr>
          <p:nvPr/>
        </p:nvPicPr>
        <p:blipFill>
          <a:blip r:embed="rId2" cstate="print"/>
          <a:srcRect/>
          <a:stretch>
            <a:fillRect/>
          </a:stretch>
        </p:blipFill>
        <p:spPr>
          <a:xfrm>
            <a:off x="701358" y="1313180"/>
            <a:ext cx="456565" cy="454660"/>
          </a:xfrm>
          <a:prstGeom prst="rect">
            <a:avLst/>
          </a:prstGeom>
          <a:scene3d>
            <a:camera prst="isometricOffAxis2Top"/>
            <a:lightRig rig="threePt" dir="t"/>
          </a:scene3d>
        </p:spPr>
      </p:pic>
      <p:sp>
        <p:nvSpPr>
          <p:cNvPr id="7" name="文本框 6"/>
          <p:cNvSpPr txBox="1"/>
          <p:nvPr/>
        </p:nvSpPr>
        <p:spPr>
          <a:xfrm>
            <a:off x="644525" y="1082675"/>
            <a:ext cx="553085" cy="521970"/>
          </a:xfrm>
          <a:prstGeom prst="rect">
            <a:avLst/>
          </a:prstGeom>
          <a:noFill/>
        </p:spPr>
        <p:txBody>
          <a:bodyPr wrap="square" rtlCol="0">
            <a:spAutoFit/>
            <a:scene3d>
              <a:camera prst="orthographicFront"/>
              <a:lightRig rig="threePt" dir="t"/>
            </a:scene3d>
          </a:bodyPr>
          <a:p>
            <a:pPr marR="0" algn="ctr" defTabSz="914400">
              <a:spcBef>
                <a:spcPts val="0"/>
              </a:spcBef>
              <a:spcAft>
                <a:spcPts val="0"/>
              </a:spcAft>
              <a:buClrTx/>
              <a:buSzTx/>
              <a:buFontTx/>
              <a:buNone/>
              <a:defRPr/>
            </a:pPr>
            <a:r>
              <a:rPr lang="en-US" altLang="zh-CN" sz="2800"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1</a:t>
            </a:r>
            <a:endParaRPr lang="en-US" altLang="zh-CN" sz="2800" b="1"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8240" y="1097915"/>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贝叶斯公式的基本形式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86" name="Text Placeholder 8"/>
          <p:cNvSpPr txBox="1"/>
          <p:nvPr/>
        </p:nvSpPr>
        <p:spPr>
          <a:xfrm>
            <a:off x="1197610" y="2023745"/>
            <a:ext cx="10431145" cy="4449445"/>
          </a:xfrm>
          <a:prstGeom prst="rect">
            <a:avLst/>
          </a:prstGeom>
        </p:spPr>
        <p:txBody>
          <a:bodyPr vert="horz">
            <a:scene3d>
              <a:camera prst="orthographicFront"/>
              <a:lightRig rig="threePt" dir="t"/>
            </a:scene3d>
          </a:bodyPr>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fontAlgn="auto">
              <a:lnSpc>
                <a:spcPct val="150000"/>
              </a:lnSpc>
              <a:spcBef>
                <a:spcPts val="0"/>
              </a:spcBef>
            </a:pPr>
            <a:r>
              <a:rPr sz="2400" dirty="0">
                <a:solidFill>
                  <a:schemeClr val="tx1"/>
                </a:solidFill>
                <a:effectLst>
                  <a:outerShdw blurRad="38100" dist="19050" dir="2700000" algn="tl" rotWithShape="0">
                    <a:schemeClr val="dk1">
                      <a:alpha val="40000"/>
                    </a:schemeClr>
                  </a:outerShdw>
                </a:effectLst>
              </a:rPr>
              <a:t>如果               </a:t>
            </a:r>
            <a:r>
              <a:rPr sz="2400" dirty="0">
                <a:solidFill>
                  <a:schemeClr val="tx1"/>
                </a:solidFill>
                <a:effectLst>
                  <a:outerShdw blurRad="38100" dist="19050" dir="2700000" algn="tl" rotWithShape="0">
                    <a:schemeClr val="dk1">
                      <a:alpha val="40000"/>
                    </a:schemeClr>
                  </a:outerShdw>
                </a:effectLst>
                <a:sym typeface="+mn-ea"/>
              </a:rPr>
              <a:t>是</a:t>
            </a:r>
            <a:r>
              <a:rPr sz="2400" dirty="0">
                <a:solidFill>
                  <a:schemeClr val="tx1"/>
                </a:solidFill>
                <a:effectLst>
                  <a:outerShdw blurRad="38100" dist="38100" dir="2700000" algn="tl">
                    <a:srgbClr val="000000">
                      <a:alpha val="43137"/>
                    </a:srgbClr>
                  </a:outerShdw>
                </a:effectLst>
                <a:sym typeface="+mn-ea"/>
              </a:rPr>
              <a:t>样本</a:t>
            </a:r>
            <a:r>
              <a:rPr sz="2400" dirty="0">
                <a:solidFill>
                  <a:schemeClr val="tx1"/>
                </a:solidFill>
                <a:effectLst>
                  <a:outerShdw blurRad="38100" dist="19050" dir="2700000" algn="tl" rotWithShape="0">
                    <a:schemeClr val="dk1">
                      <a:alpha val="40000"/>
                    </a:schemeClr>
                  </a:outerShdw>
                </a:effectLst>
                <a:sym typeface="+mn-ea"/>
              </a:rPr>
              <a:t>空间     </a:t>
            </a:r>
            <a:r>
              <a:rPr lang="zh-CN" sz="2400" dirty="0">
                <a:solidFill>
                  <a:schemeClr val="tx1"/>
                </a:solidFill>
                <a:effectLst>
                  <a:outerShdw blurRad="38100" dist="19050" dir="2700000" algn="tl" rotWithShape="0">
                    <a:schemeClr val="dk1">
                      <a:alpha val="40000"/>
                    </a:schemeClr>
                  </a:outerShdw>
                </a:effectLst>
                <a:sym typeface="+mn-ea"/>
              </a:rPr>
              <a:t>的一个划分，且满足                ，                 那么对于     中的任意事件</a:t>
            </a:r>
            <a:r>
              <a:rPr lang="en-US" altLang="zh-CN" sz="2400" dirty="0">
                <a:solidFill>
                  <a:schemeClr val="tx1"/>
                </a:solidFill>
                <a:effectLst>
                  <a:outerShdw blurRad="38100" dist="19050" dir="2700000" algn="tl" rotWithShape="0">
                    <a:schemeClr val="dk1">
                      <a:alpha val="40000"/>
                    </a:schemeClr>
                  </a:outerShdw>
                </a:effectLst>
                <a:sym typeface="+mn-ea"/>
              </a:rPr>
              <a:t>A</a:t>
            </a:r>
            <a:r>
              <a:rPr lang="zh-CN" sz="2400" dirty="0">
                <a:solidFill>
                  <a:schemeClr val="tx1"/>
                </a:solidFill>
                <a:effectLst>
                  <a:outerShdw blurRad="38100" dist="19050" dir="2700000" algn="tl" rotWithShape="0">
                    <a:schemeClr val="dk1">
                      <a:alpha val="40000"/>
                    </a:schemeClr>
                  </a:outerShdw>
                </a:effectLst>
                <a:sym typeface="+mn-ea"/>
              </a:rPr>
              <a:t>,且                 ，对                       有</a:t>
            </a: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lang="zh-CN" sz="2400" dirty="0">
              <a:solidFill>
                <a:schemeClr val="tx1"/>
              </a:solidFill>
              <a:effectLst>
                <a:outerShdw blurRad="38100" dist="19050" dir="2700000" algn="tl" rotWithShape="0">
                  <a:schemeClr val="dk1">
                    <a:alpha val="40000"/>
                  </a:schemeClr>
                </a:outerShdw>
              </a:effectLst>
              <a:sym typeface="+mn-ea"/>
            </a:endParaRPr>
          </a:p>
          <a:p>
            <a:pPr algn="r" fontAlgn="auto">
              <a:lnSpc>
                <a:spcPct val="150000"/>
              </a:lnSpc>
              <a:spcBef>
                <a:spcPts val="0"/>
              </a:spcBef>
            </a:pPr>
            <a:r>
              <a:rPr lang="zh-CN" sz="2400" dirty="0">
                <a:solidFill>
                  <a:schemeClr val="tx1"/>
                </a:solidFill>
                <a:effectLst>
                  <a:outerShdw blurRad="38100" dist="19050" dir="2700000" algn="tl" rotWithShape="0">
                    <a:schemeClr val="dk1">
                      <a:alpha val="40000"/>
                    </a:schemeClr>
                  </a:outerShdw>
                </a:effectLst>
                <a:sym typeface="+mn-ea"/>
              </a:rPr>
              <a:t>（</a:t>
            </a:r>
            <a:r>
              <a:rPr lang="en-US" altLang="zh-CN" sz="2400" dirty="0">
                <a:solidFill>
                  <a:schemeClr val="tx1"/>
                </a:solidFill>
                <a:effectLst>
                  <a:outerShdw blurRad="38100" dist="19050" dir="2700000" algn="tl" rotWithShape="0">
                    <a:schemeClr val="dk1">
                      <a:alpha val="40000"/>
                    </a:schemeClr>
                  </a:outerShdw>
                </a:effectLst>
                <a:sym typeface="+mn-ea"/>
              </a:rPr>
              <a:t>1</a:t>
            </a:r>
            <a:r>
              <a:rPr lang="zh-CN" sz="2400" dirty="0">
                <a:solidFill>
                  <a:schemeClr val="tx1"/>
                </a:solidFill>
                <a:effectLst>
                  <a:outerShdw blurRad="38100" dist="19050" dir="2700000" algn="tl" rotWithShape="0">
                    <a:schemeClr val="dk1">
                      <a:alpha val="40000"/>
                    </a:schemeClr>
                  </a:outerShdw>
                </a:effectLst>
                <a:sym typeface="+mn-ea"/>
              </a:rPr>
              <a:t>）</a:t>
            </a: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r>
              <a:rPr lang="zh-CN" sz="2400" dirty="0">
                <a:solidFill>
                  <a:schemeClr val="tx1"/>
                </a:solidFill>
                <a:effectLst>
                  <a:outerShdw blurRad="38100" dist="19050" dir="2700000" algn="tl" rotWithShape="0">
                    <a:schemeClr val="dk1">
                      <a:alpha val="40000"/>
                    </a:schemeClr>
                  </a:outerShdw>
                </a:effectLst>
                <a:sym typeface="+mn-ea"/>
              </a:rPr>
              <a:t>该式称为贝叶斯公式</a:t>
            </a:r>
            <a:r>
              <a:rPr lang="zh-CN" sz="2400" dirty="0">
                <a:solidFill>
                  <a:schemeClr val="tx1"/>
                </a:solidFill>
                <a:effectLst>
                  <a:outerShdw blurRad="38100" dist="19050" dir="2700000" algn="tl" rotWithShape="0">
                    <a:schemeClr val="dk1">
                      <a:alpha val="40000"/>
                    </a:schemeClr>
                  </a:outerShdw>
                </a:effectLst>
                <a:sym typeface="+mn-ea"/>
              </a:rPr>
              <a:t>。</a:t>
            </a:r>
            <a:endParaRPr lang="zh-CN" sz="2400" dirty="0">
              <a:solidFill>
                <a:schemeClr val="tx1"/>
              </a:solidFill>
              <a:effectLst>
                <a:outerShdw blurRad="38100" dist="19050" dir="2700000" algn="tl" rotWithShape="0">
                  <a:schemeClr val="dk1">
                    <a:alpha val="40000"/>
                  </a:schemeClr>
                </a:outerShdw>
              </a:effectLst>
              <a:sym typeface="+mn-ea"/>
            </a:endParaRPr>
          </a:p>
          <a:p>
            <a:endParaRPr lang="zh-CN" altLang="en-US" sz="2400" dirty="0">
              <a:solidFill>
                <a:schemeClr val="tx1"/>
              </a:solidFill>
              <a:effectLst>
                <a:outerShdw blurRad="38100" dist="19050" dir="2700000" algn="tl" rotWithShape="0">
                  <a:schemeClr val="dk1">
                    <a:alpha val="40000"/>
                  </a:schemeClr>
                </a:outerShdw>
              </a:effectLst>
            </a:endParaRPr>
          </a:p>
        </p:txBody>
      </p:sp>
      <p:graphicFrame>
        <p:nvGraphicFramePr>
          <p:cNvPr id="2" name="对象 -2147482617"/>
          <p:cNvGraphicFramePr>
            <a:graphicFrameLocks noChangeAspect="1"/>
          </p:cNvGraphicFramePr>
          <p:nvPr/>
        </p:nvGraphicFramePr>
        <p:xfrm>
          <a:off x="1943735" y="2169795"/>
          <a:ext cx="1280795" cy="497205"/>
        </p:xfrm>
        <a:graphic>
          <a:graphicData uri="http://schemas.openxmlformats.org/presentationml/2006/ole">
            <mc:AlternateContent xmlns:mc="http://schemas.openxmlformats.org/markup-compatibility/2006">
              <mc:Choice xmlns:v="urn:schemas-microsoft-com:vml" Requires="v">
                <p:oleObj spid="_x0000_s3076" name="" r:id="rId3" imgW="596900" imgH="228600" progId="Equation.KSEE3">
                  <p:embed/>
                </p:oleObj>
              </mc:Choice>
              <mc:Fallback>
                <p:oleObj name="" r:id="rId3" imgW="596900" imgH="228600" progId="Equation.KSEE3">
                  <p:embed/>
                  <p:pic>
                    <p:nvPicPr>
                      <p:cNvPr id="0" name="图片 3075"/>
                      <p:cNvPicPr/>
                      <p:nvPr/>
                    </p:nvPicPr>
                    <p:blipFill>
                      <a:blip r:embed="rId4"/>
                      <a:stretch>
                        <a:fillRect/>
                      </a:stretch>
                    </p:blipFill>
                    <p:spPr>
                      <a:xfrm>
                        <a:off x="1943735" y="2169795"/>
                        <a:ext cx="1280795" cy="497205"/>
                      </a:xfrm>
                      <a:prstGeom prst="rect">
                        <a:avLst/>
                      </a:prstGeom>
                      <a:noFill/>
                      <a:ln w="38100">
                        <a:noFill/>
                        <a:miter/>
                      </a:ln>
                    </p:spPr>
                  </p:pic>
                </p:oleObj>
              </mc:Fallback>
            </mc:AlternateContent>
          </a:graphicData>
        </a:graphic>
      </p:graphicFrame>
      <p:graphicFrame>
        <p:nvGraphicFramePr>
          <p:cNvPr id="3" name="对象 -2147482450"/>
          <p:cNvGraphicFramePr>
            <a:graphicFrameLocks noChangeAspect="1"/>
          </p:cNvGraphicFramePr>
          <p:nvPr/>
        </p:nvGraphicFramePr>
        <p:xfrm>
          <a:off x="4827270" y="2175510"/>
          <a:ext cx="398145" cy="398145"/>
        </p:xfrm>
        <a:graphic>
          <a:graphicData uri="http://schemas.openxmlformats.org/presentationml/2006/ole">
            <mc:AlternateContent xmlns:mc="http://schemas.openxmlformats.org/markup-compatibility/2006">
              <mc:Choice xmlns:v="urn:schemas-microsoft-com:vml" Requires="v">
                <p:oleObj spid="_x0000_s34" name="" r:id="rId5" imgW="165100" imgH="165100" progId="Equation.KSEE3">
                  <p:embed/>
                </p:oleObj>
              </mc:Choice>
              <mc:Fallback>
                <p:oleObj name="" r:id="rId5" imgW="165100" imgH="165100" progId="Equation.KSEE3">
                  <p:embed/>
                  <p:pic>
                    <p:nvPicPr>
                      <p:cNvPr id="0" name="图片 33"/>
                      <p:cNvPicPr/>
                      <p:nvPr/>
                    </p:nvPicPr>
                    <p:blipFill>
                      <a:blip r:embed="rId6"/>
                      <a:stretch>
                        <a:fillRect/>
                      </a:stretch>
                    </p:blipFill>
                    <p:spPr>
                      <a:xfrm>
                        <a:off x="4827270" y="2175510"/>
                        <a:ext cx="398145" cy="398145"/>
                      </a:xfrm>
                      <a:prstGeom prst="rect">
                        <a:avLst/>
                      </a:prstGeom>
                      <a:noFill/>
                      <a:ln w="38100">
                        <a:noFill/>
                        <a:miter/>
                      </a:ln>
                    </p:spPr>
                  </p:pic>
                </p:oleObj>
              </mc:Fallback>
            </mc:AlternateContent>
          </a:graphicData>
        </a:graphic>
      </p:graphicFrame>
      <p:graphicFrame>
        <p:nvGraphicFramePr>
          <p:cNvPr id="6" name="对象 -2147482449"/>
          <p:cNvGraphicFramePr>
            <a:graphicFrameLocks noChangeAspect="1"/>
          </p:cNvGraphicFramePr>
          <p:nvPr/>
        </p:nvGraphicFramePr>
        <p:xfrm>
          <a:off x="7969885" y="2175510"/>
          <a:ext cx="1466215" cy="527050"/>
        </p:xfrm>
        <a:graphic>
          <a:graphicData uri="http://schemas.openxmlformats.org/presentationml/2006/ole">
            <mc:AlternateContent xmlns:mc="http://schemas.openxmlformats.org/markup-compatibility/2006">
              <mc:Choice xmlns:v="urn:schemas-microsoft-com:vml" Requires="v">
                <p:oleObj spid="_x0000_s39" name="" r:id="rId7" imgW="647700" imgH="228600" progId="Equation.KSEE3">
                  <p:embed/>
                </p:oleObj>
              </mc:Choice>
              <mc:Fallback>
                <p:oleObj name="" r:id="rId7" imgW="647700" imgH="228600" progId="Equation.KSEE3">
                  <p:embed/>
                  <p:pic>
                    <p:nvPicPr>
                      <p:cNvPr id="0" name="图片 38"/>
                      <p:cNvPicPr/>
                      <p:nvPr/>
                    </p:nvPicPr>
                    <p:blipFill>
                      <a:blip r:embed="rId8"/>
                      <a:stretch>
                        <a:fillRect/>
                      </a:stretch>
                    </p:blipFill>
                    <p:spPr>
                      <a:xfrm>
                        <a:off x="7969885" y="2175510"/>
                        <a:ext cx="1466215" cy="527050"/>
                      </a:xfrm>
                      <a:prstGeom prst="rect">
                        <a:avLst/>
                      </a:prstGeom>
                      <a:noFill/>
                      <a:ln w="38100">
                        <a:noFill/>
                        <a:miter/>
                      </a:ln>
                    </p:spPr>
                  </p:pic>
                </p:oleObj>
              </mc:Fallback>
            </mc:AlternateContent>
          </a:graphicData>
        </a:graphic>
      </p:graphicFrame>
      <p:graphicFrame>
        <p:nvGraphicFramePr>
          <p:cNvPr id="8" name="对象 -2147482614"/>
          <p:cNvGraphicFramePr>
            <a:graphicFrameLocks noChangeAspect="1"/>
          </p:cNvGraphicFramePr>
          <p:nvPr/>
        </p:nvGraphicFramePr>
        <p:xfrm>
          <a:off x="9610090" y="2132330"/>
          <a:ext cx="1915160" cy="501015"/>
        </p:xfrm>
        <a:graphic>
          <a:graphicData uri="http://schemas.openxmlformats.org/presentationml/2006/ole">
            <mc:AlternateContent xmlns:mc="http://schemas.openxmlformats.org/markup-compatibility/2006">
              <mc:Choice xmlns:v="urn:schemas-microsoft-com:vml" Requires="v">
                <p:oleObj spid="_x0000_s40" name="" r:id="rId9" imgW="749300" imgH="203200" progId="Equation.KSEE3">
                  <p:embed/>
                </p:oleObj>
              </mc:Choice>
              <mc:Fallback>
                <p:oleObj name="" r:id="rId9" imgW="749300" imgH="203200" progId="Equation.KSEE3">
                  <p:embed/>
                  <p:pic>
                    <p:nvPicPr>
                      <p:cNvPr id="0" name="图片 39"/>
                      <p:cNvPicPr/>
                      <p:nvPr/>
                    </p:nvPicPr>
                    <p:blipFill>
                      <a:blip r:embed="rId10"/>
                      <a:stretch>
                        <a:fillRect/>
                      </a:stretch>
                    </p:blipFill>
                    <p:spPr>
                      <a:xfrm>
                        <a:off x="9610090" y="2132330"/>
                        <a:ext cx="1915160" cy="501015"/>
                      </a:xfrm>
                      <a:prstGeom prst="rect">
                        <a:avLst/>
                      </a:prstGeom>
                      <a:noFill/>
                      <a:ln w="38100">
                        <a:noFill/>
                        <a:miter/>
                      </a:ln>
                    </p:spPr>
                  </p:pic>
                </p:oleObj>
              </mc:Fallback>
            </mc:AlternateContent>
          </a:graphicData>
        </a:graphic>
      </p:graphicFrame>
      <p:graphicFrame>
        <p:nvGraphicFramePr>
          <p:cNvPr id="41" name="对象 -2147482450"/>
          <p:cNvGraphicFramePr>
            <a:graphicFrameLocks noChangeAspect="1"/>
          </p:cNvGraphicFramePr>
          <p:nvPr/>
        </p:nvGraphicFramePr>
        <p:xfrm>
          <a:off x="2531110" y="2719705"/>
          <a:ext cx="398145" cy="398145"/>
        </p:xfrm>
        <a:graphic>
          <a:graphicData uri="http://schemas.openxmlformats.org/presentationml/2006/ole">
            <mc:AlternateContent xmlns:mc="http://schemas.openxmlformats.org/markup-compatibility/2006">
              <mc:Choice xmlns:v="urn:schemas-microsoft-com:vml" Requires="v">
                <p:oleObj spid="_x0000_s42" name="" r:id="rId11" imgW="165100" imgH="165100" progId="Equation.KSEE3">
                  <p:embed/>
                </p:oleObj>
              </mc:Choice>
              <mc:Fallback>
                <p:oleObj name="" r:id="rId11" imgW="165100" imgH="165100" progId="Equation.KSEE3">
                  <p:embed/>
                  <p:pic>
                    <p:nvPicPr>
                      <p:cNvPr id="0" name="图片 33"/>
                      <p:cNvPicPr/>
                      <p:nvPr/>
                    </p:nvPicPr>
                    <p:blipFill>
                      <a:blip r:embed="rId6"/>
                      <a:stretch>
                        <a:fillRect/>
                      </a:stretch>
                    </p:blipFill>
                    <p:spPr>
                      <a:xfrm>
                        <a:off x="2531110" y="2719705"/>
                        <a:ext cx="398145" cy="398145"/>
                      </a:xfrm>
                      <a:prstGeom prst="rect">
                        <a:avLst/>
                      </a:prstGeom>
                      <a:noFill/>
                      <a:ln w="38100">
                        <a:noFill/>
                        <a:miter/>
                      </a:ln>
                    </p:spPr>
                  </p:pic>
                </p:oleObj>
              </mc:Fallback>
            </mc:AlternateContent>
          </a:graphicData>
        </a:graphic>
      </p:graphicFrame>
      <p:graphicFrame>
        <p:nvGraphicFramePr>
          <p:cNvPr id="9" name="对象 -2147482611"/>
          <p:cNvGraphicFramePr>
            <a:graphicFrameLocks noChangeAspect="1"/>
          </p:cNvGraphicFramePr>
          <p:nvPr/>
        </p:nvGraphicFramePr>
        <p:xfrm>
          <a:off x="5429885" y="2735580"/>
          <a:ext cx="1449705" cy="477520"/>
        </p:xfrm>
        <a:graphic>
          <a:graphicData uri="http://schemas.openxmlformats.org/presentationml/2006/ole">
            <mc:AlternateContent xmlns:mc="http://schemas.openxmlformats.org/markup-compatibility/2006">
              <mc:Choice xmlns:v="urn:schemas-microsoft-com:vml" Requires="v">
                <p:oleObj spid="_x0000_s43" name="" r:id="rId12" imgW="596900" imgH="203200" progId="Equation.KSEE3">
                  <p:embed/>
                </p:oleObj>
              </mc:Choice>
              <mc:Fallback>
                <p:oleObj name="" r:id="rId12" imgW="596900" imgH="203200" progId="Equation.KSEE3">
                  <p:embed/>
                  <p:pic>
                    <p:nvPicPr>
                      <p:cNvPr id="0" name="图片 42"/>
                      <p:cNvPicPr/>
                      <p:nvPr/>
                    </p:nvPicPr>
                    <p:blipFill>
                      <a:blip r:embed="rId13"/>
                      <a:stretch>
                        <a:fillRect/>
                      </a:stretch>
                    </p:blipFill>
                    <p:spPr>
                      <a:xfrm>
                        <a:off x="5429885" y="2735580"/>
                        <a:ext cx="1449705" cy="477520"/>
                      </a:xfrm>
                      <a:prstGeom prst="rect">
                        <a:avLst/>
                      </a:prstGeom>
                      <a:noFill/>
                      <a:ln w="38100">
                        <a:noFill/>
                        <a:miter/>
                      </a:ln>
                    </p:spPr>
                  </p:pic>
                </p:oleObj>
              </mc:Fallback>
            </mc:AlternateContent>
          </a:graphicData>
        </a:graphic>
      </p:graphicFrame>
      <p:graphicFrame>
        <p:nvGraphicFramePr>
          <p:cNvPr id="10" name="对象 -2147482610"/>
          <p:cNvGraphicFramePr>
            <a:graphicFrameLocks noChangeAspect="1"/>
          </p:cNvGraphicFramePr>
          <p:nvPr/>
        </p:nvGraphicFramePr>
        <p:xfrm>
          <a:off x="7581265" y="2726055"/>
          <a:ext cx="1970405" cy="501650"/>
        </p:xfrm>
        <a:graphic>
          <a:graphicData uri="http://schemas.openxmlformats.org/presentationml/2006/ole">
            <mc:AlternateContent xmlns:mc="http://schemas.openxmlformats.org/markup-compatibility/2006">
              <mc:Choice xmlns:v="urn:schemas-microsoft-com:vml" Requires="v">
                <p:oleObj spid="_x0000_s44" name="" r:id="rId14" imgW="774065" imgH="203200" progId="Equation.KSEE3">
                  <p:embed/>
                </p:oleObj>
              </mc:Choice>
              <mc:Fallback>
                <p:oleObj name="" r:id="rId14" imgW="774065" imgH="203200" progId="Equation.KSEE3">
                  <p:embed/>
                  <p:pic>
                    <p:nvPicPr>
                      <p:cNvPr id="0" name="图片 43"/>
                      <p:cNvPicPr/>
                      <p:nvPr/>
                    </p:nvPicPr>
                    <p:blipFill>
                      <a:blip r:embed="rId15"/>
                      <a:stretch>
                        <a:fillRect/>
                      </a:stretch>
                    </p:blipFill>
                    <p:spPr>
                      <a:xfrm>
                        <a:off x="7581265" y="2726055"/>
                        <a:ext cx="1970405" cy="501650"/>
                      </a:xfrm>
                      <a:prstGeom prst="rect">
                        <a:avLst/>
                      </a:prstGeom>
                      <a:noFill/>
                      <a:ln w="38100">
                        <a:noFill/>
                        <a:miter/>
                      </a:ln>
                    </p:spPr>
                  </p:pic>
                </p:oleObj>
              </mc:Fallback>
            </mc:AlternateContent>
          </a:graphicData>
        </a:graphic>
      </p:graphicFrame>
      <p:graphicFrame>
        <p:nvGraphicFramePr>
          <p:cNvPr id="11" name="对象 -2147482609"/>
          <p:cNvGraphicFramePr>
            <a:graphicFrameLocks noChangeAspect="1"/>
          </p:cNvGraphicFramePr>
          <p:nvPr/>
        </p:nvGraphicFramePr>
        <p:xfrm>
          <a:off x="1370965" y="3545840"/>
          <a:ext cx="5923280" cy="1405255"/>
        </p:xfrm>
        <a:graphic>
          <a:graphicData uri="http://schemas.openxmlformats.org/presentationml/2006/ole">
            <mc:AlternateContent xmlns:mc="http://schemas.openxmlformats.org/markup-compatibility/2006">
              <mc:Choice xmlns:v="urn:schemas-microsoft-com:vml" Requires="v">
                <p:oleObj spid="_x0000_s45" name="" r:id="rId16" imgW="2755900" imgH="660400" progId="Equation.KSEE3">
                  <p:embed/>
                </p:oleObj>
              </mc:Choice>
              <mc:Fallback>
                <p:oleObj name="" r:id="rId16" imgW="2755900" imgH="660400" progId="Equation.KSEE3">
                  <p:embed/>
                  <p:pic>
                    <p:nvPicPr>
                      <p:cNvPr id="0" name="图片 44"/>
                      <p:cNvPicPr/>
                      <p:nvPr/>
                    </p:nvPicPr>
                    <p:blipFill>
                      <a:blip r:embed="rId17"/>
                      <a:stretch>
                        <a:fillRect/>
                      </a:stretch>
                    </p:blipFill>
                    <p:spPr>
                      <a:xfrm>
                        <a:off x="1370965" y="3545840"/>
                        <a:ext cx="5923280" cy="1405255"/>
                      </a:xfrm>
                      <a:prstGeom prst="rect">
                        <a:avLst/>
                      </a:prstGeom>
                      <a:noFill/>
                      <a:ln w="38100">
                        <a:noFill/>
                        <a:miter/>
                      </a:ln>
                    </p:spPr>
                  </p:pic>
                </p:oleObj>
              </mc:Fallback>
            </mc:AlternateContent>
          </a:graphicData>
        </a:graphic>
      </p:graphicFrame>
    </p:spTree>
    <p:custDataLst>
      <p:tags r:id="rId1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贝叶斯公式及其不同形式</a:t>
            </a:r>
            <a:endPar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5" name="图片 4" descr="C:\Users\Administrator\Desktop\唯美花朵设计矢量\1换].png1换]"/>
          <p:cNvPicPr>
            <a:picLocks noChangeAspect="1"/>
          </p:cNvPicPr>
          <p:nvPr/>
        </p:nvPicPr>
        <p:blipFill>
          <a:blip r:embed="rId2" cstate="print"/>
          <a:srcRect/>
          <a:stretch>
            <a:fillRect/>
          </a:stretch>
        </p:blipFill>
        <p:spPr>
          <a:xfrm>
            <a:off x="701358" y="1313180"/>
            <a:ext cx="456565" cy="454660"/>
          </a:xfrm>
          <a:prstGeom prst="rect">
            <a:avLst/>
          </a:prstGeom>
          <a:scene3d>
            <a:camera prst="isometricOffAxis2Top"/>
            <a:lightRig rig="threePt" dir="t"/>
          </a:scene3d>
        </p:spPr>
      </p:pic>
      <p:sp>
        <p:nvSpPr>
          <p:cNvPr id="7" name="文本框 6"/>
          <p:cNvSpPr txBox="1"/>
          <p:nvPr/>
        </p:nvSpPr>
        <p:spPr>
          <a:xfrm>
            <a:off x="644525" y="1082675"/>
            <a:ext cx="553085" cy="521970"/>
          </a:xfrm>
          <a:prstGeom prst="rect">
            <a:avLst/>
          </a:prstGeom>
          <a:noFill/>
        </p:spPr>
        <p:txBody>
          <a:bodyPr wrap="square" rtlCol="0">
            <a:spAutoFit/>
            <a:scene3d>
              <a:camera prst="orthographicFront"/>
              <a:lightRig rig="threePt" dir="t"/>
            </a:scene3d>
          </a:bodyPr>
          <a:p>
            <a:pPr marR="0" algn="ctr" defTabSz="914400">
              <a:spcBef>
                <a:spcPts val="0"/>
              </a:spcBef>
              <a:spcAft>
                <a:spcPts val="0"/>
              </a:spcAft>
              <a:buClrTx/>
              <a:buSzTx/>
              <a:buFontTx/>
              <a:buNone/>
              <a:defRPr/>
            </a:pPr>
            <a:r>
              <a:rPr lang="en-US" altLang="zh-CN" sz="2800"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1</a:t>
            </a:r>
            <a:endParaRPr lang="en-US" altLang="zh-CN" sz="2800" b="1"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8240" y="1097915"/>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贝叶斯公式的基本形式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86" name="Text Placeholder 8"/>
          <p:cNvSpPr txBox="1"/>
          <p:nvPr/>
        </p:nvSpPr>
        <p:spPr>
          <a:xfrm>
            <a:off x="1158240" y="1816100"/>
            <a:ext cx="10431145" cy="4449445"/>
          </a:xfrm>
          <a:prstGeom prst="rect">
            <a:avLst/>
          </a:prstGeom>
        </p:spPr>
        <p:txBody>
          <a:bodyPr vert="horz">
            <a:scene3d>
              <a:camera prst="orthographicFront"/>
              <a:lightRig rig="threePt" dir="t"/>
            </a:scene3d>
          </a:bodyPr>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fontAlgn="auto">
              <a:lnSpc>
                <a:spcPct val="150000"/>
              </a:lnSpc>
              <a:spcBef>
                <a:spcPts val="0"/>
              </a:spcBef>
            </a:pPr>
            <a:r>
              <a:rPr lang="zh-CN" sz="2400" dirty="0">
                <a:solidFill>
                  <a:schemeClr val="tx1"/>
                </a:solidFill>
                <a:effectLst>
                  <a:outerShdw blurRad="38100" dist="19050" dir="2700000" algn="tl" rotWithShape="0">
                    <a:schemeClr val="dk1">
                      <a:alpha val="40000"/>
                    </a:schemeClr>
                  </a:outerShdw>
                </a:effectLst>
                <a:sym typeface="+mn-ea"/>
              </a:rPr>
              <a:t>证明：</a:t>
            </a: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r>
              <a:rPr lang="zh-CN" sz="2400" dirty="0">
                <a:solidFill>
                  <a:schemeClr val="tx1"/>
                </a:solidFill>
                <a:effectLst>
                  <a:outerShdw blurRad="38100" dist="19050" dir="2700000" algn="tl" rotWithShape="0">
                    <a:schemeClr val="dk1">
                      <a:alpha val="40000"/>
                    </a:schemeClr>
                  </a:outerShdw>
                </a:effectLst>
                <a:sym typeface="+mn-ea"/>
              </a:rPr>
              <a:t>由条件概率的定义知，</a:t>
            </a: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r>
              <a:rPr lang="zh-CN" sz="2400" dirty="0">
                <a:solidFill>
                  <a:schemeClr val="tx1"/>
                </a:solidFill>
                <a:effectLst>
                  <a:outerShdw blurRad="38100" dist="19050" dir="2700000" algn="tl" rotWithShape="0">
                    <a:schemeClr val="dk1">
                      <a:alpha val="40000"/>
                    </a:schemeClr>
                  </a:outerShdw>
                </a:effectLst>
                <a:sym typeface="+mn-ea"/>
              </a:rPr>
              <a:t>在分母中使用条件概率的公式：</a:t>
            </a: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r>
              <a:rPr lang="zh-CN" sz="2400" dirty="0">
                <a:solidFill>
                  <a:schemeClr val="tx1"/>
                </a:solidFill>
                <a:effectLst>
                  <a:outerShdw blurRad="38100" dist="19050" dir="2700000" algn="tl" rotWithShape="0">
                    <a:schemeClr val="dk1">
                      <a:alpha val="40000"/>
                    </a:schemeClr>
                  </a:outerShdw>
                </a:effectLst>
                <a:sym typeface="+mn-ea"/>
              </a:rPr>
              <a:t>则有</a:t>
            </a: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endParaRPr lang="zh-CN" sz="2400" dirty="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0"/>
              </a:spcBef>
            </a:pPr>
            <a:r>
              <a:rPr lang="zh-CN" sz="2400" dirty="0">
                <a:solidFill>
                  <a:schemeClr val="tx1"/>
                </a:solidFill>
                <a:effectLst>
                  <a:outerShdw blurRad="38100" dist="19050" dir="2700000" algn="tl" rotWithShape="0">
                    <a:schemeClr val="dk1">
                      <a:alpha val="40000"/>
                    </a:schemeClr>
                  </a:outerShdw>
                </a:effectLst>
                <a:sym typeface="+mn-ea"/>
              </a:rPr>
              <a:t>证毕。</a:t>
            </a:r>
            <a:endParaRPr lang="zh-CN" sz="2400" dirty="0">
              <a:solidFill>
                <a:schemeClr val="tx1"/>
              </a:solidFill>
              <a:effectLst>
                <a:outerShdw blurRad="38100" dist="19050" dir="2700000" algn="tl" rotWithShape="0">
                  <a:schemeClr val="dk1">
                    <a:alpha val="40000"/>
                  </a:schemeClr>
                </a:outerShdw>
              </a:effectLst>
              <a:sym typeface="+mn-ea"/>
            </a:endParaRPr>
          </a:p>
          <a:p>
            <a:endParaRPr lang="zh-CN" altLang="en-US" sz="2400" dirty="0">
              <a:solidFill>
                <a:schemeClr val="tx1"/>
              </a:solidFill>
              <a:effectLst>
                <a:outerShdw blurRad="38100" dist="19050" dir="2700000" algn="tl" rotWithShape="0">
                  <a:schemeClr val="dk1">
                    <a:alpha val="40000"/>
                  </a:schemeClr>
                </a:outerShdw>
              </a:effectLst>
            </a:endParaRPr>
          </a:p>
        </p:txBody>
      </p:sp>
      <p:graphicFrame>
        <p:nvGraphicFramePr>
          <p:cNvPr id="2" name="对象 -2147482608"/>
          <p:cNvGraphicFramePr>
            <a:graphicFrameLocks noChangeAspect="1"/>
          </p:cNvGraphicFramePr>
          <p:nvPr/>
        </p:nvGraphicFramePr>
        <p:xfrm>
          <a:off x="4224655" y="2304415"/>
          <a:ext cx="2837815" cy="897255"/>
        </p:xfrm>
        <a:graphic>
          <a:graphicData uri="http://schemas.openxmlformats.org/presentationml/2006/ole">
            <mc:AlternateContent xmlns:mc="http://schemas.openxmlformats.org/markup-compatibility/2006">
              <mc:Choice xmlns:v="urn:schemas-microsoft-com:vml" Requires="v">
                <p:oleObj spid="_x0000_s12" name="" r:id="rId3" imgW="1358900" imgH="431800" progId="Equation.KSEE3">
                  <p:embed/>
                </p:oleObj>
              </mc:Choice>
              <mc:Fallback>
                <p:oleObj name="" r:id="rId3" imgW="1358900" imgH="431800" progId="Equation.KSEE3">
                  <p:embed/>
                  <p:pic>
                    <p:nvPicPr>
                      <p:cNvPr id="0" name="图片 11"/>
                      <p:cNvPicPr/>
                      <p:nvPr/>
                    </p:nvPicPr>
                    <p:blipFill>
                      <a:blip r:embed="rId4"/>
                      <a:stretch>
                        <a:fillRect/>
                      </a:stretch>
                    </p:blipFill>
                    <p:spPr>
                      <a:xfrm>
                        <a:off x="4224655" y="2304415"/>
                        <a:ext cx="2837815" cy="897255"/>
                      </a:xfrm>
                      <a:prstGeom prst="rect">
                        <a:avLst/>
                      </a:prstGeom>
                      <a:noFill/>
                      <a:ln w="38100">
                        <a:noFill/>
                        <a:miter/>
                      </a:ln>
                    </p:spPr>
                  </p:pic>
                </p:oleObj>
              </mc:Fallback>
            </mc:AlternateContent>
          </a:graphicData>
        </a:graphic>
      </p:graphicFrame>
      <p:graphicFrame>
        <p:nvGraphicFramePr>
          <p:cNvPr id="3" name="对象 -2147482607"/>
          <p:cNvGraphicFramePr>
            <a:graphicFrameLocks noChangeAspect="1"/>
          </p:cNvGraphicFramePr>
          <p:nvPr/>
        </p:nvGraphicFramePr>
        <p:xfrm>
          <a:off x="5372735" y="3392805"/>
          <a:ext cx="5476240" cy="915670"/>
        </p:xfrm>
        <a:graphic>
          <a:graphicData uri="http://schemas.openxmlformats.org/presentationml/2006/ole">
            <mc:AlternateContent xmlns:mc="http://schemas.openxmlformats.org/markup-compatibility/2006">
              <mc:Choice xmlns:v="urn:schemas-microsoft-com:vml" Requires="v">
                <p:oleObj spid="_x0000_s13" name="" r:id="rId5" imgW="2565400" imgH="431800" progId="Equation.KSEE3">
                  <p:embed/>
                </p:oleObj>
              </mc:Choice>
              <mc:Fallback>
                <p:oleObj name="" r:id="rId5" imgW="2565400" imgH="431800" progId="Equation.KSEE3">
                  <p:embed/>
                  <p:pic>
                    <p:nvPicPr>
                      <p:cNvPr id="0" name="图片 12"/>
                      <p:cNvPicPr/>
                      <p:nvPr/>
                    </p:nvPicPr>
                    <p:blipFill>
                      <a:blip r:embed="rId6"/>
                      <a:stretch>
                        <a:fillRect/>
                      </a:stretch>
                    </p:blipFill>
                    <p:spPr>
                      <a:xfrm>
                        <a:off x="5372735" y="3392805"/>
                        <a:ext cx="5476240" cy="915670"/>
                      </a:xfrm>
                      <a:prstGeom prst="rect">
                        <a:avLst/>
                      </a:prstGeom>
                      <a:noFill/>
                      <a:ln w="38100">
                        <a:noFill/>
                        <a:miter/>
                      </a:ln>
                    </p:spPr>
                  </p:pic>
                </p:oleObj>
              </mc:Fallback>
            </mc:AlternateContent>
          </a:graphicData>
        </a:graphic>
      </p:graphicFrame>
      <p:graphicFrame>
        <p:nvGraphicFramePr>
          <p:cNvPr id="6" name="对象 -2147482606"/>
          <p:cNvGraphicFramePr>
            <a:graphicFrameLocks noChangeAspect="1"/>
          </p:cNvGraphicFramePr>
          <p:nvPr/>
        </p:nvGraphicFramePr>
        <p:xfrm>
          <a:off x="1975485" y="4528820"/>
          <a:ext cx="6026785" cy="1323340"/>
        </p:xfrm>
        <a:graphic>
          <a:graphicData uri="http://schemas.openxmlformats.org/presentationml/2006/ole">
            <mc:AlternateContent xmlns:mc="http://schemas.openxmlformats.org/markup-compatibility/2006">
              <mc:Choice xmlns:v="urn:schemas-microsoft-com:vml" Requires="v">
                <p:oleObj spid="_x0000_s14" name="" r:id="rId7" imgW="2882900" imgH="634365" progId="Equation.KSEE3">
                  <p:embed/>
                </p:oleObj>
              </mc:Choice>
              <mc:Fallback>
                <p:oleObj name="" r:id="rId7" imgW="2882900" imgH="634365" progId="Equation.KSEE3">
                  <p:embed/>
                  <p:pic>
                    <p:nvPicPr>
                      <p:cNvPr id="0" name="图片 13"/>
                      <p:cNvPicPr/>
                      <p:nvPr/>
                    </p:nvPicPr>
                    <p:blipFill>
                      <a:blip r:embed="rId8"/>
                      <a:stretch>
                        <a:fillRect/>
                      </a:stretch>
                    </p:blipFill>
                    <p:spPr>
                      <a:xfrm>
                        <a:off x="1975485" y="4528820"/>
                        <a:ext cx="6026785" cy="1323340"/>
                      </a:xfrm>
                      <a:prstGeom prst="rect">
                        <a:avLst/>
                      </a:prstGeom>
                      <a:noFill/>
                      <a:ln w="38100">
                        <a:noFill/>
                        <a:miter/>
                      </a:ln>
                    </p:spPr>
                  </p:pic>
                </p:oleObj>
              </mc:Fallback>
            </mc:AlternateContent>
          </a:graphicData>
        </a:graphic>
      </p:graphicFrame>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cstate="print"/>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398780"/>
          </a:xfrm>
          <a:prstGeom prst="rect">
            <a:avLst/>
          </a:prstGeom>
          <a:noFill/>
        </p:spPr>
        <p:txBody>
          <a:bodyPr wrap="square" rtlCol="0">
            <a:spAutoFit/>
            <a:scene3d>
              <a:camera prst="orthographicFront"/>
              <a:lightRig rig="threePt" dir="t"/>
            </a:scene3d>
          </a:bodyPr>
          <a:lstStyle/>
          <a:p>
            <a:r>
              <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贝叶斯公式及其不同形式</a:t>
            </a:r>
            <a:endParaRPr lang="zh-CN" altLang="en-US" sz="20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5" name="图片 4" descr="C:\Users\Administrator\Desktop\唯美花朵设计矢量\1换].png1换]"/>
          <p:cNvPicPr>
            <a:picLocks noChangeAspect="1"/>
          </p:cNvPicPr>
          <p:nvPr/>
        </p:nvPicPr>
        <p:blipFill>
          <a:blip r:embed="rId2" cstate="print"/>
          <a:srcRect/>
          <a:stretch>
            <a:fillRect/>
          </a:stretch>
        </p:blipFill>
        <p:spPr>
          <a:xfrm>
            <a:off x="701358" y="1313180"/>
            <a:ext cx="456565" cy="454660"/>
          </a:xfrm>
          <a:prstGeom prst="rect">
            <a:avLst/>
          </a:prstGeom>
          <a:scene3d>
            <a:camera prst="isometricOffAxis2Top"/>
            <a:lightRig rig="threePt" dir="t"/>
          </a:scene3d>
        </p:spPr>
      </p:pic>
      <p:sp>
        <p:nvSpPr>
          <p:cNvPr id="7" name="文本框 6"/>
          <p:cNvSpPr txBox="1"/>
          <p:nvPr/>
        </p:nvSpPr>
        <p:spPr>
          <a:xfrm>
            <a:off x="644525" y="1082675"/>
            <a:ext cx="553085" cy="521970"/>
          </a:xfrm>
          <a:prstGeom prst="rect">
            <a:avLst/>
          </a:prstGeom>
          <a:noFill/>
        </p:spPr>
        <p:txBody>
          <a:bodyPr wrap="square" rtlCol="0">
            <a:spAutoFit/>
            <a:scene3d>
              <a:camera prst="orthographicFront"/>
              <a:lightRig rig="threePt" dir="t"/>
            </a:scene3d>
          </a:bodyPr>
          <a:p>
            <a:pPr marR="0" algn="ctr" defTabSz="914400">
              <a:spcBef>
                <a:spcPts val="0"/>
              </a:spcBef>
              <a:spcAft>
                <a:spcPts val="0"/>
              </a:spcAft>
              <a:buClrTx/>
              <a:buSzTx/>
              <a:buFontTx/>
              <a:buNone/>
              <a:defRPr/>
            </a:pPr>
            <a:r>
              <a:rPr lang="en-US" altLang="zh-CN" sz="2800"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2</a:t>
            </a:r>
            <a:endParaRPr lang="en-US" altLang="zh-CN" sz="2800" b="1" noProof="0" dirty="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1" name="文本框 60"/>
          <p:cNvSpPr txBox="1"/>
          <p:nvPr/>
        </p:nvSpPr>
        <p:spPr>
          <a:xfrm>
            <a:off x="1158240" y="1097915"/>
            <a:ext cx="511302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随机变量形式的贝叶斯公式</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2" name="文本框 1"/>
          <p:cNvSpPr txBox="1"/>
          <p:nvPr/>
        </p:nvSpPr>
        <p:spPr>
          <a:xfrm>
            <a:off x="1197610" y="1948815"/>
            <a:ext cx="767207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给定数据</a:t>
            </a:r>
            <a:r>
              <a:rPr lang="en-US" altLang="zh-CN" sz="2400" i="1"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x</a:t>
            </a:r>
            <a:r>
              <a:rPr lang="zh-CN" altLang="en-US" sz="2400" i="1"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a:t>
            </a:r>
            <a:r>
              <a:rPr lang="zh-CN" altLang="en-US" sz="2400"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则    的分布称为后验分布，为</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endParaRPr>
          </a:p>
        </p:txBody>
      </p:sp>
      <p:graphicFrame>
        <p:nvGraphicFramePr>
          <p:cNvPr id="-2147482579" name="对象 -2147482580"/>
          <p:cNvGraphicFramePr>
            <a:graphicFrameLocks noChangeAspect="1"/>
          </p:cNvGraphicFramePr>
          <p:nvPr/>
        </p:nvGraphicFramePr>
        <p:xfrm>
          <a:off x="3272155" y="1996440"/>
          <a:ext cx="277495" cy="386080"/>
        </p:xfrm>
        <a:graphic>
          <a:graphicData uri="http://schemas.openxmlformats.org/presentationml/2006/ole">
            <mc:AlternateContent xmlns:mc="http://schemas.openxmlformats.org/markup-compatibility/2006">
              <mc:Choice xmlns:v="urn:schemas-microsoft-com:vml" Requires="v">
                <p:oleObj spid="_x0000_s3076" name="" r:id="rId3" imgW="127000" imgH="177165" progId="Equation.KSEE3">
                  <p:embed/>
                </p:oleObj>
              </mc:Choice>
              <mc:Fallback>
                <p:oleObj name="" r:id="rId3" imgW="127000" imgH="177165" progId="Equation.KSEE3">
                  <p:embed/>
                  <p:pic>
                    <p:nvPicPr>
                      <p:cNvPr id="0" name="图片 3075"/>
                      <p:cNvPicPr/>
                      <p:nvPr/>
                    </p:nvPicPr>
                    <p:blipFill>
                      <a:blip r:embed="rId4"/>
                      <a:stretch>
                        <a:fillRect/>
                      </a:stretch>
                    </p:blipFill>
                    <p:spPr>
                      <a:xfrm>
                        <a:off x="3272155" y="1996440"/>
                        <a:ext cx="277495" cy="386080"/>
                      </a:xfrm>
                      <a:prstGeom prst="rect">
                        <a:avLst/>
                      </a:prstGeom>
                      <a:noFill/>
                      <a:ln w="38100">
                        <a:noFill/>
                        <a:miter/>
                      </a:ln>
                    </p:spPr>
                  </p:pic>
                </p:oleObj>
              </mc:Fallback>
            </mc:AlternateContent>
          </a:graphicData>
        </a:graphic>
      </p:graphicFrame>
      <p:sp>
        <p:nvSpPr>
          <p:cNvPr id="11" name="文本框 10"/>
          <p:cNvSpPr txBox="1"/>
          <p:nvPr/>
        </p:nvSpPr>
        <p:spPr>
          <a:xfrm>
            <a:off x="1158240" y="3619500"/>
            <a:ext cx="7672070" cy="46037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scene3d>
              <a:camera prst="orthographicFront"/>
              <a:lightRig rig="threePt" dir="t"/>
            </a:scene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400" kern="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rPr>
              <a:t>其中</a:t>
            </a:r>
            <a:r>
              <a:rPr lang="en-US" altLang="zh-CN" sz="2400"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g(</a:t>
            </a:r>
            <a:r>
              <a:rPr lang="en-US" altLang="zh-CN" sz="2400" i="1"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x)</a:t>
            </a:r>
            <a:r>
              <a:rPr lang="zh-CN" altLang="en-US" sz="2400"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是</a:t>
            </a:r>
            <a:r>
              <a:rPr lang="en-US" altLang="zh-CN" sz="2400" i="1"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x</a:t>
            </a:r>
            <a:r>
              <a:rPr lang="zh-CN" altLang="en-US" sz="2400"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rPr>
              <a:t>的边际概率函数</a:t>
            </a:r>
            <a:endParaRPr lang="zh-CN" altLang="en-US" sz="2400" kern="0"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微软雅黑" panose="020B0503020204020204" charset="-122"/>
              <a:cs typeface="Times New Roman" panose="02020603050405020304" charset="0"/>
              <a:sym typeface="+mn-ea"/>
            </a:endParaRPr>
          </a:p>
        </p:txBody>
      </p:sp>
      <p:graphicFrame>
        <p:nvGraphicFramePr>
          <p:cNvPr id="-2147482587" name="对象 -2147482588"/>
          <p:cNvGraphicFramePr>
            <a:graphicFrameLocks noChangeAspect="1"/>
          </p:cNvGraphicFramePr>
          <p:nvPr/>
        </p:nvGraphicFramePr>
        <p:xfrm>
          <a:off x="1292225" y="4373880"/>
          <a:ext cx="5320030" cy="1896110"/>
        </p:xfrm>
        <a:graphic>
          <a:graphicData uri="http://schemas.openxmlformats.org/presentationml/2006/ole">
            <mc:AlternateContent xmlns:mc="http://schemas.openxmlformats.org/markup-compatibility/2006">
              <mc:Choice xmlns:v="urn:schemas-microsoft-com:vml" Requires="v">
                <p:oleObj spid="_x0000_s13" name="" r:id="rId5" imgW="2425700" imgH="862965" progId="Equation.KSEE3">
                  <p:embed/>
                </p:oleObj>
              </mc:Choice>
              <mc:Fallback>
                <p:oleObj name="" r:id="rId5" imgW="2425700" imgH="862965" progId="Equation.KSEE3">
                  <p:embed/>
                  <p:pic>
                    <p:nvPicPr>
                      <p:cNvPr id="0" name="图片 12"/>
                      <p:cNvPicPr/>
                      <p:nvPr/>
                    </p:nvPicPr>
                    <p:blipFill>
                      <a:blip r:embed="rId6"/>
                      <a:stretch>
                        <a:fillRect/>
                      </a:stretch>
                    </p:blipFill>
                    <p:spPr>
                      <a:xfrm>
                        <a:off x="1292225" y="4373880"/>
                        <a:ext cx="5320030" cy="1896110"/>
                      </a:xfrm>
                      <a:prstGeom prst="rect">
                        <a:avLst/>
                      </a:prstGeom>
                      <a:noFill/>
                      <a:ln w="38100">
                        <a:noFill/>
                        <a:miter/>
                      </a:ln>
                    </p:spPr>
                  </p:pic>
                </p:oleObj>
              </mc:Fallback>
            </mc:AlternateContent>
          </a:graphicData>
        </a:graphic>
      </p:graphicFrame>
      <p:graphicFrame>
        <p:nvGraphicFramePr>
          <p:cNvPr id="-2147482580" name="对象 -2147482581"/>
          <p:cNvGraphicFramePr>
            <a:graphicFrameLocks noChangeAspect="1"/>
          </p:cNvGraphicFramePr>
          <p:nvPr/>
        </p:nvGraphicFramePr>
        <p:xfrm>
          <a:off x="1292225" y="2611755"/>
          <a:ext cx="2761615" cy="911225"/>
        </p:xfrm>
        <a:graphic>
          <a:graphicData uri="http://schemas.openxmlformats.org/presentationml/2006/ole">
            <mc:AlternateContent xmlns:mc="http://schemas.openxmlformats.org/markup-compatibility/2006">
              <mc:Choice xmlns:v="urn:schemas-microsoft-com:vml" Requires="v">
                <p:oleObj spid="_x0000_s14" name="" r:id="rId7" imgW="1384300" imgH="457200" progId="Equation.KSEE3">
                  <p:embed/>
                </p:oleObj>
              </mc:Choice>
              <mc:Fallback>
                <p:oleObj name="" r:id="rId7" imgW="1384300" imgH="457200" progId="Equation.KSEE3">
                  <p:embed/>
                  <p:pic>
                    <p:nvPicPr>
                      <p:cNvPr id="0" name="图片 13"/>
                      <p:cNvPicPr/>
                      <p:nvPr/>
                    </p:nvPicPr>
                    <p:blipFill>
                      <a:blip r:embed="rId8"/>
                      <a:stretch>
                        <a:fillRect/>
                      </a:stretch>
                    </p:blipFill>
                    <p:spPr>
                      <a:xfrm>
                        <a:off x="1292225" y="2611755"/>
                        <a:ext cx="2761615" cy="911225"/>
                      </a:xfrm>
                      <a:prstGeom prst="rect">
                        <a:avLst/>
                      </a:prstGeom>
                      <a:noFill/>
                      <a:ln w="38100">
                        <a:noFill/>
                        <a:miter/>
                      </a:ln>
                    </p:spPr>
                  </p:pic>
                </p:oleObj>
              </mc:Fallback>
            </mc:AlternateContent>
          </a:graphicData>
        </a:graphic>
      </p:graphicFrame>
    </p:spTree>
    <p:custDataLst>
      <p:tags r:id="rId9"/>
    </p:custDataLst>
  </p:cSld>
  <p:clrMapOvr>
    <a:masterClrMapping/>
  </p:clrMapOvr>
</p:sld>
</file>

<file path=ppt/tags/tag1.xml><?xml version="1.0" encoding="utf-8"?>
<p:tagLst xmlns:p="http://schemas.openxmlformats.org/presentationml/2006/main">
  <p:tag name="KSO_WM_SLIDE_MODEL_TYPE" val="numdgm"/>
</p:tagLst>
</file>

<file path=ppt/tags/tag10.xml><?xml version="1.0" encoding="utf-8"?>
<p:tagLst xmlns:p="http://schemas.openxmlformats.org/presentationml/2006/main">
  <p:tag name="KSO_WM_SLIDE_MODEL_TYPE" val="numdgm"/>
</p:tagLst>
</file>

<file path=ppt/tags/tag11.xml><?xml version="1.0" encoding="utf-8"?>
<p:tagLst xmlns:p="http://schemas.openxmlformats.org/presentationml/2006/main">
  <p:tag name="KSO_WM_SLIDE_MODEL_TYPE" val="numdgm"/>
</p:tagLst>
</file>

<file path=ppt/tags/tag12.xml><?xml version="1.0" encoding="utf-8"?>
<p:tagLst xmlns:p="http://schemas.openxmlformats.org/presentationml/2006/main">
  <p:tag name="KSO_WM_SLIDE_MODEL_TYPE" val="numdgm"/>
</p:tagLst>
</file>

<file path=ppt/tags/tag2.xml><?xml version="1.0" encoding="utf-8"?>
<p:tagLst xmlns:p="http://schemas.openxmlformats.org/presentationml/2006/main">
  <p:tag name="KSO_WM_SLIDE_MODEL_TYPE" val="numdgm"/>
</p:tagLst>
</file>

<file path=ppt/tags/tag3.xml><?xml version="1.0" encoding="utf-8"?>
<p:tagLst xmlns:p="http://schemas.openxmlformats.org/presentationml/2006/main">
  <p:tag name="KSO_WM_SLIDE_MODEL_TYPE" val="numdgm"/>
</p:tagLst>
</file>

<file path=ppt/tags/tag4.xml><?xml version="1.0" encoding="utf-8"?>
<p:tagLst xmlns:p="http://schemas.openxmlformats.org/presentationml/2006/main">
  <p:tag name="KSO_WM_SLIDE_MODEL_TYPE" val="numdgm"/>
</p:tagLst>
</file>

<file path=ppt/tags/tag5.xml><?xml version="1.0" encoding="utf-8"?>
<p:tagLst xmlns:p="http://schemas.openxmlformats.org/presentationml/2006/main">
  <p:tag name="KSO_WM_SLIDE_MODEL_TYPE" val="numdgm"/>
</p:tagLst>
</file>

<file path=ppt/tags/tag6.xml><?xml version="1.0" encoding="utf-8"?>
<p:tagLst xmlns:p="http://schemas.openxmlformats.org/presentationml/2006/main">
  <p:tag name="KSO_WM_SLIDE_MODEL_TYPE" val="numdgm"/>
</p:tagLst>
</file>

<file path=ppt/tags/tag7.xml><?xml version="1.0" encoding="utf-8"?>
<p:tagLst xmlns:p="http://schemas.openxmlformats.org/presentationml/2006/main">
  <p:tag name="KSO_WM_SLIDE_MODEL_TYPE" val="numdgm"/>
</p:tagLst>
</file>

<file path=ppt/tags/tag8.xml><?xml version="1.0" encoding="utf-8"?>
<p:tagLst xmlns:p="http://schemas.openxmlformats.org/presentationml/2006/main">
  <p:tag name="KSO_WM_SLIDE_MODEL_TYPE" val="numdgm"/>
</p:tagLst>
</file>

<file path=ppt/tags/tag9.xml><?xml version="1.0" encoding="utf-8"?>
<p:tagLst xmlns:p="http://schemas.openxmlformats.org/presentationml/2006/main">
  <p:tag name="KSO_WM_SLIDE_MODEL_TYPE" val="numdg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3847</Words>
  <Application>WPS 演示</Application>
  <PresentationFormat>自定义</PresentationFormat>
  <Paragraphs>701</Paragraphs>
  <Slides>33</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91</vt:i4>
      </vt:variant>
      <vt:variant>
        <vt:lpstr>幻灯片标题</vt:lpstr>
      </vt:variant>
      <vt:variant>
        <vt:i4>33</vt:i4>
      </vt:variant>
    </vt:vector>
  </HeadingPairs>
  <TitlesOfParts>
    <vt:vector size="141" baseType="lpstr">
      <vt:lpstr>Arial</vt:lpstr>
      <vt:lpstr>宋体</vt:lpstr>
      <vt:lpstr>Wingdings</vt:lpstr>
      <vt:lpstr>微软雅黑</vt:lpstr>
      <vt:lpstr>Vladimir Script</vt:lpstr>
      <vt:lpstr>方正舒体</vt:lpstr>
      <vt:lpstr>Segoe UI Symbol</vt:lpstr>
      <vt:lpstr>Arial</vt:lpstr>
      <vt:lpstr>Roboto condensed</vt:lpstr>
      <vt:lpstr>Arial Unicode MS</vt:lpstr>
      <vt:lpstr>Calibri Light</vt:lpstr>
      <vt:lpstr>Calibri</vt:lpstr>
      <vt:lpstr>Segoe Script</vt:lpstr>
      <vt:lpstr>Segoe Print</vt:lpstr>
      <vt:lpstr>Times New Roman</vt:lpstr>
      <vt:lpstr>方正行黑简体</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Ashtarowth</cp:lastModifiedBy>
  <cp:revision>29</cp:revision>
  <dcterms:created xsi:type="dcterms:W3CDTF">2016-05-20T12:59:00Z</dcterms:created>
  <dcterms:modified xsi:type="dcterms:W3CDTF">2019-04-18T14:13:44Z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