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78" r:id="rId5"/>
    <p:sldId id="481" r:id="rId6"/>
    <p:sldId id="487" r:id="rId7"/>
    <p:sldId id="483" r:id="rId8"/>
    <p:sldId id="494" r:id="rId9"/>
    <p:sldId id="497" r:id="rId10"/>
    <p:sldId id="532" r:id="rId11"/>
    <p:sldId id="521" r:id="rId12"/>
    <p:sldId id="533" r:id="rId13"/>
    <p:sldId id="535" r:id="rId14"/>
    <p:sldId id="536" r:id="rId15"/>
    <p:sldId id="693" r:id="rId16"/>
    <p:sldId id="660" r:id="rId17"/>
    <p:sldId id="632" r:id="rId18"/>
    <p:sldId id="496" r:id="rId19"/>
    <p:sldId id="482" r:id="rId20"/>
    <p:sldId id="498" r:id="rId21"/>
    <p:sldId id="562" r:id="rId22"/>
    <p:sldId id="563" r:id="rId23"/>
    <p:sldId id="499" r:id="rId24"/>
    <p:sldId id="565" r:id="rId25"/>
    <p:sldId id="566" r:id="rId26"/>
    <p:sldId id="567" r:id="rId27"/>
    <p:sldId id="500" r:id="rId28"/>
    <p:sldId id="576" r:id="rId29"/>
    <p:sldId id="577" r:id="rId30"/>
    <p:sldId id="501" r:id="rId31"/>
    <p:sldId id="581" r:id="rId32"/>
    <p:sldId id="578" r:id="rId33"/>
    <p:sldId id="579" r:id="rId34"/>
    <p:sldId id="589" r:id="rId35"/>
    <p:sldId id="590" r:id="rId36"/>
    <p:sldId id="591" r:id="rId37"/>
    <p:sldId id="689" r:id="rId38"/>
    <p:sldId id="484" r:id="rId39"/>
    <p:sldId id="592" r:id="rId40"/>
    <p:sldId id="485" r:id="rId41"/>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D517E"/>
    <a:srgbClr val="FFFFFF"/>
    <a:srgbClr val="335C80"/>
    <a:srgbClr val="325B7E"/>
    <a:srgbClr val="255580"/>
    <a:srgbClr val="395E7F"/>
    <a:srgbClr val="325B7F"/>
    <a:srgbClr val="3B5F80"/>
    <a:srgbClr val="385D7F"/>
    <a:srgbClr val="235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showGuides="1">
      <p:cViewPr varScale="1">
        <p:scale>
          <a:sx n="77" d="100"/>
          <a:sy n="77" d="100"/>
        </p:scale>
        <p:origin x="168" y="78"/>
      </p:cViewPr>
      <p:guideLst>
        <p:guide orient="horz" pos="2244"/>
        <p:guide pos="37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image" Target="../media/image14.wmf"/><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0" Type="http://schemas.openxmlformats.org/officeDocument/2006/relationships/image" Target="../media/image16.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4.wmf"/><Relationship Id="rId7" Type="http://schemas.openxmlformats.org/officeDocument/2006/relationships/image" Target="../media/image73.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57.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image" Target="../media/image22.wmf"/><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1.wmf"/><Relationship Id="rId3" Type="http://schemas.openxmlformats.org/officeDocument/2006/relationships/image" Target="../media/image18.wmf"/><Relationship Id="rId2" Type="http://schemas.openxmlformats.org/officeDocument/2006/relationships/image" Target="../media/image17.wmf"/><Relationship Id="rId14" Type="http://schemas.openxmlformats.org/officeDocument/2006/relationships/image" Target="../media/image28.wmf"/><Relationship Id="rId13" Type="http://schemas.openxmlformats.org/officeDocument/2006/relationships/image" Target="../media/image27.wmf"/><Relationship Id="rId12" Type="http://schemas.openxmlformats.org/officeDocument/2006/relationships/image" Target="../media/image26.wmf"/><Relationship Id="rId11" Type="http://schemas.openxmlformats.org/officeDocument/2006/relationships/image" Target="../media/image25.wmf"/><Relationship Id="rId10" Type="http://schemas.openxmlformats.org/officeDocument/2006/relationships/image" Target="../media/image24.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8.wmf"/><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image" Target="../media/image49.wmf"/><Relationship Id="rId7"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62.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106C-D5AE-420C-BEF8-088D4D6B838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91C1-445D-4244-8928-569776DA91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stretch>
            <a:fillRect/>
          </a:stretch>
        </p:blipFill>
        <p:spPr>
          <a:xfrm>
            <a:off x="0" y="0"/>
            <a:ext cx="12192000" cy="6857999"/>
          </a:xfrm>
          <a:prstGeom prst="rect">
            <a:avLst/>
          </a:prstGeom>
        </p:spPr>
      </p:pic>
      <p:sp>
        <p:nvSpPr>
          <p:cNvPr id="5" name="矩形: 圆角 4"/>
          <p:cNvSpPr/>
          <p:nvPr userDrawn="1"/>
        </p:nvSpPr>
        <p:spPr>
          <a:xfrm>
            <a:off x="163286" y="179614"/>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Microsoft YaHei" panose="020B0503020204020204" pitchFamily="34" charset="-122"/>
              <a:cs typeface="+mn-cs"/>
            </a:endParaRPr>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89884" y="179613"/>
            <a:ext cx="2885376" cy="685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05998" y="226834"/>
            <a:ext cx="2885376" cy="6857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Microsoft YaHei"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Microsoft YaHei"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YouYuan" panose="02010509060101010101" pitchFamily="49" charset="-122"/>
        <a:buChar char=" "/>
        <a:defRPr sz="1600" kern="1200" baseline="0">
          <a:solidFill>
            <a:srgbClr val="071F65"/>
          </a:solidFill>
          <a:latin typeface="YouYuan" panose="02010509060101010101" pitchFamily="49" charset="-122"/>
          <a:ea typeface="YouYuan"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4.wmf"/><Relationship Id="rId7" Type="http://schemas.openxmlformats.org/officeDocument/2006/relationships/oleObject" Target="../embeddings/oleObject32.bin"/><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 Id="rId3" Type="http://schemas.openxmlformats.org/officeDocument/2006/relationships/oleObject" Target="../embeddings/oleObject30.bin"/><Relationship Id="rId2" Type="http://schemas.openxmlformats.org/officeDocument/2006/relationships/image" Target="../media/image31.wmf"/><Relationship Id="rId11" Type="http://schemas.openxmlformats.org/officeDocument/2006/relationships/notesSlide" Target="../notesSlides/notesSlide10.xml"/><Relationship Id="rId10" Type="http://schemas.openxmlformats.org/officeDocument/2006/relationships/vmlDrawing" Target="../drawings/vmlDrawing4.vml"/><Relationship Id="rId1"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7.wmf"/><Relationship Id="rId7" Type="http://schemas.openxmlformats.org/officeDocument/2006/relationships/oleObject" Target="../embeddings/oleObject36.bin"/><Relationship Id="rId6" Type="http://schemas.openxmlformats.org/officeDocument/2006/relationships/image" Target="../media/image36.wmf"/><Relationship Id="rId5" Type="http://schemas.openxmlformats.org/officeDocument/2006/relationships/oleObject" Target="../embeddings/oleObject35.bin"/><Relationship Id="rId4" Type="http://schemas.openxmlformats.org/officeDocument/2006/relationships/image" Target="../media/image35.wmf"/><Relationship Id="rId3" Type="http://schemas.openxmlformats.org/officeDocument/2006/relationships/oleObject" Target="../embeddings/oleObject34.bin"/><Relationship Id="rId2" Type="http://schemas.openxmlformats.org/officeDocument/2006/relationships/image" Target="../media/image9.wmf"/><Relationship Id="rId15" Type="http://schemas.openxmlformats.org/officeDocument/2006/relationships/notesSlide" Target="../notesSlides/notesSlide11.xml"/><Relationship Id="rId14" Type="http://schemas.openxmlformats.org/officeDocument/2006/relationships/vmlDrawing" Target="../drawings/vmlDrawing5.vml"/><Relationship Id="rId13" Type="http://schemas.openxmlformats.org/officeDocument/2006/relationships/slideLayout" Target="../slideLayouts/slideLayout1.xml"/><Relationship Id="rId12" Type="http://schemas.openxmlformats.org/officeDocument/2006/relationships/image" Target="../media/image39.wmf"/><Relationship Id="rId11" Type="http://schemas.openxmlformats.org/officeDocument/2006/relationships/oleObject" Target="../embeddings/oleObject38.bin"/><Relationship Id="rId10" Type="http://schemas.openxmlformats.org/officeDocument/2006/relationships/image" Target="../media/image38.wmf"/><Relationship Id="rId1"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6.vml"/><Relationship Id="rId5" Type="http://schemas.openxmlformats.org/officeDocument/2006/relationships/slideLayout" Target="../slideLayouts/slideLayout1.xml"/><Relationship Id="rId4" Type="http://schemas.openxmlformats.org/officeDocument/2006/relationships/image" Target="../media/image41.wmf"/><Relationship Id="rId3" Type="http://schemas.openxmlformats.org/officeDocument/2006/relationships/oleObject" Target="../embeddings/oleObject40.bin"/><Relationship Id="rId2" Type="http://schemas.openxmlformats.org/officeDocument/2006/relationships/image" Target="../media/image40.wmf"/><Relationship Id="rId1" Type="http://schemas.openxmlformats.org/officeDocument/2006/relationships/oleObject" Target="../embeddings/oleObject39.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45.wmf"/><Relationship Id="rId7" Type="http://schemas.openxmlformats.org/officeDocument/2006/relationships/oleObject" Target="../embeddings/oleObject44.bin"/><Relationship Id="rId6" Type="http://schemas.openxmlformats.org/officeDocument/2006/relationships/image" Target="../media/image44.wmf"/><Relationship Id="rId5" Type="http://schemas.openxmlformats.org/officeDocument/2006/relationships/oleObject" Target="../embeddings/oleObject43.bin"/><Relationship Id="rId4" Type="http://schemas.openxmlformats.org/officeDocument/2006/relationships/image" Target="../media/image43.wmf"/><Relationship Id="rId3" Type="http://schemas.openxmlformats.org/officeDocument/2006/relationships/oleObject" Target="../embeddings/oleObject42.bin"/><Relationship Id="rId21" Type="http://schemas.openxmlformats.org/officeDocument/2006/relationships/notesSlide" Target="../notesSlides/notesSlide14.xml"/><Relationship Id="rId20" Type="http://schemas.openxmlformats.org/officeDocument/2006/relationships/vmlDrawing" Target="../drawings/vmlDrawing7.vml"/><Relationship Id="rId2" Type="http://schemas.openxmlformats.org/officeDocument/2006/relationships/image" Target="../media/image42.wmf"/><Relationship Id="rId19" Type="http://schemas.openxmlformats.org/officeDocument/2006/relationships/slideLayout" Target="../slideLayouts/slideLayout1.xml"/><Relationship Id="rId18" Type="http://schemas.openxmlformats.org/officeDocument/2006/relationships/image" Target="../media/image50.wmf"/><Relationship Id="rId17" Type="http://schemas.openxmlformats.org/officeDocument/2006/relationships/oleObject" Target="../embeddings/oleObject49.bin"/><Relationship Id="rId16" Type="http://schemas.openxmlformats.org/officeDocument/2006/relationships/image" Target="../media/image49.wmf"/><Relationship Id="rId15" Type="http://schemas.openxmlformats.org/officeDocument/2006/relationships/oleObject" Target="../embeddings/oleObject48.bin"/><Relationship Id="rId14" Type="http://schemas.openxmlformats.org/officeDocument/2006/relationships/image" Target="../media/image48.wmf"/><Relationship Id="rId13" Type="http://schemas.openxmlformats.org/officeDocument/2006/relationships/oleObject" Target="../embeddings/oleObject47.bin"/><Relationship Id="rId12" Type="http://schemas.openxmlformats.org/officeDocument/2006/relationships/image" Target="../media/image47.wmf"/><Relationship Id="rId11" Type="http://schemas.openxmlformats.org/officeDocument/2006/relationships/oleObject" Target="../embeddings/oleObject46.bin"/><Relationship Id="rId10" Type="http://schemas.openxmlformats.org/officeDocument/2006/relationships/image" Target="../media/image46.wmf"/><Relationship Id="rId1"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vmlDrawing" Target="../drawings/vmlDrawing8.vml"/><Relationship Id="rId6" Type="http://schemas.openxmlformats.org/officeDocument/2006/relationships/slideLayout" Target="../slideLayouts/slideLayout1.xml"/><Relationship Id="rId5" Type="http://schemas.openxmlformats.org/officeDocument/2006/relationships/oleObject" Target="../embeddings/oleObject52.bin"/><Relationship Id="rId4" Type="http://schemas.openxmlformats.org/officeDocument/2006/relationships/image" Target="../media/image53.wmf"/><Relationship Id="rId3" Type="http://schemas.openxmlformats.org/officeDocument/2006/relationships/oleObject" Target="../embeddings/oleObject51.bin"/><Relationship Id="rId2" Type="http://schemas.openxmlformats.org/officeDocument/2006/relationships/image" Target="../media/image52.wmf"/><Relationship Id="rId1" Type="http://schemas.openxmlformats.org/officeDocument/2006/relationships/oleObject" Target="../embeddings/oleObject50.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59.wmf"/><Relationship Id="rId7" Type="http://schemas.openxmlformats.org/officeDocument/2006/relationships/oleObject" Target="../embeddings/oleObject56.bin"/><Relationship Id="rId6" Type="http://schemas.openxmlformats.org/officeDocument/2006/relationships/image" Target="../media/image58.wmf"/><Relationship Id="rId5" Type="http://schemas.openxmlformats.org/officeDocument/2006/relationships/oleObject" Target="../embeddings/oleObject55.bin"/><Relationship Id="rId4" Type="http://schemas.openxmlformats.org/officeDocument/2006/relationships/image" Target="../media/image57.wmf"/><Relationship Id="rId3" Type="http://schemas.openxmlformats.org/officeDocument/2006/relationships/oleObject" Target="../embeddings/oleObject54.bin"/><Relationship Id="rId2" Type="http://schemas.openxmlformats.org/officeDocument/2006/relationships/image" Target="../media/image56.wmf"/><Relationship Id="rId17" Type="http://schemas.openxmlformats.org/officeDocument/2006/relationships/notesSlide" Target="../notesSlides/notesSlide20.xml"/><Relationship Id="rId16" Type="http://schemas.openxmlformats.org/officeDocument/2006/relationships/vmlDrawing" Target="../drawings/vmlDrawing9.vml"/><Relationship Id="rId15" Type="http://schemas.openxmlformats.org/officeDocument/2006/relationships/slideLayout" Target="../slideLayouts/slideLayout1.xml"/><Relationship Id="rId14" Type="http://schemas.openxmlformats.org/officeDocument/2006/relationships/image" Target="../media/image62.wmf"/><Relationship Id="rId13" Type="http://schemas.openxmlformats.org/officeDocument/2006/relationships/oleObject" Target="../embeddings/oleObject59.bin"/><Relationship Id="rId12" Type="http://schemas.openxmlformats.org/officeDocument/2006/relationships/image" Target="../media/image61.wmf"/><Relationship Id="rId11" Type="http://schemas.openxmlformats.org/officeDocument/2006/relationships/oleObject" Target="../embeddings/oleObject58.bin"/><Relationship Id="rId10" Type="http://schemas.openxmlformats.org/officeDocument/2006/relationships/image" Target="../media/image60.wmf"/><Relationship Id="rId1" Type="http://schemas.openxmlformats.org/officeDocument/2006/relationships/oleObject" Target="../embeddings/oleObject5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65.png"/><Relationship Id="rId1"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66.png"/></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70.wmf"/><Relationship Id="rId7" Type="http://schemas.openxmlformats.org/officeDocument/2006/relationships/oleObject" Target="../embeddings/oleObject63.bin"/><Relationship Id="rId6" Type="http://schemas.openxmlformats.org/officeDocument/2006/relationships/image" Target="../media/image69.wmf"/><Relationship Id="rId5" Type="http://schemas.openxmlformats.org/officeDocument/2006/relationships/oleObject" Target="../embeddings/oleObject62.bin"/><Relationship Id="rId4" Type="http://schemas.openxmlformats.org/officeDocument/2006/relationships/image" Target="../media/image68.wmf"/><Relationship Id="rId3" Type="http://schemas.openxmlformats.org/officeDocument/2006/relationships/oleObject" Target="../embeddings/oleObject61.bin"/><Relationship Id="rId2" Type="http://schemas.openxmlformats.org/officeDocument/2006/relationships/image" Target="../media/image67.wmf"/><Relationship Id="rId19" Type="http://schemas.openxmlformats.org/officeDocument/2006/relationships/notesSlide" Target="../notesSlides/notesSlide24.xml"/><Relationship Id="rId18" Type="http://schemas.openxmlformats.org/officeDocument/2006/relationships/vmlDrawing" Target="../drawings/vmlDrawing10.vml"/><Relationship Id="rId17" Type="http://schemas.openxmlformats.org/officeDocument/2006/relationships/slideLayout" Target="../slideLayouts/slideLayout1.xml"/><Relationship Id="rId16" Type="http://schemas.openxmlformats.org/officeDocument/2006/relationships/image" Target="../media/image74.wmf"/><Relationship Id="rId15" Type="http://schemas.openxmlformats.org/officeDocument/2006/relationships/oleObject" Target="../embeddings/oleObject67.bin"/><Relationship Id="rId14" Type="http://schemas.openxmlformats.org/officeDocument/2006/relationships/image" Target="../media/image73.wmf"/><Relationship Id="rId13" Type="http://schemas.openxmlformats.org/officeDocument/2006/relationships/oleObject" Target="../embeddings/oleObject66.bin"/><Relationship Id="rId12" Type="http://schemas.openxmlformats.org/officeDocument/2006/relationships/image" Target="../media/image72.wmf"/><Relationship Id="rId11" Type="http://schemas.openxmlformats.org/officeDocument/2006/relationships/oleObject" Target="../embeddings/oleObject65.bin"/><Relationship Id="rId10" Type="http://schemas.openxmlformats.org/officeDocument/2006/relationships/image" Target="../media/image71.wmf"/><Relationship Id="rId1" Type="http://schemas.openxmlformats.org/officeDocument/2006/relationships/oleObject" Target="../embeddings/oleObject6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7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76.pn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78.wmf"/><Relationship Id="rId7" Type="http://schemas.openxmlformats.org/officeDocument/2006/relationships/oleObject" Target="../embeddings/oleObject71.bin"/><Relationship Id="rId6" Type="http://schemas.openxmlformats.org/officeDocument/2006/relationships/image" Target="../media/image77.wmf"/><Relationship Id="rId5" Type="http://schemas.openxmlformats.org/officeDocument/2006/relationships/oleObject" Target="../embeddings/oleObject70.bin"/><Relationship Id="rId4" Type="http://schemas.openxmlformats.org/officeDocument/2006/relationships/image" Target="../media/image57.wmf"/><Relationship Id="rId3" Type="http://schemas.openxmlformats.org/officeDocument/2006/relationships/oleObject" Target="../embeddings/oleObject69.bin"/><Relationship Id="rId2" Type="http://schemas.openxmlformats.org/officeDocument/2006/relationships/image" Target="../media/image56.wmf"/><Relationship Id="rId11" Type="http://schemas.openxmlformats.org/officeDocument/2006/relationships/notesSlide" Target="../notesSlides/notesSlide27.xml"/><Relationship Id="rId10" Type="http://schemas.openxmlformats.org/officeDocument/2006/relationships/vmlDrawing" Target="../drawings/vmlDrawing11.vml"/><Relationship Id="rId1" Type="http://schemas.openxmlformats.org/officeDocument/2006/relationships/oleObject" Target="../embeddings/oleObject68.bin"/></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vmlDrawing" Target="../drawings/vmlDrawing12.vml"/><Relationship Id="rId6" Type="http://schemas.openxmlformats.org/officeDocument/2006/relationships/slideLayout" Target="../slideLayouts/slideLayout1.xml"/><Relationship Id="rId5" Type="http://schemas.openxmlformats.org/officeDocument/2006/relationships/image" Target="../media/image81.wmf"/><Relationship Id="rId4" Type="http://schemas.openxmlformats.org/officeDocument/2006/relationships/oleObject" Target="../embeddings/oleObject73.bin"/><Relationship Id="rId3" Type="http://schemas.openxmlformats.org/officeDocument/2006/relationships/image" Target="../media/image80.wmf"/><Relationship Id="rId2" Type="http://schemas.openxmlformats.org/officeDocument/2006/relationships/oleObject" Target="../embeddings/oleObject72.bin"/><Relationship Id="rId1" Type="http://schemas.openxmlformats.org/officeDocument/2006/relationships/image" Target="../media/image79.pn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vmlDrawing" Target="../drawings/vmlDrawing13.vml"/><Relationship Id="rId5" Type="http://schemas.openxmlformats.org/officeDocument/2006/relationships/slideLayout" Target="../slideLayouts/slideLayout1.xml"/><Relationship Id="rId4" Type="http://schemas.openxmlformats.org/officeDocument/2006/relationships/image" Target="../media/image83.wmf"/><Relationship Id="rId3" Type="http://schemas.openxmlformats.org/officeDocument/2006/relationships/oleObject" Target="../embeddings/oleObject75.bin"/><Relationship Id="rId2" Type="http://schemas.openxmlformats.org/officeDocument/2006/relationships/image" Target="../media/image82.wmf"/><Relationship Id="rId1" Type="http://schemas.openxmlformats.org/officeDocument/2006/relationships/oleObject" Target="../embeddings/oleObject7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85.pn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87.wmf"/><Relationship Id="rId7" Type="http://schemas.openxmlformats.org/officeDocument/2006/relationships/oleObject" Target="../embeddings/oleObject79.bin"/><Relationship Id="rId6" Type="http://schemas.openxmlformats.org/officeDocument/2006/relationships/image" Target="../media/image86.wmf"/><Relationship Id="rId5" Type="http://schemas.openxmlformats.org/officeDocument/2006/relationships/oleObject" Target="../embeddings/oleObject78.bin"/><Relationship Id="rId4" Type="http://schemas.openxmlformats.org/officeDocument/2006/relationships/image" Target="../media/image57.wmf"/><Relationship Id="rId3" Type="http://schemas.openxmlformats.org/officeDocument/2006/relationships/oleObject" Target="../embeddings/oleObject77.bin"/><Relationship Id="rId2" Type="http://schemas.openxmlformats.org/officeDocument/2006/relationships/image" Target="../media/image56.wmf"/><Relationship Id="rId19" Type="http://schemas.openxmlformats.org/officeDocument/2006/relationships/notesSlide" Target="../notesSlides/notesSlide32.xml"/><Relationship Id="rId18" Type="http://schemas.openxmlformats.org/officeDocument/2006/relationships/vmlDrawing" Target="../drawings/vmlDrawing14.vml"/><Relationship Id="rId17" Type="http://schemas.openxmlformats.org/officeDocument/2006/relationships/slideLayout" Target="../slideLayouts/slideLayout1.xml"/><Relationship Id="rId16" Type="http://schemas.openxmlformats.org/officeDocument/2006/relationships/image" Target="../media/image91.wmf"/><Relationship Id="rId15" Type="http://schemas.openxmlformats.org/officeDocument/2006/relationships/oleObject" Target="../embeddings/oleObject83.bin"/><Relationship Id="rId14" Type="http://schemas.openxmlformats.org/officeDocument/2006/relationships/image" Target="../media/image90.wmf"/><Relationship Id="rId13" Type="http://schemas.openxmlformats.org/officeDocument/2006/relationships/oleObject" Target="../embeddings/oleObject82.bin"/><Relationship Id="rId12" Type="http://schemas.openxmlformats.org/officeDocument/2006/relationships/image" Target="../media/image89.wmf"/><Relationship Id="rId11" Type="http://schemas.openxmlformats.org/officeDocument/2006/relationships/oleObject" Target="../embeddings/oleObject81.bin"/><Relationship Id="rId10" Type="http://schemas.openxmlformats.org/officeDocument/2006/relationships/image" Target="../media/image88.wmf"/><Relationship Id="rId1" Type="http://schemas.openxmlformats.org/officeDocument/2006/relationships/oleObject" Target="../embeddings/oleObject7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92.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image" Target="../media/image9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xml"/><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5.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0.wmf"/><Relationship Id="rId7" Type="http://schemas.openxmlformats.org/officeDocument/2006/relationships/oleObject" Target="../embeddings/oleObject4.bin"/><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4" Type="http://schemas.openxmlformats.org/officeDocument/2006/relationships/notesSlide" Target="../notesSlides/notesSlide7.xml"/><Relationship Id="rId23" Type="http://schemas.openxmlformats.org/officeDocument/2006/relationships/vmlDrawing" Target="../drawings/vmlDrawing1.vml"/><Relationship Id="rId22" Type="http://schemas.openxmlformats.org/officeDocument/2006/relationships/slideLayout" Target="../slideLayouts/slideLayout1.xml"/><Relationship Id="rId21" Type="http://schemas.openxmlformats.org/officeDocument/2006/relationships/image" Target="../media/image16.wmf"/><Relationship Id="rId20" Type="http://schemas.openxmlformats.org/officeDocument/2006/relationships/oleObject" Target="../embeddings/oleObject11.bin"/><Relationship Id="rId2" Type="http://schemas.openxmlformats.org/officeDocument/2006/relationships/image" Target="../media/image7.wmf"/><Relationship Id="rId19" Type="http://schemas.openxmlformats.org/officeDocument/2006/relationships/oleObject" Target="../embeddings/oleObject10.bin"/><Relationship Id="rId18" Type="http://schemas.openxmlformats.org/officeDocument/2006/relationships/image" Target="../media/image15.wmf"/><Relationship Id="rId17" Type="http://schemas.openxmlformats.org/officeDocument/2006/relationships/oleObject" Target="../embeddings/oleObject9.bin"/><Relationship Id="rId16" Type="http://schemas.openxmlformats.org/officeDocument/2006/relationships/image" Target="../media/image14.wmf"/><Relationship Id="rId15" Type="http://schemas.openxmlformats.org/officeDocument/2006/relationships/oleObject" Target="../embeddings/oleObject8.bin"/><Relationship Id="rId14" Type="http://schemas.openxmlformats.org/officeDocument/2006/relationships/image" Target="../media/image13.wmf"/><Relationship Id="rId13" Type="http://schemas.openxmlformats.org/officeDocument/2006/relationships/oleObject" Target="../embeddings/oleObject7.bin"/><Relationship Id="rId12" Type="http://schemas.openxmlformats.org/officeDocument/2006/relationships/image" Target="../media/image12.wmf"/><Relationship Id="rId11" Type="http://schemas.openxmlformats.org/officeDocument/2006/relationships/oleObject" Target="../embeddings/oleObject6.bin"/><Relationship Id="rId10" Type="http://schemas.openxmlformats.org/officeDocument/2006/relationships/image" Target="../media/image11.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1.wmf"/><Relationship Id="rId7" Type="http://schemas.openxmlformats.org/officeDocument/2006/relationships/oleObject" Target="../embeddings/oleObject15.bin"/><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 Id="rId31" Type="http://schemas.openxmlformats.org/officeDocument/2006/relationships/notesSlide" Target="../notesSlides/notesSlide8.xml"/><Relationship Id="rId30" Type="http://schemas.openxmlformats.org/officeDocument/2006/relationships/vmlDrawing" Target="../drawings/vmlDrawing2.vml"/><Relationship Id="rId3" Type="http://schemas.openxmlformats.org/officeDocument/2006/relationships/oleObject" Target="../embeddings/oleObject13.bin"/><Relationship Id="rId29" Type="http://schemas.openxmlformats.org/officeDocument/2006/relationships/slideLayout" Target="../slideLayouts/slideLayout1.xml"/><Relationship Id="rId28" Type="http://schemas.openxmlformats.org/officeDocument/2006/relationships/image" Target="../media/image28.wmf"/><Relationship Id="rId27" Type="http://schemas.openxmlformats.org/officeDocument/2006/relationships/oleObject" Target="../embeddings/oleObject25.bin"/><Relationship Id="rId26" Type="http://schemas.openxmlformats.org/officeDocument/2006/relationships/image" Target="../media/image27.wmf"/><Relationship Id="rId25" Type="http://schemas.openxmlformats.org/officeDocument/2006/relationships/oleObject" Target="../embeddings/oleObject24.bin"/><Relationship Id="rId24" Type="http://schemas.openxmlformats.org/officeDocument/2006/relationships/image" Target="../media/image26.wmf"/><Relationship Id="rId23" Type="http://schemas.openxmlformats.org/officeDocument/2006/relationships/oleObject" Target="../embeddings/oleObject23.bin"/><Relationship Id="rId22" Type="http://schemas.openxmlformats.org/officeDocument/2006/relationships/image" Target="../media/image25.wmf"/><Relationship Id="rId21" Type="http://schemas.openxmlformats.org/officeDocument/2006/relationships/oleObject" Target="../embeddings/oleObject22.bin"/><Relationship Id="rId20" Type="http://schemas.openxmlformats.org/officeDocument/2006/relationships/image" Target="../media/image24.wmf"/><Relationship Id="rId2" Type="http://schemas.openxmlformats.org/officeDocument/2006/relationships/image" Target="../media/image12.wmf"/><Relationship Id="rId19" Type="http://schemas.openxmlformats.org/officeDocument/2006/relationships/oleObject" Target="../embeddings/oleObject21.bin"/><Relationship Id="rId18" Type="http://schemas.openxmlformats.org/officeDocument/2006/relationships/image" Target="../media/image23.wmf"/><Relationship Id="rId17" Type="http://schemas.openxmlformats.org/officeDocument/2006/relationships/oleObject" Target="../embeddings/oleObject20.bin"/><Relationship Id="rId16" Type="http://schemas.openxmlformats.org/officeDocument/2006/relationships/image" Target="../media/image22.wmf"/><Relationship Id="rId15" Type="http://schemas.openxmlformats.org/officeDocument/2006/relationships/oleObject" Target="../embeddings/oleObject19.bin"/><Relationship Id="rId14" Type="http://schemas.openxmlformats.org/officeDocument/2006/relationships/image" Target="../media/image21.wmf"/><Relationship Id="rId13" Type="http://schemas.openxmlformats.org/officeDocument/2006/relationships/oleObject" Target="../embeddings/oleObject18.bin"/><Relationship Id="rId12" Type="http://schemas.openxmlformats.org/officeDocument/2006/relationships/image" Target="../media/image20.wmf"/><Relationship Id="rId11" Type="http://schemas.openxmlformats.org/officeDocument/2006/relationships/oleObject" Target="../embeddings/oleObject17.bin"/><Relationship Id="rId10" Type="http://schemas.openxmlformats.org/officeDocument/2006/relationships/image" Target="../media/image19.wmf"/><Relationship Id="rId1"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8.wmf"/><Relationship Id="rId3" Type="http://schemas.openxmlformats.org/officeDocument/2006/relationships/oleObject" Target="../embeddings/oleObject27.bin"/><Relationship Id="rId2" Type="http://schemas.openxmlformats.org/officeDocument/2006/relationships/image" Target="../media/image29.wmf"/><Relationship Id="rId1"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182003" y="2277425"/>
            <a:ext cx="11827994" cy="1850390"/>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4400" b="1" dirty="0">
                <a:solidFill>
                  <a:srgbClr val="3B5F80"/>
                </a:solidFill>
                <a:latin typeface="SimSun" panose="02010600030101010101" pitchFamily="2" charset="-122"/>
                <a:ea typeface="SimSun" panose="02010600030101010101" pitchFamily="2" charset="-122"/>
                <a:cs typeface="SimSun" panose="02010600030101010101" pitchFamily="2" charset="-122"/>
                <a:sym typeface="+mn-lt"/>
              </a:rPr>
              <a:t>一种简单而重要的数学优化技术</a:t>
            </a:r>
            <a:endParaRPr lang="zh-CN" altLang="en-US" sz="4400" b="1" dirty="0">
              <a:solidFill>
                <a:srgbClr val="3B5F80"/>
              </a:solidFill>
              <a:latin typeface="SimSun" panose="02010600030101010101" pitchFamily="2" charset="-122"/>
              <a:ea typeface="SimSun" panose="02010600030101010101" pitchFamily="2" charset="-122"/>
              <a:cs typeface="SimSun" panose="02010600030101010101" pitchFamily="2" charset="-122"/>
              <a:sym typeface="+mn-lt"/>
            </a:endParaRPr>
          </a:p>
          <a:p>
            <a:r>
              <a:rPr lang="en-US" altLang="zh-CN" sz="4400" b="1" dirty="0">
                <a:solidFill>
                  <a:srgbClr val="3B5F80"/>
                </a:solidFill>
                <a:latin typeface="SimSun" panose="02010600030101010101" pitchFamily="2" charset="-122"/>
                <a:ea typeface="SimSun" panose="02010600030101010101" pitchFamily="2" charset="-122"/>
                <a:cs typeface="SimSun" panose="02010600030101010101" pitchFamily="2" charset="-122"/>
                <a:sym typeface="+mn-lt"/>
              </a:rPr>
              <a:t>—</a:t>
            </a:r>
            <a:r>
              <a:rPr lang="zh-CN" altLang="en-US" sz="4400" b="1" dirty="0">
                <a:solidFill>
                  <a:srgbClr val="3B5F80"/>
                </a:solidFill>
                <a:latin typeface="SimSun" panose="02010600030101010101" pitchFamily="2" charset="-122"/>
                <a:ea typeface="SimSun" panose="02010600030101010101" pitchFamily="2" charset="-122"/>
                <a:cs typeface="SimSun" panose="02010600030101010101" pitchFamily="2" charset="-122"/>
                <a:sym typeface="+mn-lt"/>
              </a:rPr>
              <a:t>最小二乘法及其应用</a:t>
            </a:r>
            <a:endParaRPr lang="zh-CN" altLang="en-US" sz="4400" b="1" dirty="0">
              <a:solidFill>
                <a:srgbClr val="3B5F80"/>
              </a:solidFill>
              <a:latin typeface="SimSun" panose="02010600030101010101" pitchFamily="2" charset="-122"/>
              <a:ea typeface="SimSun" panose="02010600030101010101" pitchFamily="2" charset="-122"/>
              <a:cs typeface="SimSun" panose="02010600030101010101" pitchFamily="2" charset="-122"/>
              <a:sym typeface="+mn-lt"/>
            </a:endParaRPr>
          </a:p>
        </p:txBody>
      </p:sp>
      <p:sp>
        <p:nvSpPr>
          <p:cNvPr id="8"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3227705" y="4812665"/>
            <a:ext cx="3667125" cy="475615"/>
          </a:xfrm>
          <a:prstGeom prst="rect">
            <a:avLst/>
          </a:prstGeom>
          <a:noFill/>
        </p:spPr>
        <p:txBody>
          <a:bodyPr vert="horz" wrap="square" rtlCol="0">
            <a:spAutoFit/>
          </a:bodyPr>
          <a:lstStyle/>
          <a:p>
            <a:r>
              <a:rPr lang="zh-CN" altLang="en-US"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rPr>
              <a:t>指导老师：李艳</a:t>
            </a:r>
            <a:endParaRPr lang="zh-CN" altLang="en-US"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endParaRPr>
          </a:p>
        </p:txBody>
      </p:sp>
      <p:sp>
        <p:nvSpPr>
          <p:cNvPr id="9"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3"/>
            </p:custDataLst>
          </p:nvPr>
        </p:nvSpPr>
        <p:spPr>
          <a:xfrm>
            <a:off x="6707505" y="4812665"/>
            <a:ext cx="2600960" cy="475615"/>
          </a:xfrm>
          <a:prstGeom prst="rect">
            <a:avLst/>
          </a:prstGeom>
          <a:noFill/>
        </p:spPr>
        <p:txBody>
          <a:bodyPr vert="horz" wrap="square" rtlCol="0">
            <a:spAutoFit/>
          </a:bodyPr>
          <a:lstStyle/>
          <a:p>
            <a:r>
              <a:rPr lang="zh-CN" altLang="en-US"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rPr>
              <a:t>答辩人：</a:t>
            </a:r>
            <a:r>
              <a:rPr lang="zh-CN"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rPr>
              <a:t>陈雪敏</a:t>
            </a:r>
            <a:endParaRPr lang="zh-CN"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endParaRPr>
          </a:p>
        </p:txBody>
      </p:sp>
      <p:grpSp>
        <p:nvGrpSpPr>
          <p:cNvPr id="13" name="组合 12"/>
          <p:cNvGrpSpPr/>
          <p:nvPr/>
        </p:nvGrpSpPr>
        <p:grpSpPr>
          <a:xfrm>
            <a:off x="3629304" y="5381688"/>
            <a:ext cx="5250889" cy="382068"/>
            <a:chOff x="3548596" y="4873761"/>
            <a:chExt cx="5250889" cy="382068"/>
          </a:xfrm>
        </p:grpSpPr>
        <p:sp>
          <p:nvSpPr>
            <p:cNvPr id="5"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4"/>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cs typeface="+mn-ea"/>
                <a:sym typeface="+mn-lt"/>
              </a:endParaRPr>
            </a:p>
          </p:txBody>
        </p:sp>
        <p:sp>
          <p:nvSpPr>
            <p:cNvPr id="6"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5"/>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cs typeface="+mn-ea"/>
                <a:sym typeface="+mn-lt"/>
              </a:endParaRPr>
            </a:p>
          </p:txBody>
        </p:sp>
        <p:sp>
          <p:nvSpPr>
            <p:cNvPr id="12" name="矩形: 圆角 11"/>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grpSp>
        <p:nvGrpSpPr>
          <p:cNvPr id="14" name="组合 13"/>
          <p:cNvGrpSpPr/>
          <p:nvPr/>
        </p:nvGrpSpPr>
        <p:grpSpPr>
          <a:xfrm>
            <a:off x="4725519" y="849917"/>
            <a:ext cx="5732741" cy="706123"/>
            <a:chOff x="4676269" y="1470395"/>
            <a:chExt cx="5732741" cy="706123"/>
          </a:xfrm>
        </p:grpSpPr>
        <p:sp>
          <p:nvSpPr>
            <p:cNvPr id="15" name="文本框 14"/>
            <p:cNvSpPr txBox="1"/>
            <p:nvPr/>
          </p:nvSpPr>
          <p:spPr>
            <a:xfrm>
              <a:off x="4866415" y="1470395"/>
              <a:ext cx="5542595" cy="597215"/>
            </a:xfrm>
            <a:prstGeom prst="rect">
              <a:avLst/>
            </a:prstGeom>
            <a:noFill/>
          </p:spPr>
          <p:txBody>
            <a:bodyPr wrap="square" rtlCol="0">
              <a:spAutoFit/>
            </a:bodyPr>
            <a:lstStyle/>
            <a:p>
              <a:pPr>
                <a:lnSpc>
                  <a:spcPct val="130000"/>
                </a:lnSpc>
              </a:pPr>
              <a:endParaRPr lang="zh-CN" altLang="en-US" sz="2800" dirty="0">
                <a:solidFill>
                  <a:srgbClr val="395E7F"/>
                </a:solidFill>
                <a:latin typeface="Arial" panose="020B0604020202020204" pitchFamily="34" charset="0"/>
                <a:ea typeface="Microsoft YaHei" panose="020B0503020204020204" pitchFamily="34" charset="-122"/>
              </a:endParaRPr>
            </a:p>
          </p:txBody>
        </p:sp>
        <p:sp>
          <p:nvSpPr>
            <p:cNvPr id="16" name="文本框 15"/>
            <p:cNvSpPr txBox="1"/>
            <p:nvPr/>
          </p:nvSpPr>
          <p:spPr>
            <a:xfrm>
              <a:off x="4676269" y="1958701"/>
              <a:ext cx="2915621" cy="217817"/>
            </a:xfrm>
            <a:prstGeom prst="rect">
              <a:avLst/>
            </a:prstGeom>
            <a:noFill/>
          </p:spPr>
          <p:txBody>
            <a:bodyPr wrap="square" rtlCol="0">
              <a:spAutoFit/>
            </a:bodyPr>
            <a:lstStyle/>
            <a:p>
              <a:pPr>
                <a:lnSpc>
                  <a:spcPct val="130000"/>
                </a:lnSpc>
              </a:pPr>
              <a:endParaRPr lang="zh-CN" altLang="en-US" sz="700" dirty="0">
                <a:solidFill>
                  <a:srgbClr val="395E7F"/>
                </a:solidFill>
                <a:latin typeface="Arial" panose="020B0604020202020204" pitchFamily="34" charset="0"/>
                <a:ea typeface="Microsoft YaHei" panose="020B0503020204020204" pitchFamily="34" charset="-122"/>
              </a:endParaRPr>
            </a:p>
          </p:txBody>
        </p:sp>
      </p:grpSp>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1734" y="579025"/>
            <a:ext cx="5379643" cy="1278456"/>
          </a:xfrm>
          <a:prstGeom prst="rect">
            <a:avLst/>
          </a:prstGeom>
        </p:spPr>
      </p:pic>
      <p:sp>
        <p:nvSpPr>
          <p:cNvPr id="2" name="矩形 1"/>
          <p:cNvSpPr/>
          <p:nvPr/>
        </p:nvSpPr>
        <p:spPr>
          <a:xfrm>
            <a:off x="8721443" y="261257"/>
            <a:ext cx="3078671" cy="588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曲线拟合</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1" name="文本框 27"/>
          <p:cNvSpPr txBox="1"/>
          <p:nvPr/>
        </p:nvSpPr>
        <p:spPr>
          <a:xfrm>
            <a:off x="1426318" y="1424846"/>
            <a:ext cx="9513813" cy="4537543"/>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455">
              <a:lnSpc>
                <a:spcPct val="130000"/>
              </a:lnSpc>
            </a:pPr>
            <a:endParaRPr lang="zh-CN" altLang="en-US" sz="1600" dirty="0">
              <a:cs typeface="+mn-ea"/>
              <a:sym typeface="+mn-lt"/>
            </a:endParaRPr>
          </a:p>
        </p:txBody>
      </p:sp>
      <p:grpSp>
        <p:nvGrpSpPr>
          <p:cNvPr id="27" name="组合 26"/>
          <p:cNvGrpSpPr/>
          <p:nvPr/>
        </p:nvGrpSpPr>
        <p:grpSpPr>
          <a:xfrm>
            <a:off x="1403350" y="1854200"/>
            <a:ext cx="9676130" cy="3595370"/>
            <a:chOff x="2190" y="3160"/>
            <a:chExt cx="15238" cy="5662"/>
          </a:xfrm>
        </p:grpSpPr>
        <p:sp>
          <p:nvSpPr>
            <p:cNvPr id="70" name="文本框 69"/>
            <p:cNvSpPr txBox="1"/>
            <p:nvPr/>
          </p:nvSpPr>
          <p:spPr>
            <a:xfrm>
              <a:off x="2190" y="3160"/>
              <a:ext cx="15238" cy="1961"/>
            </a:xfrm>
            <a:prstGeom prst="rect">
              <a:avLst/>
            </a:prstGeom>
            <a:noFill/>
          </p:spPr>
          <p:txBody>
            <a:bodyPr wrap="square" rtlCol="0" anchor="t">
              <a:spAutoFit/>
            </a:bodyPr>
            <a:p>
              <a:pPr indent="619125" fontAlgn="auto">
                <a:lnSpc>
                  <a:spcPct val="150000"/>
                </a:lnSpc>
              </a:pP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endParaRPr lang="en-US" altLang="zh-CN" sz="2500" dirty="0" smtClean="0">
                <a:latin typeface="SimSun" panose="02010600030101010101" pitchFamily="2" charset="-122"/>
                <a:ea typeface="SimSun" panose="02010600030101010101" pitchFamily="2" charset="-122"/>
              </a:endParaRPr>
            </a:p>
          </p:txBody>
        </p:sp>
        <p:sp>
          <p:nvSpPr>
            <p:cNvPr id="2" name="文本框 1"/>
            <p:cNvSpPr txBox="1"/>
            <p:nvPr/>
          </p:nvSpPr>
          <p:spPr>
            <a:xfrm>
              <a:off x="2190" y="3160"/>
              <a:ext cx="15238" cy="2870"/>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化简得方程组</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                              ，                    </a:t>
              </a:r>
              <a:r>
                <a:rPr lang="zh-CN" altLang="zh-CN" sz="2000" dirty="0">
                  <a:ln>
                    <a:noFill/>
                  </a:ln>
                  <a:effectLst/>
                  <a:latin typeface="Calibri" panose="020F0502020204030204" pitchFamily="34" charset="0"/>
                  <a:ea typeface="SimSun" panose="02010600030101010101" pitchFamily="2" charset="-122"/>
                  <a:cs typeface="Times New Roman" panose="02020603050405020304" pitchFamily="18" charset="0"/>
                </a:rPr>
                <a:t>(2.3)</a:t>
              </a:r>
              <a:endParaRPr lang="zh-CN" altLang="en-US" sz="2500" dirty="0" smtClean="0">
                <a:latin typeface="SimSun" panose="02010600030101010101" pitchFamily="2" charset="-122"/>
                <a:ea typeface="SimSun" panose="02010600030101010101" pitchFamily="2" charset="-122"/>
                <a:cs typeface="Times New Roman" panose="02020603050405020304" pitchFamily="18" charset="0"/>
              </a:endParaRPr>
            </a:p>
          </p:txBody>
        </p:sp>
        <p:graphicFrame>
          <p:nvGraphicFramePr>
            <p:cNvPr id="3" name="对象 2"/>
            <p:cNvGraphicFramePr/>
            <p:nvPr/>
          </p:nvGraphicFramePr>
          <p:xfrm>
            <a:off x="3596" y="4309"/>
            <a:ext cx="6762" cy="3016"/>
          </p:xfrm>
          <a:graphic>
            <a:graphicData uri="http://schemas.openxmlformats.org/presentationml/2006/ole">
              <mc:AlternateContent xmlns:mc="http://schemas.openxmlformats.org/markup-compatibility/2006">
                <mc:Choice xmlns:v="urn:schemas-microsoft-com:vml" Requires="v">
                  <p:oleObj spid="_x0000_s4" name="" r:id="rId1" imgW="4445000" imgH="1896745" progId="Equation.DSMT4">
                    <p:embed/>
                  </p:oleObj>
                </mc:Choice>
                <mc:Fallback>
                  <p:oleObj name="" r:id="rId1" imgW="4445000" imgH="1896745" progId="Equation.DSMT4">
                    <p:embed/>
                    <p:pic>
                      <p:nvPicPr>
                        <p:cNvPr id="0" name="图片 3"/>
                        <p:cNvPicPr/>
                        <p:nvPr/>
                      </p:nvPicPr>
                      <p:blipFill>
                        <a:blip r:embed="rId2"/>
                        <a:stretch>
                          <a:fillRect/>
                        </a:stretch>
                      </p:blipFill>
                      <p:spPr>
                        <a:xfrm>
                          <a:off x="3596" y="4309"/>
                          <a:ext cx="6762" cy="3016"/>
                        </a:xfrm>
                        <a:prstGeom prst="rect">
                          <a:avLst/>
                        </a:prstGeom>
                      </p:spPr>
                    </p:pic>
                  </p:oleObj>
                </mc:Fallback>
              </mc:AlternateContent>
            </a:graphicData>
          </a:graphic>
        </p:graphicFrame>
        <p:graphicFrame>
          <p:nvGraphicFramePr>
            <p:cNvPr id="6" name="对象 5"/>
            <p:cNvGraphicFramePr/>
            <p:nvPr/>
          </p:nvGraphicFramePr>
          <p:xfrm>
            <a:off x="11356" y="5228"/>
            <a:ext cx="2974" cy="802"/>
          </p:xfrm>
          <a:graphic>
            <a:graphicData uri="http://schemas.openxmlformats.org/presentationml/2006/ole">
              <mc:AlternateContent xmlns:mc="http://schemas.openxmlformats.org/markup-compatibility/2006">
                <mc:Choice xmlns:v="urn:schemas-microsoft-com:vml" Requires="v">
                  <p:oleObj spid="_x0000_s7" name="" r:id="rId3" imgW="1570355" imgH="471805" progId="Equation.DSMT4">
                    <p:embed/>
                  </p:oleObj>
                </mc:Choice>
                <mc:Fallback>
                  <p:oleObj name="" r:id="rId3" imgW="1570355" imgH="471805" progId="Equation.DSMT4">
                    <p:embed/>
                    <p:pic>
                      <p:nvPicPr>
                        <p:cNvPr id="0" name="图片 6"/>
                        <p:cNvPicPr/>
                        <p:nvPr/>
                      </p:nvPicPr>
                      <p:blipFill>
                        <a:blip r:embed="rId4"/>
                        <a:stretch>
                          <a:fillRect/>
                        </a:stretch>
                      </p:blipFill>
                      <p:spPr>
                        <a:xfrm>
                          <a:off x="11356" y="5228"/>
                          <a:ext cx="2974" cy="802"/>
                        </a:xfrm>
                        <a:prstGeom prst="rect">
                          <a:avLst/>
                        </a:prstGeom>
                      </p:spPr>
                    </p:pic>
                  </p:oleObj>
                </mc:Fallback>
              </mc:AlternateContent>
            </a:graphicData>
          </a:graphic>
        </p:graphicFrame>
        <p:sp>
          <p:nvSpPr>
            <p:cNvPr id="10" name="文本框 9"/>
            <p:cNvSpPr txBox="1"/>
            <p:nvPr/>
          </p:nvSpPr>
          <p:spPr>
            <a:xfrm>
              <a:off x="3263" y="7890"/>
              <a:ext cx="13589" cy="931"/>
            </a:xfrm>
            <a:prstGeom prst="rect">
              <a:avLst/>
            </a:prstGeom>
            <a:noFill/>
          </p:spPr>
          <p:txBody>
            <a:bodyPr wrap="square" rtlCol="0" anchor="t">
              <a:spAutoFit/>
            </a:bodyPr>
            <a:p>
              <a:pPr>
                <a:lnSpc>
                  <a:spcPct val="130000"/>
                </a:lnSpc>
              </a:pPr>
              <a:r>
                <a:rPr lang="zh-CN" altLang="en-US" sz="2500" dirty="0" smtClean="0">
                  <a:latin typeface="SimSun" panose="02010600030101010101" pitchFamily="2" charset="-122"/>
                  <a:ea typeface="SimSun" panose="02010600030101010101" pitchFamily="2" charset="-122"/>
                </a:rPr>
                <a:t>将测量值       代入上式，即可得到未知参数           。</a:t>
              </a:r>
              <a:endParaRPr lang="zh-CN" altLang="en-US" sz="2500" dirty="0" smtClean="0">
                <a:latin typeface="SimSun" panose="02010600030101010101" pitchFamily="2" charset="-122"/>
                <a:ea typeface="SimSun" panose="02010600030101010101" pitchFamily="2" charset="-122"/>
              </a:endParaRPr>
            </a:p>
          </p:txBody>
        </p:sp>
        <p:graphicFrame>
          <p:nvGraphicFramePr>
            <p:cNvPr id="13" name="对象 12"/>
            <p:cNvGraphicFramePr/>
            <p:nvPr/>
          </p:nvGraphicFramePr>
          <p:xfrm>
            <a:off x="5459" y="7890"/>
            <a:ext cx="1575" cy="932"/>
          </p:xfrm>
          <a:graphic>
            <a:graphicData uri="http://schemas.openxmlformats.org/presentationml/2006/ole">
              <mc:AlternateContent xmlns:mc="http://schemas.openxmlformats.org/markup-compatibility/2006">
                <mc:Choice xmlns:v="urn:schemas-microsoft-com:vml" Requires="v">
                  <p:oleObj spid="_x0000_s14" name="" r:id="rId5" imgW="819785" imgH="502285" progId="Equation.DSMT4">
                    <p:embed/>
                  </p:oleObj>
                </mc:Choice>
                <mc:Fallback>
                  <p:oleObj name="" r:id="rId5" imgW="819785" imgH="502285" progId="Equation.DSMT4">
                    <p:embed/>
                    <p:pic>
                      <p:nvPicPr>
                        <p:cNvPr id="0" name="图片 13"/>
                        <p:cNvPicPr/>
                        <p:nvPr/>
                      </p:nvPicPr>
                      <p:blipFill>
                        <a:blip r:embed="rId6"/>
                        <a:stretch>
                          <a:fillRect/>
                        </a:stretch>
                      </p:blipFill>
                      <p:spPr>
                        <a:xfrm>
                          <a:off x="5459" y="7890"/>
                          <a:ext cx="1575" cy="932"/>
                        </a:xfrm>
                        <a:prstGeom prst="rect">
                          <a:avLst/>
                        </a:prstGeom>
                      </p:spPr>
                    </p:pic>
                  </p:oleObj>
                </mc:Fallback>
              </mc:AlternateContent>
            </a:graphicData>
          </a:graphic>
        </p:graphicFrame>
        <p:graphicFrame>
          <p:nvGraphicFramePr>
            <p:cNvPr id="25" name="对象 24"/>
            <p:cNvGraphicFramePr/>
            <p:nvPr/>
          </p:nvGraphicFramePr>
          <p:xfrm>
            <a:off x="13707" y="7922"/>
            <a:ext cx="2733" cy="867"/>
          </p:xfrm>
          <a:graphic>
            <a:graphicData uri="http://schemas.openxmlformats.org/presentationml/2006/ole">
              <mc:AlternateContent xmlns:mc="http://schemas.openxmlformats.org/markup-compatibility/2006">
                <mc:Choice xmlns:v="urn:schemas-microsoft-com:vml" Requires="v">
                  <p:oleObj spid="_x0000_s26" name="" r:id="rId7" imgW="1691005" imgH="496570" progId="Equation.DSMT4">
                    <p:embed/>
                  </p:oleObj>
                </mc:Choice>
                <mc:Fallback>
                  <p:oleObj name="" r:id="rId7" imgW="1691005" imgH="496570" progId="Equation.DSMT4">
                    <p:embed/>
                    <p:pic>
                      <p:nvPicPr>
                        <p:cNvPr id="0" name="图片 25"/>
                        <p:cNvPicPr/>
                        <p:nvPr/>
                      </p:nvPicPr>
                      <p:blipFill>
                        <a:blip r:embed="rId8"/>
                        <a:stretch>
                          <a:fillRect/>
                        </a:stretch>
                      </p:blipFill>
                      <p:spPr>
                        <a:xfrm>
                          <a:off x="13707" y="7922"/>
                          <a:ext cx="2733" cy="867"/>
                        </a:xfrm>
                        <a:prstGeom prst="rect">
                          <a:avLst/>
                        </a:prstGeom>
                      </p:spPr>
                    </p:pic>
                  </p:oleObj>
                </mc:Fallback>
              </mc:AlternateContent>
            </a:graphicData>
          </a:graphic>
        </p:graphicFrame>
      </p:grpSp>
      <p:sp>
        <p:nvSpPr>
          <p:cNvPr id="12" name="矩形 11"/>
          <p:cNvSpPr/>
          <p:nvPr/>
        </p:nvSpPr>
        <p:spPr bwMode="auto">
          <a:xfrm>
            <a:off x="1005205" y="993775"/>
            <a:ext cx="2531110" cy="424815"/>
          </a:xfrm>
          <a:prstGeom prst="rect">
            <a:avLst/>
          </a:prstGeom>
          <a:solidFill>
            <a:srgbClr val="335C80"/>
          </a:solidFill>
          <a:ln>
            <a:noFill/>
          </a:ln>
        </p:spPr>
        <p:txBody>
          <a:bodyPr vert="horz" wrap="square" lIns="91440" tIns="45720" rIns="91440" bIns="45720" numCol="1" rtlCol="0" anchor="t" anchorCtr="0" compatLnSpc="1"/>
          <a:p>
            <a:pPr algn="ctr"/>
            <a:r>
              <a:rPr lang="zh-CN" altLang="en-US" sz="2400" dirty="0">
                <a:solidFill>
                  <a:schemeClr val="bg1"/>
                </a:solidFill>
                <a:cs typeface="+mn-ea"/>
                <a:sym typeface="+mn-lt"/>
              </a:rPr>
              <a:t>多元线性拟合</a:t>
            </a:r>
            <a:endParaRPr lang="zh-CN" altLang="en-US"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曲线拟合</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1" name="文本框 27"/>
          <p:cNvSpPr txBox="1"/>
          <p:nvPr/>
        </p:nvSpPr>
        <p:spPr>
          <a:xfrm>
            <a:off x="1426318" y="1418496"/>
            <a:ext cx="9513813" cy="4537543"/>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455">
              <a:lnSpc>
                <a:spcPct val="130000"/>
              </a:lnSpc>
            </a:pPr>
            <a:endParaRPr lang="zh-CN" altLang="en-US" sz="1600" dirty="0">
              <a:cs typeface="+mn-ea"/>
              <a:sym typeface="+mn-lt"/>
            </a:endParaRPr>
          </a:p>
        </p:txBody>
      </p:sp>
      <p:grpSp>
        <p:nvGrpSpPr>
          <p:cNvPr id="2" name="组合 1"/>
          <p:cNvGrpSpPr/>
          <p:nvPr/>
        </p:nvGrpSpPr>
        <p:grpSpPr>
          <a:xfrm>
            <a:off x="1544320" y="1929765"/>
            <a:ext cx="9302750" cy="3275330"/>
            <a:chOff x="2432" y="3619"/>
            <a:chExt cx="14650" cy="5158"/>
          </a:xfrm>
        </p:grpSpPr>
        <p:sp>
          <p:nvSpPr>
            <p:cNvPr id="15" name="文本框 14"/>
            <p:cNvSpPr txBox="1"/>
            <p:nvPr/>
          </p:nvSpPr>
          <p:spPr>
            <a:xfrm>
              <a:off x="2682" y="3619"/>
              <a:ext cx="14109" cy="1961"/>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对测量得到的  组数据做多项式拟合，也就是求</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    ，使得                          最小。</a:t>
              </a:r>
              <a:endParaRPr lang="zh-CN" altLang="en-US" sz="2500" dirty="0" smtClean="0">
                <a:latin typeface="SimSun" panose="02010600030101010101" pitchFamily="2" charset="-122"/>
                <a:ea typeface="SimSun" panose="02010600030101010101" pitchFamily="2" charset="-122"/>
              </a:endParaRPr>
            </a:p>
          </p:txBody>
        </p:sp>
        <p:graphicFrame>
          <p:nvGraphicFramePr>
            <p:cNvPr id="16" name="对象 15"/>
            <p:cNvGraphicFramePr/>
            <p:nvPr/>
          </p:nvGraphicFramePr>
          <p:xfrm>
            <a:off x="6885" y="4019"/>
            <a:ext cx="408" cy="452"/>
          </p:xfrm>
          <a:graphic>
            <a:graphicData uri="http://schemas.openxmlformats.org/presentationml/2006/ole">
              <mc:AlternateContent xmlns:mc="http://schemas.openxmlformats.org/markup-compatibility/2006">
                <mc:Choice xmlns:v="urn:schemas-microsoft-com:vml" Requires="v">
                  <p:oleObj spid="_x0000_s25" name="" r:id="rId1" imgW="312420" imgH="340360" progId="Equation.DSMT4">
                    <p:embed/>
                  </p:oleObj>
                </mc:Choice>
                <mc:Fallback>
                  <p:oleObj name="" r:id="rId1" imgW="312420" imgH="340360" progId="Equation.DSMT4">
                    <p:embed/>
                    <p:pic>
                      <p:nvPicPr>
                        <p:cNvPr id="0" name="图片 13"/>
                        <p:cNvPicPr/>
                        <p:nvPr/>
                      </p:nvPicPr>
                      <p:blipFill>
                        <a:blip r:embed="rId2"/>
                        <a:stretch>
                          <a:fillRect/>
                        </a:stretch>
                      </p:blipFill>
                      <p:spPr>
                        <a:xfrm>
                          <a:off x="6885" y="4019"/>
                          <a:ext cx="408" cy="452"/>
                        </a:xfrm>
                        <a:prstGeom prst="rect">
                          <a:avLst/>
                        </a:prstGeom>
                      </p:spPr>
                    </p:pic>
                  </p:oleObj>
                </mc:Fallback>
              </mc:AlternateContent>
            </a:graphicData>
          </a:graphic>
        </p:graphicFrame>
        <p:graphicFrame>
          <p:nvGraphicFramePr>
            <p:cNvPr id="28" name="对象 27"/>
            <p:cNvGraphicFramePr/>
            <p:nvPr/>
          </p:nvGraphicFramePr>
          <p:xfrm>
            <a:off x="14340" y="3785"/>
            <a:ext cx="2742" cy="1081"/>
          </p:xfrm>
          <a:graphic>
            <a:graphicData uri="http://schemas.openxmlformats.org/presentationml/2006/ole">
              <mc:AlternateContent xmlns:mc="http://schemas.openxmlformats.org/markup-compatibility/2006">
                <mc:Choice xmlns:v="urn:schemas-microsoft-com:vml" Requires="v">
                  <p:oleObj spid="_x0000_s29" name="" r:id="rId3" imgW="1719580" imgH="631190" progId="Equation.DSMT4">
                    <p:embed/>
                  </p:oleObj>
                </mc:Choice>
                <mc:Fallback>
                  <p:oleObj name="" r:id="rId3" imgW="1719580" imgH="631190" progId="Equation.DSMT4">
                    <p:embed/>
                    <p:pic>
                      <p:nvPicPr>
                        <p:cNvPr id="0" name="图片 28"/>
                        <p:cNvPicPr/>
                        <p:nvPr/>
                      </p:nvPicPr>
                      <p:blipFill>
                        <a:blip r:embed="rId4"/>
                        <a:stretch>
                          <a:fillRect/>
                        </a:stretch>
                      </p:blipFill>
                      <p:spPr>
                        <a:xfrm>
                          <a:off x="14340" y="3785"/>
                          <a:ext cx="2742" cy="1081"/>
                        </a:xfrm>
                        <a:prstGeom prst="rect">
                          <a:avLst/>
                        </a:prstGeom>
                      </p:spPr>
                    </p:pic>
                  </p:oleObj>
                </mc:Fallback>
              </mc:AlternateContent>
            </a:graphicData>
          </a:graphic>
        </p:graphicFrame>
        <p:graphicFrame>
          <p:nvGraphicFramePr>
            <p:cNvPr id="30" name="对象 29"/>
            <p:cNvGraphicFramePr/>
            <p:nvPr/>
          </p:nvGraphicFramePr>
          <p:xfrm>
            <a:off x="2432" y="4786"/>
            <a:ext cx="2277" cy="789"/>
          </p:xfrm>
          <a:graphic>
            <a:graphicData uri="http://schemas.openxmlformats.org/presentationml/2006/ole">
              <mc:AlternateContent xmlns:mc="http://schemas.openxmlformats.org/markup-compatibility/2006">
                <mc:Choice xmlns:v="urn:schemas-microsoft-com:vml" Requires="v">
                  <p:oleObj spid="_x0000_s31" name="" r:id="rId5" imgW="1784350" imgH="548005" progId="Equation.DSMT4">
                    <p:embed/>
                  </p:oleObj>
                </mc:Choice>
                <mc:Fallback>
                  <p:oleObj name="" r:id="rId5" imgW="1784350" imgH="548005" progId="Equation.DSMT4">
                    <p:embed/>
                    <p:pic>
                      <p:nvPicPr>
                        <p:cNvPr id="0" name="图片 30"/>
                        <p:cNvPicPr/>
                        <p:nvPr/>
                      </p:nvPicPr>
                      <p:blipFill>
                        <a:blip r:embed="rId6"/>
                        <a:stretch>
                          <a:fillRect/>
                        </a:stretch>
                      </p:blipFill>
                      <p:spPr>
                        <a:xfrm>
                          <a:off x="2432" y="4786"/>
                          <a:ext cx="2277" cy="789"/>
                        </a:xfrm>
                        <a:prstGeom prst="rect">
                          <a:avLst/>
                        </a:prstGeom>
                      </p:spPr>
                    </p:pic>
                  </p:oleObj>
                </mc:Fallback>
              </mc:AlternateContent>
            </a:graphicData>
          </a:graphic>
        </p:graphicFrame>
        <p:graphicFrame>
          <p:nvGraphicFramePr>
            <p:cNvPr id="32" name="对象 31"/>
            <p:cNvGraphicFramePr/>
            <p:nvPr/>
          </p:nvGraphicFramePr>
          <p:xfrm>
            <a:off x="6401" y="4526"/>
            <a:ext cx="6248" cy="1267"/>
          </p:xfrm>
          <a:graphic>
            <a:graphicData uri="http://schemas.openxmlformats.org/presentationml/2006/ole">
              <mc:AlternateContent xmlns:mc="http://schemas.openxmlformats.org/markup-compatibility/2006">
                <mc:Choice xmlns:v="urn:schemas-microsoft-com:vml" Requires="v">
                  <p:oleObj spid="_x0000_s33" name="" r:id="rId7" imgW="3801110" imgH="820420" progId="Equation.DSMT4">
                    <p:embed/>
                  </p:oleObj>
                </mc:Choice>
                <mc:Fallback>
                  <p:oleObj name="" r:id="rId7" imgW="3801110" imgH="820420" progId="Equation.DSMT4">
                    <p:embed/>
                    <p:pic>
                      <p:nvPicPr>
                        <p:cNvPr id="0" name="图片 32"/>
                        <p:cNvPicPr/>
                        <p:nvPr/>
                      </p:nvPicPr>
                      <p:blipFill>
                        <a:blip r:embed="rId8"/>
                        <a:stretch>
                          <a:fillRect/>
                        </a:stretch>
                      </p:blipFill>
                      <p:spPr>
                        <a:xfrm>
                          <a:off x="6401" y="4526"/>
                          <a:ext cx="6248" cy="1267"/>
                        </a:xfrm>
                        <a:prstGeom prst="rect">
                          <a:avLst/>
                        </a:prstGeom>
                      </p:spPr>
                    </p:pic>
                  </p:oleObj>
                </mc:Fallback>
              </mc:AlternateContent>
            </a:graphicData>
          </a:graphic>
        </p:graphicFrame>
        <p:sp>
          <p:nvSpPr>
            <p:cNvPr id="34" name="文本框 33"/>
            <p:cNvSpPr txBox="1"/>
            <p:nvPr/>
          </p:nvSpPr>
          <p:spPr>
            <a:xfrm>
              <a:off x="2683" y="6299"/>
              <a:ext cx="14109" cy="2264"/>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该问题同上述线性拟合一样转化为极值问题，则有</a:t>
              </a:r>
              <a:endParaRPr lang="zh-CN" altLang="en-US" sz="2500" dirty="0" smtClean="0">
                <a:latin typeface="SimSun" panose="02010600030101010101" pitchFamily="2" charset="-122"/>
                <a:ea typeface="SimSun" panose="02010600030101010101" pitchFamily="2" charset="-122"/>
              </a:endParaRPr>
            </a:p>
            <a:p>
              <a:pPr indent="619125" fontAlgn="auto">
                <a:lnSpc>
                  <a:spcPct val="100000"/>
                </a:lnSpc>
              </a:pPr>
              <a:r>
                <a:rPr lang="zh-CN" altLang="en-US" sz="2500" dirty="0" smtClean="0">
                  <a:latin typeface="SimSun" panose="02010600030101010101" pitchFamily="2" charset="-122"/>
                  <a:ea typeface="SimSun" panose="02010600030101010101" pitchFamily="2" charset="-122"/>
                </a:rPr>
                <a:t>                            </a:t>
              </a:r>
              <a:endParaRPr lang="zh-CN" altLang="en-US" sz="2500" dirty="0" smtClean="0">
                <a:latin typeface="SimSun" panose="02010600030101010101" pitchFamily="2" charset="-122"/>
                <a:ea typeface="SimSun" panose="02010600030101010101" pitchFamily="2" charset="-122"/>
              </a:endParaRPr>
            </a:p>
            <a:p>
              <a:pPr indent="619125" fontAlgn="auto">
                <a:lnSpc>
                  <a:spcPct val="100000"/>
                </a:lnSpc>
              </a:pPr>
              <a:r>
                <a:rPr lang="zh-CN" altLang="en-US" sz="2500" dirty="0" smtClean="0">
                  <a:latin typeface="SimSun" panose="02010600030101010101" pitchFamily="2" charset="-122"/>
                  <a:ea typeface="SimSun" panose="02010600030101010101" pitchFamily="2" charset="-122"/>
                </a:rPr>
                <a:t>                            ，</a:t>
              </a:r>
              <a:endParaRPr lang="zh-CN" altLang="en-US" sz="2500" dirty="0" smtClean="0">
                <a:latin typeface="SimSun" panose="02010600030101010101" pitchFamily="2" charset="-122"/>
                <a:ea typeface="SimSun" panose="02010600030101010101" pitchFamily="2" charset="-122"/>
              </a:endParaRPr>
            </a:p>
          </p:txBody>
        </p:sp>
        <p:graphicFrame>
          <p:nvGraphicFramePr>
            <p:cNvPr id="36" name="对象 35"/>
            <p:cNvGraphicFramePr/>
            <p:nvPr/>
          </p:nvGraphicFramePr>
          <p:xfrm>
            <a:off x="4248" y="7378"/>
            <a:ext cx="5750" cy="1399"/>
          </p:xfrm>
          <a:graphic>
            <a:graphicData uri="http://schemas.openxmlformats.org/presentationml/2006/ole">
              <mc:AlternateContent xmlns:mc="http://schemas.openxmlformats.org/markup-compatibility/2006">
                <mc:Choice xmlns:v="urn:schemas-microsoft-com:vml" Requires="v">
                  <p:oleObj spid="_x0000_s37" name="" r:id="rId9" imgW="4459605" imgH="1125220" progId="Equation.DSMT4">
                    <p:embed/>
                  </p:oleObj>
                </mc:Choice>
                <mc:Fallback>
                  <p:oleObj name="" r:id="rId9" imgW="4459605" imgH="1125220" progId="Equation.DSMT4">
                    <p:embed/>
                    <p:pic>
                      <p:nvPicPr>
                        <p:cNvPr id="0" name="图片 36"/>
                        <p:cNvPicPr/>
                        <p:nvPr/>
                      </p:nvPicPr>
                      <p:blipFill>
                        <a:blip r:embed="rId10"/>
                        <a:stretch>
                          <a:fillRect/>
                        </a:stretch>
                      </p:blipFill>
                      <p:spPr>
                        <a:xfrm>
                          <a:off x="4248" y="7378"/>
                          <a:ext cx="5750" cy="1399"/>
                        </a:xfrm>
                        <a:prstGeom prst="rect">
                          <a:avLst/>
                        </a:prstGeom>
                      </p:spPr>
                    </p:pic>
                  </p:oleObj>
                </mc:Fallback>
              </mc:AlternateContent>
            </a:graphicData>
          </a:graphic>
        </p:graphicFrame>
        <p:graphicFrame>
          <p:nvGraphicFramePr>
            <p:cNvPr id="38" name="对象 37"/>
            <p:cNvGraphicFramePr/>
            <p:nvPr/>
          </p:nvGraphicFramePr>
          <p:xfrm>
            <a:off x="11631" y="7746"/>
            <a:ext cx="2910" cy="663"/>
          </p:xfrm>
          <a:graphic>
            <a:graphicData uri="http://schemas.openxmlformats.org/presentationml/2006/ole">
              <mc:AlternateContent xmlns:mc="http://schemas.openxmlformats.org/markup-compatibility/2006">
                <mc:Choice xmlns:v="urn:schemas-microsoft-com:vml" Requires="v">
                  <p:oleObj spid="_x0000_s39" name="" r:id="rId11" imgW="1847850" imgH="421005" progId="Equation.DSMT4">
                    <p:embed/>
                  </p:oleObj>
                </mc:Choice>
                <mc:Fallback>
                  <p:oleObj name="" r:id="rId11" imgW="1847850" imgH="421005" progId="Equation.DSMT4">
                    <p:embed/>
                    <p:pic>
                      <p:nvPicPr>
                        <p:cNvPr id="0" name="图片 38"/>
                        <p:cNvPicPr/>
                        <p:nvPr/>
                      </p:nvPicPr>
                      <p:blipFill>
                        <a:blip r:embed="rId12"/>
                        <a:stretch>
                          <a:fillRect/>
                        </a:stretch>
                      </p:blipFill>
                      <p:spPr>
                        <a:xfrm>
                          <a:off x="11631" y="7746"/>
                          <a:ext cx="2910" cy="663"/>
                        </a:xfrm>
                        <a:prstGeom prst="rect">
                          <a:avLst/>
                        </a:prstGeom>
                      </p:spPr>
                    </p:pic>
                  </p:oleObj>
                </mc:Fallback>
              </mc:AlternateContent>
            </a:graphicData>
          </a:graphic>
        </p:graphicFrame>
      </p:grpSp>
      <p:sp>
        <p:nvSpPr>
          <p:cNvPr id="3" name="矩形 2"/>
          <p:cNvSpPr/>
          <p:nvPr/>
        </p:nvSpPr>
        <p:spPr bwMode="auto">
          <a:xfrm>
            <a:off x="1005205" y="993775"/>
            <a:ext cx="4251960" cy="424815"/>
          </a:xfrm>
          <a:prstGeom prst="rect">
            <a:avLst/>
          </a:prstGeom>
          <a:solidFill>
            <a:srgbClr val="335C80"/>
          </a:solidFill>
          <a:ln>
            <a:noFill/>
          </a:ln>
        </p:spPr>
        <p:txBody>
          <a:bodyPr vert="horz" wrap="square" lIns="91440" tIns="45720" rIns="91440" bIns="45720" numCol="1" rtlCol="0" anchor="t" anchorCtr="0" compatLnSpc="1"/>
          <a:p>
            <a:pPr algn="ctr"/>
            <a:r>
              <a:rPr lang="zh-CN" altLang="en-US" sz="2400" dirty="0">
                <a:solidFill>
                  <a:schemeClr val="bg1"/>
                </a:solidFill>
                <a:cs typeface="+mn-ea"/>
                <a:sym typeface="+mn-lt"/>
              </a:rPr>
              <a:t>非线性拟合</a:t>
            </a:r>
            <a:r>
              <a:rPr lang="en-US" altLang="zh-CN" sz="2400" dirty="0">
                <a:solidFill>
                  <a:schemeClr val="bg1"/>
                </a:solidFill>
                <a:cs typeface="+mn-ea"/>
                <a:sym typeface="+mn-lt"/>
              </a:rPr>
              <a:t>——</a:t>
            </a:r>
            <a:r>
              <a:rPr lang="zh-CN" altLang="en-US" sz="2400" dirty="0">
                <a:solidFill>
                  <a:schemeClr val="bg1"/>
                </a:solidFill>
                <a:cs typeface="+mn-ea"/>
                <a:sym typeface="+mn-lt"/>
              </a:rPr>
              <a:t>多项式拟合</a:t>
            </a:r>
            <a:endParaRPr lang="zh-CN" altLang="en-US"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5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fltVal val="0"/>
                                          </p:val>
                                        </p:tav>
                                        <p:tav tm="100000">
                                          <p:val>
                                            <p:strVal val="#ppt_w"/>
                                          </p:val>
                                        </p:tav>
                                      </p:tavLst>
                                    </p:anim>
                                    <p:anim calcmode="lin" valueType="num">
                                      <p:cBhvr>
                                        <p:cTn id="8" dur="400" fill="hold"/>
                                        <p:tgtEl>
                                          <p:spTgt spid="3"/>
                                        </p:tgtEl>
                                        <p:attrNameLst>
                                          <p:attrName>ppt_h</p:attrName>
                                        </p:attrNameLst>
                                      </p:cBhvr>
                                      <p:tavLst>
                                        <p:tav tm="0">
                                          <p:val>
                                            <p:fltVal val="0"/>
                                          </p:val>
                                        </p:tav>
                                        <p:tav tm="100000">
                                          <p:val>
                                            <p:strVal val="#ppt_h"/>
                                          </p:val>
                                        </p:tav>
                                      </p:tavLst>
                                    </p:anim>
                                    <p:animEffect transition="in" filter="fade">
                                      <p:cBhvr>
                                        <p:cTn id="9" dur="400"/>
                                        <p:tgtEl>
                                          <p:spTgt spid="3"/>
                                        </p:tgtEl>
                                      </p:cBhvr>
                                    </p:animEffect>
                                  </p:childTnLst>
                                </p:cTn>
                              </p:par>
                            </p:childTnLst>
                          </p:cTn>
                        </p:par>
                        <p:par>
                          <p:cTn id="10" fill="hold">
                            <p:stCondLst>
                              <p:cond delay="85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曲线拟合</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1" name="文本框 27"/>
          <p:cNvSpPr txBox="1"/>
          <p:nvPr/>
        </p:nvSpPr>
        <p:spPr>
          <a:xfrm>
            <a:off x="1426318" y="1418496"/>
            <a:ext cx="9513813" cy="4537543"/>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455">
              <a:lnSpc>
                <a:spcPct val="130000"/>
              </a:lnSpc>
            </a:pPr>
            <a:endParaRPr lang="zh-CN" altLang="en-US" sz="1600" dirty="0">
              <a:cs typeface="+mn-ea"/>
              <a:sym typeface="+mn-lt"/>
            </a:endParaRPr>
          </a:p>
        </p:txBody>
      </p:sp>
      <p:grpSp>
        <p:nvGrpSpPr>
          <p:cNvPr id="8" name="组合 7"/>
          <p:cNvGrpSpPr/>
          <p:nvPr/>
        </p:nvGrpSpPr>
        <p:grpSpPr>
          <a:xfrm>
            <a:off x="1703705" y="1816735"/>
            <a:ext cx="8958580" cy="3716020"/>
            <a:chOff x="2683" y="3401"/>
            <a:chExt cx="14108" cy="5852"/>
          </a:xfrm>
        </p:grpSpPr>
        <p:sp>
          <p:nvSpPr>
            <p:cNvPr id="15" name="文本框 14"/>
            <p:cNvSpPr txBox="1"/>
            <p:nvPr/>
          </p:nvSpPr>
          <p:spPr>
            <a:xfrm>
              <a:off x="2683" y="3401"/>
              <a:ext cx="14109" cy="3779"/>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解得关于          的线性方程组，用矩阵表示为：</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                                                </a:t>
              </a:r>
              <a:r>
                <a:rPr lang="zh-CN" altLang="zh-CN" sz="2000" dirty="0">
                  <a:ln>
                    <a:noFill/>
                  </a:ln>
                  <a:effectLst/>
                  <a:latin typeface="Calibri" panose="020F0502020204030204" pitchFamily="34" charset="0"/>
                  <a:ea typeface="SimSun" panose="02010600030101010101" pitchFamily="2" charset="-122"/>
                  <a:cs typeface="Times New Roman" panose="02020603050405020304" pitchFamily="18" charset="0"/>
                </a:rPr>
                <a:t>(2.5)</a:t>
              </a:r>
              <a:endParaRPr lang="zh-CN" altLang="en-US" sz="2500" dirty="0" smtClean="0">
                <a:latin typeface="SimSun" panose="02010600030101010101" pitchFamily="2" charset="-122"/>
                <a:ea typeface="SimSun" panose="02010600030101010101" pitchFamily="2" charset="-122"/>
              </a:endParaRPr>
            </a:p>
          </p:txBody>
        </p:sp>
        <p:graphicFrame>
          <p:nvGraphicFramePr>
            <p:cNvPr id="2" name="对象 1"/>
            <p:cNvGraphicFramePr/>
            <p:nvPr/>
          </p:nvGraphicFramePr>
          <p:xfrm>
            <a:off x="5867" y="3672"/>
            <a:ext cx="2371" cy="699"/>
          </p:xfrm>
          <a:graphic>
            <a:graphicData uri="http://schemas.openxmlformats.org/presentationml/2006/ole">
              <mc:AlternateContent xmlns:mc="http://schemas.openxmlformats.org/markup-compatibility/2006">
                <mc:Choice xmlns:v="urn:schemas-microsoft-com:vml" Requires="v">
                  <p:oleObj spid="_x0000_s3" name="" r:id="rId1" imgW="1505585" imgH="443865" progId="Equation.DSMT4">
                    <p:embed/>
                  </p:oleObj>
                </mc:Choice>
                <mc:Fallback>
                  <p:oleObj name="" r:id="rId1" imgW="1505585" imgH="443865" progId="Equation.DSMT4">
                    <p:embed/>
                    <p:pic>
                      <p:nvPicPr>
                        <p:cNvPr id="0" name="图片 2"/>
                        <p:cNvPicPr/>
                        <p:nvPr/>
                      </p:nvPicPr>
                      <p:blipFill>
                        <a:blip r:embed="rId2"/>
                        <a:stretch>
                          <a:fillRect/>
                        </a:stretch>
                      </p:blipFill>
                      <p:spPr>
                        <a:xfrm>
                          <a:off x="5867" y="3672"/>
                          <a:ext cx="2371" cy="699"/>
                        </a:xfrm>
                        <a:prstGeom prst="rect">
                          <a:avLst/>
                        </a:prstGeom>
                      </p:spPr>
                    </p:pic>
                  </p:oleObj>
                </mc:Fallback>
              </mc:AlternateContent>
            </a:graphicData>
          </a:graphic>
        </p:graphicFrame>
        <p:graphicFrame>
          <p:nvGraphicFramePr>
            <p:cNvPr id="4" name="对象 3"/>
            <p:cNvGraphicFramePr/>
            <p:nvPr/>
          </p:nvGraphicFramePr>
          <p:xfrm>
            <a:off x="3911" y="4531"/>
            <a:ext cx="7710" cy="4722"/>
          </p:xfrm>
          <a:graphic>
            <a:graphicData uri="http://schemas.openxmlformats.org/presentationml/2006/ole">
              <mc:AlternateContent xmlns:mc="http://schemas.openxmlformats.org/markup-compatibility/2006">
                <mc:Choice xmlns:v="urn:schemas-microsoft-com:vml" Requires="v">
                  <p:oleObj spid="_x0000_s6" name="" r:id="rId3" imgW="4895850" imgH="2998470" progId="Equation.DSMT4">
                    <p:embed/>
                  </p:oleObj>
                </mc:Choice>
                <mc:Fallback>
                  <p:oleObj name="" r:id="rId3" imgW="4895850" imgH="2998470" progId="Equation.DSMT4">
                    <p:embed/>
                    <p:pic>
                      <p:nvPicPr>
                        <p:cNvPr id="0" name="图片 5"/>
                        <p:cNvPicPr/>
                        <p:nvPr/>
                      </p:nvPicPr>
                      <p:blipFill>
                        <a:blip r:embed="rId4"/>
                        <a:stretch>
                          <a:fillRect/>
                        </a:stretch>
                      </p:blipFill>
                      <p:spPr>
                        <a:xfrm>
                          <a:off x="3911" y="4531"/>
                          <a:ext cx="7710" cy="4722"/>
                        </a:xfrm>
                        <a:prstGeom prst="rect">
                          <a:avLst/>
                        </a:prstGeom>
                      </p:spPr>
                    </p:pic>
                  </p:oleObj>
                </mc:Fallback>
              </mc:AlternateContent>
            </a:graphicData>
          </a:graphic>
        </p:graphicFrame>
      </p:grpSp>
      <p:sp>
        <p:nvSpPr>
          <p:cNvPr id="7" name="矩形 6"/>
          <p:cNvSpPr/>
          <p:nvPr/>
        </p:nvSpPr>
        <p:spPr bwMode="auto">
          <a:xfrm>
            <a:off x="1005205" y="993775"/>
            <a:ext cx="4251960" cy="424815"/>
          </a:xfrm>
          <a:prstGeom prst="rect">
            <a:avLst/>
          </a:prstGeom>
          <a:solidFill>
            <a:srgbClr val="335C80"/>
          </a:solidFill>
          <a:ln>
            <a:noFill/>
          </a:ln>
        </p:spPr>
        <p:txBody>
          <a:bodyPr vert="horz" wrap="square" lIns="91440" tIns="45720" rIns="91440" bIns="45720" numCol="1" rtlCol="0" anchor="t" anchorCtr="0" compatLnSpc="1"/>
          <a:p>
            <a:pPr algn="ctr"/>
            <a:r>
              <a:rPr lang="zh-CN" altLang="en-US" sz="2400" dirty="0">
                <a:solidFill>
                  <a:schemeClr val="bg1"/>
                </a:solidFill>
                <a:cs typeface="+mn-ea"/>
                <a:sym typeface="+mn-lt"/>
              </a:rPr>
              <a:t>非线性拟合</a:t>
            </a:r>
            <a:r>
              <a:rPr lang="en-US" altLang="zh-CN" sz="2400" dirty="0">
                <a:solidFill>
                  <a:schemeClr val="bg1"/>
                </a:solidFill>
                <a:cs typeface="+mn-ea"/>
                <a:sym typeface="+mn-lt"/>
              </a:rPr>
              <a:t>——</a:t>
            </a:r>
            <a:r>
              <a:rPr lang="zh-CN" altLang="en-US" sz="2400" dirty="0">
                <a:solidFill>
                  <a:schemeClr val="bg1"/>
                </a:solidFill>
                <a:cs typeface="+mn-ea"/>
                <a:sym typeface="+mn-lt"/>
              </a:rPr>
              <a:t>多项式拟合</a:t>
            </a:r>
            <a:endParaRPr lang="zh-CN" altLang="en-US"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曲线拟合</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1" name="文本框 27"/>
          <p:cNvSpPr txBox="1"/>
          <p:nvPr/>
        </p:nvSpPr>
        <p:spPr>
          <a:xfrm>
            <a:off x="1426318" y="1418496"/>
            <a:ext cx="9513813" cy="4537543"/>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455">
              <a:lnSpc>
                <a:spcPct val="130000"/>
              </a:lnSpc>
            </a:pPr>
            <a:endParaRPr lang="zh-CN" altLang="en-US" sz="1600" dirty="0">
              <a:cs typeface="+mn-ea"/>
              <a:sym typeface="+mn-lt"/>
            </a:endParaRPr>
          </a:p>
        </p:txBody>
      </p:sp>
      <p:sp>
        <p:nvSpPr>
          <p:cNvPr id="27" name="矩形 26"/>
          <p:cNvSpPr/>
          <p:nvPr/>
        </p:nvSpPr>
        <p:spPr bwMode="auto">
          <a:xfrm>
            <a:off x="1005205" y="993775"/>
            <a:ext cx="6652895" cy="424815"/>
          </a:xfrm>
          <a:prstGeom prst="rect">
            <a:avLst/>
          </a:prstGeom>
          <a:solidFill>
            <a:srgbClr val="335C80"/>
          </a:solidFill>
          <a:ln>
            <a:noFill/>
          </a:ln>
        </p:spPr>
        <p:txBody>
          <a:bodyPr vert="horz" wrap="square" lIns="91440" tIns="45720" rIns="91440" bIns="45720" numCol="1" rtlCol="0" anchor="t" anchorCtr="0" compatLnSpc="1"/>
          <a:p>
            <a:pPr algn="ctr"/>
            <a:r>
              <a:rPr lang="zh-CN" altLang="en-US" sz="2500" dirty="0">
                <a:solidFill>
                  <a:schemeClr val="bg1"/>
                </a:solidFill>
                <a:cs typeface="+mn-ea"/>
                <a:sym typeface="+mn-lt"/>
              </a:rPr>
              <a:t>非线性拟合</a:t>
            </a:r>
            <a:r>
              <a:rPr lang="en-US" altLang="zh-CN" sz="2500" dirty="0">
                <a:solidFill>
                  <a:schemeClr val="bg1"/>
                </a:solidFill>
                <a:cs typeface="+mn-ea"/>
                <a:sym typeface="+mn-lt"/>
              </a:rPr>
              <a:t>——</a:t>
            </a:r>
            <a:r>
              <a:rPr lang="zh-CN" altLang="en-US" sz="2500" dirty="0">
                <a:solidFill>
                  <a:schemeClr val="bg1"/>
                </a:solidFill>
                <a:cs typeface="+mn-ea"/>
                <a:sym typeface="+mn-ea"/>
              </a:rPr>
              <a:t>可化为线性拟合的非线性拟合</a:t>
            </a:r>
            <a:endParaRPr lang="zh-CN" altLang="en-US" sz="2500" dirty="0">
              <a:solidFill>
                <a:schemeClr val="bg1"/>
              </a:solidFill>
              <a:cs typeface="+mn-ea"/>
            </a:endParaRPr>
          </a:p>
          <a:p>
            <a:pPr algn="ctr"/>
            <a:endParaRPr lang="zh-CN" altLang="en-US" sz="2500" dirty="0">
              <a:solidFill>
                <a:schemeClr val="bg1"/>
              </a:solidFill>
              <a:cs typeface="+mn-ea"/>
              <a:sym typeface="+mn-lt"/>
            </a:endParaRPr>
          </a:p>
        </p:txBody>
      </p:sp>
      <p:sp>
        <p:nvSpPr>
          <p:cNvPr id="6" name="文本框 5"/>
          <p:cNvSpPr txBox="1"/>
          <p:nvPr/>
        </p:nvSpPr>
        <p:spPr>
          <a:xfrm>
            <a:off x="1570990" y="1704340"/>
            <a:ext cx="9223375" cy="1245235"/>
          </a:xfrm>
          <a:prstGeom prst="rect">
            <a:avLst/>
          </a:prstGeom>
          <a:noFill/>
        </p:spPr>
        <p:txBody>
          <a:bodyPr wrap="square" rtlCol="0" anchor="t">
            <a:spAutoFit/>
          </a:bodyPr>
          <a:p>
            <a:pPr indent="619125" algn="l" fontAlgn="auto">
              <a:lnSpc>
                <a:spcPct val="150000"/>
              </a:lnSpc>
            </a:pPr>
            <a:r>
              <a:rPr lang="zh-CN" altLang="en-US" sz="2500" dirty="0" smtClean="0">
                <a:latin typeface="SimSun" panose="02010600030101010101" pitchFamily="2" charset="-122"/>
                <a:ea typeface="SimSun" panose="02010600030101010101" pitchFamily="2" charset="-122"/>
                <a:sym typeface="+mn-ea"/>
              </a:rPr>
              <a:t>一些非线性拟合的问题可以通过适当的变量替换转化为线性拟合问题，按照线性拟合的方式求解后还原为原变量。</a:t>
            </a:r>
            <a:endParaRPr lang="zh-CN" altLang="en-US" sz="2500" dirty="0" smtClean="0">
              <a:latin typeface="SimSun" panose="02010600030101010101" pitchFamily="2" charset="-122"/>
              <a:ea typeface="SimSun"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50"/>
                                  </p:stCondLst>
                                  <p:childTnLst>
                                    <p:set>
                                      <p:cBhvr>
                                        <p:cTn id="6" dur="1" fill="hold">
                                          <p:stCondLst>
                                            <p:cond delay="0"/>
                                          </p:stCondLst>
                                        </p:cTn>
                                        <p:tgtEl>
                                          <p:spTgt spid="27"/>
                                        </p:tgtEl>
                                        <p:attrNameLst>
                                          <p:attrName>style.visibility</p:attrName>
                                        </p:attrNameLst>
                                      </p:cBhvr>
                                      <p:to>
                                        <p:strVal val="visible"/>
                                      </p:to>
                                    </p:set>
                                    <p:anim calcmode="lin" valueType="num">
                                      <p:cBhvr>
                                        <p:cTn id="7" dur="400" fill="hold"/>
                                        <p:tgtEl>
                                          <p:spTgt spid="27"/>
                                        </p:tgtEl>
                                        <p:attrNameLst>
                                          <p:attrName>ppt_w</p:attrName>
                                        </p:attrNameLst>
                                      </p:cBhvr>
                                      <p:tavLst>
                                        <p:tav tm="0">
                                          <p:val>
                                            <p:fltVal val="0"/>
                                          </p:val>
                                        </p:tav>
                                        <p:tav tm="100000">
                                          <p:val>
                                            <p:strVal val="#ppt_w"/>
                                          </p:val>
                                        </p:tav>
                                      </p:tavLst>
                                    </p:anim>
                                    <p:anim calcmode="lin" valueType="num">
                                      <p:cBhvr>
                                        <p:cTn id="8" dur="400" fill="hold"/>
                                        <p:tgtEl>
                                          <p:spTgt spid="27"/>
                                        </p:tgtEl>
                                        <p:attrNameLst>
                                          <p:attrName>ppt_h</p:attrName>
                                        </p:attrNameLst>
                                      </p:cBhvr>
                                      <p:tavLst>
                                        <p:tav tm="0">
                                          <p:val>
                                            <p:fltVal val="0"/>
                                          </p:val>
                                        </p:tav>
                                        <p:tav tm="100000">
                                          <p:val>
                                            <p:strVal val="#ppt_h"/>
                                          </p:val>
                                        </p:tav>
                                      </p:tavLst>
                                    </p:anim>
                                    <p:animEffect transition="in" filter="fade">
                                      <p:cBhvr>
                                        <p:cTn id="9" dur="400"/>
                                        <p:tgtEl>
                                          <p:spTgt spid="27"/>
                                        </p:tgtEl>
                                      </p:cBhvr>
                                    </p:animEffect>
                                  </p:childTnLst>
                                </p:cTn>
                              </p:par>
                            </p:childTnLst>
                          </p:cTn>
                        </p:par>
                        <p:par>
                          <p:cTn id="10" fill="hold">
                            <p:stCondLst>
                              <p:cond delay="85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7" grpId="0" bldLvl="0" animBg="1"/>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曲线拟合</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1" name="文本框 27"/>
          <p:cNvSpPr txBox="1"/>
          <p:nvPr/>
        </p:nvSpPr>
        <p:spPr>
          <a:xfrm>
            <a:off x="1426318" y="1418496"/>
            <a:ext cx="9513813" cy="4537543"/>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455">
              <a:lnSpc>
                <a:spcPct val="130000"/>
              </a:lnSpc>
            </a:pPr>
            <a:endParaRPr lang="zh-CN" altLang="en-US" sz="1600" dirty="0">
              <a:cs typeface="+mn-ea"/>
              <a:sym typeface="+mn-lt"/>
            </a:endParaRPr>
          </a:p>
        </p:txBody>
      </p:sp>
      <p:grpSp>
        <p:nvGrpSpPr>
          <p:cNvPr id="44" name="组合 43"/>
          <p:cNvGrpSpPr/>
          <p:nvPr/>
        </p:nvGrpSpPr>
        <p:grpSpPr>
          <a:xfrm>
            <a:off x="1522730" y="4070985"/>
            <a:ext cx="8769350" cy="1346835"/>
            <a:chOff x="2695" y="4089"/>
            <a:chExt cx="13810" cy="2121"/>
          </a:xfrm>
        </p:grpSpPr>
        <p:sp>
          <p:nvSpPr>
            <p:cNvPr id="35" name="文本框 34"/>
            <p:cNvSpPr txBox="1"/>
            <p:nvPr/>
          </p:nvSpPr>
          <p:spPr>
            <a:xfrm>
              <a:off x="2695" y="4089"/>
              <a:ext cx="13810" cy="1961"/>
            </a:xfrm>
            <a:prstGeom prst="rect">
              <a:avLst/>
            </a:prstGeom>
            <a:noFill/>
          </p:spPr>
          <p:txBody>
            <a:bodyPr wrap="square" rtlCol="0" anchor="t">
              <a:spAutoFit/>
            </a:bodyPr>
            <a:p>
              <a:pPr indent="619125" algn="l" fontAlgn="auto">
                <a:lnSpc>
                  <a:spcPct val="150000"/>
                </a:lnSpc>
              </a:pPr>
              <a:r>
                <a:rPr lang="zh-CN" altLang="en-US" sz="2500" dirty="0" smtClean="0">
                  <a:latin typeface="SimSun" panose="02010600030101010101" pitchFamily="2" charset="-122"/>
                  <a:ea typeface="SimSun" panose="02010600030101010101" pitchFamily="2" charset="-122"/>
                  <a:sym typeface="+mn-ea"/>
                </a:rPr>
                <a:t>求出    ，再由        ，可得       。则求得拟合函数为          。</a:t>
              </a:r>
              <a:endParaRPr lang="zh-CN" altLang="en-US" sz="2500" dirty="0" smtClean="0">
                <a:latin typeface="SimSun" panose="02010600030101010101" pitchFamily="2" charset="-122"/>
                <a:ea typeface="SimSun" panose="02010600030101010101" pitchFamily="2" charset="-122"/>
                <a:sym typeface="+mn-ea"/>
              </a:endParaRPr>
            </a:p>
          </p:txBody>
        </p:sp>
        <p:graphicFrame>
          <p:nvGraphicFramePr>
            <p:cNvPr id="36" name="对象 35"/>
            <p:cNvGraphicFramePr/>
            <p:nvPr/>
          </p:nvGraphicFramePr>
          <p:xfrm>
            <a:off x="4705" y="4383"/>
            <a:ext cx="1157" cy="763"/>
          </p:xfrm>
          <a:graphic>
            <a:graphicData uri="http://schemas.openxmlformats.org/presentationml/2006/ole">
              <mc:AlternateContent xmlns:mc="http://schemas.openxmlformats.org/markup-compatibility/2006">
                <mc:Choice xmlns:v="urn:schemas-microsoft-com:vml" Requires="v">
                  <p:oleObj spid="_x0000_s37" name="" r:id="rId1" imgW="694690" imgH="477520" progId="Equation.DSMT4">
                    <p:embed/>
                  </p:oleObj>
                </mc:Choice>
                <mc:Fallback>
                  <p:oleObj name="" r:id="rId1" imgW="694690" imgH="477520" progId="Equation.DSMT4">
                    <p:embed/>
                    <p:pic>
                      <p:nvPicPr>
                        <p:cNvPr id="0" name="图片 36"/>
                        <p:cNvPicPr/>
                        <p:nvPr/>
                      </p:nvPicPr>
                      <p:blipFill>
                        <a:blip r:embed="rId2"/>
                        <a:stretch>
                          <a:fillRect/>
                        </a:stretch>
                      </p:blipFill>
                      <p:spPr>
                        <a:xfrm>
                          <a:off x="4705" y="4383"/>
                          <a:ext cx="1157" cy="763"/>
                        </a:xfrm>
                        <a:prstGeom prst="rect">
                          <a:avLst/>
                        </a:prstGeom>
                      </p:spPr>
                    </p:pic>
                  </p:oleObj>
                </mc:Fallback>
              </mc:AlternateContent>
            </a:graphicData>
          </a:graphic>
        </p:graphicFrame>
        <p:graphicFrame>
          <p:nvGraphicFramePr>
            <p:cNvPr id="38" name="对象 37"/>
            <p:cNvGraphicFramePr/>
            <p:nvPr/>
          </p:nvGraphicFramePr>
          <p:xfrm>
            <a:off x="7369" y="4262"/>
            <a:ext cx="1784" cy="776"/>
          </p:xfrm>
          <a:graphic>
            <a:graphicData uri="http://schemas.openxmlformats.org/presentationml/2006/ole">
              <mc:AlternateContent xmlns:mc="http://schemas.openxmlformats.org/markup-compatibility/2006">
                <mc:Choice xmlns:v="urn:schemas-microsoft-com:vml" Requires="v">
                  <p:oleObj spid="_x0000_s39" name="" r:id="rId3" imgW="1093470" imgH="446405" progId="Equation.DSMT4">
                    <p:embed/>
                  </p:oleObj>
                </mc:Choice>
                <mc:Fallback>
                  <p:oleObj name="" r:id="rId3" imgW="1093470" imgH="446405" progId="Equation.DSMT4">
                    <p:embed/>
                    <p:pic>
                      <p:nvPicPr>
                        <p:cNvPr id="0" name="图片 38"/>
                        <p:cNvPicPr/>
                        <p:nvPr/>
                      </p:nvPicPr>
                      <p:blipFill>
                        <a:blip r:embed="rId4"/>
                        <a:stretch>
                          <a:fillRect/>
                        </a:stretch>
                      </p:blipFill>
                      <p:spPr>
                        <a:xfrm>
                          <a:off x="7369" y="4262"/>
                          <a:ext cx="1784" cy="776"/>
                        </a:xfrm>
                        <a:prstGeom prst="rect">
                          <a:avLst/>
                        </a:prstGeom>
                      </p:spPr>
                    </p:pic>
                  </p:oleObj>
                </mc:Fallback>
              </mc:AlternateContent>
            </a:graphicData>
          </a:graphic>
        </p:graphicFrame>
        <p:graphicFrame>
          <p:nvGraphicFramePr>
            <p:cNvPr id="40" name="对象 39"/>
            <p:cNvGraphicFramePr/>
            <p:nvPr/>
          </p:nvGraphicFramePr>
          <p:xfrm>
            <a:off x="10984" y="4127"/>
            <a:ext cx="1643" cy="934"/>
          </p:xfrm>
          <a:graphic>
            <a:graphicData uri="http://schemas.openxmlformats.org/presentationml/2006/ole">
              <mc:AlternateContent xmlns:mc="http://schemas.openxmlformats.org/markup-compatibility/2006">
                <mc:Choice xmlns:v="urn:schemas-microsoft-com:vml" Requires="v">
                  <p:oleObj spid="_x0000_s41" name="" r:id="rId5" imgW="1050290" imgH="542290" progId="Equation.DSMT4">
                    <p:embed/>
                  </p:oleObj>
                </mc:Choice>
                <mc:Fallback>
                  <p:oleObj name="" r:id="rId5" imgW="1050290" imgH="542290" progId="Equation.DSMT4">
                    <p:embed/>
                    <p:pic>
                      <p:nvPicPr>
                        <p:cNvPr id="0" name="图片 40"/>
                        <p:cNvPicPr/>
                        <p:nvPr/>
                      </p:nvPicPr>
                      <p:blipFill>
                        <a:blip r:embed="rId6"/>
                        <a:stretch>
                          <a:fillRect/>
                        </a:stretch>
                      </p:blipFill>
                      <p:spPr>
                        <a:xfrm>
                          <a:off x="10984" y="4127"/>
                          <a:ext cx="1643" cy="934"/>
                        </a:xfrm>
                        <a:prstGeom prst="rect">
                          <a:avLst/>
                        </a:prstGeom>
                      </p:spPr>
                    </p:pic>
                  </p:oleObj>
                </mc:Fallback>
              </mc:AlternateContent>
            </a:graphicData>
          </a:graphic>
        </p:graphicFrame>
        <p:graphicFrame>
          <p:nvGraphicFramePr>
            <p:cNvPr id="42" name="对象 41"/>
            <p:cNvGraphicFramePr/>
            <p:nvPr/>
          </p:nvGraphicFramePr>
          <p:xfrm>
            <a:off x="3894" y="5146"/>
            <a:ext cx="2356" cy="1064"/>
          </p:xfrm>
          <a:graphic>
            <a:graphicData uri="http://schemas.openxmlformats.org/presentationml/2006/ole">
              <mc:AlternateContent xmlns:mc="http://schemas.openxmlformats.org/markup-compatibility/2006">
                <mc:Choice xmlns:v="urn:schemas-microsoft-com:vml" Requires="v">
                  <p:oleObj spid="_x0000_s43" name="" r:id="rId7" imgW="1513205" imgH="670560" progId="Equation.DSMT4">
                    <p:embed/>
                  </p:oleObj>
                </mc:Choice>
                <mc:Fallback>
                  <p:oleObj name="" r:id="rId7" imgW="1513205" imgH="670560" progId="Equation.DSMT4">
                    <p:embed/>
                    <p:pic>
                      <p:nvPicPr>
                        <p:cNvPr id="0" name="图片 42"/>
                        <p:cNvPicPr/>
                        <p:nvPr/>
                      </p:nvPicPr>
                      <p:blipFill>
                        <a:blip r:embed="rId8"/>
                        <a:stretch>
                          <a:fillRect/>
                        </a:stretch>
                      </p:blipFill>
                      <p:spPr>
                        <a:xfrm>
                          <a:off x="3894" y="5146"/>
                          <a:ext cx="2356" cy="1064"/>
                        </a:xfrm>
                        <a:prstGeom prst="rect">
                          <a:avLst/>
                        </a:prstGeom>
                      </p:spPr>
                    </p:pic>
                  </p:oleObj>
                </mc:Fallback>
              </mc:AlternateContent>
            </a:graphicData>
          </a:graphic>
        </p:graphicFrame>
      </p:grpSp>
      <p:sp>
        <p:nvSpPr>
          <p:cNvPr id="2" name="矩形 1"/>
          <p:cNvSpPr/>
          <p:nvPr/>
        </p:nvSpPr>
        <p:spPr bwMode="auto">
          <a:xfrm>
            <a:off x="1005205" y="993775"/>
            <a:ext cx="6652895" cy="424815"/>
          </a:xfrm>
          <a:prstGeom prst="rect">
            <a:avLst/>
          </a:prstGeom>
          <a:solidFill>
            <a:srgbClr val="335C80"/>
          </a:solidFill>
          <a:ln>
            <a:noFill/>
          </a:ln>
        </p:spPr>
        <p:txBody>
          <a:bodyPr vert="horz" wrap="square" lIns="91440" tIns="45720" rIns="91440" bIns="45720" numCol="1" rtlCol="0" anchor="t" anchorCtr="0" compatLnSpc="1"/>
          <a:p>
            <a:pPr algn="ctr"/>
            <a:r>
              <a:rPr lang="zh-CN" altLang="en-US" sz="2500" dirty="0">
                <a:solidFill>
                  <a:schemeClr val="bg1"/>
                </a:solidFill>
                <a:cs typeface="+mn-ea"/>
                <a:sym typeface="+mn-lt"/>
              </a:rPr>
              <a:t>非线性拟合</a:t>
            </a:r>
            <a:r>
              <a:rPr lang="en-US" altLang="zh-CN" sz="2500" dirty="0">
                <a:solidFill>
                  <a:schemeClr val="bg1"/>
                </a:solidFill>
                <a:cs typeface="+mn-ea"/>
                <a:sym typeface="+mn-lt"/>
              </a:rPr>
              <a:t>——</a:t>
            </a:r>
            <a:r>
              <a:rPr lang="zh-CN" altLang="en-US" sz="2500" dirty="0">
                <a:solidFill>
                  <a:schemeClr val="bg1"/>
                </a:solidFill>
                <a:cs typeface="+mn-ea"/>
                <a:sym typeface="+mn-ea"/>
              </a:rPr>
              <a:t>可化为线性拟合的非线性拟合</a:t>
            </a:r>
            <a:endParaRPr lang="zh-CN" altLang="en-US" sz="2500" dirty="0">
              <a:solidFill>
                <a:schemeClr val="bg1"/>
              </a:solidFill>
              <a:cs typeface="+mn-ea"/>
            </a:endParaRPr>
          </a:p>
          <a:p>
            <a:pPr algn="ctr"/>
            <a:endParaRPr lang="zh-CN" altLang="en-US" sz="2500" dirty="0">
              <a:solidFill>
                <a:schemeClr val="bg1"/>
              </a:solidFill>
              <a:cs typeface="+mn-ea"/>
              <a:sym typeface="+mn-lt"/>
            </a:endParaRPr>
          </a:p>
        </p:txBody>
      </p:sp>
      <p:sp>
        <p:nvSpPr>
          <p:cNvPr id="16" name="文本框 15"/>
          <p:cNvSpPr txBox="1"/>
          <p:nvPr/>
        </p:nvSpPr>
        <p:spPr>
          <a:xfrm>
            <a:off x="1546225" y="1723390"/>
            <a:ext cx="3989705" cy="668020"/>
          </a:xfrm>
          <a:prstGeom prst="rect">
            <a:avLst/>
          </a:prstGeom>
          <a:noFill/>
        </p:spPr>
        <p:txBody>
          <a:bodyPr wrap="non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sym typeface="+mn-ea"/>
              </a:rPr>
              <a:t>以指数函数拟合为例。</a:t>
            </a:r>
            <a:endParaRPr lang="zh-CN" altLang="en-US" sz="2500" b="1" dirty="0" smtClean="0">
              <a:latin typeface="SimSun" panose="02010600030101010101" pitchFamily="2" charset="-122"/>
              <a:ea typeface="SimSun" panose="02010600030101010101" pitchFamily="2" charset="-122"/>
              <a:sym typeface="+mn-ea"/>
            </a:endParaRPr>
          </a:p>
        </p:txBody>
      </p:sp>
      <p:grpSp>
        <p:nvGrpSpPr>
          <p:cNvPr id="25" name="组合 24"/>
          <p:cNvGrpSpPr/>
          <p:nvPr/>
        </p:nvGrpSpPr>
        <p:grpSpPr>
          <a:xfrm>
            <a:off x="1524000" y="2294890"/>
            <a:ext cx="9727565" cy="1822450"/>
            <a:chOff x="2545" y="6212"/>
            <a:chExt cx="15319" cy="2870"/>
          </a:xfrm>
        </p:grpSpPr>
        <p:sp>
          <p:nvSpPr>
            <p:cNvPr id="26" name="文本框 25"/>
            <p:cNvSpPr txBox="1"/>
            <p:nvPr/>
          </p:nvSpPr>
          <p:spPr>
            <a:xfrm>
              <a:off x="2545" y="6212"/>
              <a:ext cx="15319" cy="2870"/>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对       两边同时取自然对数有</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令        ，</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则有</a:t>
              </a:r>
              <a:endParaRPr lang="zh-CN" altLang="en-US" sz="2500" dirty="0" smtClean="0">
                <a:latin typeface="SimSun" panose="02010600030101010101" pitchFamily="2" charset="-122"/>
                <a:ea typeface="SimSun" panose="02010600030101010101" pitchFamily="2" charset="-122"/>
              </a:endParaRPr>
            </a:p>
          </p:txBody>
        </p:sp>
        <p:graphicFrame>
          <p:nvGraphicFramePr>
            <p:cNvPr id="27" name="对象 26"/>
            <p:cNvGraphicFramePr/>
            <p:nvPr/>
          </p:nvGraphicFramePr>
          <p:xfrm>
            <a:off x="4290" y="6347"/>
            <a:ext cx="1639" cy="884"/>
          </p:xfrm>
          <a:graphic>
            <a:graphicData uri="http://schemas.openxmlformats.org/presentationml/2006/ole">
              <mc:AlternateContent xmlns:mc="http://schemas.openxmlformats.org/markup-compatibility/2006">
                <mc:Choice xmlns:v="urn:schemas-microsoft-com:vml" Requires="v">
                  <p:oleObj spid="_x0000_s28" name="" r:id="rId9" imgW="1073150" imgH="461010" progId="Equation.DSMT4">
                    <p:embed/>
                  </p:oleObj>
                </mc:Choice>
                <mc:Fallback>
                  <p:oleObj name="" r:id="rId9" imgW="1073150" imgH="461010" progId="Equation.DSMT4">
                    <p:embed/>
                    <p:pic>
                      <p:nvPicPr>
                        <p:cNvPr id="0" name="图片 7"/>
                        <p:cNvPicPr/>
                        <p:nvPr/>
                      </p:nvPicPr>
                      <p:blipFill>
                        <a:blip r:embed="rId10"/>
                        <a:stretch>
                          <a:fillRect/>
                        </a:stretch>
                      </p:blipFill>
                      <p:spPr>
                        <a:xfrm>
                          <a:off x="4290" y="6347"/>
                          <a:ext cx="1639" cy="884"/>
                        </a:xfrm>
                        <a:prstGeom prst="rect">
                          <a:avLst/>
                        </a:prstGeom>
                      </p:spPr>
                    </p:pic>
                  </p:oleObj>
                </mc:Fallback>
              </mc:AlternateContent>
            </a:graphicData>
          </a:graphic>
        </p:graphicFrame>
        <p:graphicFrame>
          <p:nvGraphicFramePr>
            <p:cNvPr id="29" name="对象 28"/>
            <p:cNvGraphicFramePr/>
            <p:nvPr/>
          </p:nvGraphicFramePr>
          <p:xfrm>
            <a:off x="11027" y="6375"/>
            <a:ext cx="3389" cy="829"/>
          </p:xfrm>
          <a:graphic>
            <a:graphicData uri="http://schemas.openxmlformats.org/presentationml/2006/ole">
              <mc:AlternateContent xmlns:mc="http://schemas.openxmlformats.org/markup-compatibility/2006">
                <mc:Choice xmlns:v="urn:schemas-microsoft-com:vml" Requires="v">
                  <p:oleObj spid="_x0000_s30" name="" r:id="rId11" imgW="2072005" imgH="476885" progId="Equation.DSMT4">
                    <p:embed/>
                  </p:oleObj>
                </mc:Choice>
                <mc:Fallback>
                  <p:oleObj name="" r:id="rId11" imgW="2072005" imgH="476885" progId="Equation.DSMT4">
                    <p:embed/>
                    <p:pic>
                      <p:nvPicPr>
                        <p:cNvPr id="0" name="图片 27"/>
                        <p:cNvPicPr/>
                        <p:nvPr/>
                      </p:nvPicPr>
                      <p:blipFill>
                        <a:blip r:embed="rId12"/>
                        <a:stretch>
                          <a:fillRect/>
                        </a:stretch>
                      </p:blipFill>
                      <p:spPr>
                        <a:xfrm>
                          <a:off x="11027" y="6375"/>
                          <a:ext cx="3389" cy="829"/>
                        </a:xfrm>
                        <a:prstGeom prst="rect">
                          <a:avLst/>
                        </a:prstGeom>
                      </p:spPr>
                    </p:pic>
                  </p:oleObj>
                </mc:Fallback>
              </mc:AlternateContent>
            </a:graphicData>
          </a:graphic>
        </p:graphicFrame>
        <p:graphicFrame>
          <p:nvGraphicFramePr>
            <p:cNvPr id="31" name="对象 30"/>
            <p:cNvGraphicFramePr/>
            <p:nvPr/>
          </p:nvGraphicFramePr>
          <p:xfrm>
            <a:off x="6704" y="7316"/>
            <a:ext cx="1695" cy="658"/>
          </p:xfrm>
          <a:graphic>
            <a:graphicData uri="http://schemas.openxmlformats.org/presentationml/2006/ole">
              <mc:AlternateContent xmlns:mc="http://schemas.openxmlformats.org/markup-compatibility/2006">
                <mc:Choice xmlns:v="urn:schemas-microsoft-com:vml" Requires="v">
                  <p:oleObj spid="_x0000_s32" name="" r:id="rId13" imgW="1178560" imgH="415925" progId="Equation.DSMT4">
                    <p:embed/>
                  </p:oleObj>
                </mc:Choice>
                <mc:Fallback>
                  <p:oleObj name="" r:id="rId13" imgW="1178560" imgH="415925" progId="Equation.DSMT4">
                    <p:embed/>
                    <p:pic>
                      <p:nvPicPr>
                        <p:cNvPr id="0" name="图片 28"/>
                        <p:cNvPicPr/>
                        <p:nvPr/>
                      </p:nvPicPr>
                      <p:blipFill>
                        <a:blip r:embed="rId14"/>
                        <a:stretch>
                          <a:fillRect/>
                        </a:stretch>
                      </p:blipFill>
                      <p:spPr>
                        <a:xfrm>
                          <a:off x="6704" y="7316"/>
                          <a:ext cx="1695" cy="658"/>
                        </a:xfrm>
                        <a:prstGeom prst="rect">
                          <a:avLst/>
                        </a:prstGeom>
                      </p:spPr>
                    </p:pic>
                  </p:oleObj>
                </mc:Fallback>
              </mc:AlternateContent>
            </a:graphicData>
          </a:graphic>
        </p:graphicFrame>
        <p:graphicFrame>
          <p:nvGraphicFramePr>
            <p:cNvPr id="33" name="对象 32"/>
            <p:cNvGraphicFramePr/>
            <p:nvPr/>
          </p:nvGraphicFramePr>
          <p:xfrm>
            <a:off x="4473" y="7316"/>
            <a:ext cx="1402" cy="739"/>
          </p:xfrm>
          <a:graphic>
            <a:graphicData uri="http://schemas.openxmlformats.org/presentationml/2006/ole">
              <mc:AlternateContent xmlns:mc="http://schemas.openxmlformats.org/markup-compatibility/2006">
                <mc:Choice xmlns:v="urn:schemas-microsoft-com:vml" Requires="v">
                  <p:oleObj spid="_x0000_s34" name="" r:id="rId15" imgW="1546225" imgH="554355" progId="Equation.DSMT4">
                    <p:embed/>
                  </p:oleObj>
                </mc:Choice>
                <mc:Fallback>
                  <p:oleObj name="" r:id="rId15" imgW="1546225" imgH="554355" progId="Equation.DSMT4">
                    <p:embed/>
                    <p:pic>
                      <p:nvPicPr>
                        <p:cNvPr id="0" name="图片 30"/>
                        <p:cNvPicPr/>
                        <p:nvPr/>
                      </p:nvPicPr>
                      <p:blipFill>
                        <a:blip r:embed="rId16"/>
                        <a:stretch>
                          <a:fillRect/>
                        </a:stretch>
                      </p:blipFill>
                      <p:spPr>
                        <a:xfrm>
                          <a:off x="4473" y="7316"/>
                          <a:ext cx="1402" cy="739"/>
                        </a:xfrm>
                        <a:prstGeom prst="rect">
                          <a:avLst/>
                        </a:prstGeom>
                      </p:spPr>
                    </p:pic>
                  </p:oleObj>
                </mc:Fallback>
              </mc:AlternateContent>
            </a:graphicData>
          </a:graphic>
        </p:graphicFrame>
        <p:graphicFrame>
          <p:nvGraphicFramePr>
            <p:cNvPr id="47" name="对象 46"/>
            <p:cNvGraphicFramePr/>
            <p:nvPr/>
          </p:nvGraphicFramePr>
          <p:xfrm>
            <a:off x="4872" y="8281"/>
            <a:ext cx="3004" cy="801"/>
          </p:xfrm>
          <a:graphic>
            <a:graphicData uri="http://schemas.openxmlformats.org/presentationml/2006/ole">
              <mc:AlternateContent xmlns:mc="http://schemas.openxmlformats.org/markup-compatibility/2006">
                <mc:Choice xmlns:v="urn:schemas-microsoft-com:vml" Requires="v">
                  <p:oleObj spid="_x0000_s48" name="" r:id="rId17" imgW="1874520" imgH="493395" progId="Equation.DSMT4">
                    <p:embed/>
                  </p:oleObj>
                </mc:Choice>
                <mc:Fallback>
                  <p:oleObj name="" r:id="rId17" imgW="1874520" imgH="493395" progId="Equation.DSMT4">
                    <p:embed/>
                    <p:pic>
                      <p:nvPicPr>
                        <p:cNvPr id="0" name="图片 32"/>
                        <p:cNvPicPr/>
                        <p:nvPr/>
                      </p:nvPicPr>
                      <p:blipFill>
                        <a:blip r:embed="rId18"/>
                        <a:stretch>
                          <a:fillRect/>
                        </a:stretch>
                      </p:blipFill>
                      <p:spPr>
                        <a:xfrm>
                          <a:off x="4872" y="8281"/>
                          <a:ext cx="3004" cy="801"/>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ppt_y</p:attrName>
                                        </p:attrNameLst>
                                      </p:cBhvr>
                                      <p:tavLst>
                                        <p:tav tm="0">
                                          <p:val>
                                            <p:strVal val="#ppt_y+#ppt_h*1.125000"/>
                                          </p:val>
                                        </p:tav>
                                        <p:tav tm="100000">
                                          <p:val>
                                            <p:strVal val="#ppt_y"/>
                                          </p:val>
                                        </p:tav>
                                      </p:tavLst>
                                    </p:anim>
                                    <p:animEffect transition="in" filter="wipe(up)">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p:tgtEl>
                                          <p:spTgt spid="44"/>
                                        </p:tgtEl>
                                        <p:attrNameLst>
                                          <p:attrName>ppt_y</p:attrName>
                                        </p:attrNameLst>
                                      </p:cBhvr>
                                      <p:tavLst>
                                        <p:tav tm="0">
                                          <p:val>
                                            <p:strVal val="#ppt_y+#ppt_h*1.125000"/>
                                          </p:val>
                                        </p:tav>
                                        <p:tav tm="100000">
                                          <p:val>
                                            <p:strVal val="#ppt_y"/>
                                          </p:val>
                                        </p:tav>
                                      </p:tavLst>
                                    </p:anim>
                                    <p:animEffect transition="in" filter="wipe(up)">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曲线拟合</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pic>
        <p:nvPicPr>
          <p:cNvPr id="48" name="图片 47" descr="截图20200417140524"/>
          <p:cNvPicPr>
            <a:picLocks noChangeAspect="1"/>
          </p:cNvPicPr>
          <p:nvPr/>
        </p:nvPicPr>
        <p:blipFill>
          <a:blip r:embed="rId1"/>
          <a:srcRect l="5022" t="7746" r="5417" b="3296"/>
          <a:stretch>
            <a:fillRect/>
          </a:stretch>
        </p:blipFill>
        <p:spPr>
          <a:xfrm>
            <a:off x="2338070" y="1469390"/>
            <a:ext cx="7357110" cy="5059680"/>
          </a:xfrm>
          <a:prstGeom prst="rect">
            <a:avLst/>
          </a:prstGeom>
        </p:spPr>
      </p:pic>
      <p:sp>
        <p:nvSpPr>
          <p:cNvPr id="2" name="矩形 1"/>
          <p:cNvSpPr/>
          <p:nvPr/>
        </p:nvSpPr>
        <p:spPr bwMode="auto">
          <a:xfrm>
            <a:off x="1005205" y="993775"/>
            <a:ext cx="6652895" cy="424815"/>
          </a:xfrm>
          <a:prstGeom prst="rect">
            <a:avLst/>
          </a:prstGeom>
          <a:solidFill>
            <a:srgbClr val="335C80"/>
          </a:solidFill>
          <a:ln>
            <a:noFill/>
          </a:ln>
        </p:spPr>
        <p:txBody>
          <a:bodyPr vert="horz" wrap="square" lIns="91440" tIns="45720" rIns="91440" bIns="45720" numCol="1" rtlCol="0" anchor="t" anchorCtr="0" compatLnSpc="1"/>
          <a:p>
            <a:pPr algn="ctr"/>
            <a:r>
              <a:rPr lang="zh-CN" altLang="en-US" sz="2500" dirty="0">
                <a:solidFill>
                  <a:schemeClr val="bg1"/>
                </a:solidFill>
                <a:cs typeface="+mn-ea"/>
                <a:sym typeface="+mn-lt"/>
              </a:rPr>
              <a:t>非线性拟合</a:t>
            </a:r>
            <a:r>
              <a:rPr lang="en-US" altLang="zh-CN" sz="2500" dirty="0">
                <a:solidFill>
                  <a:schemeClr val="bg1"/>
                </a:solidFill>
                <a:cs typeface="+mn-ea"/>
                <a:sym typeface="+mn-lt"/>
              </a:rPr>
              <a:t>——</a:t>
            </a:r>
            <a:r>
              <a:rPr lang="zh-CN" altLang="en-US" sz="2500" dirty="0">
                <a:solidFill>
                  <a:schemeClr val="bg1"/>
                </a:solidFill>
                <a:cs typeface="+mn-ea"/>
                <a:sym typeface="+mn-ea"/>
              </a:rPr>
              <a:t>可化为线性拟合的非线性拟合</a:t>
            </a:r>
            <a:endParaRPr lang="zh-CN" altLang="en-US" sz="2500" dirty="0">
              <a:solidFill>
                <a:schemeClr val="bg1"/>
              </a:solidFill>
              <a:cs typeface="+mn-ea"/>
            </a:endParaRPr>
          </a:p>
          <a:p>
            <a:pPr algn="ctr"/>
            <a:endParaRPr lang="zh-CN" altLang="en-US" sz="25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336486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03 曲线拟合模型评价</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50" name="组合 49"/>
          <p:cNvGrpSpPr/>
          <p:nvPr/>
        </p:nvGrpSpPr>
        <p:grpSpPr>
          <a:xfrm>
            <a:off x="1423670" y="1566545"/>
            <a:ext cx="10217150" cy="2976880"/>
            <a:chOff x="2242" y="2467"/>
            <a:chExt cx="16090" cy="4688"/>
          </a:xfrm>
        </p:grpSpPr>
        <p:sp>
          <p:nvSpPr>
            <p:cNvPr id="3" name="文本框 2"/>
            <p:cNvSpPr txBox="1"/>
            <p:nvPr/>
          </p:nvSpPr>
          <p:spPr>
            <a:xfrm>
              <a:off x="2242" y="2467"/>
              <a:ext cx="16090" cy="4688"/>
            </a:xfrm>
            <a:prstGeom prst="rect">
              <a:avLst/>
            </a:prstGeom>
            <a:noFill/>
          </p:spPr>
          <p:txBody>
            <a:bodyPr wrap="square" rtlCol="0" anchor="t">
              <a:spAutoFit/>
            </a:bodyPr>
            <a:p>
              <a:pPr>
                <a:lnSpc>
                  <a:spcPct val="150000"/>
                </a:lnSpc>
              </a:pPr>
              <a:r>
                <a:rPr lang="zh-CN" altLang="en-US" sz="2500" dirty="0" smtClean="0">
                  <a:latin typeface="SimSun" panose="02010600030101010101" pitchFamily="2" charset="-122"/>
                  <a:ea typeface="SimSun" panose="02010600030101010101" pitchFamily="2" charset="-122"/>
                </a:rPr>
                <a:t>反映拟合曲线对于观测数据拟合程度的判断定系数</a:t>
              </a:r>
              <a:endParaRPr lang="zh-CN" altLang="en-US" sz="2500" dirty="0" smtClean="0">
                <a:latin typeface="SimSun" panose="02010600030101010101" pitchFamily="2" charset="-122"/>
                <a:ea typeface="SimSun" panose="02010600030101010101" pitchFamily="2" charset="-122"/>
              </a:endParaRPr>
            </a:p>
            <a:p>
              <a:pPr>
                <a:lnSpc>
                  <a:spcPct val="150000"/>
                </a:lnSpc>
              </a:pPr>
              <a:endParaRPr lang="zh-CN" altLang="en-US" sz="2500" dirty="0" smtClean="0">
                <a:latin typeface="SimSun" panose="02010600030101010101" pitchFamily="2" charset="-122"/>
                <a:ea typeface="SimSun" panose="02010600030101010101" pitchFamily="2" charset="-122"/>
              </a:endParaRPr>
            </a:p>
            <a:p>
              <a:pPr>
                <a:lnSpc>
                  <a:spcPct val="150000"/>
                </a:lnSpc>
              </a:pPr>
              <a:endParaRPr lang="zh-CN" altLang="en-US" sz="2500" dirty="0" smtClean="0">
                <a:latin typeface="SimSun" panose="02010600030101010101" pitchFamily="2" charset="-122"/>
                <a:ea typeface="SimSun" panose="02010600030101010101" pitchFamily="2" charset="-122"/>
              </a:endParaRPr>
            </a:p>
            <a:p>
              <a:pPr>
                <a:lnSpc>
                  <a:spcPct val="150000"/>
                </a:lnSpc>
              </a:pPr>
              <a:r>
                <a:rPr lang="zh-CN" altLang="en-US" sz="2500" dirty="0" smtClean="0">
                  <a:latin typeface="SimSun" panose="02010600030101010101" pitchFamily="2" charset="-122"/>
                  <a:ea typeface="SimSun" panose="02010600030101010101" pitchFamily="2" charset="-122"/>
                </a:rPr>
                <a:t>                                                         </a:t>
              </a:r>
              <a:r>
                <a:rPr lang="zh-CN" altLang="zh-CN" sz="2000" dirty="0">
                  <a:ln>
                    <a:noFill/>
                  </a:ln>
                  <a:effectLst/>
                  <a:latin typeface="Calibri" panose="020F0502020204030204" pitchFamily="34" charset="0"/>
                  <a:ea typeface="SimSun" panose="02010600030101010101" pitchFamily="2" charset="-122"/>
                  <a:cs typeface="Times New Roman" panose="02020603050405020304" pitchFamily="18" charset="0"/>
                </a:rPr>
                <a:t>(2.6)</a:t>
              </a:r>
              <a:endParaRPr lang="zh-CN" altLang="zh-CN" sz="2000" dirty="0">
                <a:ln>
                  <a:noFill/>
                </a:ln>
                <a:effectLst/>
                <a:latin typeface="Calibri" panose="020F0502020204030204" pitchFamily="34" charset="0"/>
                <a:ea typeface="SimSun" panose="02010600030101010101" pitchFamily="2" charset="-122"/>
                <a:cs typeface="Times New Roman" panose="02020603050405020304" pitchFamily="18" charset="0"/>
              </a:endParaRPr>
            </a:p>
            <a:p>
              <a:pPr>
                <a:lnSpc>
                  <a:spcPct val="150000"/>
                </a:lnSpc>
              </a:pPr>
              <a:r>
                <a:rPr lang="zh-CN" altLang="en-US" sz="2500" dirty="0" smtClean="0">
                  <a:latin typeface="SimSun" panose="02010600030101010101" pitchFamily="2" charset="-122"/>
                  <a:ea typeface="SimSun" panose="02010600030101010101" pitchFamily="2" charset="-122"/>
                </a:rPr>
                <a:t>  </a:t>
              </a:r>
              <a:endParaRPr lang="zh-CN" altLang="en-US" sz="2500" dirty="0" smtClean="0">
                <a:latin typeface="SimSun" panose="02010600030101010101" pitchFamily="2" charset="-122"/>
                <a:ea typeface="SimSun" panose="02010600030101010101" pitchFamily="2" charset="-122"/>
              </a:endParaRPr>
            </a:p>
          </p:txBody>
        </p:sp>
        <p:graphicFrame>
          <p:nvGraphicFramePr>
            <p:cNvPr id="4" name="对象 3"/>
            <p:cNvGraphicFramePr/>
            <p:nvPr/>
          </p:nvGraphicFramePr>
          <p:xfrm>
            <a:off x="13445" y="2657"/>
            <a:ext cx="684" cy="686"/>
          </p:xfrm>
          <a:graphic>
            <a:graphicData uri="http://schemas.openxmlformats.org/presentationml/2006/ole">
              <mc:AlternateContent xmlns:mc="http://schemas.openxmlformats.org/markup-compatibility/2006">
                <mc:Choice xmlns:v="urn:schemas-microsoft-com:vml" Requires="v">
                  <p:oleObj spid="_x0000_s6" name="" r:id="rId1" imgW="534035" imgH="384810" progId="Equation.DSMT4">
                    <p:embed/>
                  </p:oleObj>
                </mc:Choice>
                <mc:Fallback>
                  <p:oleObj name="" r:id="rId1" imgW="534035" imgH="384810" progId="Equation.DSMT4">
                    <p:embed/>
                    <p:pic>
                      <p:nvPicPr>
                        <p:cNvPr id="0" name="图片 5"/>
                        <p:cNvPicPr/>
                        <p:nvPr/>
                      </p:nvPicPr>
                      <p:blipFill>
                        <a:blip r:embed="rId2"/>
                        <a:stretch>
                          <a:fillRect/>
                        </a:stretch>
                      </p:blipFill>
                      <p:spPr>
                        <a:xfrm>
                          <a:off x="13445" y="2657"/>
                          <a:ext cx="684" cy="686"/>
                        </a:xfrm>
                        <a:prstGeom prst="rect">
                          <a:avLst/>
                        </a:prstGeom>
                      </p:spPr>
                    </p:pic>
                  </p:oleObj>
                </mc:Fallback>
              </mc:AlternateContent>
            </a:graphicData>
          </a:graphic>
        </p:graphicFrame>
        <p:graphicFrame>
          <p:nvGraphicFramePr>
            <p:cNvPr id="7" name="对象 6"/>
            <p:cNvGraphicFramePr/>
            <p:nvPr/>
          </p:nvGraphicFramePr>
          <p:xfrm>
            <a:off x="5026" y="4482"/>
            <a:ext cx="7773" cy="2475"/>
          </p:xfrm>
          <a:graphic>
            <a:graphicData uri="http://schemas.openxmlformats.org/presentationml/2006/ole">
              <mc:AlternateContent xmlns:mc="http://schemas.openxmlformats.org/markup-compatibility/2006">
                <mc:Choice xmlns:v="urn:schemas-microsoft-com:vml" Requires="v">
                  <p:oleObj spid="_x0000_s8" name="" r:id="rId3" imgW="5629275" imgH="1731010" progId="Equation.DSMT4">
                    <p:embed/>
                  </p:oleObj>
                </mc:Choice>
                <mc:Fallback>
                  <p:oleObj name="" r:id="rId3" imgW="5629275" imgH="1731010" progId="Equation.DSMT4">
                    <p:embed/>
                    <p:pic>
                      <p:nvPicPr>
                        <p:cNvPr id="0" name="图片 7"/>
                        <p:cNvPicPr/>
                        <p:nvPr/>
                      </p:nvPicPr>
                      <p:blipFill>
                        <a:blip r:embed="rId4"/>
                        <a:stretch>
                          <a:fillRect/>
                        </a:stretch>
                      </p:blipFill>
                      <p:spPr>
                        <a:xfrm>
                          <a:off x="5026" y="4482"/>
                          <a:ext cx="7773" cy="2475"/>
                        </a:xfrm>
                        <a:prstGeom prst="rect">
                          <a:avLst/>
                        </a:prstGeom>
                      </p:spPr>
                    </p:pic>
                  </p:oleObj>
                </mc:Fallback>
              </mc:AlternateContent>
            </a:graphicData>
          </a:graphic>
        </p:graphicFrame>
      </p:grpSp>
      <p:grpSp>
        <p:nvGrpSpPr>
          <p:cNvPr id="56" name="组合 55"/>
          <p:cNvGrpSpPr/>
          <p:nvPr/>
        </p:nvGrpSpPr>
        <p:grpSpPr>
          <a:xfrm>
            <a:off x="1646555" y="5031740"/>
            <a:ext cx="4950460" cy="668020"/>
            <a:chOff x="2573" y="7904"/>
            <a:chExt cx="7796" cy="1052"/>
          </a:xfrm>
        </p:grpSpPr>
        <p:graphicFrame>
          <p:nvGraphicFramePr>
            <p:cNvPr id="48" name="对象 47"/>
            <p:cNvGraphicFramePr/>
            <p:nvPr/>
          </p:nvGraphicFramePr>
          <p:xfrm>
            <a:off x="2573" y="8090"/>
            <a:ext cx="684" cy="686"/>
          </p:xfrm>
          <a:graphic>
            <a:graphicData uri="http://schemas.openxmlformats.org/presentationml/2006/ole">
              <mc:AlternateContent xmlns:mc="http://schemas.openxmlformats.org/markup-compatibility/2006">
                <mc:Choice xmlns:v="urn:schemas-microsoft-com:vml" Requires="v">
                  <p:oleObj spid="_x0000_s49" name="" r:id="rId5" imgW="534035" imgH="384810" progId="Equation.DSMT4">
                    <p:embed/>
                  </p:oleObj>
                </mc:Choice>
                <mc:Fallback>
                  <p:oleObj name="" r:id="rId5" imgW="534035" imgH="384810" progId="Equation.DSMT4">
                    <p:embed/>
                    <p:pic>
                      <p:nvPicPr>
                        <p:cNvPr id="0" name="图片 5"/>
                        <p:cNvPicPr/>
                        <p:nvPr/>
                      </p:nvPicPr>
                      <p:blipFill>
                        <a:blip r:embed="rId2"/>
                        <a:stretch>
                          <a:fillRect/>
                        </a:stretch>
                      </p:blipFill>
                      <p:spPr>
                        <a:xfrm>
                          <a:off x="2573" y="8090"/>
                          <a:ext cx="684" cy="686"/>
                        </a:xfrm>
                        <a:prstGeom prst="rect">
                          <a:avLst/>
                        </a:prstGeom>
                      </p:spPr>
                    </p:pic>
                  </p:oleObj>
                </mc:Fallback>
              </mc:AlternateContent>
            </a:graphicData>
          </a:graphic>
        </p:graphicFrame>
        <p:sp>
          <p:nvSpPr>
            <p:cNvPr id="51" name="文本框 50"/>
            <p:cNvSpPr txBox="1"/>
            <p:nvPr/>
          </p:nvSpPr>
          <p:spPr>
            <a:xfrm>
              <a:off x="3057" y="7904"/>
              <a:ext cx="7312" cy="1052"/>
            </a:xfrm>
            <a:prstGeom prst="rect">
              <a:avLst/>
            </a:prstGeom>
            <a:noFill/>
          </p:spPr>
          <p:txBody>
            <a:bodyPr wrap="square" rtlCol="0" anchor="t">
              <a:spAutoFit/>
            </a:bodyPr>
            <a:p>
              <a:pPr>
                <a:lnSpc>
                  <a:spcPct val="150000"/>
                </a:lnSpc>
              </a:pPr>
              <a:r>
                <a:rPr lang="zh-CN" altLang="en-US" sz="2500" dirty="0" smtClean="0">
                  <a:latin typeface="SimSun" panose="02010600030101010101" pitchFamily="2" charset="-122"/>
                  <a:ea typeface="SimSun" panose="02010600030101010101" pitchFamily="2" charset="-122"/>
                </a:rPr>
                <a:t>越接近1，则曲线拟合效果越好。  </a:t>
              </a:r>
              <a:endParaRPr lang="zh-CN" altLang="en-US" sz="2500" dirty="0" smtClean="0">
                <a:latin typeface="SimSun" panose="02010600030101010101" pitchFamily="2" charset="-122"/>
                <a:ea typeface="SimSun"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down)">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down)">
                                      <p:cBhvr>
                                        <p:cTn id="2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286" y="1996168"/>
            <a:ext cx="5932714" cy="2865664"/>
          </a:xfrm>
          <a:prstGeom prst="rect">
            <a:avLst/>
          </a:prstGeom>
          <a:solidFill>
            <a:srgbClr val="255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6498590" y="2504440"/>
            <a:ext cx="4664075" cy="1850390"/>
          </a:xfrm>
          <a:prstGeom prst="rect">
            <a:avLst/>
          </a:prstGeom>
          <a:noFill/>
        </p:spPr>
        <p:txBody>
          <a:bodyPr wrap="square" rtlCol="0">
            <a:spAutoFit/>
          </a:bodyPr>
          <a:lstStyle/>
          <a:p>
            <a:pPr algn="ctr">
              <a:lnSpc>
                <a:spcPct val="130000"/>
              </a:lnSpc>
            </a:pPr>
            <a:r>
              <a:rPr lang="en-US" altLang="zh-CN" sz="4400" b="1" dirty="0">
                <a:solidFill>
                  <a:srgbClr val="255580"/>
                </a:solidFill>
                <a:latin typeface="SimSun" panose="02010600030101010101" pitchFamily="2" charset="-122"/>
                <a:ea typeface="SimSun" panose="02010600030101010101" pitchFamily="2" charset="-122"/>
                <a:cs typeface="+mn-ea"/>
                <a:sym typeface="+mn-lt"/>
              </a:rPr>
              <a:t>3 </a:t>
            </a:r>
            <a:r>
              <a:rPr lang="zh-CN" altLang="en-US" sz="4400" b="1" dirty="0">
                <a:solidFill>
                  <a:srgbClr val="255580"/>
                </a:solidFill>
                <a:latin typeface="SimSun" panose="02010600030101010101" pitchFamily="2" charset="-122"/>
                <a:ea typeface="SimSun" panose="02010600030101010101" pitchFamily="2" charset="-122"/>
                <a:cs typeface="+mn-ea"/>
                <a:sym typeface="+mn-lt"/>
              </a:rPr>
              <a:t>最小二乘法的应用示例</a:t>
            </a:r>
            <a:endParaRPr lang="zh-CN" altLang="en-US" sz="4400" b="1" dirty="0">
              <a:solidFill>
                <a:srgbClr val="255580"/>
              </a:solidFill>
              <a:latin typeface="SimSun" panose="02010600030101010101" pitchFamily="2" charset="-122"/>
              <a:ea typeface="SimSun" panose="02010600030101010101" pitchFamily="2" charset="-122"/>
              <a:cs typeface="+mn-ea"/>
              <a:sym typeface="+mn-lt"/>
            </a:endParaRPr>
          </a:p>
        </p:txBody>
      </p:sp>
      <p:grpSp>
        <p:nvGrpSpPr>
          <p:cNvPr id="18" name="组合 17"/>
          <p:cNvGrpSpPr/>
          <p:nvPr/>
        </p:nvGrpSpPr>
        <p:grpSpPr>
          <a:xfrm>
            <a:off x="1172310" y="1632729"/>
            <a:ext cx="3584652" cy="3592538"/>
            <a:chOff x="3437020" y="4201727"/>
            <a:chExt cx="863676" cy="865576"/>
          </a:xfrm>
        </p:grpSpPr>
        <p:sp>
          <p:nvSpPr>
            <p:cNvPr id="19"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20" name="Group 4"/>
            <p:cNvGrpSpPr>
              <a:grpSpLocks noChangeAspect="1"/>
            </p:cNvGrpSpPr>
            <p:nvPr/>
          </p:nvGrpSpPr>
          <p:grpSpPr bwMode="auto">
            <a:xfrm>
              <a:off x="3626902" y="4339091"/>
              <a:ext cx="476560" cy="578496"/>
              <a:chOff x="2694" y="1931"/>
              <a:chExt cx="374" cy="454"/>
            </a:xfrm>
            <a:solidFill>
              <a:schemeClr val="bg1"/>
            </a:solidFill>
          </p:grpSpPr>
          <p:sp>
            <p:nvSpPr>
              <p:cNvPr id="21"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5"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6"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7"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4819650"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01 在温度传感器中的应用示例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3" name="文本框 2"/>
          <p:cNvSpPr txBox="1"/>
          <p:nvPr/>
        </p:nvSpPr>
        <p:spPr>
          <a:xfrm>
            <a:off x="293370" y="1155700"/>
            <a:ext cx="5158105" cy="5077460"/>
          </a:xfrm>
          <a:prstGeom prst="rect">
            <a:avLst/>
          </a:prstGeom>
          <a:noFill/>
        </p:spPr>
        <p:txBody>
          <a:bodyPr wrap="square" rtlCol="0" anchor="t">
            <a:spAutoFit/>
          </a:bodyPr>
          <a:p>
            <a:pPr indent="619125" fontAlgn="auto">
              <a:lnSpc>
                <a:spcPct val="150000"/>
              </a:lnSpc>
            </a:pPr>
            <a:r>
              <a:rPr lang="zh-CN" altLang="en-US" sz="2400" dirty="0" smtClean="0">
                <a:latin typeface="SimSun" panose="02010600030101010101" pitchFamily="2" charset="-122"/>
                <a:ea typeface="SimSun" panose="02010600030101010101" pitchFamily="2" charset="-122"/>
              </a:rPr>
              <a:t>温度传感器是温度测量仪的重要部分，某温度传感器利用电流与温度的关系，将温度信号转换为电流信号输出。但由于温度传感器测量误差受到温度的影响，需要对测量的数据进行修正，再进行温度的精确标定，从而消除传感器的非线性误差。</a:t>
            </a:r>
            <a:endParaRPr lang="zh-CN" altLang="en-US" sz="24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400" dirty="0" smtClean="0">
                <a:latin typeface="SimSun" panose="02010600030101010101" pitchFamily="2" charset="-122"/>
                <a:ea typeface="SimSun" panose="02010600030101010101" pitchFamily="2" charset="-122"/>
              </a:rPr>
              <a:t>试利用最小二乘法拟合实验数据，实验数据如下表。</a:t>
            </a:r>
            <a:endParaRPr lang="zh-CN" altLang="en-US" sz="2400" dirty="0" smtClean="0">
              <a:latin typeface="SimSun" panose="02010600030101010101" pitchFamily="2" charset="-122"/>
              <a:ea typeface="SimSun" panose="02010600030101010101" pitchFamily="2" charset="-122"/>
            </a:endParaRPr>
          </a:p>
        </p:txBody>
      </p:sp>
      <p:pic>
        <p:nvPicPr>
          <p:cNvPr id="4" name="图片 3" descr="温度传感器"/>
          <p:cNvPicPr>
            <a:picLocks noChangeAspect="1"/>
          </p:cNvPicPr>
          <p:nvPr/>
        </p:nvPicPr>
        <p:blipFill>
          <a:blip r:embed="rId1"/>
          <a:srcRect l="2365" t="949" r="2478"/>
          <a:stretch>
            <a:fillRect/>
          </a:stretch>
        </p:blipFill>
        <p:spPr>
          <a:xfrm>
            <a:off x="5487670" y="1139825"/>
            <a:ext cx="6414135" cy="5237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4819650"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01 在温度传感器中的应用示例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3" name="文本框 2"/>
          <p:cNvSpPr txBox="1"/>
          <p:nvPr/>
        </p:nvSpPr>
        <p:spPr>
          <a:xfrm>
            <a:off x="624840" y="1185545"/>
            <a:ext cx="10904855" cy="66802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第一步：</a:t>
            </a:r>
            <a:r>
              <a:rPr lang="zh-CN" altLang="en-US" sz="2500" dirty="0" smtClean="0">
                <a:latin typeface="SimSun" panose="02010600030101010101" pitchFamily="2" charset="-122"/>
                <a:ea typeface="SimSun" panose="02010600030101010101" pitchFamily="2" charset="-122"/>
              </a:rPr>
              <a:t>绘制散点图。</a:t>
            </a:r>
            <a:endParaRPr lang="zh-CN" altLang="en-US" sz="2500" dirty="0" smtClean="0">
              <a:latin typeface="SimSun" panose="02010600030101010101" pitchFamily="2" charset="-122"/>
              <a:ea typeface="SimSun" panose="02010600030101010101" pitchFamily="2" charset="-122"/>
            </a:endParaRPr>
          </a:p>
        </p:txBody>
      </p:sp>
      <p:pic>
        <p:nvPicPr>
          <p:cNvPr id="4" name="图片 140"/>
          <p:cNvPicPr>
            <a:picLocks noChangeAspect="1"/>
          </p:cNvPicPr>
          <p:nvPr/>
        </p:nvPicPr>
        <p:blipFill>
          <a:blip r:embed="rId1"/>
          <a:stretch>
            <a:fillRect/>
          </a:stretch>
        </p:blipFill>
        <p:spPr>
          <a:xfrm>
            <a:off x="554355" y="2268220"/>
            <a:ext cx="5858510" cy="3729355"/>
          </a:xfrm>
          <a:prstGeom prst="rect">
            <a:avLst/>
          </a:prstGeom>
          <a:noFill/>
          <a:ln>
            <a:noFill/>
          </a:ln>
        </p:spPr>
      </p:pic>
      <p:sp>
        <p:nvSpPr>
          <p:cNvPr id="2" name="文本框 1"/>
          <p:cNvSpPr txBox="1"/>
          <p:nvPr/>
        </p:nvSpPr>
        <p:spPr>
          <a:xfrm>
            <a:off x="7028815" y="1185545"/>
            <a:ext cx="4634865" cy="66802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第二步：</a:t>
            </a:r>
            <a:r>
              <a:rPr lang="zh-CN" altLang="en-US" sz="2500" dirty="0" smtClean="0">
                <a:latin typeface="SimSun" panose="02010600030101010101" pitchFamily="2" charset="-122"/>
                <a:ea typeface="SimSun" panose="02010600030101010101" pitchFamily="2" charset="-122"/>
              </a:rPr>
              <a:t>选择拟合函数。</a:t>
            </a:r>
            <a:endParaRPr lang="en-US" altLang="zh-CN" sz="2500" dirty="0" smtClean="0">
              <a:latin typeface="SimSun" panose="02010600030101010101" pitchFamily="2" charset="-122"/>
              <a:ea typeface="SimSun" panose="02010600030101010101" pitchFamily="2" charset="-122"/>
            </a:endParaRPr>
          </a:p>
        </p:txBody>
      </p:sp>
      <p:sp>
        <p:nvSpPr>
          <p:cNvPr id="6" name="文本框 5"/>
          <p:cNvSpPr txBox="1"/>
          <p:nvPr/>
        </p:nvSpPr>
        <p:spPr>
          <a:xfrm>
            <a:off x="6970395" y="2268220"/>
            <a:ext cx="4713605" cy="1245235"/>
          </a:xfrm>
          <a:prstGeom prst="rect">
            <a:avLst/>
          </a:prstGeom>
          <a:noFill/>
        </p:spPr>
        <p:txBody>
          <a:bodyPr wrap="square" rtlCol="0" anchor="t">
            <a:spAutoFit/>
          </a:bodyPr>
          <a:p>
            <a:pPr lvl="0" indent="619125" algn="l">
              <a:lnSpc>
                <a:spcPct val="150000"/>
              </a:lnSpc>
              <a:buClrTx/>
              <a:buSzTx/>
              <a:buFontTx/>
            </a:pPr>
            <a:r>
              <a:rPr lang="zh-CN" altLang="en-US" sz="2500" dirty="0" smtClean="0">
                <a:latin typeface="SimSun" panose="02010600030101010101" pitchFamily="2" charset="-122"/>
                <a:ea typeface="SimSun" panose="02010600030101010101" pitchFamily="2" charset="-122"/>
                <a:sym typeface="+mn-ea"/>
              </a:rPr>
              <a:t>这里根据散点图与题中要求，选择一元线性拟合。</a:t>
            </a:r>
            <a:endParaRPr lang="zh-CN" altLang="en-US" sz="2500" dirty="0" smtClean="0">
              <a:latin typeface="SimSun" panose="02010600030101010101" pitchFamily="2" charset="-122"/>
              <a:ea typeface="SimSun"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64189" y="622441"/>
            <a:ext cx="1528413" cy="1528413"/>
            <a:chOff x="1602769" y="143838"/>
            <a:chExt cx="1331936" cy="1331936"/>
          </a:xfrm>
        </p:grpSpPr>
        <p:sp>
          <p:nvSpPr>
            <p:cNvPr id="4" name="椭圆 3"/>
            <p:cNvSpPr/>
            <p:nvPr/>
          </p:nvSpPr>
          <p:spPr>
            <a:xfrm>
              <a:off x="1602769" y="143838"/>
              <a:ext cx="1331936" cy="1331936"/>
            </a:xfrm>
            <a:prstGeom prst="ellipse">
              <a:avLst/>
            </a:prstGeom>
            <a:solidFill>
              <a:srgbClr val="255580"/>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65" dirty="0">
                <a:solidFill>
                  <a:prstClr val="white"/>
                </a:solidFill>
                <a:cs typeface="+mn-ea"/>
                <a:sym typeface="+mn-lt"/>
              </a:endParaRPr>
            </a:p>
          </p:txBody>
        </p:sp>
        <p:sp>
          <p:nvSpPr>
            <p:cNvPr id="5" name="TextBox 145"/>
            <p:cNvSpPr txBox="1"/>
            <p:nvPr/>
          </p:nvSpPr>
          <p:spPr>
            <a:xfrm>
              <a:off x="1679041" y="396413"/>
              <a:ext cx="1189310" cy="563245"/>
            </a:xfrm>
            <a:prstGeom prst="rect">
              <a:avLst/>
            </a:prstGeom>
            <a:noFill/>
          </p:spPr>
          <p:txBody>
            <a:bodyPr wrap="square" rtlCol="0">
              <a:spAutoFit/>
            </a:bodyPr>
            <a:lstStyle/>
            <a:p>
              <a:pPr algn="ctr" defTabSz="457200"/>
              <a:r>
                <a:rPr lang="zh-CN" altLang="en-US" sz="3600" b="1" dirty="0">
                  <a:solidFill>
                    <a:prstClr val="white"/>
                  </a:solidFill>
                  <a:cs typeface="+mn-ea"/>
                  <a:sym typeface="+mn-lt"/>
                </a:rPr>
                <a:t>目录</a:t>
              </a:r>
              <a:endParaRPr lang="zh-CN" altLang="en-US" sz="3600" b="1" dirty="0">
                <a:solidFill>
                  <a:prstClr val="white"/>
                </a:solidFill>
                <a:cs typeface="+mn-ea"/>
                <a:sym typeface="+mn-lt"/>
              </a:endParaRPr>
            </a:p>
          </p:txBody>
        </p:sp>
        <p:sp>
          <p:nvSpPr>
            <p:cNvPr id="6" name="TextBox 146"/>
            <p:cNvSpPr txBox="1"/>
            <p:nvPr/>
          </p:nvSpPr>
          <p:spPr>
            <a:xfrm>
              <a:off x="1638153" y="937949"/>
              <a:ext cx="1263808" cy="277208"/>
            </a:xfrm>
            <a:prstGeom prst="rect">
              <a:avLst/>
            </a:prstGeom>
            <a:noFill/>
          </p:spPr>
          <p:txBody>
            <a:bodyPr wrap="square" rtlCol="0">
              <a:spAutoFit/>
            </a:bodyPr>
            <a:lstStyle/>
            <a:p>
              <a:pPr algn="ctr" defTabSz="457200"/>
              <a:r>
                <a:rPr lang="en-US" altLang="zh-CN" sz="1465" dirty="0">
                  <a:solidFill>
                    <a:prstClr val="white"/>
                  </a:solidFill>
                  <a:cs typeface="+mn-ea"/>
                  <a:sym typeface="+mn-lt"/>
                </a:rPr>
                <a:t>CONTENTS</a:t>
              </a:r>
              <a:endParaRPr lang="zh-CN" altLang="en-US" sz="1465" dirty="0">
                <a:solidFill>
                  <a:prstClr val="white"/>
                </a:solidFill>
                <a:cs typeface="+mn-ea"/>
                <a:sym typeface="+mn-lt"/>
              </a:endParaRPr>
            </a:p>
          </p:txBody>
        </p:sp>
      </p:grpSp>
      <p:sp>
        <p:nvSpPr>
          <p:cNvPr id="7" name="Freeform 5"/>
          <p:cNvSpPr/>
          <p:nvPr/>
        </p:nvSpPr>
        <p:spPr bwMode="auto">
          <a:xfrm>
            <a:off x="3177"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rgbClr val="23548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457200"/>
            <a:endParaRPr lang="zh-CN" altLang="en-US" sz="1865">
              <a:solidFill>
                <a:prstClr val="black"/>
              </a:solidFill>
              <a:cs typeface="+mn-ea"/>
              <a:sym typeface="+mn-lt"/>
            </a:endParaRPr>
          </a:p>
        </p:txBody>
      </p:sp>
      <p:sp>
        <p:nvSpPr>
          <p:cNvPr id="10" name="矩形 68"/>
          <p:cNvSpPr>
            <a:spLocks noChangeArrowheads="1"/>
          </p:cNvSpPr>
          <p:nvPr/>
        </p:nvSpPr>
        <p:spPr bwMode="auto">
          <a:xfrm>
            <a:off x="5901055" y="2150745"/>
            <a:ext cx="402336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r>
              <a:rPr lang="en-US" altLang="zh-CN" sz="2500" b="1" dirty="0">
                <a:solidFill>
                  <a:srgbClr val="255580"/>
                </a:solidFill>
                <a:latin typeface="SimSun" panose="02010600030101010101" pitchFamily="2" charset="-122"/>
                <a:ea typeface="SimSun" panose="02010600030101010101" pitchFamily="2" charset="-122"/>
                <a:cs typeface="+mn-ea"/>
                <a:sym typeface="+mn-lt"/>
              </a:rPr>
              <a:t>3 </a:t>
            </a:r>
            <a:r>
              <a:rPr lang="zh-CN" altLang="en-US" sz="2500" b="1" dirty="0">
                <a:solidFill>
                  <a:srgbClr val="255580"/>
                </a:solidFill>
                <a:latin typeface="SimSun" panose="02010600030101010101" pitchFamily="2" charset="-122"/>
                <a:ea typeface="SimSun" panose="02010600030101010101" pitchFamily="2" charset="-122"/>
                <a:cs typeface="+mn-ea"/>
                <a:sym typeface="+mn-lt"/>
              </a:rPr>
              <a:t>最小二乘法的应用示例</a:t>
            </a:r>
            <a:endParaRPr lang="zh-CN" altLang="en-US" sz="2500" b="1" dirty="0">
              <a:solidFill>
                <a:srgbClr val="255580"/>
              </a:solidFill>
              <a:latin typeface="SimSun" panose="02010600030101010101" pitchFamily="2" charset="-122"/>
              <a:ea typeface="SimSun" panose="02010600030101010101" pitchFamily="2" charset="-122"/>
              <a:cs typeface="+mn-ea"/>
              <a:sym typeface="+mn-lt"/>
            </a:endParaRPr>
          </a:p>
        </p:txBody>
      </p:sp>
      <p:sp>
        <p:nvSpPr>
          <p:cNvPr id="11" name="矩形 64"/>
          <p:cNvSpPr>
            <a:spLocks noChangeArrowheads="1"/>
          </p:cNvSpPr>
          <p:nvPr/>
        </p:nvSpPr>
        <p:spPr bwMode="auto">
          <a:xfrm>
            <a:off x="1563370" y="3388995"/>
            <a:ext cx="183388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r>
              <a:rPr lang="en-US" altLang="zh-CN" sz="2500" b="1" dirty="0">
                <a:solidFill>
                  <a:srgbClr val="255580"/>
                </a:solidFill>
                <a:latin typeface="SimSun" panose="02010600030101010101" pitchFamily="2" charset="-122"/>
                <a:ea typeface="SimSun" panose="02010600030101010101" pitchFamily="2" charset="-122"/>
                <a:cs typeface="+mn-ea"/>
                <a:sym typeface="+mn-lt"/>
              </a:rPr>
              <a:t>1 </a:t>
            </a:r>
            <a:r>
              <a:rPr lang="zh-CN" altLang="en-US" sz="2500" b="1" dirty="0">
                <a:solidFill>
                  <a:srgbClr val="255580"/>
                </a:solidFill>
                <a:latin typeface="SimSun" panose="02010600030101010101" pitchFamily="2" charset="-122"/>
                <a:ea typeface="SimSun" panose="02010600030101010101" pitchFamily="2" charset="-122"/>
                <a:cs typeface="+mn-ea"/>
                <a:sym typeface="+mn-lt"/>
              </a:rPr>
              <a:t>绪论</a:t>
            </a:r>
            <a:endParaRPr lang="zh-CN" altLang="en-US" sz="2500" b="1" dirty="0">
              <a:solidFill>
                <a:srgbClr val="255580"/>
              </a:solidFill>
              <a:latin typeface="SimSun" panose="02010600030101010101" pitchFamily="2" charset="-122"/>
              <a:ea typeface="SimSun" panose="02010600030101010101" pitchFamily="2" charset="-122"/>
              <a:cs typeface="+mn-ea"/>
              <a:sym typeface="+mn-lt"/>
            </a:endParaRPr>
          </a:p>
        </p:txBody>
      </p:sp>
      <p:sp>
        <p:nvSpPr>
          <p:cNvPr id="12" name="矩形 66"/>
          <p:cNvSpPr>
            <a:spLocks noChangeArrowheads="1"/>
          </p:cNvSpPr>
          <p:nvPr/>
        </p:nvSpPr>
        <p:spPr bwMode="auto">
          <a:xfrm>
            <a:off x="3959860" y="4618990"/>
            <a:ext cx="24669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r>
              <a:rPr lang="en-US" altLang="zh-CN" sz="2500" b="1" dirty="0">
                <a:solidFill>
                  <a:srgbClr val="255580"/>
                </a:solidFill>
                <a:latin typeface="SimSun" panose="02010600030101010101" pitchFamily="2" charset="-122"/>
                <a:ea typeface="SimSun" panose="02010600030101010101" pitchFamily="2" charset="-122"/>
                <a:cs typeface="+mn-ea"/>
                <a:sym typeface="+mn-lt"/>
              </a:rPr>
              <a:t>2 </a:t>
            </a:r>
            <a:r>
              <a:rPr lang="zh-CN" altLang="en-US" sz="2500" b="1" dirty="0">
                <a:solidFill>
                  <a:srgbClr val="255580"/>
                </a:solidFill>
                <a:latin typeface="SimSun" panose="02010600030101010101" pitchFamily="2" charset="-122"/>
                <a:ea typeface="SimSun" panose="02010600030101010101" pitchFamily="2" charset="-122"/>
                <a:cs typeface="+mn-ea"/>
                <a:sym typeface="+mn-lt"/>
              </a:rPr>
              <a:t>最小二乘法</a:t>
            </a:r>
            <a:endParaRPr lang="zh-CN" altLang="en-US" sz="2500" b="1" dirty="0">
              <a:solidFill>
                <a:srgbClr val="255580"/>
              </a:solidFill>
              <a:latin typeface="SimSun" panose="02010600030101010101" pitchFamily="2" charset="-122"/>
              <a:ea typeface="SimSun" panose="02010600030101010101" pitchFamily="2" charset="-122"/>
              <a:cs typeface="+mn-ea"/>
              <a:sym typeface="+mn-lt"/>
            </a:endParaRPr>
          </a:p>
        </p:txBody>
      </p:sp>
      <p:sp>
        <p:nvSpPr>
          <p:cNvPr id="16" name="矩形 68"/>
          <p:cNvSpPr>
            <a:spLocks noChangeArrowheads="1"/>
          </p:cNvSpPr>
          <p:nvPr/>
        </p:nvSpPr>
        <p:spPr bwMode="auto">
          <a:xfrm>
            <a:off x="9924415" y="4114165"/>
            <a:ext cx="130365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r>
              <a:rPr lang="en-US" altLang="zh-CN" sz="2500" b="1" dirty="0">
                <a:solidFill>
                  <a:srgbClr val="255580"/>
                </a:solidFill>
                <a:latin typeface="SimSun" panose="02010600030101010101" pitchFamily="2" charset="-122"/>
                <a:ea typeface="SimSun" panose="02010600030101010101" pitchFamily="2" charset="-122"/>
                <a:cs typeface="+mn-ea"/>
                <a:sym typeface="+mn-lt"/>
              </a:rPr>
              <a:t>4 </a:t>
            </a:r>
            <a:r>
              <a:rPr lang="zh-CN" altLang="en-US" sz="2500" b="1" dirty="0">
                <a:solidFill>
                  <a:srgbClr val="255580"/>
                </a:solidFill>
                <a:latin typeface="SimSun" panose="02010600030101010101" pitchFamily="2" charset="-122"/>
                <a:ea typeface="SimSun" panose="02010600030101010101" pitchFamily="2" charset="-122"/>
                <a:cs typeface="+mn-ea"/>
                <a:sym typeface="+mn-lt"/>
              </a:rPr>
              <a:t>结论</a:t>
            </a:r>
            <a:endParaRPr lang="zh-CN" altLang="en-US" sz="2500" b="1" dirty="0">
              <a:solidFill>
                <a:srgbClr val="255580"/>
              </a:solidFill>
              <a:latin typeface="SimSun" panose="02010600030101010101" pitchFamily="2" charset="-122"/>
              <a:ea typeface="SimSun" panose="02010600030101010101" pitchFamily="2" charset="-122"/>
              <a:cs typeface="+mn-ea"/>
              <a:sym typeface="+mn-lt"/>
            </a:endParaRPr>
          </a:p>
        </p:txBody>
      </p:sp>
      <p:grpSp>
        <p:nvGrpSpPr>
          <p:cNvPr id="17" name="组合 16"/>
          <p:cNvGrpSpPr/>
          <p:nvPr/>
        </p:nvGrpSpPr>
        <p:grpSpPr>
          <a:xfrm>
            <a:off x="1975136" y="3994779"/>
            <a:ext cx="999564" cy="1001764"/>
            <a:chOff x="3437020" y="2074814"/>
            <a:chExt cx="863676" cy="865577"/>
          </a:xfrm>
        </p:grpSpPr>
        <p:sp>
          <p:nvSpPr>
            <p:cNvPr id="18" name="椭圆 19"/>
            <p:cNvSpPr>
              <a:spLocks noChangeArrowheads="1"/>
            </p:cNvSpPr>
            <p:nvPr/>
          </p:nvSpPr>
          <p:spPr bwMode="auto">
            <a:xfrm>
              <a:off x="3437020" y="2074814"/>
              <a:ext cx="863676" cy="865577"/>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pic>
          <p:nvPicPr>
            <p:cNvPr id="19" name="图片 1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20" name="组合 19"/>
          <p:cNvGrpSpPr/>
          <p:nvPr/>
        </p:nvGrpSpPr>
        <p:grpSpPr>
          <a:xfrm>
            <a:off x="4693303" y="3388975"/>
            <a:ext cx="999564" cy="999925"/>
            <a:chOff x="3437020" y="3157655"/>
            <a:chExt cx="863676" cy="863988"/>
          </a:xfrm>
        </p:grpSpPr>
        <p:sp>
          <p:nvSpPr>
            <p:cNvPr id="21" name="椭圆 20"/>
            <p:cNvSpPr>
              <a:spLocks noChangeArrowheads="1"/>
            </p:cNvSpPr>
            <p:nvPr/>
          </p:nvSpPr>
          <p:spPr bwMode="auto">
            <a:xfrm>
              <a:off x="3437020" y="3157655"/>
              <a:ext cx="863676" cy="863988"/>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22" name="组合 21"/>
            <p:cNvGrpSpPr/>
            <p:nvPr/>
          </p:nvGrpSpPr>
          <p:grpSpPr>
            <a:xfrm>
              <a:off x="3603965" y="3301680"/>
              <a:ext cx="519264" cy="531742"/>
              <a:chOff x="9901114" y="2870043"/>
              <a:chExt cx="1094967" cy="1121279"/>
            </a:xfrm>
          </p:grpSpPr>
          <p:sp>
            <p:nvSpPr>
              <p:cNvPr id="23"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5"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6"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7"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28" name="组合 27"/>
          <p:cNvGrpSpPr/>
          <p:nvPr/>
        </p:nvGrpSpPr>
        <p:grpSpPr>
          <a:xfrm>
            <a:off x="7417168" y="2722038"/>
            <a:ext cx="999564" cy="1001763"/>
            <a:chOff x="3437020" y="4201727"/>
            <a:chExt cx="863676" cy="865576"/>
          </a:xfrm>
        </p:grpSpPr>
        <p:sp>
          <p:nvSpPr>
            <p:cNvPr id="29" name="椭圆 21"/>
            <p:cNvSpPr>
              <a:spLocks noChangeArrowheads="1"/>
            </p:cNvSpPr>
            <p:nvPr/>
          </p:nvSpPr>
          <p:spPr bwMode="auto">
            <a:xfrm>
              <a:off x="3437020" y="4201727"/>
              <a:ext cx="863676" cy="865576"/>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0" name="Group 4"/>
            <p:cNvGrpSpPr>
              <a:grpSpLocks noChangeAspect="1"/>
            </p:cNvGrpSpPr>
            <p:nvPr/>
          </p:nvGrpSpPr>
          <p:grpSpPr bwMode="auto">
            <a:xfrm>
              <a:off x="3626902" y="4339091"/>
              <a:ext cx="476560" cy="578496"/>
              <a:chOff x="2694" y="1931"/>
              <a:chExt cx="374" cy="454"/>
            </a:xfrm>
            <a:solidFill>
              <a:schemeClr val="bg1"/>
            </a:solidFill>
          </p:grpSpPr>
          <p:sp>
            <p:nvSpPr>
              <p:cNvPr id="31"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2"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38" name="组合 37"/>
          <p:cNvGrpSpPr/>
          <p:nvPr/>
        </p:nvGrpSpPr>
        <p:grpSpPr>
          <a:xfrm>
            <a:off x="9985482" y="2881275"/>
            <a:ext cx="999564" cy="1001763"/>
            <a:chOff x="3437020" y="5246272"/>
            <a:chExt cx="863676" cy="865576"/>
          </a:xfrm>
        </p:grpSpPr>
        <p:sp>
          <p:nvSpPr>
            <p:cNvPr id="39" name="椭圆 21"/>
            <p:cNvSpPr>
              <a:spLocks noChangeArrowheads="1"/>
            </p:cNvSpPr>
            <p:nvPr/>
          </p:nvSpPr>
          <p:spPr bwMode="auto">
            <a:xfrm>
              <a:off x="3437020" y="5246272"/>
              <a:ext cx="863676" cy="865576"/>
            </a:xfrm>
            <a:prstGeom prst="ellipse">
              <a:avLst/>
            </a:prstGeom>
            <a:solidFill>
              <a:srgbClr val="385D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sp>
          <p:nvSpPr>
            <p:cNvPr id="40"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P spid="12"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4819650"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01 在温度传感器中的应用示例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4" name="组合 3"/>
          <p:cNvGrpSpPr/>
          <p:nvPr/>
        </p:nvGrpSpPr>
        <p:grpSpPr>
          <a:xfrm>
            <a:off x="643890" y="718185"/>
            <a:ext cx="10904220" cy="1822450"/>
            <a:chOff x="1014" y="4047"/>
            <a:chExt cx="17172" cy="2870"/>
          </a:xfrm>
        </p:grpSpPr>
        <p:sp>
          <p:nvSpPr>
            <p:cNvPr id="2" name="文本框 1"/>
            <p:cNvSpPr txBox="1"/>
            <p:nvPr/>
          </p:nvSpPr>
          <p:spPr>
            <a:xfrm>
              <a:off x="1014" y="4047"/>
              <a:ext cx="17173" cy="287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第三步：</a:t>
              </a:r>
              <a:r>
                <a:rPr lang="zh-CN" altLang="en-US" sz="2500" dirty="0" smtClean="0">
                  <a:latin typeface="SimSun" panose="02010600030101010101" pitchFamily="2" charset="-122"/>
                  <a:ea typeface="SimSun" panose="02010600030101010101" pitchFamily="2" charset="-122"/>
                </a:rPr>
                <a:t>处理数据进行计算。</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假设传感器温度为  ，输出电流为  ，用          进行拟合</a:t>
              </a:r>
              <a:r>
                <a:rPr lang="en-US" altLang="zh-CN" sz="2500" dirty="0" smtClean="0">
                  <a:latin typeface="SimSun" panose="02010600030101010101" pitchFamily="2" charset="-122"/>
                  <a:ea typeface="SimSun" panose="02010600030101010101" pitchFamily="2" charset="-122"/>
                </a:rPr>
                <a:t>.</a:t>
              </a:r>
              <a:endParaRPr lang="en-US" altLang="zh-CN" sz="2500" dirty="0" smtClean="0">
                <a:latin typeface="SimSun" panose="02010600030101010101" pitchFamily="2" charset="-122"/>
                <a:ea typeface="SimSun" panose="02010600030101010101" pitchFamily="2" charset="-122"/>
              </a:endParaRPr>
            </a:p>
            <a:p>
              <a:pPr indent="619125" fontAlgn="auto">
                <a:lnSpc>
                  <a:spcPct val="150000"/>
                </a:lnSpc>
              </a:pPr>
              <a:r>
                <a:rPr lang="en-US" altLang="zh-CN" sz="2500" dirty="0" smtClean="0">
                  <a:latin typeface="SimSun" panose="02010600030101010101" pitchFamily="2" charset="-122"/>
                  <a:ea typeface="SimSun" panose="02010600030101010101" pitchFamily="2" charset="-122"/>
                </a:rPr>
                <a:t>由2.2.1一元线性拟合求得的式子(2.1)(2.2)，代入数据</a:t>
              </a:r>
              <a:r>
                <a:rPr lang="zh-CN" altLang="en-US" sz="2500" dirty="0" smtClean="0">
                  <a:latin typeface="SimSun" panose="02010600030101010101" pitchFamily="2" charset="-122"/>
                  <a:ea typeface="SimSun" panose="02010600030101010101" pitchFamily="2" charset="-122"/>
                </a:rPr>
                <a:t>求</a:t>
              </a:r>
              <a:r>
                <a:rPr lang="en-US" altLang="zh-CN" sz="2500" dirty="0" smtClean="0">
                  <a:latin typeface="SimSun" panose="02010600030101010101" pitchFamily="2" charset="-122"/>
                  <a:ea typeface="SimSun" panose="02010600030101010101" pitchFamily="2" charset="-122"/>
                </a:rPr>
                <a:t>得</a:t>
              </a:r>
              <a:endParaRPr lang="en-US" altLang="zh-CN" sz="2500" dirty="0" smtClean="0">
                <a:latin typeface="SimSun" panose="02010600030101010101" pitchFamily="2" charset="-122"/>
                <a:ea typeface="SimSun" panose="02010600030101010101" pitchFamily="2" charset="-122"/>
              </a:endParaRPr>
            </a:p>
          </p:txBody>
        </p:sp>
        <p:graphicFrame>
          <p:nvGraphicFramePr>
            <p:cNvPr id="9" name="对象 8"/>
            <p:cNvGraphicFramePr/>
            <p:nvPr/>
          </p:nvGraphicFramePr>
          <p:xfrm>
            <a:off x="6187" y="5270"/>
            <a:ext cx="453" cy="532"/>
          </p:xfrm>
          <a:graphic>
            <a:graphicData uri="http://schemas.openxmlformats.org/presentationml/2006/ole">
              <mc:AlternateContent xmlns:mc="http://schemas.openxmlformats.org/markup-compatibility/2006">
                <mc:Choice xmlns:v="urn:schemas-microsoft-com:vml" Requires="v">
                  <p:oleObj spid="_x0000_s10" name="" r:id="rId1" imgW="207645" imgH="273050" progId="Equation.DSMT4">
                    <p:embed/>
                  </p:oleObj>
                </mc:Choice>
                <mc:Fallback>
                  <p:oleObj name="" r:id="rId1" imgW="207645" imgH="273050" progId="Equation.DSMT4">
                    <p:embed/>
                    <p:pic>
                      <p:nvPicPr>
                        <p:cNvPr id="0" name="图片 9"/>
                        <p:cNvPicPr/>
                        <p:nvPr/>
                      </p:nvPicPr>
                      <p:blipFill>
                        <a:blip r:embed="rId2"/>
                        <a:stretch>
                          <a:fillRect/>
                        </a:stretch>
                      </p:blipFill>
                      <p:spPr>
                        <a:xfrm>
                          <a:off x="6187" y="5270"/>
                          <a:ext cx="453" cy="532"/>
                        </a:xfrm>
                        <a:prstGeom prst="rect">
                          <a:avLst/>
                        </a:prstGeom>
                      </p:spPr>
                    </p:pic>
                  </p:oleObj>
                </mc:Fallback>
              </mc:AlternateContent>
            </a:graphicData>
          </a:graphic>
        </p:graphicFrame>
        <p:graphicFrame>
          <p:nvGraphicFramePr>
            <p:cNvPr id="11" name="对象 10"/>
            <p:cNvGraphicFramePr/>
            <p:nvPr/>
          </p:nvGraphicFramePr>
          <p:xfrm>
            <a:off x="9643" y="5255"/>
            <a:ext cx="428" cy="622"/>
          </p:xfrm>
          <a:graphic>
            <a:graphicData uri="http://schemas.openxmlformats.org/presentationml/2006/ole">
              <mc:AlternateContent xmlns:mc="http://schemas.openxmlformats.org/markup-compatibility/2006">
                <mc:Choice xmlns:v="urn:schemas-microsoft-com:vml" Requires="v">
                  <p:oleObj spid="_x0000_s12" name="" r:id="rId3" imgW="259715" imgH="349250" progId="Equation.DSMT4">
                    <p:embed/>
                  </p:oleObj>
                </mc:Choice>
                <mc:Fallback>
                  <p:oleObj name="" r:id="rId3" imgW="259715" imgH="349250" progId="Equation.DSMT4">
                    <p:embed/>
                    <p:pic>
                      <p:nvPicPr>
                        <p:cNvPr id="0" name="图片 11"/>
                        <p:cNvPicPr/>
                        <p:nvPr/>
                      </p:nvPicPr>
                      <p:blipFill>
                        <a:blip r:embed="rId4"/>
                        <a:stretch>
                          <a:fillRect/>
                        </a:stretch>
                      </p:blipFill>
                      <p:spPr>
                        <a:xfrm>
                          <a:off x="9643" y="5255"/>
                          <a:ext cx="428" cy="622"/>
                        </a:xfrm>
                        <a:prstGeom prst="rect">
                          <a:avLst/>
                        </a:prstGeom>
                      </p:spPr>
                    </p:pic>
                  </p:oleObj>
                </mc:Fallback>
              </mc:AlternateContent>
            </a:graphicData>
          </a:graphic>
        </p:graphicFrame>
        <p:graphicFrame>
          <p:nvGraphicFramePr>
            <p:cNvPr id="13" name="对象 12"/>
            <p:cNvGraphicFramePr/>
            <p:nvPr/>
          </p:nvGraphicFramePr>
          <p:xfrm>
            <a:off x="11106" y="5147"/>
            <a:ext cx="2515" cy="770"/>
          </p:xfrm>
          <a:graphic>
            <a:graphicData uri="http://schemas.openxmlformats.org/presentationml/2006/ole">
              <mc:AlternateContent xmlns:mc="http://schemas.openxmlformats.org/markup-compatibility/2006">
                <mc:Choice xmlns:v="urn:schemas-microsoft-com:vml" Requires="v">
                  <p:oleObj spid="_x0000_s14" name="" r:id="rId5" imgW="1396365" imgH="433070" progId="Equation.DSMT4">
                    <p:embed/>
                  </p:oleObj>
                </mc:Choice>
                <mc:Fallback>
                  <p:oleObj name="" r:id="rId5" imgW="1396365" imgH="433070" progId="Equation.DSMT4">
                    <p:embed/>
                    <p:pic>
                      <p:nvPicPr>
                        <p:cNvPr id="0" name="图片 13"/>
                        <p:cNvPicPr/>
                        <p:nvPr/>
                      </p:nvPicPr>
                      <p:blipFill>
                        <a:blip r:embed="rId6"/>
                        <a:stretch>
                          <a:fillRect/>
                        </a:stretch>
                      </p:blipFill>
                      <p:spPr>
                        <a:xfrm>
                          <a:off x="11106" y="5147"/>
                          <a:ext cx="2515" cy="770"/>
                        </a:xfrm>
                        <a:prstGeom prst="rect">
                          <a:avLst/>
                        </a:prstGeom>
                      </p:spPr>
                    </p:pic>
                  </p:oleObj>
                </mc:Fallback>
              </mc:AlternateContent>
            </a:graphicData>
          </a:graphic>
        </p:graphicFrame>
      </p:grpSp>
      <p:graphicFrame>
        <p:nvGraphicFramePr>
          <p:cNvPr id="15" name="对象 14"/>
          <p:cNvGraphicFramePr/>
          <p:nvPr/>
        </p:nvGraphicFramePr>
        <p:xfrm>
          <a:off x="1394460" y="2405380"/>
          <a:ext cx="7482205" cy="1572895"/>
        </p:xfrm>
        <a:graphic>
          <a:graphicData uri="http://schemas.openxmlformats.org/presentationml/2006/ole">
            <mc:AlternateContent xmlns:mc="http://schemas.openxmlformats.org/markup-compatibility/2006">
              <mc:Choice xmlns:v="urn:schemas-microsoft-com:vml" Requires="v">
                <p:oleObj spid="_x0000_s16" name="" r:id="rId7" imgW="4076700" imgH="838200" progId="Equation.DSMT4">
                  <p:embed/>
                </p:oleObj>
              </mc:Choice>
              <mc:Fallback>
                <p:oleObj name="" r:id="rId7" imgW="4076700" imgH="838200" progId="Equation.DSMT4">
                  <p:embed/>
                  <p:pic>
                    <p:nvPicPr>
                      <p:cNvPr id="0" name="图片 15"/>
                      <p:cNvPicPr/>
                      <p:nvPr/>
                    </p:nvPicPr>
                    <p:blipFill>
                      <a:blip r:embed="rId8"/>
                      <a:stretch>
                        <a:fillRect/>
                      </a:stretch>
                    </p:blipFill>
                    <p:spPr>
                      <a:xfrm>
                        <a:off x="1394460" y="2405380"/>
                        <a:ext cx="7482205" cy="1572895"/>
                      </a:xfrm>
                      <a:prstGeom prst="rect">
                        <a:avLst/>
                      </a:prstGeom>
                    </p:spPr>
                  </p:pic>
                </p:oleObj>
              </mc:Fallback>
            </mc:AlternateContent>
          </a:graphicData>
        </a:graphic>
      </p:graphicFrame>
      <p:graphicFrame>
        <p:nvGraphicFramePr>
          <p:cNvPr id="6" name="对象 5"/>
          <p:cNvGraphicFramePr/>
          <p:nvPr/>
        </p:nvGraphicFramePr>
        <p:xfrm>
          <a:off x="1325245" y="4046855"/>
          <a:ext cx="7965440" cy="905510"/>
        </p:xfrm>
        <a:graphic>
          <a:graphicData uri="http://schemas.openxmlformats.org/presentationml/2006/ole">
            <mc:AlternateContent xmlns:mc="http://schemas.openxmlformats.org/markup-compatibility/2006">
              <mc:Choice xmlns:v="urn:schemas-microsoft-com:vml" Requires="v">
                <p:oleObj spid="_x0000_s7" name="" r:id="rId9" imgW="7965440" imgH="905510" progId="Equation.DSMT4">
                  <p:embed/>
                </p:oleObj>
              </mc:Choice>
              <mc:Fallback>
                <p:oleObj name="" r:id="rId9" imgW="7965440" imgH="905510" progId="Equation.DSMT4">
                  <p:embed/>
                  <p:pic>
                    <p:nvPicPr>
                      <p:cNvPr id="0" name="图片 5"/>
                      <p:cNvPicPr/>
                      <p:nvPr/>
                    </p:nvPicPr>
                    <p:blipFill>
                      <a:blip r:embed="rId10"/>
                      <a:stretch>
                        <a:fillRect/>
                      </a:stretch>
                    </p:blipFill>
                    <p:spPr>
                      <a:xfrm>
                        <a:off x="1325245" y="4046855"/>
                        <a:ext cx="7965440" cy="905510"/>
                      </a:xfrm>
                      <a:prstGeom prst="rect">
                        <a:avLst/>
                      </a:prstGeom>
                    </p:spPr>
                  </p:pic>
                </p:oleObj>
              </mc:Fallback>
            </mc:AlternateContent>
          </a:graphicData>
        </a:graphic>
      </p:graphicFrame>
      <p:grpSp>
        <p:nvGrpSpPr>
          <p:cNvPr id="8" name="组合 7"/>
          <p:cNvGrpSpPr/>
          <p:nvPr/>
        </p:nvGrpSpPr>
        <p:grpSpPr>
          <a:xfrm>
            <a:off x="649605" y="4876165"/>
            <a:ext cx="11048365" cy="1822450"/>
            <a:chOff x="1239" y="4547"/>
            <a:chExt cx="17399" cy="2870"/>
          </a:xfrm>
        </p:grpSpPr>
        <p:sp>
          <p:nvSpPr>
            <p:cNvPr id="17" name="文本框 16"/>
            <p:cNvSpPr txBox="1"/>
            <p:nvPr/>
          </p:nvSpPr>
          <p:spPr>
            <a:xfrm>
              <a:off x="1239" y="4547"/>
              <a:ext cx="17399" cy="2870"/>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cs typeface="SimSun" panose="02010600030101010101" pitchFamily="2" charset="-122"/>
                </a:rPr>
                <a:t>得到电流与温度拟合的线性关系：                     。</a:t>
              </a:r>
              <a:endParaRPr lang="zh-CN" altLang="en-US" sz="2500" dirty="0" smtClean="0">
                <a:latin typeface="SimSun" panose="02010600030101010101" pitchFamily="2" charset="-122"/>
                <a:ea typeface="SimSun" panose="02010600030101010101" pitchFamily="2" charset="-122"/>
                <a:cs typeface="SimSun" panose="02010600030101010101" pitchFamily="2" charset="-122"/>
              </a:endParaRPr>
            </a:p>
            <a:p>
              <a:pPr indent="619125" algn="just" fontAlgn="auto">
                <a:lnSpc>
                  <a:spcPct val="150000"/>
                </a:lnSpc>
              </a:pPr>
              <a:r>
                <a:rPr lang="zh-CN" altLang="en-US" sz="2500" dirty="0" smtClean="0">
                  <a:latin typeface="SimSun" panose="02010600030101010101" pitchFamily="2" charset="-122"/>
                  <a:ea typeface="SimSun" panose="02010600030101010101" pitchFamily="2" charset="-122"/>
                  <a:cs typeface="SimSun" panose="02010600030101010101" pitchFamily="2" charset="-122"/>
                </a:rPr>
                <a:t>由2.3中判定系数的公式(2.6)计算出           ，表明模型的误差很小，数据拟合程度很好。</a:t>
              </a:r>
              <a:endParaRPr lang="zh-CN" altLang="en-US" sz="2500" dirty="0" smtClean="0">
                <a:latin typeface="SimSun" panose="02010600030101010101" pitchFamily="2" charset="-122"/>
                <a:ea typeface="SimSun" panose="02010600030101010101" pitchFamily="2" charset="-122"/>
                <a:cs typeface="SimSun" panose="02010600030101010101" pitchFamily="2" charset="-122"/>
              </a:endParaRPr>
            </a:p>
          </p:txBody>
        </p:sp>
        <p:graphicFrame>
          <p:nvGraphicFramePr>
            <p:cNvPr id="18" name="对象 17"/>
            <p:cNvGraphicFramePr/>
            <p:nvPr/>
          </p:nvGraphicFramePr>
          <p:xfrm>
            <a:off x="9859" y="4856"/>
            <a:ext cx="4808" cy="692"/>
          </p:xfrm>
          <a:graphic>
            <a:graphicData uri="http://schemas.openxmlformats.org/presentationml/2006/ole">
              <mc:AlternateContent xmlns:mc="http://schemas.openxmlformats.org/markup-compatibility/2006">
                <mc:Choice xmlns:v="urn:schemas-microsoft-com:vml" Requires="v">
                  <p:oleObj spid="_x0000_s19" name="" r:id="rId11" imgW="2957195" imgH="424815" progId="Equation.DSMT4">
                    <p:embed/>
                  </p:oleObj>
                </mc:Choice>
                <mc:Fallback>
                  <p:oleObj name="" r:id="rId11" imgW="2957195" imgH="424815" progId="Equation.DSMT4">
                    <p:embed/>
                    <p:pic>
                      <p:nvPicPr>
                        <p:cNvPr id="0" name="图片 10"/>
                        <p:cNvPicPr/>
                        <p:nvPr/>
                      </p:nvPicPr>
                      <p:blipFill>
                        <a:blip r:embed="rId12"/>
                        <a:stretch>
                          <a:fillRect/>
                        </a:stretch>
                      </p:blipFill>
                      <p:spPr>
                        <a:xfrm>
                          <a:off x="9859" y="4856"/>
                          <a:ext cx="4808" cy="692"/>
                        </a:xfrm>
                        <a:prstGeom prst="rect">
                          <a:avLst/>
                        </a:prstGeom>
                      </p:spPr>
                    </p:pic>
                  </p:oleObj>
                </mc:Fallback>
              </mc:AlternateContent>
            </a:graphicData>
          </a:graphic>
        </p:graphicFrame>
        <p:graphicFrame>
          <p:nvGraphicFramePr>
            <p:cNvPr id="20" name="对象 19"/>
            <p:cNvGraphicFramePr/>
            <p:nvPr/>
          </p:nvGraphicFramePr>
          <p:xfrm>
            <a:off x="10657" y="5723"/>
            <a:ext cx="2068" cy="623"/>
          </p:xfrm>
          <a:graphic>
            <a:graphicData uri="http://schemas.openxmlformats.org/presentationml/2006/ole">
              <mc:AlternateContent xmlns:mc="http://schemas.openxmlformats.org/markup-compatibility/2006">
                <mc:Choice xmlns:v="urn:schemas-microsoft-com:vml" Requires="v">
                  <p:oleObj spid="_x0000_s21" name="" r:id="rId13" imgW="1393190" imgH="391160" progId="Equation.DSMT4">
                    <p:embed/>
                  </p:oleObj>
                </mc:Choice>
                <mc:Fallback>
                  <p:oleObj name="" r:id="rId13" imgW="1393190" imgH="391160" progId="Equation.DSMT4">
                    <p:embed/>
                    <p:pic>
                      <p:nvPicPr>
                        <p:cNvPr id="0" name="图片 12"/>
                        <p:cNvPicPr/>
                        <p:nvPr/>
                      </p:nvPicPr>
                      <p:blipFill>
                        <a:blip r:embed="rId14"/>
                        <a:stretch>
                          <a:fillRect/>
                        </a:stretch>
                      </p:blipFill>
                      <p:spPr>
                        <a:xfrm>
                          <a:off x="10657" y="5723"/>
                          <a:ext cx="2068" cy="623"/>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ppt_y</p:attrName>
                                        </p:attrNameLst>
                                      </p:cBhvr>
                                      <p:tavLst>
                                        <p:tav tm="0">
                                          <p:val>
                                            <p:strVal val="#ppt_y+#ppt_h*1.125000"/>
                                          </p:val>
                                        </p:tav>
                                        <p:tav tm="100000">
                                          <p:val>
                                            <p:strVal val="#ppt_y"/>
                                          </p:val>
                                        </p:tav>
                                      </p:tavLst>
                                    </p:anim>
                                    <p:animEffect transition="in" filter="wipe(up)">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55942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在房地产销售价格中的应用示例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3" name="文本框 2"/>
          <p:cNvSpPr txBox="1"/>
          <p:nvPr/>
        </p:nvSpPr>
        <p:spPr>
          <a:xfrm>
            <a:off x="554355" y="1066800"/>
            <a:ext cx="10904855" cy="1822450"/>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一家房地产评估公司想对某城市的</a:t>
            </a:r>
            <a:r>
              <a:rPr lang="zh-CN" altLang="en-US" sz="2500" b="1" dirty="0" smtClean="0">
                <a:latin typeface="SimSun" panose="02010600030101010101" pitchFamily="2" charset="-122"/>
                <a:ea typeface="SimSun" panose="02010600030101010101" pitchFamily="2" charset="-122"/>
              </a:rPr>
              <a:t>房地产销售价格</a:t>
            </a:r>
            <a:r>
              <a:rPr lang="zh-CN" altLang="en-US" sz="2500" dirty="0" smtClean="0">
                <a:latin typeface="SimSun" panose="02010600030101010101" pitchFamily="2" charset="-122"/>
                <a:ea typeface="SimSun" panose="02010600030101010101" pitchFamily="2" charset="-122"/>
              </a:rPr>
              <a:t>与</a:t>
            </a:r>
            <a:r>
              <a:rPr lang="zh-CN" altLang="en-US" sz="2500" b="1" dirty="0" smtClean="0">
                <a:latin typeface="SimSun" panose="02010600030101010101" pitchFamily="2" charset="-122"/>
                <a:ea typeface="SimSun" panose="02010600030101010101" pitchFamily="2" charset="-122"/>
              </a:rPr>
              <a:t>地产估价</a:t>
            </a:r>
            <a:r>
              <a:rPr lang="zh-CN" altLang="en-US" sz="2500" dirty="0" smtClean="0">
                <a:latin typeface="SimSun" panose="02010600030101010101" pitchFamily="2" charset="-122"/>
                <a:ea typeface="SimSun" panose="02010600030101010101" pitchFamily="2" charset="-122"/>
              </a:rPr>
              <a:t>、</a:t>
            </a:r>
            <a:r>
              <a:rPr lang="zh-CN" altLang="en-US" sz="2500" b="1" dirty="0" smtClean="0">
                <a:latin typeface="SimSun" panose="02010600030101010101" pitchFamily="2" charset="-122"/>
                <a:ea typeface="SimSun" panose="02010600030101010101" pitchFamily="2" charset="-122"/>
              </a:rPr>
              <a:t>房地产估价</a:t>
            </a:r>
            <a:r>
              <a:rPr lang="zh-CN" altLang="en-US" sz="2500" dirty="0" smtClean="0">
                <a:latin typeface="SimSun" panose="02010600030101010101" pitchFamily="2" charset="-122"/>
                <a:ea typeface="SimSun" panose="02010600030101010101" pitchFamily="2" charset="-122"/>
              </a:rPr>
              <a:t>和</a:t>
            </a:r>
            <a:r>
              <a:rPr lang="zh-CN" altLang="en-US" sz="2500" b="1" dirty="0" smtClean="0">
                <a:latin typeface="SimSun" panose="02010600030101010101" pitchFamily="2" charset="-122"/>
                <a:ea typeface="SimSun" panose="02010600030101010101" pitchFamily="2" charset="-122"/>
              </a:rPr>
              <a:t>使用面积</a:t>
            </a:r>
            <a:r>
              <a:rPr lang="zh-CN" altLang="en-US" sz="2500" dirty="0" smtClean="0">
                <a:latin typeface="SimSun" panose="02010600030101010101" pitchFamily="2" charset="-122"/>
                <a:ea typeface="SimSun" panose="02010600030101010101" pitchFamily="2" charset="-122"/>
              </a:rPr>
              <a:t>建立一个模型，以便对销售价格作出合理预测。为此，房地产评估公司收集了20栋住宅的房地产评估数据。试帮该公司建立模型。</a:t>
            </a:r>
            <a:endParaRPr lang="zh-CN" altLang="en-US" sz="2500" dirty="0" smtClean="0">
              <a:latin typeface="SimSun" panose="02010600030101010101" pitchFamily="2" charset="-122"/>
              <a:ea typeface="SimSun" panose="02010600030101010101" pitchFamily="2" charset="-122"/>
            </a:endParaRPr>
          </a:p>
        </p:txBody>
      </p:sp>
      <p:pic>
        <p:nvPicPr>
          <p:cNvPr id="4" name="图片 3" descr="房地产1"/>
          <p:cNvPicPr>
            <a:picLocks noChangeAspect="1"/>
          </p:cNvPicPr>
          <p:nvPr/>
        </p:nvPicPr>
        <p:blipFill>
          <a:blip r:embed="rId1"/>
          <a:srcRect b="42325"/>
          <a:stretch>
            <a:fillRect/>
          </a:stretch>
        </p:blipFill>
        <p:spPr>
          <a:xfrm>
            <a:off x="2565400" y="3307080"/>
            <a:ext cx="6959600" cy="2922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up)">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55942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在房地产销售价格中的应用示例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6" name="组合 5"/>
          <p:cNvGrpSpPr/>
          <p:nvPr/>
        </p:nvGrpSpPr>
        <p:grpSpPr>
          <a:xfrm>
            <a:off x="2298700" y="900430"/>
            <a:ext cx="7287260" cy="5576570"/>
            <a:chOff x="4381" y="662"/>
            <a:chExt cx="9183" cy="7660"/>
          </a:xfrm>
        </p:grpSpPr>
        <p:pic>
          <p:nvPicPr>
            <p:cNvPr id="4" name="图片 3"/>
            <p:cNvPicPr>
              <a:picLocks noChangeAspect="1"/>
            </p:cNvPicPr>
            <p:nvPr/>
          </p:nvPicPr>
          <p:blipFill>
            <a:blip r:embed="rId1"/>
            <a:srcRect b="76161"/>
            <a:stretch>
              <a:fillRect/>
            </a:stretch>
          </p:blipFill>
          <p:spPr>
            <a:xfrm>
              <a:off x="4381" y="662"/>
              <a:ext cx="9180" cy="1155"/>
            </a:xfrm>
            <a:prstGeom prst="rect">
              <a:avLst/>
            </a:prstGeom>
          </p:spPr>
        </p:pic>
        <p:pic>
          <p:nvPicPr>
            <p:cNvPr id="2" name="图片 1"/>
            <p:cNvPicPr>
              <a:picLocks noChangeAspect="1"/>
            </p:cNvPicPr>
            <p:nvPr/>
          </p:nvPicPr>
          <p:blipFill>
            <a:blip r:embed="rId2"/>
            <a:srcRect t="56413"/>
            <a:stretch>
              <a:fillRect/>
            </a:stretch>
          </p:blipFill>
          <p:spPr>
            <a:xfrm>
              <a:off x="4508" y="1737"/>
              <a:ext cx="9015" cy="2916"/>
            </a:xfrm>
            <a:prstGeom prst="rect">
              <a:avLst/>
            </a:prstGeom>
          </p:spPr>
        </p:pic>
        <p:pic>
          <p:nvPicPr>
            <p:cNvPr id="3" name="图片 2"/>
            <p:cNvPicPr>
              <a:picLocks noChangeAspect="1"/>
            </p:cNvPicPr>
            <p:nvPr/>
          </p:nvPicPr>
          <p:blipFill>
            <a:blip r:embed="rId1"/>
            <a:srcRect t="20640"/>
            <a:stretch>
              <a:fillRect/>
            </a:stretch>
          </p:blipFill>
          <p:spPr>
            <a:xfrm>
              <a:off x="4384" y="4477"/>
              <a:ext cx="9180" cy="384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55942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在房地产销售价格中的应用示例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3" name="文本框 2"/>
          <p:cNvSpPr txBox="1"/>
          <p:nvPr/>
        </p:nvSpPr>
        <p:spPr>
          <a:xfrm>
            <a:off x="276860" y="1005840"/>
            <a:ext cx="4390390" cy="66802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第一步：</a:t>
            </a:r>
            <a:r>
              <a:rPr lang="zh-CN" altLang="en-US" sz="2500" dirty="0" smtClean="0">
                <a:latin typeface="SimSun" panose="02010600030101010101" pitchFamily="2" charset="-122"/>
                <a:ea typeface="SimSun" panose="02010600030101010101" pitchFamily="2" charset="-122"/>
              </a:rPr>
              <a:t>绘制散点图。</a:t>
            </a:r>
            <a:endParaRPr lang="zh-CN" altLang="en-US" sz="2500" dirty="0" smtClean="0">
              <a:latin typeface="SimSun" panose="02010600030101010101" pitchFamily="2" charset="-122"/>
              <a:ea typeface="SimSun" panose="02010600030101010101" pitchFamily="2" charset="-122"/>
            </a:endParaRPr>
          </a:p>
        </p:txBody>
      </p:sp>
      <p:pic>
        <p:nvPicPr>
          <p:cNvPr id="2" name="图片 239"/>
          <p:cNvPicPr>
            <a:picLocks noChangeAspect="1"/>
          </p:cNvPicPr>
          <p:nvPr/>
        </p:nvPicPr>
        <p:blipFill>
          <a:blip r:embed="rId1"/>
          <a:srcRect r="14286"/>
          <a:stretch>
            <a:fillRect/>
          </a:stretch>
        </p:blipFill>
        <p:spPr>
          <a:xfrm>
            <a:off x="468630" y="2027555"/>
            <a:ext cx="5406390" cy="3714750"/>
          </a:xfrm>
          <a:prstGeom prst="rect">
            <a:avLst/>
          </a:prstGeom>
          <a:noFill/>
          <a:ln>
            <a:noFill/>
          </a:ln>
        </p:spPr>
      </p:pic>
      <p:sp>
        <p:nvSpPr>
          <p:cNvPr id="6" name="文本框 5"/>
          <p:cNvSpPr txBox="1"/>
          <p:nvPr/>
        </p:nvSpPr>
        <p:spPr>
          <a:xfrm>
            <a:off x="6494145" y="1057275"/>
            <a:ext cx="4798060" cy="2399665"/>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第二步：</a:t>
            </a:r>
            <a:r>
              <a:rPr lang="zh-CN" altLang="en-US" sz="2500" dirty="0" smtClean="0">
                <a:latin typeface="SimSun" panose="02010600030101010101" pitchFamily="2" charset="-122"/>
                <a:ea typeface="SimSun" panose="02010600030101010101" pitchFamily="2" charset="-122"/>
              </a:rPr>
              <a:t>选择拟合函数。</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散点图大致呈线性关系，同时根据题意，这里选择多元线性拟合。</a:t>
            </a:r>
            <a:endParaRPr lang="zh-CN" altLang="en-US" sz="2500" dirty="0" smtClean="0">
              <a:latin typeface="SimSun" panose="02010600030101010101" pitchFamily="2" charset="-122"/>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55942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在房地产销售价格中的应用示例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15" name="组合 14"/>
          <p:cNvGrpSpPr/>
          <p:nvPr/>
        </p:nvGrpSpPr>
        <p:grpSpPr>
          <a:xfrm>
            <a:off x="554355" y="983615"/>
            <a:ext cx="10904220" cy="2976880"/>
            <a:chOff x="1014" y="4047"/>
            <a:chExt cx="17172" cy="4688"/>
          </a:xfrm>
        </p:grpSpPr>
        <p:sp>
          <p:nvSpPr>
            <p:cNvPr id="2" name="文本框 1"/>
            <p:cNvSpPr txBox="1"/>
            <p:nvPr/>
          </p:nvSpPr>
          <p:spPr>
            <a:xfrm>
              <a:off x="1014" y="4047"/>
              <a:ext cx="17173" cy="4688"/>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第三步：</a:t>
              </a:r>
              <a:r>
                <a:rPr lang="zh-CN" altLang="en-US" sz="2500" dirty="0" smtClean="0">
                  <a:latin typeface="SimSun" panose="02010600030101010101" pitchFamily="2" charset="-122"/>
                  <a:ea typeface="SimSun" panose="02010600030101010101" pitchFamily="2" charset="-122"/>
                </a:rPr>
                <a:t>处理数据进行计算。</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sz="2500" dirty="0" smtClean="0">
                  <a:latin typeface="SimSun" panose="02010600030101010101" pitchFamily="2" charset="-122"/>
                  <a:ea typeface="SimSun" panose="02010600030101010101" pitchFamily="2" charset="-122"/>
                </a:rPr>
                <a:t>假设销售价格为  ，地产估价为  ，房产估价为  ，使用面积为  ，</a:t>
              </a:r>
              <a:r>
                <a:rPr lang="zh-CN" sz="2500" dirty="0" smtClean="0">
                  <a:latin typeface="SimSun" panose="02010600030101010101" pitchFamily="2" charset="-122"/>
                  <a:ea typeface="SimSun" panose="02010600030101010101" pitchFamily="2" charset="-122"/>
                </a:rPr>
                <a:t>用</a:t>
              </a:r>
              <a:endParaRPr lang="zh-CN" sz="2500" dirty="0" smtClean="0">
                <a:latin typeface="SimSun" panose="02010600030101010101" pitchFamily="2" charset="-122"/>
                <a:ea typeface="SimSun" panose="02010600030101010101" pitchFamily="2" charset="-122"/>
              </a:endParaRPr>
            </a:p>
            <a:p>
              <a:pPr indent="619125" fontAlgn="auto">
                <a:lnSpc>
                  <a:spcPct val="150000"/>
                </a:lnSpc>
              </a:pPr>
              <a:r>
                <a:rPr lang="zh-CN" sz="2500" dirty="0" smtClean="0">
                  <a:latin typeface="SimSun" panose="02010600030101010101" pitchFamily="2" charset="-122"/>
                  <a:ea typeface="SimSun" panose="02010600030101010101" pitchFamily="2" charset="-122"/>
                </a:rPr>
                <a:t>               </a:t>
              </a:r>
              <a:r>
                <a:rPr sz="2500" dirty="0" smtClean="0">
                  <a:latin typeface="SimSun" panose="02010600030101010101" pitchFamily="2" charset="-122"/>
                  <a:ea typeface="SimSun" panose="02010600030101010101" pitchFamily="2" charset="-122"/>
                </a:rPr>
                <a:t>进行拟合。</a:t>
              </a:r>
              <a:endParaRPr sz="2500" dirty="0" smtClean="0">
                <a:latin typeface="SimSun" panose="02010600030101010101" pitchFamily="2" charset="-122"/>
                <a:ea typeface="SimSun" panose="02010600030101010101" pitchFamily="2" charset="-122"/>
              </a:endParaRPr>
            </a:p>
            <a:p>
              <a:pPr indent="619125" fontAlgn="auto">
                <a:lnSpc>
                  <a:spcPct val="150000"/>
                </a:lnSpc>
              </a:pPr>
              <a:endParaRPr sz="2500" dirty="0" smtClean="0">
                <a:latin typeface="SimSun" panose="02010600030101010101" pitchFamily="2" charset="-122"/>
                <a:ea typeface="SimSun" panose="02010600030101010101" pitchFamily="2" charset="-122"/>
              </a:endParaRPr>
            </a:p>
            <a:p>
              <a:pPr indent="619125" fontAlgn="auto">
                <a:lnSpc>
                  <a:spcPct val="150000"/>
                </a:lnSpc>
              </a:pPr>
              <a:r>
                <a:rPr sz="2500" dirty="0" smtClean="0">
                  <a:latin typeface="SimSun" panose="02010600030101010101" pitchFamily="2" charset="-122"/>
                  <a:ea typeface="SimSun" panose="02010600030101010101" pitchFamily="2" charset="-122"/>
                </a:rPr>
                <a:t>由2.2.2多元线性拟合求得的方程组(2.3)，</a:t>
              </a:r>
              <a:r>
                <a:rPr lang="zh-CN" sz="2500" dirty="0" smtClean="0">
                  <a:latin typeface="SimSun" panose="02010600030101010101" pitchFamily="2" charset="-122"/>
                  <a:ea typeface="SimSun" panose="02010600030101010101" pitchFamily="2" charset="-122"/>
                </a:rPr>
                <a:t>求得</a:t>
              </a:r>
              <a:endParaRPr lang="zh-CN" sz="2500" dirty="0" smtClean="0">
                <a:latin typeface="SimSun" panose="02010600030101010101" pitchFamily="2" charset="-122"/>
                <a:ea typeface="SimSun" panose="02010600030101010101" pitchFamily="2" charset="-122"/>
              </a:endParaRPr>
            </a:p>
          </p:txBody>
        </p:sp>
        <p:graphicFrame>
          <p:nvGraphicFramePr>
            <p:cNvPr id="4" name="对象 3"/>
            <p:cNvGraphicFramePr/>
            <p:nvPr/>
          </p:nvGraphicFramePr>
          <p:xfrm>
            <a:off x="5639" y="5283"/>
            <a:ext cx="421" cy="611"/>
          </p:xfrm>
          <a:graphic>
            <a:graphicData uri="http://schemas.openxmlformats.org/presentationml/2006/ole">
              <mc:AlternateContent xmlns:mc="http://schemas.openxmlformats.org/markup-compatibility/2006">
                <mc:Choice xmlns:v="urn:schemas-microsoft-com:vml" Requires="v">
                  <p:oleObj spid="_x0000_s6" name="" r:id="rId1" imgW="285750" imgH="365760" progId="Equation.DSMT4">
                    <p:embed/>
                  </p:oleObj>
                </mc:Choice>
                <mc:Fallback>
                  <p:oleObj name="" r:id="rId1" imgW="285750" imgH="365760" progId="Equation.DSMT4">
                    <p:embed/>
                    <p:pic>
                      <p:nvPicPr>
                        <p:cNvPr id="0" name="图片 5"/>
                        <p:cNvPicPr/>
                        <p:nvPr/>
                      </p:nvPicPr>
                      <p:blipFill>
                        <a:blip r:embed="rId2"/>
                        <a:stretch>
                          <a:fillRect/>
                        </a:stretch>
                      </p:blipFill>
                      <p:spPr>
                        <a:xfrm>
                          <a:off x="5639" y="5283"/>
                          <a:ext cx="421" cy="611"/>
                        </a:xfrm>
                        <a:prstGeom prst="rect">
                          <a:avLst/>
                        </a:prstGeom>
                      </p:spPr>
                    </p:pic>
                  </p:oleObj>
                </mc:Fallback>
              </mc:AlternateContent>
            </a:graphicData>
          </a:graphic>
        </p:graphicFrame>
        <p:graphicFrame>
          <p:nvGraphicFramePr>
            <p:cNvPr id="7" name="对象 6"/>
            <p:cNvGraphicFramePr/>
            <p:nvPr/>
          </p:nvGraphicFramePr>
          <p:xfrm>
            <a:off x="9136" y="5162"/>
            <a:ext cx="668" cy="732"/>
          </p:xfrm>
          <a:graphic>
            <a:graphicData uri="http://schemas.openxmlformats.org/presentationml/2006/ole">
              <mc:AlternateContent xmlns:mc="http://schemas.openxmlformats.org/markup-compatibility/2006">
                <mc:Choice xmlns:v="urn:schemas-microsoft-com:vml" Requires="v">
                  <p:oleObj spid="_x0000_s8" name="" r:id="rId3" imgW="339090" imgH="494665" progId="Equation.DSMT4">
                    <p:embed/>
                  </p:oleObj>
                </mc:Choice>
                <mc:Fallback>
                  <p:oleObj name="" r:id="rId3" imgW="339090" imgH="494665" progId="Equation.DSMT4">
                    <p:embed/>
                    <p:pic>
                      <p:nvPicPr>
                        <p:cNvPr id="0" name="图片 7"/>
                        <p:cNvPicPr/>
                        <p:nvPr/>
                      </p:nvPicPr>
                      <p:blipFill>
                        <a:blip r:embed="rId4"/>
                        <a:stretch>
                          <a:fillRect/>
                        </a:stretch>
                      </p:blipFill>
                      <p:spPr>
                        <a:xfrm>
                          <a:off x="9136" y="5162"/>
                          <a:ext cx="668" cy="732"/>
                        </a:xfrm>
                        <a:prstGeom prst="rect">
                          <a:avLst/>
                        </a:prstGeom>
                      </p:spPr>
                    </p:pic>
                  </p:oleObj>
                </mc:Fallback>
              </mc:AlternateContent>
            </a:graphicData>
          </a:graphic>
        </p:graphicFrame>
        <p:graphicFrame>
          <p:nvGraphicFramePr>
            <p:cNvPr id="9" name="对象 8"/>
            <p:cNvGraphicFramePr/>
            <p:nvPr/>
          </p:nvGraphicFramePr>
          <p:xfrm>
            <a:off x="12579" y="5177"/>
            <a:ext cx="589" cy="743"/>
          </p:xfrm>
          <a:graphic>
            <a:graphicData uri="http://schemas.openxmlformats.org/presentationml/2006/ole">
              <mc:AlternateContent xmlns:mc="http://schemas.openxmlformats.org/markup-compatibility/2006">
                <mc:Choice xmlns:v="urn:schemas-microsoft-com:vml" Requires="v">
                  <p:oleObj spid="_x0000_s10" name="" r:id="rId5" imgW="285115" imgH="410210" progId="Equation.DSMT4">
                    <p:embed/>
                  </p:oleObj>
                </mc:Choice>
                <mc:Fallback>
                  <p:oleObj name="" r:id="rId5" imgW="285115" imgH="410210" progId="Equation.DSMT4">
                    <p:embed/>
                    <p:pic>
                      <p:nvPicPr>
                        <p:cNvPr id="0" name="图片 9"/>
                        <p:cNvPicPr/>
                        <p:nvPr/>
                      </p:nvPicPr>
                      <p:blipFill>
                        <a:blip r:embed="rId6"/>
                        <a:stretch>
                          <a:fillRect/>
                        </a:stretch>
                      </p:blipFill>
                      <p:spPr>
                        <a:xfrm>
                          <a:off x="12579" y="5177"/>
                          <a:ext cx="589" cy="743"/>
                        </a:xfrm>
                        <a:prstGeom prst="rect">
                          <a:avLst/>
                        </a:prstGeom>
                      </p:spPr>
                    </p:pic>
                  </p:oleObj>
                </mc:Fallback>
              </mc:AlternateContent>
            </a:graphicData>
          </a:graphic>
        </p:graphicFrame>
        <p:graphicFrame>
          <p:nvGraphicFramePr>
            <p:cNvPr id="11" name="对象 10"/>
            <p:cNvGraphicFramePr/>
            <p:nvPr/>
          </p:nvGraphicFramePr>
          <p:xfrm>
            <a:off x="16096" y="5177"/>
            <a:ext cx="675" cy="743"/>
          </p:xfrm>
          <a:graphic>
            <a:graphicData uri="http://schemas.openxmlformats.org/presentationml/2006/ole">
              <mc:AlternateContent xmlns:mc="http://schemas.openxmlformats.org/markup-compatibility/2006">
                <mc:Choice xmlns:v="urn:schemas-microsoft-com:vml" Requires="v">
                  <p:oleObj spid="_x0000_s12" name="" r:id="rId7" imgW="424180" imgH="519430" progId="Equation.DSMT4">
                    <p:embed/>
                  </p:oleObj>
                </mc:Choice>
                <mc:Fallback>
                  <p:oleObj name="" r:id="rId7" imgW="424180" imgH="519430" progId="Equation.DSMT4">
                    <p:embed/>
                    <p:pic>
                      <p:nvPicPr>
                        <p:cNvPr id="0" name="图片 11"/>
                        <p:cNvPicPr/>
                        <p:nvPr/>
                      </p:nvPicPr>
                      <p:blipFill>
                        <a:blip r:embed="rId8"/>
                        <a:stretch>
                          <a:fillRect/>
                        </a:stretch>
                      </p:blipFill>
                      <p:spPr>
                        <a:xfrm>
                          <a:off x="16096" y="5177"/>
                          <a:ext cx="675" cy="743"/>
                        </a:xfrm>
                        <a:prstGeom prst="rect">
                          <a:avLst/>
                        </a:prstGeom>
                      </p:spPr>
                    </p:pic>
                  </p:oleObj>
                </mc:Fallback>
              </mc:AlternateContent>
            </a:graphicData>
          </a:graphic>
        </p:graphicFrame>
        <p:graphicFrame>
          <p:nvGraphicFramePr>
            <p:cNvPr id="13" name="对象 12"/>
            <p:cNvGraphicFramePr/>
            <p:nvPr/>
          </p:nvGraphicFramePr>
          <p:xfrm>
            <a:off x="1206" y="6113"/>
            <a:ext cx="4557" cy="649"/>
          </p:xfrm>
          <a:graphic>
            <a:graphicData uri="http://schemas.openxmlformats.org/presentationml/2006/ole">
              <mc:AlternateContent xmlns:mc="http://schemas.openxmlformats.org/markup-compatibility/2006">
                <mc:Choice xmlns:v="urn:schemas-microsoft-com:vml" Requires="v">
                  <p:oleObj spid="_x0000_s14" name="" r:id="rId9" imgW="2760345" imgH="429260" progId="Equation.DSMT4">
                    <p:embed/>
                  </p:oleObj>
                </mc:Choice>
                <mc:Fallback>
                  <p:oleObj name="" r:id="rId9" imgW="2760345" imgH="429260" progId="Equation.DSMT4">
                    <p:embed/>
                    <p:pic>
                      <p:nvPicPr>
                        <p:cNvPr id="0" name="图片 13"/>
                        <p:cNvPicPr/>
                        <p:nvPr/>
                      </p:nvPicPr>
                      <p:blipFill>
                        <a:blip r:embed="rId10"/>
                        <a:stretch>
                          <a:fillRect/>
                        </a:stretch>
                      </p:blipFill>
                      <p:spPr>
                        <a:xfrm>
                          <a:off x="1206" y="6113"/>
                          <a:ext cx="4557" cy="649"/>
                        </a:xfrm>
                        <a:prstGeom prst="rect">
                          <a:avLst/>
                        </a:prstGeom>
                      </p:spPr>
                    </p:pic>
                  </p:oleObj>
                </mc:Fallback>
              </mc:AlternateContent>
            </a:graphicData>
          </a:graphic>
        </p:graphicFrame>
      </p:grpSp>
      <p:graphicFrame>
        <p:nvGraphicFramePr>
          <p:cNvPr id="16" name="对象 15"/>
          <p:cNvGraphicFramePr/>
          <p:nvPr/>
        </p:nvGraphicFramePr>
        <p:xfrm>
          <a:off x="8178165" y="2741930"/>
          <a:ext cx="2381885" cy="1889760"/>
        </p:xfrm>
        <a:graphic>
          <a:graphicData uri="http://schemas.openxmlformats.org/presentationml/2006/ole">
            <mc:AlternateContent xmlns:mc="http://schemas.openxmlformats.org/markup-compatibility/2006">
              <mc:Choice xmlns:v="urn:schemas-microsoft-com:vml" Requires="v">
                <p:oleObj spid="_x0000_s17" name="" r:id="rId11" imgW="2713990" imgH="2154555" progId="Equation.DSMT4">
                  <p:embed/>
                </p:oleObj>
              </mc:Choice>
              <mc:Fallback>
                <p:oleObj name="" r:id="rId11" imgW="2713990" imgH="2154555" progId="Equation.DSMT4">
                  <p:embed/>
                  <p:pic>
                    <p:nvPicPr>
                      <p:cNvPr id="0" name="图片 16"/>
                      <p:cNvPicPr/>
                      <p:nvPr/>
                    </p:nvPicPr>
                    <p:blipFill>
                      <a:blip r:embed="rId12"/>
                      <a:stretch>
                        <a:fillRect/>
                      </a:stretch>
                    </p:blipFill>
                    <p:spPr>
                      <a:xfrm>
                        <a:off x="8178165" y="2741930"/>
                        <a:ext cx="2381885" cy="1889760"/>
                      </a:xfrm>
                      <a:prstGeom prst="rect">
                        <a:avLst/>
                      </a:prstGeom>
                    </p:spPr>
                  </p:pic>
                </p:oleObj>
              </mc:Fallback>
            </mc:AlternateContent>
          </a:graphicData>
        </a:graphic>
      </p:graphicFrame>
      <p:grpSp>
        <p:nvGrpSpPr>
          <p:cNvPr id="18" name="组合 17"/>
          <p:cNvGrpSpPr/>
          <p:nvPr/>
        </p:nvGrpSpPr>
        <p:grpSpPr>
          <a:xfrm>
            <a:off x="527685" y="4495800"/>
            <a:ext cx="10904855" cy="1822450"/>
            <a:chOff x="984" y="1867"/>
            <a:chExt cx="17173" cy="2870"/>
          </a:xfrm>
        </p:grpSpPr>
        <p:sp>
          <p:nvSpPr>
            <p:cNvPr id="19" name="文本框 18"/>
            <p:cNvSpPr txBox="1"/>
            <p:nvPr/>
          </p:nvSpPr>
          <p:spPr>
            <a:xfrm>
              <a:off x="984" y="1867"/>
              <a:ext cx="17173" cy="2870"/>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由此建立了该城市的房地产销售价格与地产估价、房产估价和使用面积的模型：</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由2.3中判定系数的公式(2.6)计算出           。</a:t>
              </a:r>
              <a:endParaRPr lang="zh-CN" altLang="en-US" sz="2500" dirty="0" smtClean="0">
                <a:latin typeface="SimSun" panose="02010600030101010101" pitchFamily="2" charset="-122"/>
                <a:ea typeface="SimSun" panose="02010600030101010101" pitchFamily="2" charset="-122"/>
              </a:endParaRPr>
            </a:p>
          </p:txBody>
        </p:sp>
        <p:graphicFrame>
          <p:nvGraphicFramePr>
            <p:cNvPr id="20" name="对象 19"/>
            <p:cNvGraphicFramePr/>
            <p:nvPr/>
          </p:nvGraphicFramePr>
          <p:xfrm>
            <a:off x="3112" y="3064"/>
            <a:ext cx="13497" cy="795"/>
          </p:xfrm>
          <a:graphic>
            <a:graphicData uri="http://schemas.openxmlformats.org/presentationml/2006/ole">
              <mc:AlternateContent xmlns:mc="http://schemas.openxmlformats.org/markup-compatibility/2006">
                <mc:Choice xmlns:v="urn:schemas-microsoft-com:vml" Requires="v">
                  <p:oleObj spid="_x0000_s21" name="" r:id="rId13" imgW="4178300" imgH="228600" progId="Equation.KSEE3">
                    <p:embed/>
                  </p:oleObj>
                </mc:Choice>
                <mc:Fallback>
                  <p:oleObj name="" r:id="rId13" imgW="4178300" imgH="228600" progId="Equation.KSEE3">
                    <p:embed/>
                    <p:pic>
                      <p:nvPicPr>
                        <p:cNvPr id="0" name="图片 5"/>
                        <p:cNvPicPr/>
                        <p:nvPr/>
                      </p:nvPicPr>
                      <p:blipFill>
                        <a:blip r:embed="rId14"/>
                        <a:stretch>
                          <a:fillRect/>
                        </a:stretch>
                      </p:blipFill>
                      <p:spPr>
                        <a:xfrm>
                          <a:off x="3112" y="3064"/>
                          <a:ext cx="13497" cy="795"/>
                        </a:xfrm>
                        <a:prstGeom prst="rect">
                          <a:avLst/>
                        </a:prstGeom>
                      </p:spPr>
                    </p:pic>
                  </p:oleObj>
                </mc:Fallback>
              </mc:AlternateContent>
            </a:graphicData>
          </a:graphic>
        </p:graphicFrame>
        <p:graphicFrame>
          <p:nvGraphicFramePr>
            <p:cNvPr id="22" name="对象 21"/>
            <p:cNvGraphicFramePr/>
            <p:nvPr/>
          </p:nvGraphicFramePr>
          <p:xfrm>
            <a:off x="10227" y="3859"/>
            <a:ext cx="2499" cy="704"/>
          </p:xfrm>
          <a:graphic>
            <a:graphicData uri="http://schemas.openxmlformats.org/presentationml/2006/ole">
              <mc:AlternateContent xmlns:mc="http://schemas.openxmlformats.org/markup-compatibility/2006">
                <mc:Choice xmlns:v="urn:schemas-microsoft-com:vml" Requires="v">
                  <p:oleObj spid="_x0000_s23" name="" r:id="rId15" imgW="1347470" imgH="438785" progId="Equation.DSMT4">
                    <p:embed/>
                  </p:oleObj>
                </mc:Choice>
                <mc:Fallback>
                  <p:oleObj name="" r:id="rId15" imgW="1347470" imgH="438785" progId="Equation.DSMT4">
                    <p:embed/>
                    <p:pic>
                      <p:nvPicPr>
                        <p:cNvPr id="0" name="图片 7"/>
                        <p:cNvPicPr/>
                        <p:nvPr/>
                      </p:nvPicPr>
                      <p:blipFill>
                        <a:blip r:embed="rId16"/>
                        <a:stretch>
                          <a:fillRect/>
                        </a:stretch>
                      </p:blipFill>
                      <p:spPr>
                        <a:xfrm>
                          <a:off x="10227" y="3859"/>
                          <a:ext cx="2499" cy="704"/>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p:tgtEl>
                                          <p:spTgt spid="16"/>
                                        </p:tgtEl>
                                        <p:attrNameLst>
                                          <p:attrName>ppt_y</p:attrName>
                                        </p:attrNameLst>
                                      </p:cBhvr>
                                      <p:tavLst>
                                        <p:tav tm="0">
                                          <p:val>
                                            <p:strVal val="#ppt_y+#ppt_h*1.125000"/>
                                          </p:val>
                                        </p:tav>
                                        <p:tav tm="100000">
                                          <p:val>
                                            <p:strVal val="#ppt_y"/>
                                          </p:val>
                                        </p:tav>
                                      </p:tavLst>
                                    </p:anim>
                                    <p:animEffect transition="in" filter="wipe(up)">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p:tgtEl>
                                          <p:spTgt spid="18"/>
                                        </p:tgtEl>
                                        <p:attrNameLst>
                                          <p:attrName>ppt_y</p:attrName>
                                        </p:attrNameLst>
                                      </p:cBhvr>
                                      <p:tavLst>
                                        <p:tav tm="0">
                                          <p:val>
                                            <p:strVal val="#ppt_y+#ppt_h*1.125000"/>
                                          </p:val>
                                        </p:tav>
                                        <p:tav tm="100000">
                                          <p:val>
                                            <p:strVal val="#ppt_y"/>
                                          </p:val>
                                        </p:tav>
                                      </p:tavLst>
                                    </p:anim>
                                    <p:animEffect transition="in" filter="wipe(up)">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444944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03 在销售预测中的应用示例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00" name="文本框 99"/>
          <p:cNvSpPr txBox="1"/>
          <p:nvPr/>
        </p:nvSpPr>
        <p:spPr>
          <a:xfrm>
            <a:off x="741680" y="1120140"/>
            <a:ext cx="10708005" cy="1245235"/>
          </a:xfrm>
          <a:prstGeom prst="rect">
            <a:avLst/>
          </a:prstGeom>
          <a:noFill/>
          <a:ln w="9525">
            <a:noFill/>
          </a:ln>
        </p:spPr>
        <p:txBody>
          <a:bodyPr wrap="square">
            <a:spAutoFit/>
          </a:bodyPr>
          <a:p>
            <a:pPr indent="612140" fontAlgn="auto">
              <a:lnSpc>
                <a:spcPct val="150000"/>
              </a:lnSpc>
            </a:pPr>
            <a:r>
              <a:rPr lang="zh-CN" sz="2500" b="0">
                <a:latin typeface="SimSun" panose="02010600030101010101" pitchFamily="2" charset="-122"/>
                <a:ea typeface="SimSun" panose="02010600030101010101" pitchFamily="2" charset="-122"/>
                <a:cs typeface="SimSun" panose="02010600030101010101" pitchFamily="2" charset="-122"/>
              </a:rPr>
              <a:t>某品牌一畅销的紧凑型汽车近十年销售量如下表所示，试</a:t>
            </a:r>
            <a:r>
              <a:rPr lang="zh-CN" sz="2500" b="1">
                <a:latin typeface="SimSun" panose="02010600030101010101" pitchFamily="2" charset="-122"/>
                <a:ea typeface="SimSun" panose="02010600030101010101" pitchFamily="2" charset="-122"/>
                <a:cs typeface="SimSun" panose="02010600030101010101" pitchFamily="2" charset="-122"/>
              </a:rPr>
              <a:t>预测</a:t>
            </a:r>
            <a:r>
              <a:rPr lang="zh-CN" sz="2500" b="0">
                <a:latin typeface="SimSun" panose="02010600030101010101" pitchFamily="2" charset="-122"/>
                <a:ea typeface="SimSun" panose="02010600030101010101" pitchFamily="2" charset="-122"/>
                <a:cs typeface="SimSun" panose="02010600030101010101" pitchFamily="2" charset="-122"/>
              </a:rPr>
              <a:t>该汽车</a:t>
            </a:r>
            <a:r>
              <a:rPr lang="en-US" sz="2500" b="0">
                <a:latin typeface="SimSun" panose="02010600030101010101" pitchFamily="2" charset="-122"/>
                <a:ea typeface="SimSun" panose="02010600030101010101" pitchFamily="2" charset="-122"/>
                <a:cs typeface="SimSun" panose="02010600030101010101" pitchFamily="2" charset="-122"/>
              </a:rPr>
              <a:t>2020</a:t>
            </a:r>
            <a:r>
              <a:rPr lang="zh-CN" sz="2500" b="0">
                <a:latin typeface="SimSun" panose="02010600030101010101" pitchFamily="2" charset="-122"/>
                <a:ea typeface="SimSun" panose="02010600030101010101" pitchFamily="2" charset="-122"/>
                <a:cs typeface="SimSun" panose="02010600030101010101" pitchFamily="2" charset="-122"/>
              </a:rPr>
              <a:t>年的销售量。</a:t>
            </a:r>
            <a:endParaRPr lang="zh-CN" altLang="en-US" sz="2500">
              <a:latin typeface="SimSun" panose="02010600030101010101" pitchFamily="2" charset="-122"/>
              <a:cs typeface="SimSun" panose="02010600030101010101" pitchFamily="2" charset="-122"/>
            </a:endParaRPr>
          </a:p>
        </p:txBody>
      </p:sp>
      <p:pic>
        <p:nvPicPr>
          <p:cNvPr id="2" name="图片 1" descr="汽车销量"/>
          <p:cNvPicPr>
            <a:picLocks noChangeAspect="1"/>
          </p:cNvPicPr>
          <p:nvPr/>
        </p:nvPicPr>
        <p:blipFill>
          <a:blip r:embed="rId1"/>
          <a:stretch>
            <a:fillRect/>
          </a:stretch>
        </p:blipFill>
        <p:spPr>
          <a:xfrm>
            <a:off x="3543300" y="2153285"/>
            <a:ext cx="5104765" cy="4474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p:tgtEl>
                                          <p:spTgt spid="100"/>
                                        </p:tgtEl>
                                        <p:attrNameLst>
                                          <p:attrName>ppt_y</p:attrName>
                                        </p:attrNameLst>
                                      </p:cBhvr>
                                      <p:tavLst>
                                        <p:tav tm="0">
                                          <p:val>
                                            <p:strVal val="#ppt_y+#ppt_h*1.125000"/>
                                          </p:val>
                                        </p:tav>
                                        <p:tav tm="100000">
                                          <p:val>
                                            <p:strVal val="#ppt_y"/>
                                          </p:val>
                                        </p:tav>
                                      </p:tavLst>
                                    </p:anim>
                                    <p:animEffect transition="in" filter="wipe(up)">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444944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03 在销售预测中的应用示例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3" name="文本框 2"/>
          <p:cNvSpPr txBox="1"/>
          <p:nvPr/>
        </p:nvSpPr>
        <p:spPr>
          <a:xfrm>
            <a:off x="241935" y="1182370"/>
            <a:ext cx="4197350" cy="66802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第一步：</a:t>
            </a:r>
            <a:r>
              <a:rPr lang="zh-CN" altLang="en-US" sz="2500" dirty="0" smtClean="0">
                <a:latin typeface="SimSun" panose="02010600030101010101" pitchFamily="2" charset="-122"/>
                <a:ea typeface="SimSun" panose="02010600030101010101" pitchFamily="2" charset="-122"/>
              </a:rPr>
              <a:t>绘制散点图。</a:t>
            </a:r>
            <a:endParaRPr lang="zh-CN" altLang="en-US" sz="2500" dirty="0" smtClean="0">
              <a:latin typeface="SimSun" panose="02010600030101010101" pitchFamily="2" charset="-122"/>
              <a:ea typeface="SimSun" panose="02010600030101010101" pitchFamily="2" charset="-122"/>
            </a:endParaRPr>
          </a:p>
        </p:txBody>
      </p:sp>
      <p:pic>
        <p:nvPicPr>
          <p:cNvPr id="4" name="图片 140"/>
          <p:cNvPicPr>
            <a:picLocks noChangeAspect="1"/>
          </p:cNvPicPr>
          <p:nvPr/>
        </p:nvPicPr>
        <p:blipFill>
          <a:blip r:embed="rId1"/>
          <a:stretch>
            <a:fillRect/>
          </a:stretch>
        </p:blipFill>
        <p:spPr>
          <a:xfrm>
            <a:off x="241935" y="2219325"/>
            <a:ext cx="6167755" cy="3963035"/>
          </a:xfrm>
          <a:prstGeom prst="rect">
            <a:avLst/>
          </a:prstGeom>
          <a:noFill/>
          <a:ln>
            <a:noFill/>
          </a:ln>
        </p:spPr>
      </p:pic>
      <p:sp>
        <p:nvSpPr>
          <p:cNvPr id="2" name="文本框 1"/>
          <p:cNvSpPr txBox="1"/>
          <p:nvPr/>
        </p:nvSpPr>
        <p:spPr>
          <a:xfrm>
            <a:off x="6688455" y="1140460"/>
            <a:ext cx="5036185" cy="470789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第二步：</a:t>
            </a:r>
            <a:r>
              <a:rPr lang="zh-CN" altLang="en-US" sz="2500" dirty="0" smtClean="0">
                <a:latin typeface="SimSun" panose="02010600030101010101" pitchFamily="2" charset="-122"/>
                <a:ea typeface="SimSun" panose="02010600030101010101" pitchFamily="2" charset="-122"/>
              </a:rPr>
              <a:t>选择拟合函数。</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根据散点图，我们选取多项式拟合。由于不确定用几次多项式拟合的效果更好，因此对数据进行二次和三次的多项式拟合，再对二次和三次的多项式拟合图像和进行对比，最后选取更为合适的拟合曲线。</a:t>
            </a:r>
            <a:endParaRPr lang="zh-CN" altLang="en-US" sz="2500" dirty="0" smtClean="0">
              <a:latin typeface="SimSun" panose="02010600030101010101" pitchFamily="2" charset="-122"/>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ppt_y</p:attrName>
                                        </p:attrNameLst>
                                      </p:cBhvr>
                                      <p:tavLst>
                                        <p:tav tm="0">
                                          <p:val>
                                            <p:strVal val="#ppt_y+#ppt_h*1.125000"/>
                                          </p:val>
                                        </p:tav>
                                        <p:tav tm="100000">
                                          <p:val>
                                            <p:strVal val="#ppt_y"/>
                                          </p:val>
                                        </p:tav>
                                      </p:tavLst>
                                    </p:anim>
                                    <p:animEffect transition="in" filter="wipe(u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444944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03 在销售预测中的应用示例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29" name="组合 28"/>
          <p:cNvGrpSpPr/>
          <p:nvPr/>
        </p:nvGrpSpPr>
        <p:grpSpPr>
          <a:xfrm>
            <a:off x="451502" y="345889"/>
            <a:ext cx="467216" cy="468244"/>
            <a:chOff x="3437020" y="4201727"/>
            <a:chExt cx="863676" cy="865576"/>
          </a:xfrm>
        </p:grpSpPr>
        <p:sp>
          <p:nvSpPr>
            <p:cNvPr id="30"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31" name="Group 4"/>
            <p:cNvGrpSpPr>
              <a:grpSpLocks noChangeAspect="1"/>
            </p:cNvGrpSpPr>
            <p:nvPr/>
          </p:nvGrpSpPr>
          <p:grpSpPr bwMode="auto">
            <a:xfrm>
              <a:off x="3626902" y="4339091"/>
              <a:ext cx="476560" cy="578496"/>
              <a:chOff x="2694" y="1931"/>
              <a:chExt cx="374" cy="454"/>
            </a:xfrm>
            <a:solidFill>
              <a:schemeClr val="bg1"/>
            </a:solidFill>
          </p:grpSpPr>
          <p:sp>
            <p:nvSpPr>
              <p:cNvPr id="3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3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4" name="组合 3"/>
          <p:cNvGrpSpPr/>
          <p:nvPr/>
        </p:nvGrpSpPr>
        <p:grpSpPr>
          <a:xfrm>
            <a:off x="596265" y="1636395"/>
            <a:ext cx="10904220" cy="1822450"/>
            <a:chOff x="939" y="5223"/>
            <a:chExt cx="17172" cy="2870"/>
          </a:xfrm>
        </p:grpSpPr>
        <p:sp>
          <p:nvSpPr>
            <p:cNvPr id="2" name="文本框 1"/>
            <p:cNvSpPr txBox="1"/>
            <p:nvPr/>
          </p:nvSpPr>
          <p:spPr>
            <a:xfrm>
              <a:off x="939" y="5223"/>
              <a:ext cx="17173" cy="287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第三步：</a:t>
              </a:r>
              <a:r>
                <a:rPr lang="zh-CN" altLang="en-US" sz="2500" dirty="0" smtClean="0">
                  <a:latin typeface="SimSun" panose="02010600030101010101" pitchFamily="2" charset="-122"/>
                  <a:ea typeface="SimSun" panose="02010600030101010101" pitchFamily="2" charset="-122"/>
                </a:rPr>
                <a:t>处理数据进行计算。</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sz="2500" dirty="0" smtClean="0">
                  <a:latin typeface="SimSun" panose="02010600030101010101" pitchFamily="2" charset="-122"/>
                  <a:ea typeface="SimSun" panose="02010600030101010101" pitchFamily="2" charset="-122"/>
                </a:rPr>
                <a:t>以2010年为第一年，则2019年为第十年，假设年份为  ，销量为  。</a:t>
              </a:r>
              <a:endParaRPr lang="zh-CN" sz="2500" dirty="0" smtClean="0">
                <a:latin typeface="SimSun" panose="02010600030101010101" pitchFamily="2" charset="-122"/>
                <a:ea typeface="SimSun" panose="02010600030101010101" pitchFamily="2" charset="-122"/>
              </a:endParaRPr>
            </a:p>
            <a:p>
              <a:pPr indent="619125" fontAlgn="auto">
                <a:lnSpc>
                  <a:spcPct val="150000"/>
                </a:lnSpc>
              </a:pPr>
              <a:r>
                <a:rPr lang="zh-CN" sz="2500" dirty="0" smtClean="0">
                  <a:latin typeface="SimSun" panose="02010600030101010101" pitchFamily="2" charset="-122"/>
                  <a:ea typeface="SimSun" panose="02010600030101010101" pitchFamily="2" charset="-122"/>
                </a:rPr>
                <a:t>根据2.2.3.1多项式拟合求得的方程组(2.4)(2.5)，代入数据</a:t>
              </a:r>
              <a:endParaRPr lang="zh-CN" sz="2500" dirty="0" smtClean="0">
                <a:latin typeface="SimSun" panose="02010600030101010101" pitchFamily="2" charset="-122"/>
                <a:ea typeface="SimSun" panose="02010600030101010101" pitchFamily="2" charset="-122"/>
              </a:endParaRPr>
            </a:p>
          </p:txBody>
        </p:sp>
        <p:graphicFrame>
          <p:nvGraphicFramePr>
            <p:cNvPr id="9" name="对象 8"/>
            <p:cNvGraphicFramePr/>
            <p:nvPr/>
          </p:nvGraphicFramePr>
          <p:xfrm>
            <a:off x="13569" y="6495"/>
            <a:ext cx="453" cy="532"/>
          </p:xfrm>
          <a:graphic>
            <a:graphicData uri="http://schemas.openxmlformats.org/presentationml/2006/ole">
              <mc:AlternateContent xmlns:mc="http://schemas.openxmlformats.org/markup-compatibility/2006">
                <mc:Choice xmlns:v="urn:schemas-microsoft-com:vml" Requires="v">
                  <p:oleObj spid="_x0000_s10" name="" r:id="rId1" imgW="207645" imgH="273050" progId="Equation.DSMT4">
                    <p:embed/>
                  </p:oleObj>
                </mc:Choice>
                <mc:Fallback>
                  <p:oleObj name="" r:id="rId1" imgW="207645" imgH="273050" progId="Equation.DSMT4">
                    <p:embed/>
                    <p:pic>
                      <p:nvPicPr>
                        <p:cNvPr id="0" name="图片 9"/>
                        <p:cNvPicPr/>
                        <p:nvPr/>
                      </p:nvPicPr>
                      <p:blipFill>
                        <a:blip r:embed="rId2"/>
                        <a:stretch>
                          <a:fillRect/>
                        </a:stretch>
                      </p:blipFill>
                      <p:spPr>
                        <a:xfrm>
                          <a:off x="13569" y="6495"/>
                          <a:ext cx="453" cy="532"/>
                        </a:xfrm>
                        <a:prstGeom prst="rect">
                          <a:avLst/>
                        </a:prstGeom>
                      </p:spPr>
                    </p:pic>
                  </p:oleObj>
                </mc:Fallback>
              </mc:AlternateContent>
            </a:graphicData>
          </a:graphic>
        </p:graphicFrame>
        <p:graphicFrame>
          <p:nvGraphicFramePr>
            <p:cNvPr id="11" name="对象 10"/>
            <p:cNvGraphicFramePr/>
            <p:nvPr/>
          </p:nvGraphicFramePr>
          <p:xfrm>
            <a:off x="16070" y="6487"/>
            <a:ext cx="428" cy="622"/>
          </p:xfrm>
          <a:graphic>
            <a:graphicData uri="http://schemas.openxmlformats.org/presentationml/2006/ole">
              <mc:AlternateContent xmlns:mc="http://schemas.openxmlformats.org/markup-compatibility/2006">
                <mc:Choice xmlns:v="urn:schemas-microsoft-com:vml" Requires="v">
                  <p:oleObj spid="_x0000_s12" name="" r:id="rId3" imgW="259715" imgH="349250" progId="Equation.DSMT4">
                    <p:embed/>
                  </p:oleObj>
                </mc:Choice>
                <mc:Fallback>
                  <p:oleObj name="" r:id="rId3" imgW="259715" imgH="349250" progId="Equation.DSMT4">
                    <p:embed/>
                    <p:pic>
                      <p:nvPicPr>
                        <p:cNvPr id="0" name="图片 11"/>
                        <p:cNvPicPr/>
                        <p:nvPr/>
                      </p:nvPicPr>
                      <p:blipFill>
                        <a:blip r:embed="rId4"/>
                        <a:stretch>
                          <a:fillRect/>
                        </a:stretch>
                      </p:blipFill>
                      <p:spPr>
                        <a:xfrm>
                          <a:off x="16070" y="6487"/>
                          <a:ext cx="428" cy="622"/>
                        </a:xfrm>
                        <a:prstGeom prst="rect">
                          <a:avLst/>
                        </a:prstGeom>
                      </p:spPr>
                    </p:pic>
                  </p:oleObj>
                </mc:Fallback>
              </mc:AlternateContent>
            </a:graphicData>
          </a:graphic>
        </p:graphicFrame>
      </p:grpSp>
      <p:grpSp>
        <p:nvGrpSpPr>
          <p:cNvPr id="15" name="组合 14"/>
          <p:cNvGrpSpPr/>
          <p:nvPr/>
        </p:nvGrpSpPr>
        <p:grpSpPr>
          <a:xfrm>
            <a:off x="625475" y="3458845"/>
            <a:ext cx="10904220" cy="1822450"/>
            <a:chOff x="984" y="1867"/>
            <a:chExt cx="17172" cy="2870"/>
          </a:xfrm>
        </p:grpSpPr>
        <p:sp>
          <p:nvSpPr>
            <p:cNvPr id="16" name="文本框 15"/>
            <p:cNvSpPr txBox="1"/>
            <p:nvPr/>
          </p:nvSpPr>
          <p:spPr>
            <a:xfrm>
              <a:off x="984" y="1867"/>
              <a:ext cx="17173" cy="2870"/>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得到二次拟合曲线：</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三次拟合曲线：</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endParaRPr lang="zh-CN" altLang="en-US" sz="2500" dirty="0" smtClean="0">
                <a:latin typeface="SimSun" panose="02010600030101010101" pitchFamily="2" charset="-122"/>
                <a:ea typeface="SimSun" panose="02010600030101010101" pitchFamily="2" charset="-122"/>
              </a:endParaRPr>
            </a:p>
          </p:txBody>
        </p:sp>
        <p:graphicFrame>
          <p:nvGraphicFramePr>
            <p:cNvPr id="17" name="对象 16"/>
            <p:cNvGraphicFramePr/>
            <p:nvPr/>
          </p:nvGraphicFramePr>
          <p:xfrm>
            <a:off x="6554" y="2052"/>
            <a:ext cx="8315" cy="768"/>
          </p:xfrm>
          <a:graphic>
            <a:graphicData uri="http://schemas.openxmlformats.org/presentationml/2006/ole">
              <mc:AlternateContent xmlns:mc="http://schemas.openxmlformats.org/markup-compatibility/2006">
                <mc:Choice xmlns:v="urn:schemas-microsoft-com:vml" Requires="v">
                  <p:oleObj spid="_x0000_s18" name="" r:id="rId5" imgW="4932045" imgH="514985" progId="Equation.DSMT4">
                    <p:embed/>
                  </p:oleObj>
                </mc:Choice>
                <mc:Fallback>
                  <p:oleObj name="" r:id="rId5" imgW="4932045" imgH="514985" progId="Equation.DSMT4">
                    <p:embed/>
                    <p:pic>
                      <p:nvPicPr>
                        <p:cNvPr id="0" name="图片 3"/>
                        <p:cNvPicPr/>
                        <p:nvPr/>
                      </p:nvPicPr>
                      <p:blipFill>
                        <a:blip r:embed="rId6"/>
                        <a:stretch>
                          <a:fillRect/>
                        </a:stretch>
                      </p:blipFill>
                      <p:spPr>
                        <a:xfrm>
                          <a:off x="6554" y="2052"/>
                          <a:ext cx="8315" cy="768"/>
                        </a:xfrm>
                        <a:prstGeom prst="rect">
                          <a:avLst/>
                        </a:prstGeom>
                      </p:spPr>
                    </p:pic>
                  </p:oleObj>
                </mc:Fallback>
              </mc:AlternateContent>
            </a:graphicData>
          </a:graphic>
        </p:graphicFrame>
        <p:graphicFrame>
          <p:nvGraphicFramePr>
            <p:cNvPr id="19" name="对象 18"/>
            <p:cNvGraphicFramePr/>
            <p:nvPr/>
          </p:nvGraphicFramePr>
          <p:xfrm>
            <a:off x="5493" y="2969"/>
            <a:ext cx="11271" cy="786"/>
          </p:xfrm>
          <a:graphic>
            <a:graphicData uri="http://schemas.openxmlformats.org/presentationml/2006/ole">
              <mc:AlternateContent xmlns:mc="http://schemas.openxmlformats.org/markup-compatibility/2006">
                <mc:Choice xmlns:v="urn:schemas-microsoft-com:vml" Requires="v">
                  <p:oleObj spid="_x0000_s20" name="" r:id="rId7" imgW="7484110" imgH="502285" progId="Equation.DSMT4">
                    <p:embed/>
                  </p:oleObj>
                </mc:Choice>
                <mc:Fallback>
                  <p:oleObj name="" r:id="rId7" imgW="7484110" imgH="502285" progId="Equation.DSMT4">
                    <p:embed/>
                    <p:pic>
                      <p:nvPicPr>
                        <p:cNvPr id="0" name="图片 5"/>
                        <p:cNvPicPr/>
                        <p:nvPr/>
                      </p:nvPicPr>
                      <p:blipFill>
                        <a:blip r:embed="rId8"/>
                        <a:stretch>
                          <a:fillRect/>
                        </a:stretch>
                      </p:blipFill>
                      <p:spPr>
                        <a:xfrm>
                          <a:off x="5493" y="2969"/>
                          <a:ext cx="11271" cy="786"/>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p:tgtEl>
                                          <p:spTgt spid="15"/>
                                        </p:tgtEl>
                                        <p:attrNameLst>
                                          <p:attrName>ppt_y</p:attrName>
                                        </p:attrNameLst>
                                      </p:cBhvr>
                                      <p:tavLst>
                                        <p:tav tm="0">
                                          <p:val>
                                            <p:strVal val="#ppt_y+#ppt_h*1.125000"/>
                                          </p:val>
                                        </p:tav>
                                        <p:tav tm="100000">
                                          <p:val>
                                            <p:strVal val="#ppt_y"/>
                                          </p:val>
                                        </p:tav>
                                      </p:tavLst>
                                    </p:anim>
                                    <p:animEffect transition="in" filter="wipe(up)">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30"/>
          <p:cNvSpPr>
            <a:spLocks noChangeArrowheads="1"/>
          </p:cNvSpPr>
          <p:nvPr/>
        </p:nvSpPr>
        <p:spPr bwMode="auto">
          <a:xfrm>
            <a:off x="934720" y="321945"/>
            <a:ext cx="566991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03 在销售预测中的应用示例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07" name="组合 106"/>
          <p:cNvGrpSpPr/>
          <p:nvPr/>
        </p:nvGrpSpPr>
        <p:grpSpPr>
          <a:xfrm>
            <a:off x="451502" y="345889"/>
            <a:ext cx="467216" cy="468244"/>
            <a:chOff x="3437020" y="4201727"/>
            <a:chExt cx="863676" cy="865576"/>
          </a:xfrm>
        </p:grpSpPr>
        <p:sp>
          <p:nvSpPr>
            <p:cNvPr id="108"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109" name="Group 4"/>
            <p:cNvGrpSpPr>
              <a:grpSpLocks noChangeAspect="1"/>
            </p:cNvGrpSpPr>
            <p:nvPr/>
          </p:nvGrpSpPr>
          <p:grpSpPr bwMode="auto">
            <a:xfrm>
              <a:off x="3626902" y="4339091"/>
              <a:ext cx="476560" cy="578496"/>
              <a:chOff x="2694" y="1931"/>
              <a:chExt cx="374" cy="454"/>
            </a:xfrm>
            <a:solidFill>
              <a:schemeClr val="bg1"/>
            </a:solidFill>
          </p:grpSpPr>
          <p:sp>
            <p:nvSpPr>
              <p:cNvPr id="11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1"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2"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3"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4"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5"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6"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7" name="文本框 6"/>
          <p:cNvSpPr txBox="1"/>
          <p:nvPr/>
        </p:nvSpPr>
        <p:spPr>
          <a:xfrm>
            <a:off x="6890385" y="1651635"/>
            <a:ext cx="5054600" cy="4130675"/>
          </a:xfrm>
          <a:prstGeom prst="rect">
            <a:avLst/>
          </a:prstGeom>
          <a:noFill/>
        </p:spPr>
        <p:txBody>
          <a:bodyPr wrap="square" rtlCol="0" anchor="t">
            <a:spAutoFit/>
          </a:bodyPr>
          <a:p>
            <a:pPr indent="619125" fontAlgn="auto">
              <a:lnSpc>
                <a:spcPct val="150000"/>
              </a:lnSpc>
            </a:pPr>
            <a:r>
              <a:rPr lang="zh-CN" sz="2500" dirty="0" smtClean="0">
                <a:latin typeface="SimSun" panose="02010600030101010101" pitchFamily="2" charset="-122"/>
                <a:ea typeface="SimSun" panose="02010600030101010101" pitchFamily="2" charset="-122"/>
              </a:rPr>
              <a:t>由2.3中判定系数的公式(2.6)计算出二次多项式拟合的       ，三次多项式拟合的        。</a:t>
            </a:r>
            <a:endParaRPr lang="zh-CN" sz="2500" dirty="0" smtClean="0">
              <a:latin typeface="SimSun" panose="02010600030101010101" pitchFamily="2" charset="-122"/>
              <a:ea typeface="SimSun" panose="02010600030101010101" pitchFamily="2" charset="-122"/>
            </a:endParaRPr>
          </a:p>
          <a:p>
            <a:pPr indent="619125" fontAlgn="auto">
              <a:lnSpc>
                <a:spcPct val="150000"/>
              </a:lnSpc>
            </a:pPr>
            <a:r>
              <a:rPr lang="zh-CN" sz="2500" dirty="0" smtClean="0">
                <a:latin typeface="SimSun" panose="02010600030101010101" pitchFamily="2" charset="-122"/>
                <a:ea typeface="SimSun" panose="02010600030101010101" pitchFamily="2" charset="-122"/>
              </a:rPr>
              <a:t>从对比图和判定系数都可以得到三次多项式拟合更贴合汽车的销售数据，误差更小。因此选择三次多项式拟合。</a:t>
            </a:r>
            <a:endParaRPr lang="zh-CN" sz="2500" dirty="0" smtClean="0">
              <a:latin typeface="SimSun" panose="02010600030101010101" pitchFamily="2" charset="-122"/>
              <a:ea typeface="SimSun" panose="02010600030101010101" pitchFamily="2" charset="-122"/>
            </a:endParaRPr>
          </a:p>
        </p:txBody>
      </p:sp>
      <p:sp>
        <p:nvSpPr>
          <p:cNvPr id="9" name="文本框 8"/>
          <p:cNvSpPr txBox="1"/>
          <p:nvPr/>
        </p:nvSpPr>
        <p:spPr>
          <a:xfrm>
            <a:off x="596265" y="934720"/>
            <a:ext cx="10904855" cy="66802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第四步：</a:t>
            </a:r>
            <a:r>
              <a:rPr lang="zh-CN" altLang="en-US" sz="2500" dirty="0" smtClean="0">
                <a:latin typeface="SimSun" panose="02010600030101010101" pitchFamily="2" charset="-122"/>
                <a:ea typeface="SimSun" panose="02010600030101010101" pitchFamily="2" charset="-122"/>
              </a:rPr>
              <a:t>拟合曲线对比。</a:t>
            </a:r>
            <a:endParaRPr lang="zh-CN" sz="2500" dirty="0" smtClean="0">
              <a:latin typeface="SimSun" panose="02010600030101010101" pitchFamily="2" charset="-122"/>
              <a:ea typeface="SimSun" panose="02010600030101010101" pitchFamily="2" charset="-122"/>
            </a:endParaRPr>
          </a:p>
        </p:txBody>
      </p:sp>
      <p:pic>
        <p:nvPicPr>
          <p:cNvPr id="10" name="图片 261"/>
          <p:cNvPicPr>
            <a:picLocks noChangeAspect="1"/>
          </p:cNvPicPr>
          <p:nvPr/>
        </p:nvPicPr>
        <p:blipFill>
          <a:blip r:embed="rId1"/>
          <a:srcRect r="14673"/>
          <a:stretch>
            <a:fillRect/>
          </a:stretch>
        </p:blipFill>
        <p:spPr>
          <a:xfrm>
            <a:off x="287020" y="1723390"/>
            <a:ext cx="6567170" cy="4530090"/>
          </a:xfrm>
          <a:prstGeom prst="rect">
            <a:avLst/>
          </a:prstGeom>
          <a:noFill/>
          <a:ln>
            <a:noFill/>
          </a:ln>
        </p:spPr>
      </p:pic>
      <p:graphicFrame>
        <p:nvGraphicFramePr>
          <p:cNvPr id="11" name="对象 10"/>
          <p:cNvGraphicFramePr/>
          <p:nvPr/>
        </p:nvGraphicFramePr>
        <p:xfrm>
          <a:off x="10411460" y="2396490"/>
          <a:ext cx="1200150" cy="377825"/>
        </p:xfrm>
        <a:graphic>
          <a:graphicData uri="http://schemas.openxmlformats.org/presentationml/2006/ole">
            <mc:AlternateContent xmlns:mc="http://schemas.openxmlformats.org/markup-compatibility/2006">
              <mc:Choice xmlns:v="urn:schemas-microsoft-com:vml" Requires="v">
                <p:oleObj spid="_x0000_s12" name="" r:id="rId2" imgW="1073785" imgH="349885" progId="Equation.DSMT4">
                  <p:embed/>
                </p:oleObj>
              </mc:Choice>
              <mc:Fallback>
                <p:oleObj name="" r:id="rId2" imgW="1073785" imgH="349885" progId="Equation.DSMT4">
                  <p:embed/>
                  <p:pic>
                    <p:nvPicPr>
                      <p:cNvPr id="0" name="图片 11"/>
                      <p:cNvPicPr/>
                      <p:nvPr/>
                    </p:nvPicPr>
                    <p:blipFill>
                      <a:blip r:embed="rId3"/>
                      <a:stretch>
                        <a:fillRect/>
                      </a:stretch>
                    </p:blipFill>
                    <p:spPr>
                      <a:xfrm>
                        <a:off x="10411460" y="2396490"/>
                        <a:ext cx="1200150" cy="377825"/>
                      </a:xfrm>
                      <a:prstGeom prst="rect">
                        <a:avLst/>
                      </a:prstGeom>
                    </p:spPr>
                  </p:pic>
                </p:oleObj>
              </mc:Fallback>
            </mc:AlternateContent>
          </a:graphicData>
        </a:graphic>
      </p:graphicFrame>
      <p:graphicFrame>
        <p:nvGraphicFramePr>
          <p:cNvPr id="13" name="对象 12"/>
          <p:cNvGraphicFramePr/>
          <p:nvPr/>
        </p:nvGraphicFramePr>
        <p:xfrm>
          <a:off x="9488170" y="2980690"/>
          <a:ext cx="1305560" cy="365125"/>
        </p:xfrm>
        <a:graphic>
          <a:graphicData uri="http://schemas.openxmlformats.org/presentationml/2006/ole">
            <mc:AlternateContent xmlns:mc="http://schemas.openxmlformats.org/markup-compatibility/2006">
              <mc:Choice xmlns:v="urn:schemas-microsoft-com:vml" Requires="v">
                <p:oleObj spid="_x0000_s14" name="" r:id="rId4" imgW="1210310" imgH="349885" progId="Equation.DSMT4">
                  <p:embed/>
                </p:oleObj>
              </mc:Choice>
              <mc:Fallback>
                <p:oleObj name="" r:id="rId4" imgW="1210310" imgH="349885" progId="Equation.DSMT4">
                  <p:embed/>
                  <p:pic>
                    <p:nvPicPr>
                      <p:cNvPr id="0" name="图片 13"/>
                      <p:cNvPicPr/>
                      <p:nvPr/>
                    </p:nvPicPr>
                    <p:blipFill>
                      <a:blip r:embed="rId5"/>
                      <a:stretch>
                        <a:fillRect/>
                      </a:stretch>
                    </p:blipFill>
                    <p:spPr>
                      <a:xfrm>
                        <a:off x="9488170" y="2980690"/>
                        <a:ext cx="1305560" cy="3651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30"/>
          <p:cNvSpPr>
            <a:spLocks noChangeArrowheads="1"/>
          </p:cNvSpPr>
          <p:nvPr/>
        </p:nvSpPr>
        <p:spPr bwMode="auto">
          <a:xfrm>
            <a:off x="934720" y="321945"/>
            <a:ext cx="566991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03 在销售预测中的应用示例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07" name="组合 106"/>
          <p:cNvGrpSpPr/>
          <p:nvPr/>
        </p:nvGrpSpPr>
        <p:grpSpPr>
          <a:xfrm>
            <a:off x="451502" y="345889"/>
            <a:ext cx="467216" cy="468244"/>
            <a:chOff x="3437020" y="4201727"/>
            <a:chExt cx="863676" cy="865576"/>
          </a:xfrm>
        </p:grpSpPr>
        <p:sp>
          <p:nvSpPr>
            <p:cNvPr id="108"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109" name="Group 4"/>
            <p:cNvGrpSpPr>
              <a:grpSpLocks noChangeAspect="1"/>
            </p:cNvGrpSpPr>
            <p:nvPr/>
          </p:nvGrpSpPr>
          <p:grpSpPr bwMode="auto">
            <a:xfrm>
              <a:off x="3626902" y="4339091"/>
              <a:ext cx="476560" cy="578496"/>
              <a:chOff x="2694" y="1931"/>
              <a:chExt cx="374" cy="454"/>
            </a:xfrm>
            <a:solidFill>
              <a:schemeClr val="bg1"/>
            </a:solidFill>
          </p:grpSpPr>
          <p:sp>
            <p:nvSpPr>
              <p:cNvPr id="11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1"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2"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3"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4"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5"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6"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7" name="组合 6"/>
          <p:cNvGrpSpPr/>
          <p:nvPr/>
        </p:nvGrpSpPr>
        <p:grpSpPr>
          <a:xfrm>
            <a:off x="727710" y="2218690"/>
            <a:ext cx="10904220" cy="1822450"/>
            <a:chOff x="1146" y="3494"/>
            <a:chExt cx="17172" cy="2870"/>
          </a:xfrm>
        </p:grpSpPr>
        <p:sp>
          <p:nvSpPr>
            <p:cNvPr id="2" name="文本框 1"/>
            <p:cNvSpPr txBox="1"/>
            <p:nvPr/>
          </p:nvSpPr>
          <p:spPr>
            <a:xfrm>
              <a:off x="1146" y="3494"/>
              <a:ext cx="17173" cy="287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第五步：</a:t>
              </a:r>
              <a:r>
                <a:rPr lang="zh-CN" altLang="en-US" sz="2500" dirty="0" smtClean="0">
                  <a:latin typeface="SimSun" panose="02010600030101010101" pitchFamily="2" charset="-122"/>
                  <a:ea typeface="SimSun" panose="02010600030101010101" pitchFamily="2" charset="-122"/>
                </a:rPr>
                <a:t>代入数据预测。</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altLang="en-US" sz="2500" dirty="0" smtClean="0">
                  <a:latin typeface="SimSun" panose="02010600030101010101" pitchFamily="2" charset="-122"/>
                  <a:ea typeface="SimSun" panose="02010600030101010101" pitchFamily="2" charset="-122"/>
                </a:rPr>
                <a:t>将      代入三次多项式拟合曲线，得              ，因此预测该汽车在2020年的销量为319599辆。</a:t>
              </a:r>
              <a:endParaRPr lang="zh-CN" altLang="en-US" sz="2500" dirty="0" smtClean="0">
                <a:latin typeface="SimSun" panose="02010600030101010101" pitchFamily="2" charset="-122"/>
                <a:ea typeface="SimSun" panose="02010600030101010101" pitchFamily="2" charset="-122"/>
              </a:endParaRPr>
            </a:p>
          </p:txBody>
        </p:sp>
        <p:graphicFrame>
          <p:nvGraphicFramePr>
            <p:cNvPr id="3" name="对象 2"/>
            <p:cNvGraphicFramePr/>
            <p:nvPr/>
          </p:nvGraphicFramePr>
          <p:xfrm>
            <a:off x="2931" y="4621"/>
            <a:ext cx="1247" cy="633"/>
          </p:xfrm>
          <a:graphic>
            <a:graphicData uri="http://schemas.openxmlformats.org/presentationml/2006/ole">
              <mc:AlternateContent xmlns:mc="http://schemas.openxmlformats.org/markup-compatibility/2006">
                <mc:Choice xmlns:v="urn:schemas-microsoft-com:vml" Requires="v">
                  <p:oleObj spid="_x0000_s4" name="" r:id="rId1" imgW="778510" imgH="366395" progId="Equation.DSMT4">
                    <p:embed/>
                  </p:oleObj>
                </mc:Choice>
                <mc:Fallback>
                  <p:oleObj name="" r:id="rId1" imgW="778510" imgH="366395" progId="Equation.DSMT4">
                    <p:embed/>
                    <p:pic>
                      <p:nvPicPr>
                        <p:cNvPr id="0" name="图片 3"/>
                        <p:cNvPicPr/>
                        <p:nvPr/>
                      </p:nvPicPr>
                      <p:blipFill>
                        <a:blip r:embed="rId2"/>
                        <a:stretch>
                          <a:fillRect/>
                        </a:stretch>
                      </p:blipFill>
                      <p:spPr>
                        <a:xfrm>
                          <a:off x="2931" y="4621"/>
                          <a:ext cx="1247" cy="633"/>
                        </a:xfrm>
                        <a:prstGeom prst="rect">
                          <a:avLst/>
                        </a:prstGeom>
                      </p:spPr>
                    </p:pic>
                  </p:oleObj>
                </mc:Fallback>
              </mc:AlternateContent>
            </a:graphicData>
          </a:graphic>
        </p:graphicFrame>
        <p:graphicFrame>
          <p:nvGraphicFramePr>
            <p:cNvPr id="5" name="对象 4"/>
            <p:cNvGraphicFramePr/>
            <p:nvPr/>
          </p:nvGraphicFramePr>
          <p:xfrm>
            <a:off x="10923" y="4521"/>
            <a:ext cx="3237" cy="862"/>
          </p:xfrm>
          <a:graphic>
            <a:graphicData uri="http://schemas.openxmlformats.org/presentationml/2006/ole">
              <mc:AlternateContent xmlns:mc="http://schemas.openxmlformats.org/markup-compatibility/2006">
                <mc:Choice xmlns:v="urn:schemas-microsoft-com:vml" Requires="v">
                  <p:oleObj spid="_x0000_s6" name="" r:id="rId3" imgW="2115185" imgH="557530" progId="Equation.DSMT4">
                    <p:embed/>
                  </p:oleObj>
                </mc:Choice>
                <mc:Fallback>
                  <p:oleObj name="" r:id="rId3" imgW="2115185" imgH="557530" progId="Equation.DSMT4">
                    <p:embed/>
                    <p:pic>
                      <p:nvPicPr>
                        <p:cNvPr id="0" name="图片 5"/>
                        <p:cNvPicPr/>
                        <p:nvPr/>
                      </p:nvPicPr>
                      <p:blipFill>
                        <a:blip r:embed="rId4"/>
                        <a:stretch>
                          <a:fillRect/>
                        </a:stretch>
                      </p:blipFill>
                      <p:spPr>
                        <a:xfrm>
                          <a:off x="10923" y="4521"/>
                          <a:ext cx="3237" cy="862"/>
                        </a:xfrm>
                        <a:prstGeom prst="rect">
                          <a:avLst/>
                        </a:prstGeom>
                      </p:spPr>
                    </p:pic>
                  </p:oleObj>
                </mc:Fallback>
              </mc:AlternateContent>
            </a:graphicData>
          </a:graphic>
        </p:graphicFrame>
      </p:grpSp>
      <p:sp>
        <p:nvSpPr>
          <p:cNvPr id="8" name="文本框 7"/>
          <p:cNvSpPr txBox="1"/>
          <p:nvPr/>
        </p:nvSpPr>
        <p:spPr>
          <a:xfrm>
            <a:off x="727710" y="4274185"/>
            <a:ext cx="10904855" cy="1245235"/>
          </a:xfrm>
          <a:prstGeom prst="rect">
            <a:avLst/>
          </a:prstGeom>
          <a:noFill/>
        </p:spPr>
        <p:txBody>
          <a:bodyPr wrap="square" rtlCol="0" anchor="t">
            <a:spAutoFit/>
          </a:bodyPr>
          <a:p>
            <a:pPr indent="619125" fontAlgn="auto">
              <a:lnSpc>
                <a:spcPct val="150000"/>
              </a:lnSpc>
            </a:pPr>
            <a:r>
              <a:rPr lang="zh-CN" sz="2500" dirty="0" smtClean="0">
                <a:latin typeface="SimSun" panose="02010600030101010101" pitchFamily="2" charset="-122"/>
                <a:ea typeface="SimSun" panose="02010600030101010101" pitchFamily="2" charset="-122"/>
              </a:rPr>
              <a:t>这个例子也说明了在不确定哪种模型拟合效果更优时，可以通过采用不同的模型拟合进行试错。</a:t>
            </a:r>
            <a:endParaRPr lang="zh-CN" sz="2500" dirty="0" smtClean="0">
              <a:latin typeface="SimSun" panose="02010600030101010101" pitchFamily="2" charset="-122"/>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6095732" y="2757452"/>
            <a:ext cx="5932714" cy="970915"/>
          </a:xfrm>
          <a:prstGeom prst="rect">
            <a:avLst/>
          </a:prstGeom>
          <a:noFill/>
        </p:spPr>
        <p:txBody>
          <a:bodyPr wrap="square" rtlCol="0">
            <a:spAutoFit/>
          </a:bodyPr>
          <a:lstStyle/>
          <a:p>
            <a:pPr algn="ctr">
              <a:lnSpc>
                <a:spcPct val="130000"/>
              </a:lnSpc>
            </a:pPr>
            <a:r>
              <a:rPr lang="en-US" altLang="zh-CN" sz="4400" b="1" dirty="0">
                <a:solidFill>
                  <a:srgbClr val="255580"/>
                </a:solidFill>
                <a:latin typeface="SimSun" panose="02010600030101010101" pitchFamily="2" charset="-122"/>
                <a:ea typeface="SimSun" panose="02010600030101010101" pitchFamily="2" charset="-122"/>
                <a:cs typeface="+mn-ea"/>
                <a:sym typeface="+mn-lt"/>
              </a:rPr>
              <a:t>1 </a:t>
            </a:r>
            <a:r>
              <a:rPr lang="zh-CN" altLang="en-US" sz="4400" b="1" dirty="0">
                <a:solidFill>
                  <a:srgbClr val="255580"/>
                </a:solidFill>
                <a:latin typeface="SimSun" panose="02010600030101010101" pitchFamily="2" charset="-122"/>
                <a:ea typeface="SimSun" panose="02010600030101010101" pitchFamily="2" charset="-122"/>
                <a:cs typeface="+mn-ea"/>
                <a:sym typeface="+mn-lt"/>
              </a:rPr>
              <a:t>绪论</a:t>
            </a:r>
            <a:endParaRPr lang="zh-CN" altLang="en-US" sz="4400" b="1" dirty="0">
              <a:solidFill>
                <a:srgbClr val="255580"/>
              </a:solidFill>
              <a:latin typeface="SimSun" panose="02010600030101010101" pitchFamily="2" charset="-122"/>
              <a:ea typeface="SimSun" panose="02010600030101010101" pitchFamily="2" charset="-122"/>
              <a:cs typeface="+mn-ea"/>
              <a:sym typeface="+mn-lt"/>
            </a:endParaRPr>
          </a:p>
        </p:txBody>
      </p:sp>
      <p:grpSp>
        <p:nvGrpSpPr>
          <p:cNvPr id="11" name="组合 10"/>
          <p:cNvGrpSpPr/>
          <p:nvPr/>
        </p:nvGrpSpPr>
        <p:grpSpPr>
          <a:xfrm>
            <a:off x="1172310" y="1632729"/>
            <a:ext cx="3584652" cy="3592542"/>
            <a:chOff x="3437020" y="2074814"/>
            <a:chExt cx="863676" cy="865577"/>
          </a:xfrm>
        </p:grpSpPr>
        <p:sp>
          <p:nvSpPr>
            <p:cNvPr id="12" name="椭圆 19"/>
            <p:cNvSpPr>
              <a:spLocks noChangeArrowheads="1"/>
            </p:cNvSpPr>
            <p:nvPr/>
          </p:nvSpPr>
          <p:spPr bwMode="auto">
            <a:xfrm>
              <a:off x="3437020" y="2074814"/>
              <a:ext cx="863676" cy="865577"/>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pic>
          <p:nvPicPr>
            <p:cNvPr id="13" name="图片 1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30"/>
          <p:cNvSpPr>
            <a:spLocks noChangeArrowheads="1"/>
          </p:cNvSpPr>
          <p:nvPr/>
        </p:nvSpPr>
        <p:spPr bwMode="auto">
          <a:xfrm>
            <a:off x="934720" y="321945"/>
            <a:ext cx="566991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04 在传染病人数预测中的应用示例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07" name="组合 106"/>
          <p:cNvGrpSpPr/>
          <p:nvPr/>
        </p:nvGrpSpPr>
        <p:grpSpPr>
          <a:xfrm>
            <a:off x="451502" y="345889"/>
            <a:ext cx="467216" cy="468244"/>
            <a:chOff x="3437020" y="4201727"/>
            <a:chExt cx="863676" cy="865576"/>
          </a:xfrm>
        </p:grpSpPr>
        <p:sp>
          <p:nvSpPr>
            <p:cNvPr id="108"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109" name="Group 4"/>
            <p:cNvGrpSpPr>
              <a:grpSpLocks noChangeAspect="1"/>
            </p:cNvGrpSpPr>
            <p:nvPr/>
          </p:nvGrpSpPr>
          <p:grpSpPr bwMode="auto">
            <a:xfrm>
              <a:off x="3626902" y="4339091"/>
              <a:ext cx="476560" cy="578496"/>
              <a:chOff x="2694" y="1931"/>
              <a:chExt cx="374" cy="454"/>
            </a:xfrm>
            <a:solidFill>
              <a:schemeClr val="bg1"/>
            </a:solidFill>
          </p:grpSpPr>
          <p:sp>
            <p:nvSpPr>
              <p:cNvPr id="11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1"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2"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3"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4"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5"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6"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00" name="文本框 99"/>
          <p:cNvSpPr txBox="1"/>
          <p:nvPr/>
        </p:nvSpPr>
        <p:spPr>
          <a:xfrm>
            <a:off x="389255" y="1586230"/>
            <a:ext cx="3093720" cy="4130675"/>
          </a:xfrm>
          <a:prstGeom prst="rect">
            <a:avLst/>
          </a:prstGeom>
          <a:noFill/>
          <a:ln w="9525">
            <a:noFill/>
          </a:ln>
        </p:spPr>
        <p:txBody>
          <a:bodyPr wrap="square">
            <a:spAutoFit/>
          </a:bodyPr>
          <a:p>
            <a:pPr indent="612140" fontAlgn="auto">
              <a:lnSpc>
                <a:spcPct val="150000"/>
              </a:lnSpc>
            </a:pPr>
            <a:r>
              <a:rPr sz="2500" b="0">
                <a:latin typeface="SimSun" panose="02010600030101010101" pitchFamily="2" charset="-122"/>
                <a:ea typeface="SimSun" panose="02010600030101010101" pitchFamily="2" charset="-122"/>
                <a:cs typeface="SimSun" panose="02010600030101010101" pitchFamily="2" charset="-122"/>
              </a:rPr>
              <a:t>2020年我国爆发了新冠肺炎疫情，其中湖北省情况最为严重。试根据湖北省每日现存确诊人数，大致</a:t>
            </a:r>
            <a:r>
              <a:rPr sz="2500" b="1">
                <a:latin typeface="SimSun" panose="02010600030101010101" pitchFamily="2" charset="-122"/>
                <a:ea typeface="SimSun" panose="02010600030101010101" pitchFamily="2" charset="-122"/>
                <a:cs typeface="SimSun" panose="02010600030101010101" pitchFamily="2" charset="-122"/>
              </a:rPr>
              <a:t>预测</a:t>
            </a:r>
            <a:r>
              <a:rPr sz="2500" b="0">
                <a:latin typeface="SimSun" panose="02010600030101010101" pitchFamily="2" charset="-122"/>
                <a:ea typeface="SimSun" panose="02010600030101010101" pitchFamily="2" charset="-122"/>
                <a:cs typeface="SimSun" panose="02010600030101010101" pitchFamily="2" charset="-122"/>
              </a:rPr>
              <a:t>湖北省疫情结束时间。</a:t>
            </a:r>
            <a:endParaRPr sz="2500" b="0">
              <a:latin typeface="SimSun" panose="02010600030101010101" pitchFamily="2" charset="-122"/>
              <a:ea typeface="SimSun" panose="02010600030101010101" pitchFamily="2" charset="-122"/>
              <a:cs typeface="SimSun" panose="02010600030101010101" pitchFamily="2" charset="-122"/>
            </a:endParaRPr>
          </a:p>
        </p:txBody>
      </p:sp>
      <p:pic>
        <p:nvPicPr>
          <p:cNvPr id="4" name="图片 3" descr="肺炎"/>
          <p:cNvPicPr>
            <a:picLocks noChangeAspect="1"/>
          </p:cNvPicPr>
          <p:nvPr/>
        </p:nvPicPr>
        <p:blipFill>
          <a:blip r:embed="rId1"/>
          <a:stretch>
            <a:fillRect/>
          </a:stretch>
        </p:blipFill>
        <p:spPr>
          <a:xfrm>
            <a:off x="3648075" y="923925"/>
            <a:ext cx="8072755" cy="5608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left)">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p:tgtEl>
                                          <p:spTgt spid="100"/>
                                        </p:tgtEl>
                                        <p:attrNameLst>
                                          <p:attrName>ppt_y</p:attrName>
                                        </p:attrNameLst>
                                      </p:cBhvr>
                                      <p:tavLst>
                                        <p:tav tm="0">
                                          <p:val>
                                            <p:strVal val="#ppt_y+#ppt_h*1.125000"/>
                                          </p:val>
                                        </p:tav>
                                        <p:tav tm="100000">
                                          <p:val>
                                            <p:strVal val="#ppt_y"/>
                                          </p:val>
                                        </p:tav>
                                      </p:tavLst>
                                    </p:anim>
                                    <p:animEffect transition="in" filter="wipe(up)">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up)">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30"/>
          <p:cNvSpPr>
            <a:spLocks noChangeArrowheads="1"/>
          </p:cNvSpPr>
          <p:nvPr/>
        </p:nvSpPr>
        <p:spPr bwMode="auto">
          <a:xfrm>
            <a:off x="934720" y="321945"/>
            <a:ext cx="566991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04 在传染病人数预测中的应用示例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07" name="组合 106"/>
          <p:cNvGrpSpPr/>
          <p:nvPr/>
        </p:nvGrpSpPr>
        <p:grpSpPr>
          <a:xfrm>
            <a:off x="451502" y="345889"/>
            <a:ext cx="467216" cy="468244"/>
            <a:chOff x="3437020" y="4201727"/>
            <a:chExt cx="863676" cy="865576"/>
          </a:xfrm>
        </p:grpSpPr>
        <p:sp>
          <p:nvSpPr>
            <p:cNvPr id="108"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109" name="Group 4"/>
            <p:cNvGrpSpPr>
              <a:grpSpLocks noChangeAspect="1"/>
            </p:cNvGrpSpPr>
            <p:nvPr/>
          </p:nvGrpSpPr>
          <p:grpSpPr bwMode="auto">
            <a:xfrm>
              <a:off x="3626902" y="4339091"/>
              <a:ext cx="476560" cy="578496"/>
              <a:chOff x="2694" y="1931"/>
              <a:chExt cx="374" cy="454"/>
            </a:xfrm>
            <a:solidFill>
              <a:schemeClr val="bg1"/>
            </a:solidFill>
          </p:grpSpPr>
          <p:sp>
            <p:nvSpPr>
              <p:cNvPr id="11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1"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2"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3"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4"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5"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6"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3" name="文本框 2"/>
          <p:cNvSpPr txBox="1"/>
          <p:nvPr/>
        </p:nvSpPr>
        <p:spPr>
          <a:xfrm>
            <a:off x="624840" y="1185545"/>
            <a:ext cx="10904855" cy="66802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第一步：</a:t>
            </a:r>
            <a:r>
              <a:rPr lang="zh-CN" altLang="en-US" sz="2500" dirty="0" smtClean="0">
                <a:latin typeface="SimSun" panose="02010600030101010101" pitchFamily="2" charset="-122"/>
                <a:ea typeface="SimSun" panose="02010600030101010101" pitchFamily="2" charset="-122"/>
              </a:rPr>
              <a:t>绘制散点图。</a:t>
            </a:r>
            <a:endParaRPr lang="zh-CN" altLang="en-US" sz="2500" dirty="0" smtClean="0">
              <a:latin typeface="SimSun" panose="02010600030101010101" pitchFamily="2" charset="-122"/>
              <a:ea typeface="SimSun" panose="02010600030101010101" pitchFamily="2" charset="-122"/>
            </a:endParaRPr>
          </a:p>
        </p:txBody>
      </p:sp>
      <p:pic>
        <p:nvPicPr>
          <p:cNvPr id="5" name="图片 141"/>
          <p:cNvPicPr>
            <a:picLocks noChangeAspect="1"/>
          </p:cNvPicPr>
          <p:nvPr/>
        </p:nvPicPr>
        <p:blipFill>
          <a:blip r:embed="rId1"/>
          <a:stretch>
            <a:fillRect/>
          </a:stretch>
        </p:blipFill>
        <p:spPr>
          <a:xfrm>
            <a:off x="257810" y="2337435"/>
            <a:ext cx="5997575" cy="3838575"/>
          </a:xfrm>
          <a:prstGeom prst="rect">
            <a:avLst/>
          </a:prstGeom>
          <a:noFill/>
          <a:ln>
            <a:noFill/>
          </a:ln>
        </p:spPr>
      </p:pic>
      <p:sp>
        <p:nvSpPr>
          <p:cNvPr id="2" name="文本框 1"/>
          <p:cNvSpPr txBox="1"/>
          <p:nvPr/>
        </p:nvSpPr>
        <p:spPr>
          <a:xfrm>
            <a:off x="6604635" y="1185545"/>
            <a:ext cx="4512310" cy="66802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第二步：</a:t>
            </a:r>
            <a:r>
              <a:rPr lang="zh-CN" altLang="en-US" sz="2500" dirty="0" smtClean="0">
                <a:latin typeface="SimSun" panose="02010600030101010101" pitchFamily="2" charset="-122"/>
                <a:ea typeface="SimSun" panose="02010600030101010101" pitchFamily="2" charset="-122"/>
              </a:rPr>
              <a:t>选择拟合函数。</a:t>
            </a:r>
            <a:endParaRPr lang="zh-CN" altLang="en-US" sz="2500" dirty="0" smtClean="0">
              <a:latin typeface="SimSun" panose="02010600030101010101" pitchFamily="2" charset="-122"/>
              <a:ea typeface="SimSun" panose="02010600030101010101" pitchFamily="2" charset="-122"/>
            </a:endParaRPr>
          </a:p>
        </p:txBody>
      </p:sp>
      <p:sp>
        <p:nvSpPr>
          <p:cNvPr id="6" name="文本框 5"/>
          <p:cNvSpPr txBox="1"/>
          <p:nvPr/>
        </p:nvSpPr>
        <p:spPr>
          <a:xfrm>
            <a:off x="6604635" y="2337435"/>
            <a:ext cx="5143500" cy="2976880"/>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从散点图可以看到，湖北省现存确诊人数从数据的第三十天，即2月18日开始呈下降趋势。因此我选取后半部分数据进行拟合。从趋势上看，选取指数函数拟合。</a:t>
            </a:r>
            <a:endParaRPr lang="zh-CN" altLang="en-US" sz="2500" dirty="0" smtClean="0">
              <a:latin typeface="SimSun" panose="02010600030101010101" pitchFamily="2" charset="-122"/>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ppt_y</p:attrName>
                                        </p:attrNameLst>
                                      </p:cBhvr>
                                      <p:tavLst>
                                        <p:tav tm="0">
                                          <p:val>
                                            <p:strVal val="#ppt_y+#ppt_h*1.125000"/>
                                          </p:val>
                                        </p:tav>
                                        <p:tav tm="100000">
                                          <p:val>
                                            <p:strVal val="#ppt_y"/>
                                          </p:val>
                                        </p:tav>
                                      </p:tavLst>
                                    </p:anim>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30"/>
          <p:cNvSpPr>
            <a:spLocks noChangeArrowheads="1"/>
          </p:cNvSpPr>
          <p:nvPr/>
        </p:nvSpPr>
        <p:spPr bwMode="auto">
          <a:xfrm>
            <a:off x="934720" y="321945"/>
            <a:ext cx="566991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04 在传染病人数预测中的应用示例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07" name="组合 106"/>
          <p:cNvGrpSpPr/>
          <p:nvPr/>
        </p:nvGrpSpPr>
        <p:grpSpPr>
          <a:xfrm>
            <a:off x="451502" y="345889"/>
            <a:ext cx="467216" cy="468244"/>
            <a:chOff x="3437020" y="4201727"/>
            <a:chExt cx="863676" cy="865576"/>
          </a:xfrm>
        </p:grpSpPr>
        <p:sp>
          <p:nvSpPr>
            <p:cNvPr id="108"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109" name="Group 4"/>
            <p:cNvGrpSpPr>
              <a:grpSpLocks noChangeAspect="1"/>
            </p:cNvGrpSpPr>
            <p:nvPr/>
          </p:nvGrpSpPr>
          <p:grpSpPr bwMode="auto">
            <a:xfrm>
              <a:off x="3626902" y="4339091"/>
              <a:ext cx="476560" cy="578496"/>
              <a:chOff x="2694" y="1931"/>
              <a:chExt cx="374" cy="454"/>
            </a:xfrm>
            <a:solidFill>
              <a:schemeClr val="bg1"/>
            </a:solidFill>
          </p:grpSpPr>
          <p:sp>
            <p:nvSpPr>
              <p:cNvPr id="11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1"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2"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3"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4"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5"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6"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grpSp>
        <p:nvGrpSpPr>
          <p:cNvPr id="7" name="组合 6"/>
          <p:cNvGrpSpPr/>
          <p:nvPr/>
        </p:nvGrpSpPr>
        <p:grpSpPr>
          <a:xfrm>
            <a:off x="596265" y="807720"/>
            <a:ext cx="10904220" cy="1822450"/>
            <a:chOff x="939" y="5403"/>
            <a:chExt cx="17172" cy="2870"/>
          </a:xfrm>
        </p:grpSpPr>
        <p:grpSp>
          <p:nvGrpSpPr>
            <p:cNvPr id="6" name="组合 5"/>
            <p:cNvGrpSpPr/>
            <p:nvPr/>
          </p:nvGrpSpPr>
          <p:grpSpPr>
            <a:xfrm>
              <a:off x="939" y="5403"/>
              <a:ext cx="17172" cy="2870"/>
              <a:chOff x="939" y="5403"/>
              <a:chExt cx="17172" cy="2870"/>
            </a:xfrm>
          </p:grpSpPr>
          <p:sp>
            <p:nvSpPr>
              <p:cNvPr id="2" name="文本框 1"/>
              <p:cNvSpPr txBox="1"/>
              <p:nvPr/>
            </p:nvSpPr>
            <p:spPr>
              <a:xfrm>
                <a:off x="939" y="5403"/>
                <a:ext cx="17173" cy="2870"/>
              </a:xfrm>
              <a:prstGeom prst="rect">
                <a:avLst/>
              </a:prstGeom>
              <a:noFill/>
            </p:spPr>
            <p:txBody>
              <a:bodyPr wrap="square" rtlCol="0" anchor="t">
                <a:spAutoFit/>
              </a:bodyPr>
              <a:p>
                <a:pPr indent="619125" fontAlgn="auto">
                  <a:lnSpc>
                    <a:spcPct val="150000"/>
                  </a:lnSpc>
                </a:pPr>
                <a:r>
                  <a:rPr lang="zh-CN" altLang="en-US" sz="2500" b="1" dirty="0" smtClean="0">
                    <a:latin typeface="SimSun" panose="02010600030101010101" pitchFamily="2" charset="-122"/>
                    <a:ea typeface="SimSun" panose="02010600030101010101" pitchFamily="2" charset="-122"/>
                  </a:rPr>
                  <a:t>第三步：</a:t>
                </a:r>
                <a:r>
                  <a:rPr lang="zh-CN" altLang="en-US" sz="2500" dirty="0" smtClean="0">
                    <a:latin typeface="SimSun" panose="02010600030101010101" pitchFamily="2" charset="-122"/>
                    <a:ea typeface="SimSun" panose="02010600030101010101" pitchFamily="2" charset="-122"/>
                  </a:rPr>
                  <a:t>处理数据进行计算。</a:t>
                </a:r>
                <a:endParaRPr lang="zh-CN" altLang="en-US" sz="2500" dirty="0" smtClean="0">
                  <a:latin typeface="SimSun" panose="02010600030101010101" pitchFamily="2" charset="-122"/>
                  <a:ea typeface="SimSun" panose="02010600030101010101" pitchFamily="2" charset="-122"/>
                </a:endParaRPr>
              </a:p>
              <a:p>
                <a:pPr indent="619125" fontAlgn="auto">
                  <a:lnSpc>
                    <a:spcPct val="150000"/>
                  </a:lnSpc>
                </a:pPr>
                <a:r>
                  <a:rPr lang="zh-CN" sz="2500" dirty="0" smtClean="0">
                    <a:latin typeface="SimSun" panose="02010600030101010101" pitchFamily="2" charset="-122"/>
                    <a:ea typeface="SimSun" panose="02010600030101010101" pitchFamily="2" charset="-122"/>
                  </a:rPr>
                  <a:t>从2月18日开始算第一天。设日期为   ，现存确诊人数为   ，拟合函数为        。</a:t>
                </a:r>
                <a:endParaRPr lang="zh-CN" sz="2500" dirty="0" smtClean="0">
                  <a:latin typeface="SimSun" panose="02010600030101010101" pitchFamily="2" charset="-122"/>
                  <a:ea typeface="SimSun" panose="02010600030101010101" pitchFamily="2" charset="-122"/>
                </a:endParaRPr>
              </a:p>
            </p:txBody>
          </p:sp>
          <p:graphicFrame>
            <p:nvGraphicFramePr>
              <p:cNvPr id="9" name="对象 8"/>
              <p:cNvGraphicFramePr/>
              <p:nvPr/>
            </p:nvGraphicFramePr>
            <p:xfrm>
              <a:off x="9908" y="6717"/>
              <a:ext cx="453" cy="532"/>
            </p:xfrm>
            <a:graphic>
              <a:graphicData uri="http://schemas.openxmlformats.org/presentationml/2006/ole">
                <mc:AlternateContent xmlns:mc="http://schemas.openxmlformats.org/markup-compatibility/2006">
                  <mc:Choice xmlns:v="urn:schemas-microsoft-com:vml" Requires="v">
                    <p:oleObj spid="_x0000_s10" name="" r:id="rId1" imgW="207645" imgH="273050" progId="Equation.DSMT4">
                      <p:embed/>
                    </p:oleObj>
                  </mc:Choice>
                  <mc:Fallback>
                    <p:oleObj name="" r:id="rId1" imgW="207645" imgH="273050" progId="Equation.DSMT4">
                      <p:embed/>
                      <p:pic>
                        <p:nvPicPr>
                          <p:cNvPr id="0" name="图片 9"/>
                          <p:cNvPicPr/>
                          <p:nvPr/>
                        </p:nvPicPr>
                        <p:blipFill>
                          <a:blip r:embed="rId2"/>
                          <a:stretch>
                            <a:fillRect/>
                          </a:stretch>
                        </p:blipFill>
                        <p:spPr>
                          <a:xfrm>
                            <a:off x="9908" y="6717"/>
                            <a:ext cx="453" cy="532"/>
                          </a:xfrm>
                          <a:prstGeom prst="rect">
                            <a:avLst/>
                          </a:prstGeom>
                        </p:spPr>
                      </p:pic>
                    </p:oleObj>
                  </mc:Fallback>
                </mc:AlternateContent>
              </a:graphicData>
            </a:graphic>
          </p:graphicFrame>
          <p:graphicFrame>
            <p:nvGraphicFramePr>
              <p:cNvPr id="11" name="对象 10"/>
              <p:cNvGraphicFramePr/>
              <p:nvPr/>
            </p:nvGraphicFramePr>
            <p:xfrm>
              <a:off x="14730" y="6727"/>
              <a:ext cx="428" cy="622"/>
            </p:xfrm>
            <a:graphic>
              <a:graphicData uri="http://schemas.openxmlformats.org/presentationml/2006/ole">
                <mc:AlternateContent xmlns:mc="http://schemas.openxmlformats.org/markup-compatibility/2006">
                  <mc:Choice xmlns:v="urn:schemas-microsoft-com:vml" Requires="v">
                    <p:oleObj spid="_x0000_s12" name="" r:id="rId3" imgW="259715" imgH="349250" progId="Equation.DSMT4">
                      <p:embed/>
                    </p:oleObj>
                  </mc:Choice>
                  <mc:Fallback>
                    <p:oleObj name="" r:id="rId3" imgW="259715" imgH="349250" progId="Equation.DSMT4">
                      <p:embed/>
                      <p:pic>
                        <p:nvPicPr>
                          <p:cNvPr id="0" name="图片 11"/>
                          <p:cNvPicPr/>
                          <p:nvPr/>
                        </p:nvPicPr>
                        <p:blipFill>
                          <a:blip r:embed="rId4"/>
                          <a:stretch>
                            <a:fillRect/>
                          </a:stretch>
                        </p:blipFill>
                        <p:spPr>
                          <a:xfrm>
                            <a:off x="14730" y="6727"/>
                            <a:ext cx="428" cy="622"/>
                          </a:xfrm>
                          <a:prstGeom prst="rect">
                            <a:avLst/>
                          </a:prstGeom>
                        </p:spPr>
                      </p:pic>
                    </p:oleObj>
                  </mc:Fallback>
                </mc:AlternateContent>
              </a:graphicData>
            </a:graphic>
          </p:graphicFrame>
        </p:grpSp>
        <p:graphicFrame>
          <p:nvGraphicFramePr>
            <p:cNvPr id="4" name="对象 3"/>
            <p:cNvGraphicFramePr/>
            <p:nvPr/>
          </p:nvGraphicFramePr>
          <p:xfrm>
            <a:off x="1625" y="7409"/>
            <a:ext cx="1855" cy="810"/>
          </p:xfrm>
          <a:graphic>
            <a:graphicData uri="http://schemas.openxmlformats.org/presentationml/2006/ole">
              <mc:AlternateContent xmlns:mc="http://schemas.openxmlformats.org/markup-compatibility/2006">
                <mc:Choice xmlns:v="urn:schemas-microsoft-com:vml" Requires="v">
                  <p:oleObj spid="_x0000_s5" name="" r:id="rId5" imgW="1177925" imgH="514350" progId="Equation.DSMT4">
                    <p:embed/>
                  </p:oleObj>
                </mc:Choice>
                <mc:Fallback>
                  <p:oleObj name="" r:id="rId5" imgW="1177925" imgH="514350" progId="Equation.DSMT4">
                    <p:embed/>
                    <p:pic>
                      <p:nvPicPr>
                        <p:cNvPr id="0" name="图片 4"/>
                        <p:cNvPicPr/>
                        <p:nvPr/>
                      </p:nvPicPr>
                      <p:blipFill>
                        <a:blip r:embed="rId6"/>
                        <a:stretch>
                          <a:fillRect/>
                        </a:stretch>
                      </p:blipFill>
                      <p:spPr>
                        <a:xfrm>
                          <a:off x="1625" y="7409"/>
                          <a:ext cx="1855" cy="810"/>
                        </a:xfrm>
                        <a:prstGeom prst="rect">
                          <a:avLst/>
                        </a:prstGeom>
                      </p:spPr>
                    </p:pic>
                  </p:oleObj>
                </mc:Fallback>
              </mc:AlternateContent>
            </a:graphicData>
          </a:graphic>
        </p:graphicFrame>
      </p:grpSp>
      <p:grpSp>
        <p:nvGrpSpPr>
          <p:cNvPr id="8" name="组合 7"/>
          <p:cNvGrpSpPr/>
          <p:nvPr/>
        </p:nvGrpSpPr>
        <p:grpSpPr>
          <a:xfrm>
            <a:off x="624840" y="2459355"/>
            <a:ext cx="10904855" cy="668020"/>
            <a:chOff x="984" y="1767"/>
            <a:chExt cx="17173" cy="1052"/>
          </a:xfrm>
        </p:grpSpPr>
        <p:sp>
          <p:nvSpPr>
            <p:cNvPr id="13" name="文本框 12"/>
            <p:cNvSpPr txBox="1"/>
            <p:nvPr/>
          </p:nvSpPr>
          <p:spPr>
            <a:xfrm>
              <a:off x="984" y="1767"/>
              <a:ext cx="17173" cy="1052"/>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将指数函数转化为一元线性函数          求解得</a:t>
              </a:r>
              <a:endParaRPr lang="zh-CN" altLang="en-US" sz="2500" dirty="0" smtClean="0">
                <a:latin typeface="SimSun" panose="02010600030101010101" pitchFamily="2" charset="-122"/>
                <a:ea typeface="SimSun" panose="02010600030101010101" pitchFamily="2" charset="-122"/>
              </a:endParaRPr>
            </a:p>
          </p:txBody>
        </p:sp>
        <p:graphicFrame>
          <p:nvGraphicFramePr>
            <p:cNvPr id="14" name="对象 13"/>
            <p:cNvGraphicFramePr/>
            <p:nvPr/>
          </p:nvGraphicFramePr>
          <p:xfrm>
            <a:off x="9215" y="2063"/>
            <a:ext cx="2318" cy="726"/>
          </p:xfrm>
          <a:graphic>
            <a:graphicData uri="http://schemas.openxmlformats.org/presentationml/2006/ole">
              <mc:AlternateContent xmlns:mc="http://schemas.openxmlformats.org/markup-compatibility/2006">
                <mc:Choice xmlns:v="urn:schemas-microsoft-com:vml" Requires="v">
                  <p:oleObj spid="_x0000_s15" name="" r:id="rId7" imgW="1507490" imgH="509905" progId="Equation.DSMT4">
                    <p:embed/>
                  </p:oleObj>
                </mc:Choice>
                <mc:Fallback>
                  <p:oleObj name="" r:id="rId7" imgW="1507490" imgH="509905" progId="Equation.DSMT4">
                    <p:embed/>
                    <p:pic>
                      <p:nvPicPr>
                        <p:cNvPr id="0" name="图片 6"/>
                        <p:cNvPicPr/>
                        <p:nvPr/>
                      </p:nvPicPr>
                      <p:blipFill>
                        <a:blip r:embed="rId8"/>
                        <a:stretch>
                          <a:fillRect/>
                        </a:stretch>
                      </p:blipFill>
                      <p:spPr>
                        <a:xfrm>
                          <a:off x="9215" y="2063"/>
                          <a:ext cx="2318" cy="726"/>
                        </a:xfrm>
                        <a:prstGeom prst="rect">
                          <a:avLst/>
                        </a:prstGeom>
                      </p:spPr>
                    </p:pic>
                  </p:oleObj>
                </mc:Fallback>
              </mc:AlternateContent>
            </a:graphicData>
          </a:graphic>
        </p:graphicFrame>
      </p:grpSp>
      <p:graphicFrame>
        <p:nvGraphicFramePr>
          <p:cNvPr id="16" name="对象 15"/>
          <p:cNvGraphicFramePr/>
          <p:nvPr/>
        </p:nvGraphicFramePr>
        <p:xfrm>
          <a:off x="1278890" y="3121660"/>
          <a:ext cx="8415655" cy="1483995"/>
        </p:xfrm>
        <a:graphic>
          <a:graphicData uri="http://schemas.openxmlformats.org/presentationml/2006/ole">
            <mc:AlternateContent xmlns:mc="http://schemas.openxmlformats.org/markup-compatibility/2006">
              <mc:Choice xmlns:v="urn:schemas-microsoft-com:vml" Requires="v">
                <p:oleObj spid="_x0000_s17" name="" r:id="rId9" imgW="7978775" imgH="1492250" progId="Equation.DSMT4">
                  <p:embed/>
                </p:oleObj>
              </mc:Choice>
              <mc:Fallback>
                <p:oleObj name="" r:id="rId9" imgW="7978775" imgH="1492250" progId="Equation.DSMT4">
                  <p:embed/>
                  <p:pic>
                    <p:nvPicPr>
                      <p:cNvPr id="0" name="图片 12"/>
                      <p:cNvPicPr/>
                      <p:nvPr/>
                    </p:nvPicPr>
                    <p:blipFill>
                      <a:blip r:embed="rId10"/>
                      <a:stretch>
                        <a:fillRect/>
                      </a:stretch>
                    </p:blipFill>
                    <p:spPr>
                      <a:xfrm>
                        <a:off x="1278890" y="3121660"/>
                        <a:ext cx="8415655" cy="1483995"/>
                      </a:xfrm>
                      <a:prstGeom prst="rect">
                        <a:avLst/>
                      </a:prstGeom>
                    </p:spPr>
                  </p:pic>
                </p:oleObj>
              </mc:Fallback>
            </mc:AlternateContent>
          </a:graphicData>
        </a:graphic>
      </p:graphicFrame>
      <p:graphicFrame>
        <p:nvGraphicFramePr>
          <p:cNvPr id="18" name="对象 17"/>
          <p:cNvGraphicFramePr/>
          <p:nvPr/>
        </p:nvGraphicFramePr>
        <p:xfrm>
          <a:off x="1292225" y="4578985"/>
          <a:ext cx="8709660" cy="695325"/>
        </p:xfrm>
        <a:graphic>
          <a:graphicData uri="http://schemas.openxmlformats.org/presentationml/2006/ole">
            <mc:AlternateContent xmlns:mc="http://schemas.openxmlformats.org/markup-compatibility/2006">
              <mc:Choice xmlns:v="urn:schemas-microsoft-com:vml" Requires="v">
                <p:oleObj spid="_x0000_s19" name="" r:id="rId11" imgW="7359650" imgH="800100" progId="Equation.DSMT4">
                  <p:embed/>
                </p:oleObj>
              </mc:Choice>
              <mc:Fallback>
                <p:oleObj name="" r:id="rId11" imgW="7359650" imgH="800100" progId="Equation.DSMT4">
                  <p:embed/>
                  <p:pic>
                    <p:nvPicPr>
                      <p:cNvPr id="0" name="图片 14"/>
                      <p:cNvPicPr/>
                      <p:nvPr/>
                    </p:nvPicPr>
                    <p:blipFill>
                      <a:blip r:embed="rId12"/>
                      <a:stretch>
                        <a:fillRect/>
                      </a:stretch>
                    </p:blipFill>
                    <p:spPr>
                      <a:xfrm>
                        <a:off x="1292225" y="4578985"/>
                        <a:ext cx="8709660" cy="695325"/>
                      </a:xfrm>
                      <a:prstGeom prst="rect">
                        <a:avLst/>
                      </a:prstGeom>
                    </p:spPr>
                  </p:pic>
                </p:oleObj>
              </mc:Fallback>
            </mc:AlternateContent>
          </a:graphicData>
        </a:graphic>
      </p:graphicFrame>
      <p:grpSp>
        <p:nvGrpSpPr>
          <p:cNvPr id="20" name="组合 19"/>
          <p:cNvGrpSpPr/>
          <p:nvPr/>
        </p:nvGrpSpPr>
        <p:grpSpPr>
          <a:xfrm>
            <a:off x="594360" y="5205095"/>
            <a:ext cx="10162540" cy="668020"/>
            <a:chOff x="1206" y="7495"/>
            <a:chExt cx="16004" cy="1052"/>
          </a:xfrm>
        </p:grpSpPr>
        <p:sp>
          <p:nvSpPr>
            <p:cNvPr id="21" name="文本框 20"/>
            <p:cNvSpPr txBox="1"/>
            <p:nvPr/>
          </p:nvSpPr>
          <p:spPr>
            <a:xfrm>
              <a:off x="1206" y="7495"/>
              <a:ext cx="16005" cy="1052"/>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还原为原变量</a:t>
              </a:r>
              <a:endParaRPr lang="zh-CN" altLang="en-US" sz="2500" dirty="0" smtClean="0">
                <a:latin typeface="SimSun" panose="02010600030101010101" pitchFamily="2" charset="-122"/>
                <a:ea typeface="SimSun" panose="02010600030101010101" pitchFamily="2" charset="-122"/>
              </a:endParaRPr>
            </a:p>
          </p:txBody>
        </p:sp>
        <p:graphicFrame>
          <p:nvGraphicFramePr>
            <p:cNvPr id="22" name="对象 21"/>
            <p:cNvGraphicFramePr/>
            <p:nvPr/>
          </p:nvGraphicFramePr>
          <p:xfrm>
            <a:off x="5457" y="7711"/>
            <a:ext cx="6337" cy="678"/>
          </p:xfrm>
          <a:graphic>
            <a:graphicData uri="http://schemas.openxmlformats.org/presentationml/2006/ole">
              <mc:AlternateContent xmlns:mc="http://schemas.openxmlformats.org/markup-compatibility/2006">
                <mc:Choice xmlns:v="urn:schemas-microsoft-com:vml" Requires="v">
                  <p:oleObj spid="_x0000_s23" name="" r:id="rId13" imgW="4511040" imgH="520700" progId="Equation.DSMT4">
                    <p:embed/>
                  </p:oleObj>
                </mc:Choice>
                <mc:Fallback>
                  <p:oleObj name="" r:id="rId13" imgW="4511040" imgH="520700" progId="Equation.DSMT4">
                    <p:embed/>
                    <p:pic>
                      <p:nvPicPr>
                        <p:cNvPr id="0" name="图片 18"/>
                        <p:cNvPicPr/>
                        <p:nvPr/>
                      </p:nvPicPr>
                      <p:blipFill>
                        <a:blip r:embed="rId14"/>
                        <a:stretch>
                          <a:fillRect/>
                        </a:stretch>
                      </p:blipFill>
                      <p:spPr>
                        <a:xfrm>
                          <a:off x="5457" y="7711"/>
                          <a:ext cx="6337" cy="678"/>
                        </a:xfrm>
                        <a:prstGeom prst="rect">
                          <a:avLst/>
                        </a:prstGeom>
                      </p:spPr>
                    </p:pic>
                  </p:oleObj>
                </mc:Fallback>
              </mc:AlternateContent>
            </a:graphicData>
          </a:graphic>
        </p:graphicFrame>
      </p:grpSp>
      <p:grpSp>
        <p:nvGrpSpPr>
          <p:cNvPr id="26" name="组合 25"/>
          <p:cNvGrpSpPr/>
          <p:nvPr/>
        </p:nvGrpSpPr>
        <p:grpSpPr>
          <a:xfrm>
            <a:off x="521970" y="5840095"/>
            <a:ext cx="10162540" cy="668020"/>
            <a:chOff x="822" y="9413"/>
            <a:chExt cx="16004" cy="1052"/>
          </a:xfrm>
        </p:grpSpPr>
        <p:sp>
          <p:nvSpPr>
            <p:cNvPr id="24" name="文本框 23"/>
            <p:cNvSpPr txBox="1"/>
            <p:nvPr/>
          </p:nvSpPr>
          <p:spPr>
            <a:xfrm>
              <a:off x="822" y="9413"/>
              <a:ext cx="16005" cy="1052"/>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从而得到现存确诊人数的拟合曲线</a:t>
              </a:r>
              <a:endParaRPr lang="zh-CN" altLang="en-US" sz="2500" dirty="0" smtClean="0">
                <a:latin typeface="SimSun" panose="02010600030101010101" pitchFamily="2" charset="-122"/>
                <a:ea typeface="SimSun" panose="02010600030101010101" pitchFamily="2" charset="-122"/>
              </a:endParaRPr>
            </a:p>
          </p:txBody>
        </p:sp>
        <p:graphicFrame>
          <p:nvGraphicFramePr>
            <p:cNvPr id="25" name="对象 -2147482362"/>
            <p:cNvGraphicFramePr/>
            <p:nvPr/>
          </p:nvGraphicFramePr>
          <p:xfrm>
            <a:off x="9635" y="9665"/>
            <a:ext cx="4433" cy="709"/>
          </p:xfrm>
          <a:graphic>
            <a:graphicData uri="http://schemas.openxmlformats.org/presentationml/2006/ole">
              <mc:AlternateContent xmlns:mc="http://schemas.openxmlformats.org/markup-compatibility/2006">
                <mc:Choice xmlns:v="urn:schemas-microsoft-com:vml" Requires="v">
                  <p:oleObj spid="_x0000_s3076" name="" r:id="rId15" imgW="1422400" imgH="228600" progId="Equation.DSMT4">
                    <p:embed/>
                  </p:oleObj>
                </mc:Choice>
                <mc:Fallback>
                  <p:oleObj name="" r:id="rId15" imgW="1422400" imgH="228600" progId="Equation.DSMT4">
                    <p:embed/>
                    <p:pic>
                      <p:nvPicPr>
                        <p:cNvPr id="0" name="图片 3075"/>
                        <p:cNvPicPr/>
                        <p:nvPr/>
                      </p:nvPicPr>
                      <p:blipFill>
                        <a:blip r:embed="rId16"/>
                        <a:stretch>
                          <a:fillRect/>
                        </a:stretch>
                      </p:blipFill>
                      <p:spPr>
                        <a:xfrm>
                          <a:off x="9635" y="9665"/>
                          <a:ext cx="4433" cy="709"/>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ppt_y</p:attrName>
                                        </p:attrNameLst>
                                      </p:cBhvr>
                                      <p:tavLst>
                                        <p:tav tm="0">
                                          <p:val>
                                            <p:strVal val="#ppt_y+#ppt_h*1.125000"/>
                                          </p:val>
                                        </p:tav>
                                        <p:tav tm="100000">
                                          <p:val>
                                            <p:strVal val="#ppt_y"/>
                                          </p:val>
                                        </p:tav>
                                      </p:tavLst>
                                    </p:anim>
                                    <p:animEffect transition="in" filter="wipe(up)">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30"/>
          <p:cNvSpPr>
            <a:spLocks noChangeArrowheads="1"/>
          </p:cNvSpPr>
          <p:nvPr/>
        </p:nvSpPr>
        <p:spPr bwMode="auto">
          <a:xfrm>
            <a:off x="934720" y="321945"/>
            <a:ext cx="566991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04 在传染病人数预测中的应用示例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07" name="组合 106"/>
          <p:cNvGrpSpPr/>
          <p:nvPr/>
        </p:nvGrpSpPr>
        <p:grpSpPr>
          <a:xfrm>
            <a:off x="451502" y="345889"/>
            <a:ext cx="467216" cy="468244"/>
            <a:chOff x="3437020" y="4201727"/>
            <a:chExt cx="863676" cy="865576"/>
          </a:xfrm>
        </p:grpSpPr>
        <p:sp>
          <p:nvSpPr>
            <p:cNvPr id="108"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109" name="Group 4"/>
            <p:cNvGrpSpPr>
              <a:grpSpLocks noChangeAspect="1"/>
            </p:cNvGrpSpPr>
            <p:nvPr/>
          </p:nvGrpSpPr>
          <p:grpSpPr bwMode="auto">
            <a:xfrm>
              <a:off x="3626902" y="4339091"/>
              <a:ext cx="476560" cy="578496"/>
              <a:chOff x="2694" y="1931"/>
              <a:chExt cx="374" cy="454"/>
            </a:xfrm>
            <a:solidFill>
              <a:schemeClr val="bg1"/>
            </a:solidFill>
          </p:grpSpPr>
          <p:sp>
            <p:nvSpPr>
              <p:cNvPr id="11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1"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2"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3"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4"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5"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6"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00" name="文本框 99"/>
          <p:cNvSpPr txBox="1"/>
          <p:nvPr/>
        </p:nvSpPr>
        <p:spPr>
          <a:xfrm>
            <a:off x="1370965" y="1344930"/>
            <a:ext cx="5080000" cy="475615"/>
          </a:xfrm>
          <a:prstGeom prst="rect">
            <a:avLst/>
          </a:prstGeom>
          <a:noFill/>
          <a:ln w="9525">
            <a:noFill/>
          </a:ln>
        </p:spPr>
        <p:txBody>
          <a:bodyPr>
            <a:spAutoFit/>
          </a:bodyPr>
          <a:p>
            <a:pPr indent="0"/>
            <a:r>
              <a:rPr lang="zh-CN" sz="2500" b="0">
                <a:latin typeface="SimSun" panose="02010600030101010101" pitchFamily="2" charset="-122"/>
                <a:ea typeface="SimSun" panose="02010600030101010101" pitchFamily="2" charset="-122"/>
              </a:rPr>
              <a:t>绘制出拟合函数的图像</a:t>
            </a:r>
            <a:endParaRPr lang="zh-CN" altLang="en-US" sz="2500" b="0">
              <a:latin typeface="SimSun" panose="02010600030101010101" pitchFamily="2" charset="-122"/>
              <a:ea typeface="SimSun" panose="02010600030101010101" pitchFamily="2" charset="-122"/>
            </a:endParaRPr>
          </a:p>
        </p:txBody>
      </p:sp>
      <p:pic>
        <p:nvPicPr>
          <p:cNvPr id="6" name="图片 9" descr="d016a6c77d283072deb9af2703245ac"/>
          <p:cNvPicPr>
            <a:picLocks noChangeAspect="1"/>
          </p:cNvPicPr>
          <p:nvPr/>
        </p:nvPicPr>
        <p:blipFill>
          <a:blip r:embed="rId1"/>
          <a:stretch>
            <a:fillRect/>
          </a:stretch>
        </p:blipFill>
        <p:spPr>
          <a:xfrm>
            <a:off x="812165" y="1981835"/>
            <a:ext cx="5989320" cy="4493260"/>
          </a:xfrm>
          <a:prstGeom prst="rect">
            <a:avLst/>
          </a:prstGeom>
        </p:spPr>
      </p:pic>
      <p:sp>
        <p:nvSpPr>
          <p:cNvPr id="7" name="文本框 6"/>
          <p:cNvSpPr txBox="1"/>
          <p:nvPr/>
        </p:nvSpPr>
        <p:spPr>
          <a:xfrm>
            <a:off x="6992620" y="2620645"/>
            <a:ext cx="4390390" cy="2976880"/>
          </a:xfrm>
          <a:prstGeom prst="rect">
            <a:avLst/>
          </a:prstGeom>
          <a:noFill/>
          <a:ln w="9525">
            <a:noFill/>
          </a:ln>
        </p:spPr>
        <p:txBody>
          <a:bodyPr wrap="square">
            <a:spAutoFit/>
          </a:bodyPr>
          <a:p>
            <a:pPr indent="619125" fontAlgn="auto">
              <a:lnSpc>
                <a:spcPct val="150000"/>
              </a:lnSpc>
            </a:pPr>
            <a:r>
              <a:rPr lang="zh-CN" sz="2500" b="0">
                <a:latin typeface="SimSun" panose="02010600030101010101" pitchFamily="2" charset="-122"/>
                <a:ea typeface="SimSun" panose="02010600030101010101" pitchFamily="2" charset="-122"/>
              </a:rPr>
              <a:t>从拟合图像可以观察到，到第70天时，湖北省仍患病人数接近为零，因此预测第70天左右（即四月底）湖北省疫情能够基本结束。</a:t>
            </a:r>
            <a:endParaRPr lang="zh-CN" sz="2500" b="0">
              <a:latin typeface="SimSun" panose="02010600030101010101" pitchFamily="2" charset="-122"/>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30"/>
          <p:cNvSpPr>
            <a:spLocks noChangeArrowheads="1"/>
          </p:cNvSpPr>
          <p:nvPr/>
        </p:nvSpPr>
        <p:spPr bwMode="auto">
          <a:xfrm>
            <a:off x="934720" y="321945"/>
            <a:ext cx="5669915"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04 在传染病人数预测中的应用示例</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07" name="组合 106"/>
          <p:cNvGrpSpPr/>
          <p:nvPr/>
        </p:nvGrpSpPr>
        <p:grpSpPr>
          <a:xfrm>
            <a:off x="451502" y="345889"/>
            <a:ext cx="467216" cy="468244"/>
            <a:chOff x="3437020" y="4201727"/>
            <a:chExt cx="863676" cy="865576"/>
          </a:xfrm>
        </p:grpSpPr>
        <p:sp>
          <p:nvSpPr>
            <p:cNvPr id="108" name="椭圆 21"/>
            <p:cNvSpPr>
              <a:spLocks noChangeArrowheads="1"/>
            </p:cNvSpPr>
            <p:nvPr/>
          </p:nvSpPr>
          <p:spPr bwMode="auto">
            <a:xfrm>
              <a:off x="3437020" y="4201727"/>
              <a:ext cx="863676" cy="865576"/>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dirty="0">
                <a:solidFill>
                  <a:srgbClr val="FFFFFF"/>
                </a:solidFill>
                <a:latin typeface="+mn-lt"/>
                <a:ea typeface="+mn-ea"/>
                <a:cs typeface="+mn-ea"/>
                <a:sym typeface="+mn-lt"/>
              </a:endParaRPr>
            </a:p>
          </p:txBody>
        </p:sp>
        <p:grpSp>
          <p:nvGrpSpPr>
            <p:cNvPr id="109" name="Group 4"/>
            <p:cNvGrpSpPr>
              <a:grpSpLocks noChangeAspect="1"/>
            </p:cNvGrpSpPr>
            <p:nvPr/>
          </p:nvGrpSpPr>
          <p:grpSpPr bwMode="auto">
            <a:xfrm>
              <a:off x="3626902" y="4339091"/>
              <a:ext cx="476560" cy="578496"/>
              <a:chOff x="2694" y="1931"/>
              <a:chExt cx="374" cy="454"/>
            </a:xfrm>
            <a:solidFill>
              <a:schemeClr val="bg1"/>
            </a:solidFill>
          </p:grpSpPr>
          <p:sp>
            <p:nvSpPr>
              <p:cNvPr id="110"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1"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2"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3"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4"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5"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116"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7" name="文本框 6"/>
          <p:cNvSpPr txBox="1"/>
          <p:nvPr/>
        </p:nvSpPr>
        <p:spPr>
          <a:xfrm>
            <a:off x="1154430" y="1786890"/>
            <a:ext cx="10056495" cy="3553460"/>
          </a:xfrm>
          <a:prstGeom prst="rect">
            <a:avLst/>
          </a:prstGeom>
          <a:noFill/>
          <a:ln w="9525">
            <a:noFill/>
          </a:ln>
        </p:spPr>
        <p:txBody>
          <a:bodyPr wrap="square">
            <a:spAutoFit/>
          </a:bodyPr>
          <a:p>
            <a:pPr indent="619125" fontAlgn="auto">
              <a:lnSpc>
                <a:spcPct val="150000"/>
              </a:lnSpc>
            </a:pPr>
            <a:r>
              <a:rPr lang="zh-CN" sz="2500" b="0">
                <a:latin typeface="SimSun" panose="02010600030101010101" pitchFamily="2" charset="-122"/>
                <a:ea typeface="SimSun" panose="02010600030101010101" pitchFamily="2" charset="-122"/>
              </a:rPr>
              <a:t>可见本模型的预测结果基本上是合理的，这是由于模型所依赖的数据隐含了病毒自身的发展规律，以及政府的强力措施下的人为干预产生的效果的叠加，当我们选择了合适的拟合形式，利用最小二乘法这样简单的工具就可以得到大致的发展趋势。当然，实际情况往往更为复杂，比如，我们尚未考虑境外输入病例对于确诊人数的影响。因此，在建立模型的过程中，要</a:t>
            </a:r>
            <a:r>
              <a:rPr lang="zh-CN" sz="2500" b="1">
                <a:latin typeface="SimSun" panose="02010600030101010101" pitchFamily="2" charset="-122"/>
                <a:ea typeface="SimSun" panose="02010600030101010101" pitchFamily="2" charset="-122"/>
              </a:rPr>
              <a:t>实时更新信息和数据</a:t>
            </a:r>
            <a:r>
              <a:rPr lang="zh-CN" sz="2500" b="0">
                <a:latin typeface="SimSun" panose="02010600030101010101" pitchFamily="2" charset="-122"/>
                <a:ea typeface="SimSun" panose="02010600030101010101" pitchFamily="2" charset="-122"/>
              </a:rPr>
              <a:t>是至关重要的。</a:t>
            </a:r>
            <a:endParaRPr lang="zh-CN" sz="2500" b="0">
              <a:latin typeface="SimSun" panose="02010600030101010101" pitchFamily="2" charset="-122"/>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58" name="矩形 1"/>
          <p:cNvSpPr/>
          <p:nvPr/>
        </p:nvSpPr>
        <p:spPr>
          <a:xfrm>
            <a:off x="7454900" y="1127760"/>
            <a:ext cx="3538855" cy="1938020"/>
          </a:xfrm>
          <a:prstGeom prst="rect">
            <a:avLst/>
          </a:prstGeom>
          <a:noFill/>
          <a:ln w="9525">
            <a:noFill/>
          </a:ln>
        </p:spPr>
        <p:txBody>
          <a:bodyPr wrap="square">
            <a:spAutoFit/>
          </a:bodyPr>
          <a:p>
            <a:pPr indent="0" fontAlgn="auto">
              <a:lnSpc>
                <a:spcPct val="150000"/>
              </a:lnSpc>
            </a:pP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画出数据的散点图，观察散点图用哪种与哪类函数图像更为接近，从而选取合适的曲线拟合方程。</a:t>
            </a:r>
            <a:endPar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endParaRPr>
          </a:p>
        </p:txBody>
      </p:sp>
      <p:sp>
        <p:nvSpPr>
          <p:cNvPr id="5" name="矩形 1"/>
          <p:cNvSpPr/>
          <p:nvPr/>
        </p:nvSpPr>
        <p:spPr>
          <a:xfrm>
            <a:off x="516890" y="2256790"/>
            <a:ext cx="3488055" cy="2399665"/>
          </a:xfrm>
          <a:prstGeom prst="rect">
            <a:avLst/>
          </a:prstGeom>
          <a:noFill/>
          <a:ln w="9525">
            <a:noFill/>
          </a:ln>
        </p:spPr>
        <p:txBody>
          <a:bodyPr wrap="square">
            <a:spAutoFit/>
          </a:bodyPr>
          <a:p>
            <a:pPr indent="0" fontAlgn="auto">
              <a:lnSpc>
                <a:spcPct val="150000"/>
              </a:lnSpc>
            </a:pP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如果是高维数据的话，一般可视问题的复杂程度和问题性质（如变量的个数、因变量与自变量之间是线性还是非线性）对拟合方程进行选择。</a:t>
            </a:r>
            <a:endPar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endParaRPr>
          </a:p>
        </p:txBody>
      </p:sp>
      <p:sp>
        <p:nvSpPr>
          <p:cNvPr id="6" name="矩形 1"/>
          <p:cNvSpPr/>
          <p:nvPr/>
        </p:nvSpPr>
        <p:spPr>
          <a:xfrm>
            <a:off x="7607935" y="4763135"/>
            <a:ext cx="3538855" cy="1014730"/>
          </a:xfrm>
          <a:prstGeom prst="rect">
            <a:avLst/>
          </a:prstGeom>
          <a:noFill/>
          <a:ln w="9525">
            <a:noFill/>
          </a:ln>
        </p:spPr>
        <p:txBody>
          <a:bodyPr wrap="square">
            <a:spAutoFit/>
          </a:bodyPr>
          <a:p>
            <a:pPr fontAlgn="auto">
              <a:lnSpc>
                <a:spcPct val="150000"/>
              </a:lnSpc>
            </a:pP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在无任何信息情况下，则通常采用不同拟合模型进行试错。</a:t>
            </a:r>
            <a:endPar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endParaRPr>
          </a:p>
        </p:txBody>
      </p:sp>
      <p:pic>
        <p:nvPicPr>
          <p:cNvPr id="8" name="图表 2"/>
          <p:cNvPicPr/>
          <p:nvPr/>
        </p:nvPicPr>
        <p:blipFill>
          <a:blip r:embed="rId1"/>
          <a:stretch>
            <a:fillRect/>
          </a:stretch>
        </p:blipFill>
        <p:spPr>
          <a:xfrm>
            <a:off x="4505325" y="1470025"/>
            <a:ext cx="3509963" cy="2114550"/>
          </a:xfrm>
          <a:prstGeom prst="rect">
            <a:avLst/>
          </a:prstGeom>
          <a:noFill/>
          <a:ln w="9525">
            <a:noFill/>
          </a:ln>
        </p:spPr>
      </p:pic>
      <p:pic>
        <p:nvPicPr>
          <p:cNvPr id="18453" name="图表 3"/>
          <p:cNvPicPr/>
          <p:nvPr/>
        </p:nvPicPr>
        <p:blipFill>
          <a:blip r:embed="rId2"/>
          <a:stretch>
            <a:fillRect/>
          </a:stretch>
        </p:blipFill>
        <p:spPr>
          <a:xfrm>
            <a:off x="4773295" y="3663315"/>
            <a:ext cx="3509963" cy="2114550"/>
          </a:xfrm>
          <a:prstGeom prst="rect">
            <a:avLst/>
          </a:prstGeom>
          <a:noFill/>
          <a:ln w="9525">
            <a:noFill/>
          </a:ln>
        </p:spPr>
      </p:pic>
      <p:pic>
        <p:nvPicPr>
          <p:cNvPr id="9" name="图表 5"/>
          <p:cNvPicPr/>
          <p:nvPr/>
        </p:nvPicPr>
        <p:blipFill>
          <a:blip r:embed="rId3"/>
          <a:stretch>
            <a:fillRect/>
          </a:stretch>
        </p:blipFill>
        <p:spPr>
          <a:xfrm>
            <a:off x="3316288" y="2657793"/>
            <a:ext cx="3509962" cy="2116137"/>
          </a:xfrm>
          <a:prstGeom prst="rect">
            <a:avLst/>
          </a:prstGeom>
          <a:noFill/>
          <a:ln w="9525">
            <a:noFill/>
          </a:ln>
        </p:spPr>
      </p:pic>
      <p:sp>
        <p:nvSpPr>
          <p:cNvPr id="16" name="矩形 6"/>
          <p:cNvSpPr/>
          <p:nvPr/>
        </p:nvSpPr>
        <p:spPr>
          <a:xfrm>
            <a:off x="5784850" y="2136458"/>
            <a:ext cx="749300" cy="768350"/>
          </a:xfrm>
          <a:prstGeom prst="rect">
            <a:avLst/>
          </a:prstGeom>
          <a:noFill/>
          <a:ln w="9525">
            <a:noFill/>
          </a:ln>
        </p:spPr>
        <p:txBody>
          <a:bodyPr wrap="none">
            <a:spAutoFit/>
          </a:bodyPr>
          <a:p>
            <a:pPr algn="ctr"/>
            <a:r>
              <a:rPr lang="en-US" altLang="zh-CN" sz="4400" b="1" dirty="0">
                <a:solidFill>
                  <a:srgbClr val="BBB487"/>
                </a:solidFill>
                <a:latin typeface="Calibri" panose="020F0502020204030204" pitchFamily="34" charset="0"/>
                <a:ea typeface="Microsoft YaHei" panose="020B0503020204020204" pitchFamily="34" charset="-122"/>
                <a:sym typeface="Calibri" panose="020F0502020204030204" pitchFamily="34" charset="0"/>
              </a:rPr>
              <a:t>01</a:t>
            </a:r>
            <a:endParaRPr lang="en-US" altLang="zh-CN" sz="4400" b="1" dirty="0">
              <a:solidFill>
                <a:srgbClr val="BBB487"/>
              </a:solidFill>
              <a:latin typeface="Calibri" panose="020F0502020204030204" pitchFamily="34" charset="0"/>
              <a:ea typeface="Microsoft YaHei" panose="020B0503020204020204" pitchFamily="34" charset="-122"/>
              <a:sym typeface="Calibri" panose="020F0502020204030204" pitchFamily="34" charset="0"/>
            </a:endParaRPr>
          </a:p>
        </p:txBody>
      </p:sp>
      <p:sp>
        <p:nvSpPr>
          <p:cNvPr id="10" name="矩形 7"/>
          <p:cNvSpPr/>
          <p:nvPr/>
        </p:nvSpPr>
        <p:spPr>
          <a:xfrm>
            <a:off x="5857875" y="4378960"/>
            <a:ext cx="1597025" cy="768350"/>
          </a:xfrm>
          <a:prstGeom prst="rect">
            <a:avLst/>
          </a:prstGeom>
          <a:noFill/>
          <a:ln w="9525">
            <a:noFill/>
          </a:ln>
        </p:spPr>
        <p:txBody>
          <a:bodyPr wrap="square">
            <a:spAutoFit/>
          </a:bodyPr>
          <a:p>
            <a:pPr algn="ctr"/>
            <a:r>
              <a:rPr lang="en-US" altLang="zh-CN" sz="4400" b="1" dirty="0">
                <a:solidFill>
                  <a:srgbClr val="89814D"/>
                </a:solidFill>
                <a:latin typeface="Calibri" panose="020F0502020204030204" pitchFamily="34" charset="0"/>
                <a:ea typeface="Microsoft YaHei" panose="020B0503020204020204" pitchFamily="34" charset="-122"/>
                <a:sym typeface="Calibri" panose="020F0502020204030204" pitchFamily="34" charset="0"/>
              </a:rPr>
              <a:t>03</a:t>
            </a:r>
            <a:endParaRPr lang="en-US" altLang="zh-CN" sz="4400" b="1" dirty="0">
              <a:solidFill>
                <a:srgbClr val="89814D"/>
              </a:solidFill>
              <a:latin typeface="Calibri" panose="020F0502020204030204" pitchFamily="34" charset="0"/>
              <a:ea typeface="Microsoft YaHei" panose="020B0503020204020204" pitchFamily="34" charset="-122"/>
              <a:sym typeface="Calibri" panose="020F0502020204030204" pitchFamily="34" charset="0"/>
            </a:endParaRPr>
          </a:p>
        </p:txBody>
      </p:sp>
      <p:sp>
        <p:nvSpPr>
          <p:cNvPr id="11" name="矩形 8"/>
          <p:cNvSpPr/>
          <p:nvPr/>
        </p:nvSpPr>
        <p:spPr>
          <a:xfrm>
            <a:off x="4626769" y="3338195"/>
            <a:ext cx="749300" cy="768350"/>
          </a:xfrm>
          <a:prstGeom prst="rect">
            <a:avLst/>
          </a:prstGeom>
          <a:noFill/>
          <a:ln w="9525">
            <a:noFill/>
          </a:ln>
        </p:spPr>
        <p:txBody>
          <a:bodyPr wrap="none">
            <a:spAutoFit/>
          </a:bodyPr>
          <a:p>
            <a:pPr algn="ctr"/>
            <a:r>
              <a:rPr lang="en-US" altLang="zh-CN" sz="4400" b="1" dirty="0">
                <a:solidFill>
                  <a:schemeClr val="accent1"/>
                </a:solidFill>
                <a:latin typeface="Calibri" panose="020F0502020204030204" pitchFamily="34" charset="0"/>
                <a:ea typeface="Microsoft YaHei" panose="020B0503020204020204" pitchFamily="34" charset="-122"/>
                <a:sym typeface="Calibri" panose="020F0502020204030204" pitchFamily="34" charset="0"/>
              </a:rPr>
              <a:t>02</a:t>
            </a:r>
            <a:endParaRPr lang="en-US" altLang="zh-CN" sz="4400" b="1" dirty="0">
              <a:solidFill>
                <a:schemeClr val="accent1"/>
              </a:solidFill>
              <a:latin typeface="Calibri" panose="020F0502020204030204" pitchFamily="34" charset="0"/>
              <a:ea typeface="Microsoft YaHei" panose="020B0503020204020204" pitchFamily="3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6095732" y="2803172"/>
            <a:ext cx="5932714" cy="970915"/>
          </a:xfrm>
          <a:prstGeom prst="rect">
            <a:avLst/>
          </a:prstGeom>
          <a:noFill/>
        </p:spPr>
        <p:txBody>
          <a:bodyPr wrap="square" rtlCol="0">
            <a:spAutoFit/>
          </a:bodyPr>
          <a:lstStyle/>
          <a:p>
            <a:pPr algn="ctr">
              <a:lnSpc>
                <a:spcPct val="130000"/>
              </a:lnSpc>
            </a:pPr>
            <a:r>
              <a:rPr lang="en-US" altLang="zh-CN" sz="4400" b="1" dirty="0">
                <a:solidFill>
                  <a:srgbClr val="255580"/>
                </a:solidFill>
                <a:latin typeface="SimSun" panose="02010600030101010101" pitchFamily="2" charset="-122"/>
                <a:ea typeface="SimSun" panose="02010600030101010101" pitchFamily="2" charset="-122"/>
                <a:cs typeface="+mn-ea"/>
                <a:sym typeface="+mn-lt"/>
              </a:rPr>
              <a:t>4 </a:t>
            </a:r>
            <a:r>
              <a:rPr lang="zh-CN" altLang="en-US" sz="4400" b="1" dirty="0">
                <a:solidFill>
                  <a:srgbClr val="255580"/>
                </a:solidFill>
                <a:latin typeface="SimSun" panose="02010600030101010101" pitchFamily="2" charset="-122"/>
                <a:ea typeface="SimSun" panose="02010600030101010101" pitchFamily="2" charset="-122"/>
                <a:cs typeface="+mn-ea"/>
                <a:sym typeface="+mn-lt"/>
              </a:rPr>
              <a:t>结论</a:t>
            </a:r>
            <a:endParaRPr lang="zh-CN" altLang="en-US" sz="4400" b="1" dirty="0">
              <a:solidFill>
                <a:srgbClr val="255580"/>
              </a:solidFill>
              <a:latin typeface="SimSun" panose="02010600030101010101" pitchFamily="2" charset="-122"/>
              <a:ea typeface="SimSun" panose="02010600030101010101" pitchFamily="2" charset="-122"/>
              <a:cs typeface="+mn-ea"/>
              <a:sym typeface="+mn-lt"/>
            </a:endParaRPr>
          </a:p>
        </p:txBody>
      </p:sp>
      <p:grpSp>
        <p:nvGrpSpPr>
          <p:cNvPr id="11" name="组合 10"/>
          <p:cNvGrpSpPr/>
          <p:nvPr/>
        </p:nvGrpSpPr>
        <p:grpSpPr>
          <a:xfrm>
            <a:off x="1172310" y="1632733"/>
            <a:ext cx="3584652" cy="3592538"/>
            <a:chOff x="3437020" y="5246272"/>
            <a:chExt cx="863676" cy="865576"/>
          </a:xfrm>
        </p:grpSpPr>
        <p:sp>
          <p:nvSpPr>
            <p:cNvPr id="12" name="椭圆 21"/>
            <p:cNvSpPr>
              <a:spLocks noChangeArrowheads="1"/>
            </p:cNvSpPr>
            <p:nvPr/>
          </p:nvSpPr>
          <p:spPr bwMode="auto">
            <a:xfrm>
              <a:off x="3437020" y="5246272"/>
              <a:ext cx="863676" cy="865576"/>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sp>
          <p:nvSpPr>
            <p:cNvPr id="13"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013460" y="2658110"/>
            <a:ext cx="5812155" cy="2115820"/>
            <a:chOff x="1596" y="4186"/>
            <a:chExt cx="9153" cy="3332"/>
          </a:xfrm>
        </p:grpSpPr>
        <p:pic>
          <p:nvPicPr>
            <p:cNvPr id="6" name="图表 5"/>
            <p:cNvPicPr/>
            <p:nvPr/>
          </p:nvPicPr>
          <p:blipFill>
            <a:blip r:embed="rId1"/>
            <a:stretch>
              <a:fillRect/>
            </a:stretch>
          </p:blipFill>
          <p:spPr>
            <a:xfrm>
              <a:off x="5223" y="4186"/>
              <a:ext cx="5527" cy="3332"/>
            </a:xfrm>
            <a:prstGeom prst="rect">
              <a:avLst/>
            </a:prstGeom>
            <a:noFill/>
            <a:ln w="9525">
              <a:noFill/>
            </a:ln>
          </p:spPr>
        </p:pic>
        <p:sp>
          <p:nvSpPr>
            <p:cNvPr id="20" name="矩形 8"/>
            <p:cNvSpPr/>
            <p:nvPr/>
          </p:nvSpPr>
          <p:spPr>
            <a:xfrm>
              <a:off x="7286" y="5257"/>
              <a:ext cx="1180" cy="1210"/>
            </a:xfrm>
            <a:prstGeom prst="rect">
              <a:avLst/>
            </a:prstGeom>
            <a:noFill/>
            <a:ln w="9525">
              <a:noFill/>
            </a:ln>
          </p:spPr>
          <p:txBody>
            <a:bodyPr wrap="none">
              <a:spAutoFit/>
            </a:bodyPr>
            <a:p>
              <a:pPr algn="ctr"/>
              <a:r>
                <a:rPr lang="en-US" altLang="zh-CN" sz="4400" b="1" dirty="0">
                  <a:solidFill>
                    <a:schemeClr val="accent1"/>
                  </a:solidFill>
                  <a:latin typeface="Calibri" panose="020F0502020204030204" pitchFamily="34" charset="0"/>
                  <a:ea typeface="Microsoft YaHei" panose="020B0503020204020204" pitchFamily="34" charset="-122"/>
                  <a:sym typeface="Calibri" panose="020F0502020204030204" pitchFamily="34" charset="0"/>
                </a:rPr>
                <a:t>02</a:t>
              </a:r>
              <a:endParaRPr lang="en-US" altLang="zh-CN" sz="4400" b="1" dirty="0">
                <a:solidFill>
                  <a:schemeClr val="accent1"/>
                </a:solidFill>
                <a:latin typeface="Calibri" panose="020F0502020204030204" pitchFamily="34" charset="0"/>
                <a:ea typeface="Microsoft YaHei" panose="020B0503020204020204" pitchFamily="34" charset="-122"/>
                <a:sym typeface="Calibri" panose="020F0502020204030204" pitchFamily="34" charset="0"/>
              </a:endParaRPr>
            </a:p>
          </p:txBody>
        </p:sp>
        <p:sp>
          <p:nvSpPr>
            <p:cNvPr id="18458" name="矩形 1"/>
            <p:cNvSpPr/>
            <p:nvPr/>
          </p:nvSpPr>
          <p:spPr>
            <a:xfrm>
              <a:off x="1596" y="4336"/>
              <a:ext cx="4465" cy="3052"/>
            </a:xfrm>
            <a:prstGeom prst="rect">
              <a:avLst/>
            </a:prstGeom>
            <a:noFill/>
            <a:ln w="9525">
              <a:noFill/>
            </a:ln>
          </p:spPr>
          <p:txBody>
            <a:bodyPr wrap="square">
              <a:spAutoFit/>
            </a:bodyPr>
            <a:p>
              <a:pPr fontAlgn="auto">
                <a:lnSpc>
                  <a:spcPct val="150000"/>
                </a:lnSpc>
              </a:pP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阐述了最小二乘法的</a:t>
              </a:r>
              <a:r>
                <a:rPr lang="zh-CN" altLang="en-US" sz="2000" b="1"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基本原理</a:t>
              </a: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，较为全面地归纳了最小二乘曲线拟合的</a:t>
              </a:r>
              <a:r>
                <a:rPr lang="zh-CN" altLang="en-US" sz="2000" b="1"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不同形式</a:t>
              </a: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a:t>
              </a:r>
              <a:endPar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endParaRPr>
            </a:p>
          </p:txBody>
        </p:sp>
      </p:grpSp>
      <p:grpSp>
        <p:nvGrpSpPr>
          <p:cNvPr id="2" name="组合 1"/>
          <p:cNvGrpSpPr/>
          <p:nvPr/>
        </p:nvGrpSpPr>
        <p:grpSpPr>
          <a:xfrm>
            <a:off x="4505325" y="1470025"/>
            <a:ext cx="6565265" cy="2114550"/>
            <a:chOff x="7095" y="2315"/>
            <a:chExt cx="10339" cy="3330"/>
          </a:xfrm>
        </p:grpSpPr>
        <p:pic>
          <p:nvPicPr>
            <p:cNvPr id="5" name="图表 2"/>
            <p:cNvPicPr/>
            <p:nvPr/>
          </p:nvPicPr>
          <p:blipFill>
            <a:blip r:embed="rId2"/>
            <a:stretch>
              <a:fillRect/>
            </a:stretch>
          </p:blipFill>
          <p:spPr>
            <a:xfrm>
              <a:off x="7095" y="2315"/>
              <a:ext cx="5528" cy="3330"/>
            </a:xfrm>
            <a:prstGeom prst="rect">
              <a:avLst/>
            </a:prstGeom>
            <a:noFill/>
            <a:ln w="9525">
              <a:noFill/>
            </a:ln>
          </p:spPr>
        </p:pic>
        <p:sp>
          <p:nvSpPr>
            <p:cNvPr id="16" name="矩形 6"/>
            <p:cNvSpPr/>
            <p:nvPr/>
          </p:nvSpPr>
          <p:spPr>
            <a:xfrm>
              <a:off x="9110" y="3365"/>
              <a:ext cx="1180" cy="1210"/>
            </a:xfrm>
            <a:prstGeom prst="rect">
              <a:avLst/>
            </a:prstGeom>
            <a:noFill/>
            <a:ln w="9525">
              <a:noFill/>
            </a:ln>
          </p:spPr>
          <p:txBody>
            <a:bodyPr wrap="none">
              <a:spAutoFit/>
            </a:bodyPr>
            <a:p>
              <a:pPr algn="ctr"/>
              <a:r>
                <a:rPr lang="en-US" altLang="zh-CN" sz="4400" b="1" dirty="0">
                  <a:solidFill>
                    <a:srgbClr val="BBB487"/>
                  </a:solidFill>
                  <a:latin typeface="Calibri" panose="020F0502020204030204" pitchFamily="34" charset="0"/>
                  <a:ea typeface="Microsoft YaHei" panose="020B0503020204020204" pitchFamily="34" charset="-122"/>
                  <a:sym typeface="Calibri" panose="020F0502020204030204" pitchFamily="34" charset="0"/>
                </a:rPr>
                <a:t>01</a:t>
              </a:r>
              <a:endParaRPr lang="en-US" altLang="zh-CN" sz="4400" b="1" dirty="0">
                <a:solidFill>
                  <a:srgbClr val="BBB487"/>
                </a:solidFill>
                <a:latin typeface="Calibri" panose="020F0502020204030204" pitchFamily="34" charset="0"/>
                <a:ea typeface="Microsoft YaHei" panose="020B0503020204020204" pitchFamily="34" charset="-122"/>
                <a:sym typeface="Calibri" panose="020F0502020204030204" pitchFamily="34" charset="0"/>
              </a:endParaRPr>
            </a:p>
          </p:txBody>
        </p:sp>
        <p:sp>
          <p:nvSpPr>
            <p:cNvPr id="18460" name="矩形 10"/>
            <p:cNvSpPr/>
            <p:nvPr/>
          </p:nvSpPr>
          <p:spPr>
            <a:xfrm>
              <a:off x="11740" y="3005"/>
              <a:ext cx="5695" cy="1598"/>
            </a:xfrm>
            <a:prstGeom prst="rect">
              <a:avLst/>
            </a:prstGeom>
            <a:noFill/>
            <a:ln w="9525">
              <a:noFill/>
            </a:ln>
          </p:spPr>
          <p:txBody>
            <a:bodyPr wrap="square">
              <a:spAutoFit/>
            </a:bodyPr>
            <a:p>
              <a:pPr fontAlgn="auto">
                <a:lnSpc>
                  <a:spcPct val="150000"/>
                </a:lnSpc>
              </a:pPr>
              <a:r>
                <a:rPr lang="en-US" altLang="zh-CN"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回顾了最小二乘法发现的历史</a:t>
              </a: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，讲述了研究现状和意义。</a:t>
              </a:r>
              <a:endPar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endParaRPr>
            </a:p>
          </p:txBody>
        </p:sp>
      </p:grpSp>
      <p:grpSp>
        <p:nvGrpSpPr>
          <p:cNvPr id="4" name="组合 3"/>
          <p:cNvGrpSpPr/>
          <p:nvPr/>
        </p:nvGrpSpPr>
        <p:grpSpPr>
          <a:xfrm>
            <a:off x="4773295" y="3663315"/>
            <a:ext cx="6297930" cy="2114550"/>
            <a:chOff x="7517" y="5769"/>
            <a:chExt cx="9918" cy="3330"/>
          </a:xfrm>
        </p:grpSpPr>
        <p:pic>
          <p:nvPicPr>
            <p:cNvPr id="18453" name="图表 3"/>
            <p:cNvPicPr/>
            <p:nvPr/>
          </p:nvPicPr>
          <p:blipFill>
            <a:blip r:embed="rId3"/>
            <a:stretch>
              <a:fillRect/>
            </a:stretch>
          </p:blipFill>
          <p:spPr>
            <a:xfrm>
              <a:off x="7517" y="5769"/>
              <a:ext cx="5528" cy="3330"/>
            </a:xfrm>
            <a:prstGeom prst="rect">
              <a:avLst/>
            </a:prstGeom>
            <a:noFill/>
            <a:ln w="9525">
              <a:noFill/>
            </a:ln>
          </p:spPr>
        </p:pic>
        <p:sp>
          <p:nvSpPr>
            <p:cNvPr id="19" name="矩形 7"/>
            <p:cNvSpPr/>
            <p:nvPr/>
          </p:nvSpPr>
          <p:spPr>
            <a:xfrm>
              <a:off x="9225" y="6896"/>
              <a:ext cx="2515" cy="1210"/>
            </a:xfrm>
            <a:prstGeom prst="rect">
              <a:avLst/>
            </a:prstGeom>
            <a:noFill/>
            <a:ln w="9525">
              <a:noFill/>
            </a:ln>
          </p:spPr>
          <p:txBody>
            <a:bodyPr wrap="square">
              <a:spAutoFit/>
            </a:bodyPr>
            <a:p>
              <a:pPr algn="ctr"/>
              <a:r>
                <a:rPr lang="en-US" altLang="zh-CN" sz="4400" b="1" dirty="0">
                  <a:solidFill>
                    <a:srgbClr val="89814D"/>
                  </a:solidFill>
                  <a:latin typeface="Calibri" panose="020F0502020204030204" pitchFamily="34" charset="0"/>
                  <a:ea typeface="Microsoft YaHei" panose="020B0503020204020204" pitchFamily="34" charset="-122"/>
                  <a:sym typeface="Calibri" panose="020F0502020204030204" pitchFamily="34" charset="0"/>
                </a:rPr>
                <a:t>03</a:t>
              </a:r>
              <a:endParaRPr lang="en-US" altLang="zh-CN" sz="4400" b="1" dirty="0">
                <a:solidFill>
                  <a:srgbClr val="89814D"/>
                </a:solidFill>
                <a:latin typeface="Calibri" panose="020F0502020204030204" pitchFamily="34" charset="0"/>
                <a:ea typeface="Microsoft YaHei" panose="020B0503020204020204" pitchFamily="34" charset="-122"/>
                <a:sym typeface="Calibri" panose="020F0502020204030204" pitchFamily="34" charset="0"/>
              </a:endParaRPr>
            </a:p>
          </p:txBody>
        </p:sp>
        <p:sp>
          <p:nvSpPr>
            <p:cNvPr id="18461" name="矩形 11"/>
            <p:cNvSpPr/>
            <p:nvPr/>
          </p:nvSpPr>
          <p:spPr>
            <a:xfrm>
              <a:off x="12307" y="6702"/>
              <a:ext cx="5128" cy="1598"/>
            </a:xfrm>
            <a:prstGeom prst="rect">
              <a:avLst/>
            </a:prstGeom>
            <a:noFill/>
            <a:ln w="9525">
              <a:noFill/>
            </a:ln>
          </p:spPr>
          <p:txBody>
            <a:bodyPr wrap="square">
              <a:spAutoFit/>
            </a:bodyPr>
            <a:p>
              <a:pPr fontAlgn="auto">
                <a:lnSpc>
                  <a:spcPct val="150000"/>
                </a:lnSpc>
              </a:pP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给出了最小二乘法在拟合函数及预测中的</a:t>
              </a:r>
              <a:r>
                <a:rPr lang="zh-CN" altLang="en-US" sz="2000" b="1"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应用示例</a:t>
              </a:r>
              <a:r>
                <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rPr>
                <a:t>。</a:t>
              </a:r>
              <a:endParaRPr lang="zh-CN" altLang="en-US" sz="2000" dirty="0">
                <a:solidFill>
                  <a:srgbClr val="000000"/>
                </a:solidFill>
                <a:latin typeface="Microsoft YaHei" panose="020B0503020204020204" pitchFamily="34" charset="-122"/>
                <a:ea typeface="Microsoft YaHei" panose="020B0503020204020204" pitchFamily="34" charset="-122"/>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986155" y="2018030"/>
            <a:ext cx="10808335" cy="1531620"/>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4400" b="1" i="0" u="none" strike="noStrike" kern="1200" cap="none" spc="0" normalizeH="0" baseline="0" dirty="0">
                <a:solidFill>
                  <a:srgbClr val="3B5F80"/>
                </a:solidFill>
                <a:latin typeface="SimSun" panose="02010600030101010101" pitchFamily="2" charset="-122"/>
                <a:ea typeface="SimSun" panose="02010600030101010101" pitchFamily="2" charset="-122"/>
                <a:cs typeface="SimSun" panose="02010600030101010101" pitchFamily="2" charset="-122"/>
                <a:sym typeface="+mn-lt"/>
              </a:rPr>
              <a:t>请各位老师批评指正！</a:t>
            </a:r>
            <a:endParaRPr kumimoji="0" lang="zh-CN" altLang="en-US" sz="7200" b="0" i="0" u="none" strike="noStrike" kern="1200" cap="none" spc="0" normalizeH="0" baseline="0" noProof="0" dirty="0">
              <a:ln>
                <a:noFill/>
              </a:ln>
              <a:solidFill>
                <a:srgbClr val="325B7F"/>
              </a:solidFill>
              <a:effectLst/>
              <a:uLnTx/>
              <a:uFillTx/>
              <a:latin typeface="+mn-lt"/>
              <a:ea typeface="+mn-ea"/>
              <a:cs typeface="+mn-ea"/>
              <a:sym typeface="+mn-lt"/>
            </a:endParaRPr>
          </a:p>
        </p:txBody>
      </p:sp>
      <p:sp>
        <p:nvSpPr>
          <p:cNvPr id="7" name="矩形 6"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nvSpPr>
        <p:spPr>
          <a:xfrm>
            <a:off x="3065277" y="3433309"/>
            <a:ext cx="607021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50000"/>
                    <a:lumOff val="50000"/>
                  </a:prstClr>
                </a:solidFill>
                <a:effectLst/>
                <a:uLnTx/>
                <a:uFillTx/>
                <a:cs typeface="+mn-ea"/>
                <a:sym typeface="+mn-lt"/>
              </a:rPr>
              <a:t>Thank You For Watching</a:t>
            </a:r>
            <a:r>
              <a:rPr kumimoji="0" lang="zh-CN" altLang="en-US" sz="1600" b="0" i="0" u="none" strike="noStrike" kern="1200" cap="none" spc="0" normalizeH="0" baseline="0" noProof="0" dirty="0">
                <a:ln>
                  <a:noFill/>
                </a:ln>
                <a:solidFill>
                  <a:prstClr val="black">
                    <a:lumMod val="50000"/>
                    <a:lumOff val="50000"/>
                  </a:prstClr>
                </a:solidFill>
                <a:effectLst/>
                <a:uLnTx/>
                <a:uFillTx/>
                <a:cs typeface="+mn-ea"/>
                <a:sym typeface="+mn-lt"/>
              </a:rPr>
              <a:t>！</a:t>
            </a:r>
            <a:endParaRPr kumimoji="0" lang="zh-CN" altLang="en-US" sz="16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 name="PA_文本框 2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3241040" y="4385945"/>
            <a:ext cx="3667125" cy="475615"/>
          </a:xfrm>
          <a:prstGeom prst="rect">
            <a:avLst/>
          </a:prstGeom>
          <a:noFill/>
        </p:spPr>
        <p:txBody>
          <a:bodyPr vert="horz" wrap="square" rtlCol="0">
            <a:spAutoFit/>
          </a:bodyPr>
          <a:p>
            <a:r>
              <a:rPr lang="zh-CN" altLang="en-US"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rPr>
              <a:t>指导老师：李艳</a:t>
            </a:r>
            <a:endParaRPr lang="zh-CN" altLang="en-US"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endParaRPr>
          </a:p>
        </p:txBody>
      </p:sp>
      <p:sp>
        <p:nvSpPr>
          <p:cNvPr id="4"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3"/>
            </p:custDataLst>
          </p:nvPr>
        </p:nvSpPr>
        <p:spPr>
          <a:xfrm>
            <a:off x="6720840" y="4385945"/>
            <a:ext cx="2600960" cy="475615"/>
          </a:xfrm>
          <a:prstGeom prst="rect">
            <a:avLst/>
          </a:prstGeom>
          <a:noFill/>
        </p:spPr>
        <p:txBody>
          <a:bodyPr vert="horz" wrap="square" rtlCol="0">
            <a:spAutoFit/>
          </a:bodyPr>
          <a:p>
            <a:r>
              <a:rPr lang="zh-CN" altLang="en-US"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rPr>
              <a:t>答辩人：</a:t>
            </a:r>
            <a:r>
              <a:rPr lang="zh-CN"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rPr>
              <a:t>陈雪敏</a:t>
            </a:r>
            <a:endParaRPr lang="zh-CN" sz="2500" b="1" dirty="0">
              <a:solidFill>
                <a:schemeClr val="tx1">
                  <a:lumMod val="65000"/>
                  <a:lumOff val="35000"/>
                </a:schemeClr>
              </a:solidFill>
              <a:latin typeface="SimSun" panose="02010600030101010101" pitchFamily="2" charset="-122"/>
              <a:ea typeface="SimSun" panose="02010600030101010101" pitchFamily="2" charset="-122"/>
              <a:cs typeface="+mn-ea"/>
              <a:sym typeface="+mn-lt"/>
            </a:endParaRPr>
          </a:p>
        </p:txBody>
      </p:sp>
      <p:grpSp>
        <p:nvGrpSpPr>
          <p:cNvPr id="11" name="组合 10"/>
          <p:cNvGrpSpPr/>
          <p:nvPr/>
        </p:nvGrpSpPr>
        <p:grpSpPr>
          <a:xfrm>
            <a:off x="3629304" y="5101653"/>
            <a:ext cx="5250889" cy="382068"/>
            <a:chOff x="3548596" y="4873761"/>
            <a:chExt cx="5250889" cy="382068"/>
          </a:xfrm>
        </p:grpSpPr>
        <p:sp>
          <p:nvSpPr>
            <p:cNvPr id="14"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4"/>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40220F"/>
                </a:solidFill>
                <a:cs typeface="+mn-ea"/>
                <a:sym typeface="+mn-lt"/>
              </a:endParaRPr>
            </a:p>
          </p:txBody>
        </p:sp>
        <p:sp>
          <p:nvSpPr>
            <p:cNvPr id="15"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5"/>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40220F"/>
                </a:solidFill>
                <a:cs typeface="+mn-ea"/>
                <a:sym typeface="+mn-lt"/>
              </a:endParaRPr>
            </a:p>
          </p:txBody>
        </p:sp>
        <p:sp>
          <p:nvSpPr>
            <p:cNvPr id="16" name="矩形: 圆角 11"/>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662305" y="1276350"/>
            <a:ext cx="3255645" cy="4466590"/>
            <a:chOff x="1063" y="2110"/>
            <a:chExt cx="5127" cy="7034"/>
          </a:xfrm>
        </p:grpSpPr>
        <p:sp>
          <p:nvSpPr>
            <p:cNvPr id="2" name="矩形 1"/>
            <p:cNvSpPr/>
            <p:nvPr/>
          </p:nvSpPr>
          <p:spPr>
            <a:xfrm>
              <a:off x="1352" y="3184"/>
              <a:ext cx="4838" cy="5960"/>
            </a:xfrm>
            <a:prstGeom prst="rect">
              <a:avLst/>
            </a:prstGeom>
          </p:spPr>
          <p:txBody>
            <a:bodyPr wrap="square">
              <a:spAutoFit/>
            </a:bodyPr>
            <a:lstStyle/>
            <a:p>
              <a:pPr indent="0" algn="l" fontAlgn="auto">
                <a:lnSpc>
                  <a:spcPct val="150000"/>
                </a:lnSpc>
              </a:pPr>
              <a:r>
                <a:rPr lang="zh-CN" altLang="en-US" sz="2000" b="1" dirty="0">
                  <a:solidFill>
                    <a:schemeClr val="tx1"/>
                  </a:solidFill>
                  <a:latin typeface="SimSun" panose="02010600030101010101" pitchFamily="2" charset="-122"/>
                  <a:ea typeface="SimSun" panose="02010600030101010101" pitchFamily="2" charset="-122"/>
                  <a:cs typeface="+mn-ea"/>
                  <a:sym typeface="+mn-lt"/>
                </a:rPr>
                <a:t>1805年勒让德在其论著《计算彗星轨道的新方法》中提出了最小二乘法。1809年高斯发表了著作《天体运动理论》，高斯在该著作中提出了与正态误差分布相结合的最小二乘法。</a:t>
              </a:r>
              <a:endParaRPr lang="zh-CN" altLang="en-US" sz="2000" b="1" dirty="0">
                <a:solidFill>
                  <a:schemeClr val="tx1"/>
                </a:solidFill>
                <a:latin typeface="SimSun" panose="02010600030101010101" pitchFamily="2" charset="-122"/>
                <a:ea typeface="SimSun" panose="02010600030101010101" pitchFamily="2" charset="-122"/>
                <a:cs typeface="+mn-ea"/>
                <a:sym typeface="+mn-lt"/>
              </a:endParaRPr>
            </a:p>
          </p:txBody>
        </p:sp>
        <p:grpSp>
          <p:nvGrpSpPr>
            <p:cNvPr id="18" name="组合 17"/>
            <p:cNvGrpSpPr/>
            <p:nvPr/>
          </p:nvGrpSpPr>
          <p:grpSpPr>
            <a:xfrm>
              <a:off x="1063" y="2110"/>
              <a:ext cx="692" cy="774"/>
              <a:chOff x="1063" y="2110"/>
              <a:chExt cx="692" cy="774"/>
            </a:xfrm>
          </p:grpSpPr>
          <p:sp>
            <p:nvSpPr>
              <p:cNvPr id="13" name="椭圆 12"/>
              <p:cNvSpPr/>
              <p:nvPr/>
            </p:nvSpPr>
            <p:spPr>
              <a:xfrm>
                <a:off x="1086" y="2217"/>
                <a:ext cx="646" cy="66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063" y="2110"/>
                <a:ext cx="692" cy="774"/>
              </a:xfrm>
              <a:prstGeom prst="rect">
                <a:avLst/>
              </a:prstGeom>
              <a:noFill/>
            </p:spPr>
            <p:txBody>
              <a:bodyPr wrap="none" rtlCol="0">
                <a:spAutoFit/>
              </a:bodyPr>
              <a:p>
                <a:pPr>
                  <a:lnSpc>
                    <a:spcPct val="130000"/>
                  </a:lnSpc>
                </a:pPr>
                <a:r>
                  <a:rPr lang="en-US" altLang="zh-CN" sz="2000" b="1" dirty="0" smtClean="0">
                    <a:solidFill>
                      <a:schemeClr val="bg1"/>
                    </a:solidFill>
                    <a:latin typeface="SimSun" panose="02010600030101010101" pitchFamily="2" charset="-122"/>
                    <a:ea typeface="SimSun" panose="02010600030101010101" pitchFamily="2" charset="-122"/>
                  </a:rPr>
                  <a:t>01</a:t>
                </a:r>
                <a:endParaRPr lang="en-US" altLang="zh-CN" sz="2000" b="1" dirty="0" smtClean="0">
                  <a:solidFill>
                    <a:schemeClr val="bg1"/>
                  </a:solidFill>
                  <a:latin typeface="SimSun" panose="02010600030101010101" pitchFamily="2" charset="-122"/>
                  <a:ea typeface="SimSun" panose="02010600030101010101" pitchFamily="2" charset="-122"/>
                </a:endParaRPr>
              </a:p>
            </p:txBody>
          </p:sp>
        </p:grpSp>
        <p:sp>
          <p:nvSpPr>
            <p:cNvPr id="19" name="文本框 18"/>
            <p:cNvSpPr txBox="1"/>
            <p:nvPr/>
          </p:nvSpPr>
          <p:spPr>
            <a:xfrm>
              <a:off x="1927" y="2137"/>
              <a:ext cx="3504" cy="774"/>
            </a:xfrm>
            <a:prstGeom prst="rect">
              <a:avLst/>
            </a:prstGeom>
            <a:noFill/>
          </p:spPr>
          <p:txBody>
            <a:bodyPr wrap="none" rtlCol="0">
              <a:spAutoFit/>
            </a:bodyPr>
            <a:p>
              <a:pPr>
                <a:lnSpc>
                  <a:spcPct val="130000"/>
                </a:lnSpc>
              </a:pPr>
              <a:r>
                <a:rPr lang="zh-CN" altLang="en-US" sz="2000" b="1" dirty="0" smtClean="0">
                  <a:solidFill>
                    <a:schemeClr val="bg1">
                      <a:lumMod val="50000"/>
                    </a:schemeClr>
                  </a:solidFill>
                  <a:latin typeface="SimSun" panose="02010600030101010101" pitchFamily="2" charset="-122"/>
                  <a:ea typeface="SimSun" panose="02010600030101010101" pitchFamily="2" charset="-122"/>
                </a:rPr>
                <a:t>最小二乘法的历史</a:t>
              </a:r>
              <a:endParaRPr lang="zh-CN" altLang="en-US" sz="2000" b="1" dirty="0" smtClean="0">
                <a:solidFill>
                  <a:schemeClr val="bg1">
                    <a:lumMod val="50000"/>
                  </a:schemeClr>
                </a:solidFill>
                <a:latin typeface="SimSun" panose="02010600030101010101" pitchFamily="2" charset="-122"/>
                <a:ea typeface="SimSun" panose="02010600030101010101" pitchFamily="2" charset="-122"/>
              </a:endParaRPr>
            </a:p>
          </p:txBody>
        </p:sp>
      </p:grpSp>
      <p:grpSp>
        <p:nvGrpSpPr>
          <p:cNvPr id="40" name="组合 39"/>
          <p:cNvGrpSpPr/>
          <p:nvPr/>
        </p:nvGrpSpPr>
        <p:grpSpPr>
          <a:xfrm>
            <a:off x="4455160" y="1271905"/>
            <a:ext cx="3072130" cy="3545840"/>
            <a:chOff x="7036" y="2103"/>
            <a:chExt cx="4838" cy="5584"/>
          </a:xfrm>
        </p:grpSpPr>
        <p:grpSp>
          <p:nvGrpSpPr>
            <p:cNvPr id="22" name="组合 21"/>
            <p:cNvGrpSpPr/>
            <p:nvPr/>
          </p:nvGrpSpPr>
          <p:grpSpPr>
            <a:xfrm>
              <a:off x="7559" y="2116"/>
              <a:ext cx="712" cy="774"/>
              <a:chOff x="1020" y="2116"/>
              <a:chExt cx="712" cy="774"/>
            </a:xfrm>
          </p:grpSpPr>
          <p:sp>
            <p:nvSpPr>
              <p:cNvPr id="25" name="椭圆 24"/>
              <p:cNvSpPr/>
              <p:nvPr/>
            </p:nvSpPr>
            <p:spPr>
              <a:xfrm>
                <a:off x="1086" y="2217"/>
                <a:ext cx="646" cy="66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1020" y="2116"/>
                <a:ext cx="692" cy="774"/>
              </a:xfrm>
              <a:prstGeom prst="rect">
                <a:avLst/>
              </a:prstGeom>
              <a:noFill/>
            </p:spPr>
            <p:txBody>
              <a:bodyPr wrap="none" rtlCol="0">
                <a:spAutoFit/>
              </a:bodyPr>
              <a:p>
                <a:pPr>
                  <a:lnSpc>
                    <a:spcPct val="130000"/>
                  </a:lnSpc>
                </a:pPr>
                <a:r>
                  <a:rPr lang="en-US" altLang="zh-CN" sz="2000" b="1" dirty="0" smtClean="0">
                    <a:solidFill>
                      <a:schemeClr val="bg1"/>
                    </a:solidFill>
                    <a:latin typeface="SimSun" panose="02010600030101010101" pitchFamily="2" charset="-122"/>
                    <a:ea typeface="SimSun" panose="02010600030101010101" pitchFamily="2" charset="-122"/>
                  </a:rPr>
                  <a:t>02</a:t>
                </a:r>
                <a:endParaRPr lang="en-US" altLang="zh-CN" sz="2000" b="1" dirty="0" smtClean="0">
                  <a:solidFill>
                    <a:schemeClr val="bg1"/>
                  </a:solidFill>
                  <a:latin typeface="SimSun" panose="02010600030101010101" pitchFamily="2" charset="-122"/>
                  <a:ea typeface="SimSun" panose="02010600030101010101" pitchFamily="2" charset="-122"/>
                </a:endParaRPr>
              </a:p>
            </p:txBody>
          </p:sp>
        </p:grpSp>
        <p:sp>
          <p:nvSpPr>
            <p:cNvPr id="27" name="文本框 26"/>
            <p:cNvSpPr txBox="1"/>
            <p:nvPr/>
          </p:nvSpPr>
          <p:spPr>
            <a:xfrm>
              <a:off x="8666" y="2103"/>
              <a:ext cx="1896" cy="774"/>
            </a:xfrm>
            <a:prstGeom prst="rect">
              <a:avLst/>
            </a:prstGeom>
            <a:noFill/>
          </p:spPr>
          <p:txBody>
            <a:bodyPr wrap="none" rtlCol="0">
              <a:spAutoFit/>
            </a:bodyPr>
            <a:p>
              <a:pPr>
                <a:lnSpc>
                  <a:spcPct val="130000"/>
                </a:lnSpc>
              </a:pPr>
              <a:r>
                <a:rPr lang="zh-CN" altLang="en-US" sz="2000" b="1" dirty="0" smtClean="0">
                  <a:solidFill>
                    <a:schemeClr val="bg1">
                      <a:lumMod val="50000"/>
                    </a:schemeClr>
                  </a:solidFill>
                  <a:latin typeface="SimSun" panose="02010600030101010101" pitchFamily="2" charset="-122"/>
                  <a:ea typeface="SimSun" panose="02010600030101010101" pitchFamily="2" charset="-122"/>
                </a:rPr>
                <a:t>研究意义</a:t>
              </a:r>
              <a:endParaRPr lang="zh-CN" altLang="en-US" sz="2000" b="1" dirty="0" smtClean="0">
                <a:solidFill>
                  <a:schemeClr val="bg1">
                    <a:lumMod val="50000"/>
                  </a:schemeClr>
                </a:solidFill>
                <a:latin typeface="SimSun" panose="02010600030101010101" pitchFamily="2" charset="-122"/>
                <a:ea typeface="SimSun" panose="02010600030101010101" pitchFamily="2" charset="-122"/>
              </a:endParaRPr>
            </a:p>
          </p:txBody>
        </p:sp>
        <p:sp>
          <p:nvSpPr>
            <p:cNvPr id="28" name="矩形 27"/>
            <p:cNvSpPr/>
            <p:nvPr/>
          </p:nvSpPr>
          <p:spPr>
            <a:xfrm>
              <a:off x="7036" y="3181"/>
              <a:ext cx="4838" cy="4506"/>
            </a:xfrm>
            <a:prstGeom prst="rect">
              <a:avLst/>
            </a:prstGeom>
          </p:spPr>
          <p:txBody>
            <a:bodyPr wrap="square">
              <a:spAutoFit/>
            </a:bodyPr>
            <a:p>
              <a:pPr indent="0" algn="l" fontAlgn="auto">
                <a:lnSpc>
                  <a:spcPct val="150000"/>
                </a:lnSpc>
              </a:pPr>
              <a:r>
                <a:rPr lang="zh-CN" altLang="en-US" sz="2000" b="1" dirty="0">
                  <a:solidFill>
                    <a:schemeClr val="tx1">
                      <a:lumMod val="85000"/>
                      <a:lumOff val="15000"/>
                    </a:schemeClr>
                  </a:solidFill>
                  <a:latin typeface="SimSun" panose="02010600030101010101" pitchFamily="2" charset="-122"/>
                  <a:ea typeface="SimSun" panose="02010600030101010101" pitchFamily="2" charset="-122"/>
                  <a:cs typeface="+mn-ea"/>
                  <a:sym typeface="+mn-lt"/>
                </a:rPr>
                <a:t>最小二乘法在数理统计学的发展中发挥着巨大的作用。最小二乘法的原理很简单，也很容易求解，因此也成为应用最广泛的优化方法之一</a:t>
              </a:r>
              <a:r>
                <a:rPr lang="zh-CN" altLang="en-US" sz="2000" dirty="0">
                  <a:solidFill>
                    <a:schemeClr val="tx1">
                      <a:lumMod val="85000"/>
                      <a:lumOff val="15000"/>
                    </a:schemeClr>
                  </a:solidFill>
                  <a:latin typeface="SimSun" panose="02010600030101010101" pitchFamily="2" charset="-122"/>
                  <a:ea typeface="SimSun" panose="02010600030101010101" pitchFamily="2" charset="-122"/>
                  <a:cs typeface="+mn-ea"/>
                  <a:sym typeface="+mn-lt"/>
                </a:rPr>
                <a:t>。</a:t>
              </a:r>
              <a:endParaRPr lang="zh-CN" altLang="en-US" sz="2000" b="1" dirty="0">
                <a:solidFill>
                  <a:schemeClr val="tx1"/>
                </a:solidFill>
                <a:latin typeface="SimSun" panose="02010600030101010101" pitchFamily="2" charset="-122"/>
                <a:ea typeface="SimSun" panose="02010600030101010101" pitchFamily="2" charset="-122"/>
                <a:cs typeface="+mn-ea"/>
                <a:sym typeface="+mn-lt"/>
              </a:endParaRPr>
            </a:p>
          </p:txBody>
        </p:sp>
      </p:grpSp>
      <p:grpSp>
        <p:nvGrpSpPr>
          <p:cNvPr id="39" name="组合 38"/>
          <p:cNvGrpSpPr/>
          <p:nvPr/>
        </p:nvGrpSpPr>
        <p:grpSpPr>
          <a:xfrm>
            <a:off x="8195310" y="1267460"/>
            <a:ext cx="3072130" cy="4923790"/>
            <a:chOff x="12926" y="2096"/>
            <a:chExt cx="4838" cy="7754"/>
          </a:xfrm>
        </p:grpSpPr>
        <p:grpSp>
          <p:nvGrpSpPr>
            <p:cNvPr id="29" name="组合 28"/>
            <p:cNvGrpSpPr/>
            <p:nvPr/>
          </p:nvGrpSpPr>
          <p:grpSpPr>
            <a:xfrm>
              <a:off x="12946" y="2103"/>
              <a:ext cx="692" cy="774"/>
              <a:chOff x="1063" y="2110"/>
              <a:chExt cx="692" cy="774"/>
            </a:xfrm>
          </p:grpSpPr>
          <p:sp>
            <p:nvSpPr>
              <p:cNvPr id="30" name="椭圆 29"/>
              <p:cNvSpPr/>
              <p:nvPr/>
            </p:nvSpPr>
            <p:spPr>
              <a:xfrm>
                <a:off x="1086" y="2217"/>
                <a:ext cx="646" cy="66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063" y="2110"/>
                <a:ext cx="692" cy="774"/>
              </a:xfrm>
              <a:prstGeom prst="rect">
                <a:avLst/>
              </a:prstGeom>
              <a:noFill/>
            </p:spPr>
            <p:txBody>
              <a:bodyPr wrap="none" rtlCol="0">
                <a:spAutoFit/>
              </a:bodyPr>
              <a:p>
                <a:pPr>
                  <a:lnSpc>
                    <a:spcPct val="130000"/>
                  </a:lnSpc>
                </a:pPr>
                <a:r>
                  <a:rPr lang="en-US" altLang="zh-CN" sz="2000" b="1" dirty="0" smtClean="0">
                    <a:solidFill>
                      <a:schemeClr val="bg1"/>
                    </a:solidFill>
                    <a:latin typeface="SimSun" panose="02010600030101010101" pitchFamily="2" charset="-122"/>
                    <a:ea typeface="SimSun" panose="02010600030101010101" pitchFamily="2" charset="-122"/>
                  </a:rPr>
                  <a:t>03</a:t>
                </a:r>
                <a:endParaRPr lang="en-US" altLang="zh-CN" sz="2000" b="1" dirty="0" smtClean="0">
                  <a:solidFill>
                    <a:schemeClr val="bg1"/>
                  </a:solidFill>
                  <a:latin typeface="SimSun" panose="02010600030101010101" pitchFamily="2" charset="-122"/>
                  <a:ea typeface="SimSun" panose="02010600030101010101" pitchFamily="2" charset="-122"/>
                </a:endParaRPr>
              </a:p>
            </p:txBody>
          </p:sp>
        </p:grpSp>
        <p:sp>
          <p:nvSpPr>
            <p:cNvPr id="36" name="文本框 35"/>
            <p:cNvSpPr txBox="1"/>
            <p:nvPr/>
          </p:nvSpPr>
          <p:spPr>
            <a:xfrm>
              <a:off x="14010" y="2096"/>
              <a:ext cx="3102" cy="774"/>
            </a:xfrm>
            <a:prstGeom prst="rect">
              <a:avLst/>
            </a:prstGeom>
            <a:noFill/>
          </p:spPr>
          <p:txBody>
            <a:bodyPr wrap="none" rtlCol="0">
              <a:spAutoFit/>
            </a:bodyPr>
            <a:p>
              <a:pPr>
                <a:lnSpc>
                  <a:spcPct val="130000"/>
                </a:lnSpc>
              </a:pPr>
              <a:r>
                <a:rPr lang="zh-CN" altLang="en-US" sz="2000" b="1" dirty="0" smtClean="0">
                  <a:solidFill>
                    <a:schemeClr val="bg1">
                      <a:lumMod val="50000"/>
                    </a:schemeClr>
                  </a:solidFill>
                  <a:latin typeface="SimSun" panose="02010600030101010101" pitchFamily="2" charset="-122"/>
                  <a:ea typeface="SimSun" panose="02010600030101010101" pitchFamily="2" charset="-122"/>
                </a:rPr>
                <a:t>国内外研究现状</a:t>
              </a:r>
              <a:endParaRPr lang="zh-CN" altLang="en-US" sz="2000" b="1" dirty="0" smtClean="0">
                <a:solidFill>
                  <a:schemeClr val="bg1">
                    <a:lumMod val="50000"/>
                  </a:schemeClr>
                </a:solidFill>
                <a:latin typeface="SimSun" panose="02010600030101010101" pitchFamily="2" charset="-122"/>
                <a:ea typeface="SimSun" panose="02010600030101010101" pitchFamily="2" charset="-122"/>
              </a:endParaRPr>
            </a:p>
          </p:txBody>
        </p:sp>
        <p:sp>
          <p:nvSpPr>
            <p:cNvPr id="37" name="矩形 36"/>
            <p:cNvSpPr/>
            <p:nvPr/>
          </p:nvSpPr>
          <p:spPr>
            <a:xfrm>
              <a:off x="12926" y="3164"/>
              <a:ext cx="4838" cy="6687"/>
            </a:xfrm>
            <a:prstGeom prst="rect">
              <a:avLst/>
            </a:prstGeom>
          </p:spPr>
          <p:txBody>
            <a:bodyPr wrap="square">
              <a:spAutoFit/>
            </a:bodyPr>
            <a:p>
              <a:pPr indent="0" algn="l" fontAlgn="auto">
                <a:lnSpc>
                  <a:spcPct val="150000"/>
                </a:lnSpc>
              </a:pPr>
              <a:r>
                <a:rPr lang="zh-CN" altLang="en-US" sz="2000" b="1" dirty="0">
                  <a:solidFill>
                    <a:schemeClr val="tx1"/>
                  </a:solidFill>
                  <a:latin typeface="SimSun" panose="02010600030101010101" pitchFamily="2" charset="-122"/>
                  <a:ea typeface="SimSun" panose="02010600030101010101" pitchFamily="2" charset="-122"/>
                  <a:cs typeface="+mn-ea"/>
                  <a:sym typeface="+mn-lt"/>
                </a:rPr>
                <a:t>曹可运用最小二乘法曲线拟合预测了传染病的发病人数。</a:t>
              </a:r>
              <a:endParaRPr lang="zh-CN" altLang="en-US" sz="2000" b="1" dirty="0">
                <a:solidFill>
                  <a:schemeClr val="tx1"/>
                </a:solidFill>
                <a:latin typeface="SimSun" panose="02010600030101010101" pitchFamily="2" charset="-122"/>
                <a:ea typeface="SimSun" panose="02010600030101010101" pitchFamily="2" charset="-122"/>
                <a:cs typeface="+mn-ea"/>
                <a:sym typeface="+mn-lt"/>
              </a:endParaRPr>
            </a:p>
            <a:p>
              <a:pPr indent="0" algn="l" fontAlgn="auto">
                <a:lnSpc>
                  <a:spcPct val="150000"/>
                </a:lnSpc>
              </a:pPr>
              <a:r>
                <a:rPr lang="zh-CN" altLang="en-US" sz="2000" b="1" dirty="0">
                  <a:solidFill>
                    <a:schemeClr val="tx1"/>
                  </a:solidFill>
                  <a:latin typeface="SimSun" panose="02010600030101010101" pitchFamily="2" charset="-122"/>
                  <a:ea typeface="SimSun" panose="02010600030101010101" pitchFamily="2" charset="-122"/>
                  <a:cs typeface="+mn-ea"/>
                  <a:sym typeface="+mn-lt"/>
                </a:rPr>
                <a:t>王桂杰介绍了最小二乘法在三维坐标定位中的应用，并对最小二乘定位算法进行了优化。</a:t>
              </a:r>
              <a:endParaRPr lang="zh-CN" altLang="en-US" sz="2000" b="1" dirty="0">
                <a:solidFill>
                  <a:schemeClr val="tx1"/>
                </a:solidFill>
                <a:latin typeface="SimSun" panose="02010600030101010101" pitchFamily="2" charset="-122"/>
                <a:ea typeface="SimSun" panose="02010600030101010101" pitchFamily="2" charset="-122"/>
                <a:cs typeface="+mn-ea"/>
                <a:sym typeface="+mn-lt"/>
              </a:endParaRPr>
            </a:p>
            <a:p>
              <a:pPr indent="0" algn="l" fontAlgn="auto">
                <a:lnSpc>
                  <a:spcPct val="150000"/>
                </a:lnSpc>
              </a:pPr>
              <a:r>
                <a:rPr lang="zh-CN" altLang="en-US" sz="2000" b="1" dirty="0">
                  <a:solidFill>
                    <a:schemeClr val="tx1"/>
                  </a:solidFill>
                  <a:latin typeface="SimSun" panose="02010600030101010101" pitchFamily="2" charset="-122"/>
                  <a:ea typeface="SimSun" panose="02010600030101010101" pitchFamily="2" charset="-122"/>
                  <a:cs typeface="+mn-ea"/>
                  <a:sym typeface="+mn-lt"/>
                </a:rPr>
                <a:t>Gautam C等将最小二乘法应用于生物医学数据中。</a:t>
              </a:r>
              <a:endParaRPr lang="zh-CN" altLang="en-US" sz="2000" b="1" dirty="0">
                <a:solidFill>
                  <a:schemeClr val="tx1"/>
                </a:solidFill>
                <a:latin typeface="SimSun" panose="02010600030101010101" pitchFamily="2" charset="-122"/>
                <a:ea typeface="SimSun" panose="0201060003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p:tgtEl>
                                          <p:spTgt spid="40"/>
                                        </p:tgtEl>
                                        <p:attrNameLst>
                                          <p:attrName>ppt_y</p:attrName>
                                        </p:attrNameLst>
                                      </p:cBhvr>
                                      <p:tavLst>
                                        <p:tav tm="0">
                                          <p:val>
                                            <p:strVal val="#ppt_y+#ppt_h*1.125000"/>
                                          </p:val>
                                        </p:tav>
                                        <p:tav tm="100000">
                                          <p:val>
                                            <p:strVal val="#ppt_y"/>
                                          </p:val>
                                        </p:tav>
                                      </p:tavLst>
                                    </p:anim>
                                    <p:animEffect transition="in" filter="wipe(up)">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ppt_y</p:attrName>
                                        </p:attrNameLst>
                                      </p:cBhvr>
                                      <p:tavLst>
                                        <p:tav tm="0">
                                          <p:val>
                                            <p:strVal val="#ppt_y+#ppt_h*1.125000"/>
                                          </p:val>
                                        </p:tav>
                                        <p:tav tm="100000">
                                          <p:val>
                                            <p:strVal val="#ppt_y"/>
                                          </p:val>
                                        </p:tav>
                                      </p:tavLst>
                                    </p:anim>
                                    <p:animEffect transition="in" filter="wipe(up)">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6095732" y="2788567"/>
            <a:ext cx="5932714" cy="970915"/>
          </a:xfrm>
          <a:prstGeom prst="rect">
            <a:avLst/>
          </a:prstGeom>
          <a:noFill/>
        </p:spPr>
        <p:txBody>
          <a:bodyPr wrap="square" rtlCol="0">
            <a:spAutoFit/>
          </a:bodyPr>
          <a:lstStyle/>
          <a:p>
            <a:pPr algn="ctr">
              <a:lnSpc>
                <a:spcPct val="130000"/>
              </a:lnSpc>
            </a:pPr>
            <a:r>
              <a:rPr lang="en-US" altLang="zh-CN" sz="4400" b="1" dirty="0">
                <a:solidFill>
                  <a:srgbClr val="255580"/>
                </a:solidFill>
                <a:latin typeface="SimSun" panose="02010600030101010101" pitchFamily="2" charset="-122"/>
                <a:ea typeface="SimSun" panose="02010600030101010101" pitchFamily="2" charset="-122"/>
                <a:cs typeface="+mn-ea"/>
                <a:sym typeface="+mn-lt"/>
              </a:rPr>
              <a:t>2 </a:t>
            </a:r>
            <a:r>
              <a:rPr lang="zh-CN" altLang="en-US" sz="4400" b="1" dirty="0">
                <a:solidFill>
                  <a:srgbClr val="255580"/>
                </a:solidFill>
                <a:latin typeface="SimSun" panose="02010600030101010101" pitchFamily="2" charset="-122"/>
                <a:ea typeface="SimSun" panose="02010600030101010101" pitchFamily="2" charset="-122"/>
                <a:cs typeface="+mn-ea"/>
                <a:sym typeface="+mn-lt"/>
              </a:rPr>
              <a:t>最小二乘法</a:t>
            </a:r>
            <a:endParaRPr lang="zh-CN" altLang="en-US" sz="4400" b="1" dirty="0">
              <a:solidFill>
                <a:srgbClr val="255580"/>
              </a:solidFill>
              <a:latin typeface="SimSun" panose="02010600030101010101" pitchFamily="2" charset="-122"/>
              <a:ea typeface="SimSun" panose="02010600030101010101" pitchFamily="2" charset="-122"/>
              <a:cs typeface="+mn-ea"/>
              <a:sym typeface="+mn-lt"/>
            </a:endParaRPr>
          </a:p>
        </p:txBody>
      </p:sp>
      <p:grpSp>
        <p:nvGrpSpPr>
          <p:cNvPr id="16" name="组合 15"/>
          <p:cNvGrpSpPr/>
          <p:nvPr/>
        </p:nvGrpSpPr>
        <p:grpSpPr>
          <a:xfrm>
            <a:off x="1194146" y="1654509"/>
            <a:ext cx="3584652" cy="3585947"/>
            <a:chOff x="3437020" y="3157655"/>
            <a:chExt cx="863676" cy="863988"/>
          </a:xfrm>
        </p:grpSpPr>
        <p:sp>
          <p:nvSpPr>
            <p:cNvPr id="17" name="椭圆 16"/>
            <p:cNvSpPr>
              <a:spLocks noChangeArrowheads="1"/>
            </p:cNvSpPr>
            <p:nvPr/>
          </p:nvSpPr>
          <p:spPr bwMode="auto">
            <a:xfrm>
              <a:off x="3437020" y="3157655"/>
              <a:ext cx="863676" cy="863988"/>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8" name="组合 17"/>
            <p:cNvGrpSpPr/>
            <p:nvPr/>
          </p:nvGrpSpPr>
          <p:grpSpPr>
            <a:xfrm>
              <a:off x="3603965" y="3301680"/>
              <a:ext cx="519264" cy="531742"/>
              <a:chOff x="9901114" y="2870043"/>
              <a:chExt cx="1094967" cy="1121279"/>
            </a:xfrm>
          </p:grpSpPr>
          <p:sp>
            <p:nvSpPr>
              <p:cNvPr id="19"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0"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22986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defTabSz="457200">
              <a:spcBef>
                <a:spcPct val="0"/>
              </a:spcBef>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01 最小二乘法</a:t>
            </a:r>
            <a:r>
              <a:rPr lang="zh-CN" altLang="en-US"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的原理</a:t>
            </a:r>
            <a:endParaRPr lang="zh-CN" altLang="en-US"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6" name="文本框 5"/>
          <p:cNvSpPr txBox="1"/>
          <p:nvPr/>
        </p:nvSpPr>
        <p:spPr>
          <a:xfrm>
            <a:off x="918845" y="1224915"/>
            <a:ext cx="10013315" cy="1198880"/>
          </a:xfrm>
          <a:prstGeom prst="rect">
            <a:avLst/>
          </a:prstGeom>
          <a:noFill/>
          <a:effectLst/>
        </p:spPr>
        <p:txBody>
          <a:bodyPr wrap="square" rtlCol="0">
            <a:spAutoFit/>
          </a:bodyPr>
          <a:lstStyle>
            <a:defPPr>
              <a:defRPr lang="zh-CN"/>
            </a:defPPr>
            <a:lvl1pPr>
              <a:defRPr sz="1400">
                <a:solidFill>
                  <a:schemeClr val="bg1"/>
                </a:solidFill>
                <a:latin typeface="Microsoft YaHei" panose="020B0503020204020204" pitchFamily="34" charset="-122"/>
                <a:ea typeface="Microsoft YaHei" panose="020B0503020204020204" pitchFamily="34" charset="-122"/>
              </a:defRPr>
            </a:lvl1pPr>
          </a:lstStyle>
          <a:p>
            <a:pPr indent="612140" fontAlgn="auto">
              <a:lnSpc>
                <a:spcPct val="150000"/>
              </a:lnSpc>
            </a:pPr>
            <a:r>
              <a:rPr lang="zh-CN" altLang="en-US" sz="2400" dirty="0">
                <a:solidFill>
                  <a:schemeClr val="tx1"/>
                </a:solidFill>
                <a:latin typeface="SimSun" panose="02010600030101010101" pitchFamily="2" charset="-122"/>
                <a:ea typeface="SimSun" panose="02010600030101010101" pitchFamily="2" charset="-122"/>
                <a:cs typeface="+mn-ea"/>
                <a:sym typeface="+mn-lt"/>
              </a:rPr>
              <a:t>给已知数据找出一条最优的拟合曲线，使拟合曲线上所对应点的值与测量值</a:t>
            </a:r>
            <a:r>
              <a:rPr lang="zh-CN" altLang="en-US" sz="2400" b="1" dirty="0">
                <a:solidFill>
                  <a:schemeClr val="tx1"/>
                </a:solidFill>
                <a:latin typeface="SimSun" panose="02010600030101010101" pitchFamily="2" charset="-122"/>
                <a:ea typeface="SimSun" panose="02010600030101010101" pitchFamily="2" charset="-122"/>
                <a:cs typeface="+mn-ea"/>
                <a:sym typeface="+mn-lt"/>
              </a:rPr>
              <a:t>误差平方和最小</a:t>
            </a:r>
            <a:r>
              <a:rPr lang="zh-CN" altLang="en-US" sz="2400" dirty="0">
                <a:solidFill>
                  <a:schemeClr val="tx1"/>
                </a:solidFill>
                <a:latin typeface="SimSun" panose="02010600030101010101" pitchFamily="2" charset="-122"/>
                <a:ea typeface="SimSun" panose="02010600030101010101" pitchFamily="2" charset="-122"/>
                <a:cs typeface="+mn-ea"/>
                <a:sym typeface="+mn-lt"/>
              </a:rPr>
              <a:t>。</a:t>
            </a:r>
            <a:endParaRPr lang="zh-CN" altLang="en-US" sz="2400" dirty="0">
              <a:solidFill>
                <a:schemeClr val="tx1"/>
              </a:solidFill>
              <a:latin typeface="SimSun" panose="02010600030101010101" pitchFamily="2" charset="-122"/>
              <a:ea typeface="SimSun" panose="02010600030101010101" pitchFamily="2" charset="-122"/>
              <a:cs typeface="+mn-ea"/>
              <a:sym typeface="+mn-lt"/>
            </a:endParaRPr>
          </a:p>
        </p:txBody>
      </p:sp>
      <p:pic>
        <p:nvPicPr>
          <p:cNvPr id="3" name="图片 2"/>
          <p:cNvPicPr>
            <a:picLocks noChangeAspect="1"/>
          </p:cNvPicPr>
          <p:nvPr/>
        </p:nvPicPr>
        <p:blipFill>
          <a:blip r:embed="rId1"/>
          <a:srcRect l="8024" b="3184"/>
          <a:stretch>
            <a:fillRect/>
          </a:stretch>
        </p:blipFill>
        <p:spPr>
          <a:xfrm>
            <a:off x="3989070" y="2407920"/>
            <a:ext cx="4213225" cy="3884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a:t>
            </a:r>
            <a:r>
              <a:rPr lang="zh-CN" altLang="en-US"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曲线拟合</a:t>
            </a:r>
            <a:endParaRPr lang="zh-CN" altLang="en-US"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1" name="文本框 27"/>
          <p:cNvSpPr txBox="1"/>
          <p:nvPr/>
        </p:nvSpPr>
        <p:spPr>
          <a:xfrm>
            <a:off x="1426318" y="1424846"/>
            <a:ext cx="9513813" cy="4537543"/>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455">
              <a:lnSpc>
                <a:spcPct val="130000"/>
              </a:lnSpc>
            </a:pPr>
            <a:endParaRPr lang="zh-CN" altLang="en-US" sz="1600" dirty="0">
              <a:cs typeface="+mn-ea"/>
              <a:sym typeface="+mn-lt"/>
            </a:endParaRPr>
          </a:p>
        </p:txBody>
      </p:sp>
      <p:sp>
        <p:nvSpPr>
          <p:cNvPr id="12" name="矩形 11"/>
          <p:cNvSpPr/>
          <p:nvPr/>
        </p:nvSpPr>
        <p:spPr bwMode="auto">
          <a:xfrm>
            <a:off x="1005205" y="993775"/>
            <a:ext cx="2531110" cy="424815"/>
          </a:xfrm>
          <a:prstGeom prst="rect">
            <a:avLst/>
          </a:prstGeom>
          <a:solidFill>
            <a:srgbClr val="335C80"/>
          </a:solidFill>
          <a:ln>
            <a:noFill/>
          </a:ln>
        </p:spPr>
        <p:txBody>
          <a:bodyPr vert="horz" wrap="square" lIns="91440" tIns="45720" rIns="91440" bIns="45720" numCol="1" rtlCol="0" anchor="t" anchorCtr="0" compatLnSpc="1"/>
          <a:lstStyle/>
          <a:p>
            <a:pPr algn="ctr"/>
            <a:r>
              <a:rPr lang="zh-CN" altLang="en-US" sz="2400" dirty="0">
                <a:solidFill>
                  <a:schemeClr val="bg1"/>
                </a:solidFill>
                <a:cs typeface="+mn-ea"/>
                <a:sym typeface="+mn-lt"/>
              </a:rPr>
              <a:t>一元线性拟合</a:t>
            </a:r>
            <a:endParaRPr lang="zh-CN" altLang="en-US" sz="2400" dirty="0">
              <a:solidFill>
                <a:schemeClr val="bg1"/>
              </a:solidFill>
              <a:cs typeface="+mn-ea"/>
              <a:sym typeface="+mn-lt"/>
            </a:endParaRPr>
          </a:p>
        </p:txBody>
      </p:sp>
      <p:grpSp>
        <p:nvGrpSpPr>
          <p:cNvPr id="8" name="组合 7"/>
          <p:cNvGrpSpPr/>
          <p:nvPr/>
        </p:nvGrpSpPr>
        <p:grpSpPr>
          <a:xfrm>
            <a:off x="1598930" y="1541145"/>
            <a:ext cx="9391650" cy="4206240"/>
            <a:chOff x="2518" y="2427"/>
            <a:chExt cx="14790" cy="6624"/>
          </a:xfrm>
        </p:grpSpPr>
        <p:sp>
          <p:nvSpPr>
            <p:cNvPr id="45" name="Rectangle 58"/>
            <p:cNvSpPr>
              <a:spLocks noChangeArrowheads="1"/>
            </p:cNvSpPr>
            <p:nvPr/>
          </p:nvSpPr>
          <p:spPr bwMode="auto">
            <a:xfrm>
              <a:off x="2518" y="2427"/>
              <a:ext cx="14518" cy="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619125" algn="l" defTabSz="914400" rtl="0" eaLnBrk="0" fontAlgn="base" hangingPunct="0">
                <a:lnSpc>
                  <a:spcPct val="150000"/>
                </a:lnSpc>
                <a:spcBef>
                  <a:spcPct val="0"/>
                </a:spcBef>
                <a:spcAft>
                  <a:spcPct val="0"/>
                </a:spcAft>
                <a:buClrTx/>
                <a:buSzTx/>
                <a:buFontTx/>
                <a:buNone/>
              </a:pP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对</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组数据</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做一元线性拟合，假设变量</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与变量</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成线性关系   </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a:t>
              </a:r>
              <a:endParaRPr kumimoji="0" lang="zh-CN" altLang="zh-CN" sz="2500" b="0" i="0" u="none" strike="noStrike" cap="none" normalizeH="0" baseline="0" dirty="0">
                <a:ln>
                  <a:noFill/>
                </a:ln>
                <a:solidFill>
                  <a:schemeClr val="tx1"/>
                </a:solidFill>
                <a:effectLst/>
                <a:latin typeface="Arial" panose="020B0604020202020204" pitchFamily="34" charset="0"/>
              </a:endParaRPr>
            </a:p>
          </p:txBody>
        </p:sp>
        <p:sp>
          <p:nvSpPr>
            <p:cNvPr id="47" name="Rectangle 73"/>
            <p:cNvSpPr>
              <a:spLocks noChangeArrowheads="1"/>
            </p:cNvSpPr>
            <p:nvPr/>
          </p:nvSpPr>
          <p:spPr bwMode="auto">
            <a:xfrm>
              <a:off x="2518" y="4205"/>
              <a:ext cx="14294" cy="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619125" algn="l" defTabSz="914400" rtl="0" eaLnBrk="0" fontAlgn="base" hangingPunct="0">
                <a:lnSpc>
                  <a:spcPct val="150000"/>
                </a:lnSpc>
                <a:spcBef>
                  <a:spcPct val="0"/>
                </a:spcBef>
                <a:spcAft>
                  <a:spcPct val="0"/>
                </a:spcAft>
                <a:buClrTx/>
                <a:buSzTx/>
                <a:buFontTx/>
                <a:buNone/>
              </a:pP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求待定参数</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使误差平方和  </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en-US"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最小，由函数求极值的必要条件，</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应满足</a:t>
              </a:r>
              <a:r>
                <a:rPr kumimoji="0" lang="en-US"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  </a:t>
              </a: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en-US"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a:t>
              </a:r>
              <a:endParaRPr kumimoji="0" lang="zh-CN" altLang="zh-CN" sz="2500" b="0" i="0" u="none" strike="noStrike" cap="none" normalizeH="0" baseline="0" dirty="0">
                <a:ln>
                  <a:noFill/>
                </a:ln>
                <a:solidFill>
                  <a:schemeClr val="tx1"/>
                </a:solidFill>
                <a:effectLst/>
                <a:latin typeface="Arial" panose="020B0604020202020204" pitchFamily="34" charset="0"/>
              </a:endParaRPr>
            </a:p>
          </p:txBody>
        </p:sp>
        <p:sp>
          <p:nvSpPr>
            <p:cNvPr id="48" name="Rectangle 78"/>
            <p:cNvSpPr>
              <a:spLocks noChangeArrowheads="1"/>
            </p:cNvSpPr>
            <p:nvPr/>
          </p:nvSpPr>
          <p:spPr bwMode="auto">
            <a:xfrm>
              <a:off x="2518" y="6240"/>
              <a:ext cx="14791" cy="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619125" algn="just" defTabSz="914400" rtl="0" eaLnBrk="0" fontAlgn="ctr" hangingPunct="0">
                <a:lnSpc>
                  <a:spcPct val="100000"/>
                </a:lnSpc>
                <a:spcBef>
                  <a:spcPct val="0"/>
                </a:spcBef>
                <a:spcAft>
                  <a:spcPct val="0"/>
                </a:spcAft>
                <a:buClrTx/>
                <a:buSzTx/>
                <a:buFontTx/>
                <a:buNone/>
              </a:pPr>
              <a:r>
                <a:rPr kumimoji="0" lang="zh-CN" altLang="zh-CN" sz="25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解得</a:t>
              </a:r>
              <a:endParaRPr kumimoji="0" lang="zh-CN" altLang="zh-CN" sz="2500" b="0" i="0" u="none" strike="noStrike" cap="none" normalizeH="0" baseline="0" dirty="0">
                <a:ln>
                  <a:noFill/>
                </a:ln>
                <a:solidFill>
                  <a:schemeClr val="tx1"/>
                </a:solidFill>
                <a:effectLst/>
              </a:endParaRPr>
            </a:p>
            <a:p>
              <a:pPr marL="0" marR="0" lvl="0" indent="304800" algn="just" defTabSz="914400" rtl="0" eaLnBrk="0" fontAlgn="ctr" latinLnBrk="0" hangingPunct="0">
                <a:lnSpc>
                  <a:spcPct val="100000"/>
                </a:lnSpc>
                <a:spcBef>
                  <a:spcPct val="0"/>
                </a:spcBef>
                <a:spcAft>
                  <a:spcPct val="0"/>
                </a:spcAft>
                <a:buClrTx/>
                <a:buSzTx/>
                <a:buFontTx/>
                <a:buNone/>
              </a:pP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endPar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pPr marL="0" marR="0" lvl="0" indent="304800" algn="just" defTabSz="914400" rtl="0" eaLnBrk="0" fontAlgn="ctr" latinLnBrk="0" hangingPunct="0">
                <a:lnSpc>
                  <a:spcPct val="100000"/>
                </a:lnSpc>
                <a:spcBef>
                  <a:spcPct val="0"/>
                </a:spcBef>
                <a:spcAft>
                  <a:spcPct val="0"/>
                </a:spcAft>
                <a:buClrTx/>
                <a:buSzTx/>
                <a:buFontTx/>
                <a:buNone/>
              </a:pPr>
              <a:r>
                <a:rPr kumimoji="0" lang="zh-CN" altLang="zh-CN" sz="25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(2.1)</a:t>
              </a:r>
              <a:r>
                <a:rPr lang="en-US" altLang="zh-CN" sz="2500" dirty="0"/>
                <a:t>                             </a:t>
              </a:r>
              <a:r>
                <a:rPr kumimoji="0" lang="zh-CN"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(2.2)</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graphicFrame>
          <p:nvGraphicFramePr>
            <p:cNvPr id="2" name="对象 1"/>
            <p:cNvGraphicFramePr/>
            <p:nvPr/>
          </p:nvGraphicFramePr>
          <p:xfrm>
            <a:off x="9101" y="6807"/>
            <a:ext cx="6369" cy="2245"/>
          </p:xfrm>
          <a:graphic>
            <a:graphicData uri="http://schemas.openxmlformats.org/presentationml/2006/ole">
              <mc:AlternateContent xmlns:mc="http://schemas.openxmlformats.org/markup-compatibility/2006">
                <mc:Choice xmlns:v="urn:schemas-microsoft-com:vml" Requires="v">
                  <p:oleObj spid="_x0000_s3" name="" r:id="rId1" imgW="3561080" imgH="1401445" progId="Equation.DSMT4">
                    <p:embed/>
                  </p:oleObj>
                </mc:Choice>
                <mc:Fallback>
                  <p:oleObj name="" r:id="rId1" imgW="3561080" imgH="1401445" progId="Equation.DSMT4">
                    <p:embed/>
                    <p:pic>
                      <p:nvPicPr>
                        <p:cNvPr id="0" name="图片 2"/>
                        <p:cNvPicPr/>
                        <p:nvPr/>
                      </p:nvPicPr>
                      <p:blipFill>
                        <a:blip r:embed="rId2"/>
                        <a:stretch>
                          <a:fillRect/>
                        </a:stretch>
                      </p:blipFill>
                      <p:spPr>
                        <a:xfrm>
                          <a:off x="9101" y="6807"/>
                          <a:ext cx="6369" cy="2245"/>
                        </a:xfrm>
                        <a:prstGeom prst="rect">
                          <a:avLst/>
                        </a:prstGeom>
                      </p:spPr>
                    </p:pic>
                  </p:oleObj>
                </mc:Fallback>
              </mc:AlternateContent>
            </a:graphicData>
          </a:graphic>
        </p:graphicFrame>
        <p:graphicFrame>
          <p:nvGraphicFramePr>
            <p:cNvPr id="9" name="对象 8"/>
            <p:cNvGraphicFramePr/>
            <p:nvPr/>
          </p:nvGraphicFramePr>
          <p:xfrm>
            <a:off x="2518" y="7145"/>
            <a:ext cx="5104" cy="1408"/>
          </p:xfrm>
          <a:graphic>
            <a:graphicData uri="http://schemas.openxmlformats.org/presentationml/2006/ole">
              <mc:AlternateContent xmlns:mc="http://schemas.openxmlformats.org/markup-compatibility/2006">
                <mc:Choice xmlns:v="urn:schemas-microsoft-com:vml" Requires="v">
                  <p:oleObj spid="_x0000_s10" name="" r:id="rId3" imgW="2932430" imgH="854710" progId="Equation.DSMT4">
                    <p:embed/>
                  </p:oleObj>
                </mc:Choice>
                <mc:Fallback>
                  <p:oleObj name="" r:id="rId3" imgW="2932430" imgH="854710" progId="Equation.DSMT4">
                    <p:embed/>
                    <p:pic>
                      <p:nvPicPr>
                        <p:cNvPr id="0" name="图片 9"/>
                        <p:cNvPicPr/>
                        <p:nvPr/>
                      </p:nvPicPr>
                      <p:blipFill>
                        <a:blip r:embed="rId4"/>
                        <a:stretch>
                          <a:fillRect/>
                        </a:stretch>
                      </p:blipFill>
                      <p:spPr>
                        <a:xfrm>
                          <a:off x="2518" y="7145"/>
                          <a:ext cx="5104" cy="1408"/>
                        </a:xfrm>
                        <a:prstGeom prst="rect">
                          <a:avLst/>
                        </a:prstGeom>
                      </p:spPr>
                    </p:pic>
                  </p:oleObj>
                </mc:Fallback>
              </mc:AlternateContent>
            </a:graphicData>
          </a:graphic>
        </p:graphicFrame>
        <p:graphicFrame>
          <p:nvGraphicFramePr>
            <p:cNvPr id="13" name="对象 12"/>
            <p:cNvGraphicFramePr/>
            <p:nvPr/>
          </p:nvGraphicFramePr>
          <p:xfrm>
            <a:off x="4298" y="2847"/>
            <a:ext cx="408" cy="452"/>
          </p:xfrm>
          <a:graphic>
            <a:graphicData uri="http://schemas.openxmlformats.org/presentationml/2006/ole">
              <mc:AlternateContent xmlns:mc="http://schemas.openxmlformats.org/markup-compatibility/2006">
                <mc:Choice xmlns:v="urn:schemas-microsoft-com:vml" Requires="v">
                  <p:oleObj spid="_x0000_s14" name="" r:id="rId5" imgW="312420" imgH="340360" progId="Equation.DSMT4">
                    <p:embed/>
                  </p:oleObj>
                </mc:Choice>
                <mc:Fallback>
                  <p:oleObj name="" r:id="rId5" imgW="312420" imgH="340360" progId="Equation.DSMT4">
                    <p:embed/>
                    <p:pic>
                      <p:nvPicPr>
                        <p:cNvPr id="0" name="图片 13"/>
                        <p:cNvPicPr/>
                        <p:nvPr/>
                      </p:nvPicPr>
                      <p:blipFill>
                        <a:blip r:embed="rId6"/>
                        <a:stretch>
                          <a:fillRect/>
                        </a:stretch>
                      </p:blipFill>
                      <p:spPr>
                        <a:xfrm>
                          <a:off x="4298" y="2847"/>
                          <a:ext cx="408" cy="452"/>
                        </a:xfrm>
                        <a:prstGeom prst="rect">
                          <a:avLst/>
                        </a:prstGeom>
                      </p:spPr>
                    </p:pic>
                  </p:oleObj>
                </mc:Fallback>
              </mc:AlternateContent>
            </a:graphicData>
          </a:graphic>
        </p:graphicFrame>
        <p:graphicFrame>
          <p:nvGraphicFramePr>
            <p:cNvPr id="25" name="对象 24"/>
            <p:cNvGraphicFramePr/>
            <p:nvPr/>
          </p:nvGraphicFramePr>
          <p:xfrm>
            <a:off x="6380" y="2733"/>
            <a:ext cx="3884" cy="641"/>
          </p:xfrm>
          <a:graphic>
            <a:graphicData uri="http://schemas.openxmlformats.org/presentationml/2006/ole">
              <mc:AlternateContent xmlns:mc="http://schemas.openxmlformats.org/markup-compatibility/2006">
                <mc:Choice xmlns:v="urn:schemas-microsoft-com:vml" Requires="v">
                  <p:oleObj spid="_x0000_s26" name="" r:id="rId7" imgW="2466340" imgH="407035" progId="Equation.DSMT4">
                    <p:embed/>
                  </p:oleObj>
                </mc:Choice>
                <mc:Fallback>
                  <p:oleObj name="" r:id="rId7" imgW="2466340" imgH="407035" progId="Equation.DSMT4">
                    <p:embed/>
                    <p:pic>
                      <p:nvPicPr>
                        <p:cNvPr id="0" name="图片 25"/>
                        <p:cNvPicPr/>
                        <p:nvPr/>
                      </p:nvPicPr>
                      <p:blipFill>
                        <a:blip r:embed="rId8"/>
                        <a:stretch>
                          <a:fillRect/>
                        </a:stretch>
                      </p:blipFill>
                      <p:spPr>
                        <a:xfrm>
                          <a:off x="6380" y="2733"/>
                          <a:ext cx="3884" cy="641"/>
                        </a:xfrm>
                        <a:prstGeom prst="rect">
                          <a:avLst/>
                        </a:prstGeom>
                      </p:spPr>
                    </p:pic>
                  </p:oleObj>
                </mc:Fallback>
              </mc:AlternateContent>
            </a:graphicData>
          </a:graphic>
        </p:graphicFrame>
        <p:graphicFrame>
          <p:nvGraphicFramePr>
            <p:cNvPr id="27" name="对象 26"/>
            <p:cNvGraphicFramePr/>
            <p:nvPr/>
          </p:nvGraphicFramePr>
          <p:xfrm>
            <a:off x="16334" y="2806"/>
            <a:ext cx="334" cy="508"/>
          </p:xfrm>
          <a:graphic>
            <a:graphicData uri="http://schemas.openxmlformats.org/presentationml/2006/ole">
              <mc:AlternateContent xmlns:mc="http://schemas.openxmlformats.org/markup-compatibility/2006">
                <mc:Choice xmlns:v="urn:schemas-microsoft-com:vml" Requires="v">
                  <p:oleObj spid="_x0000_s28" name="" r:id="rId9" imgW="212090" imgH="322580" progId="Equation.DSMT4">
                    <p:embed/>
                  </p:oleObj>
                </mc:Choice>
                <mc:Fallback>
                  <p:oleObj name="" r:id="rId9" imgW="212090" imgH="322580" progId="Equation.DSMT4">
                    <p:embed/>
                    <p:pic>
                      <p:nvPicPr>
                        <p:cNvPr id="0" name="图片 27"/>
                        <p:cNvPicPr/>
                        <p:nvPr/>
                      </p:nvPicPr>
                      <p:blipFill>
                        <a:blip r:embed="rId10"/>
                        <a:stretch>
                          <a:fillRect/>
                        </a:stretch>
                      </p:blipFill>
                      <p:spPr>
                        <a:xfrm>
                          <a:off x="16334" y="2806"/>
                          <a:ext cx="334" cy="508"/>
                        </a:xfrm>
                        <a:prstGeom prst="rect">
                          <a:avLst/>
                        </a:prstGeom>
                      </p:spPr>
                    </p:pic>
                  </p:oleObj>
                </mc:Fallback>
              </mc:AlternateContent>
            </a:graphicData>
          </a:graphic>
        </p:graphicFrame>
        <p:graphicFrame>
          <p:nvGraphicFramePr>
            <p:cNvPr id="4" name="对象 -2147482589"/>
            <p:cNvGraphicFramePr/>
            <p:nvPr/>
          </p:nvGraphicFramePr>
          <p:xfrm>
            <a:off x="4338" y="3686"/>
            <a:ext cx="486" cy="590"/>
          </p:xfrm>
          <a:graphic>
            <a:graphicData uri="http://schemas.openxmlformats.org/presentationml/2006/ole">
              <mc:AlternateContent xmlns:mc="http://schemas.openxmlformats.org/markup-compatibility/2006">
                <mc:Choice xmlns:v="urn:schemas-microsoft-com:vml" Requires="v">
                  <p:oleObj spid="_x0000_s3076" name="" r:id="rId11" imgW="139700" imgH="165100" progId="Equation.DSMT4">
                    <p:embed/>
                  </p:oleObj>
                </mc:Choice>
                <mc:Fallback>
                  <p:oleObj name="" r:id="rId11" imgW="139700" imgH="165100" progId="Equation.DSMT4">
                    <p:embed/>
                    <p:pic>
                      <p:nvPicPr>
                        <p:cNvPr id="0" name="图片 3075"/>
                        <p:cNvPicPr/>
                        <p:nvPr/>
                      </p:nvPicPr>
                      <p:blipFill>
                        <a:blip r:embed="rId12"/>
                        <a:stretch>
                          <a:fillRect/>
                        </a:stretch>
                      </p:blipFill>
                      <p:spPr>
                        <a:xfrm>
                          <a:off x="4338" y="3686"/>
                          <a:ext cx="486" cy="590"/>
                        </a:xfrm>
                        <a:prstGeom prst="rect">
                          <a:avLst/>
                        </a:prstGeom>
                        <a:noFill/>
                        <a:ln w="38100">
                          <a:noFill/>
                          <a:miter/>
                        </a:ln>
                      </p:spPr>
                    </p:pic>
                  </p:oleObj>
                </mc:Fallback>
              </mc:AlternateContent>
            </a:graphicData>
          </a:graphic>
        </p:graphicFrame>
        <p:graphicFrame>
          <p:nvGraphicFramePr>
            <p:cNvPr id="29" name="对象 28"/>
            <p:cNvGraphicFramePr/>
            <p:nvPr/>
          </p:nvGraphicFramePr>
          <p:xfrm>
            <a:off x="7494" y="3577"/>
            <a:ext cx="2816" cy="751"/>
          </p:xfrm>
          <a:graphic>
            <a:graphicData uri="http://schemas.openxmlformats.org/presentationml/2006/ole">
              <mc:AlternateContent xmlns:mc="http://schemas.openxmlformats.org/markup-compatibility/2006">
                <mc:Choice xmlns:v="urn:schemas-microsoft-com:vml" Requires="v">
                  <p:oleObj spid="_x0000_s30" name="" r:id="rId13" imgW="1788160" imgH="476885" progId="Equation.DSMT4">
                    <p:embed/>
                  </p:oleObj>
                </mc:Choice>
                <mc:Fallback>
                  <p:oleObj name="" r:id="rId13" imgW="1788160" imgH="476885" progId="Equation.DSMT4">
                    <p:embed/>
                    <p:pic>
                      <p:nvPicPr>
                        <p:cNvPr id="0" name="图片 29"/>
                        <p:cNvPicPr/>
                        <p:nvPr/>
                      </p:nvPicPr>
                      <p:blipFill>
                        <a:blip r:embed="rId14"/>
                        <a:stretch>
                          <a:fillRect/>
                        </a:stretch>
                      </p:blipFill>
                      <p:spPr>
                        <a:xfrm>
                          <a:off x="7494" y="3577"/>
                          <a:ext cx="2816" cy="751"/>
                        </a:xfrm>
                        <a:prstGeom prst="rect">
                          <a:avLst/>
                        </a:prstGeom>
                      </p:spPr>
                    </p:pic>
                  </p:oleObj>
                </mc:Fallback>
              </mc:AlternateContent>
            </a:graphicData>
          </a:graphic>
        </p:graphicFrame>
        <p:graphicFrame>
          <p:nvGraphicFramePr>
            <p:cNvPr id="31" name="对象 30"/>
            <p:cNvGraphicFramePr/>
            <p:nvPr/>
          </p:nvGraphicFramePr>
          <p:xfrm>
            <a:off x="6178" y="4408"/>
            <a:ext cx="1208" cy="734"/>
          </p:xfrm>
          <a:graphic>
            <a:graphicData uri="http://schemas.openxmlformats.org/presentationml/2006/ole">
              <mc:AlternateContent xmlns:mc="http://schemas.openxmlformats.org/markup-compatibility/2006">
                <mc:Choice xmlns:v="urn:schemas-microsoft-com:vml" Requires="v">
                  <p:oleObj spid="_x0000_s32" name="" r:id="rId15" imgW="342900" imgH="228600" progId="Equation.DSMT4">
                    <p:embed/>
                  </p:oleObj>
                </mc:Choice>
                <mc:Fallback>
                  <p:oleObj name="" r:id="rId15" imgW="342900" imgH="228600" progId="Equation.DSMT4">
                    <p:embed/>
                    <p:pic>
                      <p:nvPicPr>
                        <p:cNvPr id="0" name="图片 31"/>
                        <p:cNvPicPr/>
                        <p:nvPr/>
                      </p:nvPicPr>
                      <p:blipFill>
                        <a:blip r:embed="rId16"/>
                        <a:stretch>
                          <a:fillRect/>
                        </a:stretch>
                      </p:blipFill>
                      <p:spPr>
                        <a:xfrm>
                          <a:off x="6178" y="4408"/>
                          <a:ext cx="1208" cy="734"/>
                        </a:xfrm>
                        <a:prstGeom prst="rect">
                          <a:avLst/>
                        </a:prstGeom>
                      </p:spPr>
                    </p:pic>
                  </p:oleObj>
                </mc:Fallback>
              </mc:AlternateContent>
            </a:graphicData>
          </a:graphic>
        </p:graphicFrame>
        <p:graphicFrame>
          <p:nvGraphicFramePr>
            <p:cNvPr id="33" name="对象 32"/>
            <p:cNvGraphicFramePr/>
            <p:nvPr/>
          </p:nvGraphicFramePr>
          <p:xfrm>
            <a:off x="10458" y="4285"/>
            <a:ext cx="3771" cy="1075"/>
          </p:xfrm>
          <a:graphic>
            <a:graphicData uri="http://schemas.openxmlformats.org/presentationml/2006/ole">
              <mc:AlternateContent xmlns:mc="http://schemas.openxmlformats.org/markup-compatibility/2006">
                <mc:Choice xmlns:v="urn:schemas-microsoft-com:vml" Requires="v">
                  <p:oleObj spid="_x0000_s34" name="" r:id="rId17" imgW="2381250" imgH="700405" progId="Equation.DSMT4">
                    <p:embed/>
                  </p:oleObj>
                </mc:Choice>
                <mc:Fallback>
                  <p:oleObj name="" r:id="rId17" imgW="2381250" imgH="700405" progId="Equation.DSMT4">
                    <p:embed/>
                    <p:pic>
                      <p:nvPicPr>
                        <p:cNvPr id="0" name="图片 33"/>
                        <p:cNvPicPr/>
                        <p:nvPr/>
                      </p:nvPicPr>
                      <p:blipFill>
                        <a:blip r:embed="rId18"/>
                        <a:stretch>
                          <a:fillRect/>
                        </a:stretch>
                      </p:blipFill>
                      <p:spPr>
                        <a:xfrm>
                          <a:off x="10458" y="4285"/>
                          <a:ext cx="3771" cy="1075"/>
                        </a:xfrm>
                        <a:prstGeom prst="rect">
                          <a:avLst/>
                        </a:prstGeom>
                      </p:spPr>
                    </p:pic>
                  </p:oleObj>
                </mc:Fallback>
              </mc:AlternateContent>
            </a:graphicData>
          </a:graphic>
        </p:graphicFrame>
        <p:graphicFrame>
          <p:nvGraphicFramePr>
            <p:cNvPr id="37" name="对象 36"/>
            <p:cNvGraphicFramePr/>
            <p:nvPr/>
          </p:nvGraphicFramePr>
          <p:xfrm>
            <a:off x="7574" y="5312"/>
            <a:ext cx="1208" cy="734"/>
          </p:xfrm>
          <a:graphic>
            <a:graphicData uri="http://schemas.openxmlformats.org/presentationml/2006/ole">
              <mc:AlternateContent xmlns:mc="http://schemas.openxmlformats.org/markup-compatibility/2006">
                <mc:Choice xmlns:v="urn:schemas-microsoft-com:vml" Requires="v">
                  <p:oleObj spid="_x0000_s38" name="" r:id="rId19" imgW="342900" imgH="228600" progId="Equation.DSMT4">
                    <p:embed/>
                  </p:oleObj>
                </mc:Choice>
                <mc:Fallback>
                  <p:oleObj name="" r:id="rId19" imgW="342900" imgH="228600" progId="Equation.DSMT4">
                    <p:embed/>
                    <p:pic>
                      <p:nvPicPr>
                        <p:cNvPr id="0" name="图片 31"/>
                        <p:cNvPicPr/>
                        <p:nvPr/>
                      </p:nvPicPr>
                      <p:blipFill>
                        <a:blip r:embed="rId16"/>
                        <a:stretch>
                          <a:fillRect/>
                        </a:stretch>
                      </p:blipFill>
                      <p:spPr>
                        <a:xfrm>
                          <a:off x="7574" y="5312"/>
                          <a:ext cx="1208" cy="734"/>
                        </a:xfrm>
                        <a:prstGeom prst="rect">
                          <a:avLst/>
                        </a:prstGeom>
                      </p:spPr>
                    </p:pic>
                  </p:oleObj>
                </mc:Fallback>
              </mc:AlternateContent>
            </a:graphicData>
          </a:graphic>
        </p:graphicFrame>
        <p:graphicFrame>
          <p:nvGraphicFramePr>
            <p:cNvPr id="6" name="对象 5"/>
            <p:cNvGraphicFramePr/>
            <p:nvPr/>
          </p:nvGraphicFramePr>
          <p:xfrm>
            <a:off x="10458" y="5312"/>
            <a:ext cx="2544" cy="1002"/>
          </p:xfrm>
          <a:graphic>
            <a:graphicData uri="http://schemas.openxmlformats.org/presentationml/2006/ole">
              <mc:AlternateContent xmlns:mc="http://schemas.openxmlformats.org/markup-compatibility/2006">
                <mc:Choice xmlns:v="urn:schemas-microsoft-com:vml" Requires="v">
                  <p:oleObj spid="_x0000_s7" name="" r:id="rId20" imgW="1694180" imgH="697865" progId="Equation.DSMT4">
                    <p:embed/>
                  </p:oleObj>
                </mc:Choice>
                <mc:Fallback>
                  <p:oleObj name="" r:id="rId20" imgW="1694180" imgH="697865" progId="Equation.DSMT4">
                    <p:embed/>
                    <p:pic>
                      <p:nvPicPr>
                        <p:cNvPr id="0" name="图片 6"/>
                        <p:cNvPicPr/>
                        <p:nvPr/>
                      </p:nvPicPr>
                      <p:blipFill>
                        <a:blip r:embed="rId21"/>
                        <a:stretch>
                          <a:fillRect/>
                        </a:stretch>
                      </p:blipFill>
                      <p:spPr>
                        <a:xfrm>
                          <a:off x="10458" y="5312"/>
                          <a:ext cx="2544" cy="1002"/>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3" presetClass="entr" presetSubtype="16" fill="hold" grpId="0" nodeType="afterEffect">
                                  <p:stCondLst>
                                    <p:cond delay="350"/>
                                  </p:stCondLst>
                                  <p:childTnLst>
                                    <p:set>
                                      <p:cBhvr>
                                        <p:cTn id="15" dur="1" fill="hold">
                                          <p:stCondLst>
                                            <p:cond delay="0"/>
                                          </p:stCondLst>
                                        </p:cTn>
                                        <p:tgtEl>
                                          <p:spTgt spid="12"/>
                                        </p:tgtEl>
                                        <p:attrNameLst>
                                          <p:attrName>style.visibility</p:attrName>
                                        </p:attrNameLst>
                                      </p:cBhvr>
                                      <p:to>
                                        <p:strVal val="visible"/>
                                      </p:to>
                                    </p:set>
                                    <p:anim calcmode="lin" valueType="num">
                                      <p:cBhvr>
                                        <p:cTn id="16" dur="400" fill="hold"/>
                                        <p:tgtEl>
                                          <p:spTgt spid="12"/>
                                        </p:tgtEl>
                                        <p:attrNameLst>
                                          <p:attrName>ppt_w</p:attrName>
                                        </p:attrNameLst>
                                      </p:cBhvr>
                                      <p:tavLst>
                                        <p:tav tm="0">
                                          <p:val>
                                            <p:fltVal val="0"/>
                                          </p:val>
                                        </p:tav>
                                        <p:tav tm="100000">
                                          <p:val>
                                            <p:strVal val="#ppt_w"/>
                                          </p:val>
                                        </p:tav>
                                      </p:tavLst>
                                    </p:anim>
                                    <p:anim calcmode="lin" valueType="num">
                                      <p:cBhvr>
                                        <p:cTn id="17" dur="400" fill="hold"/>
                                        <p:tgtEl>
                                          <p:spTgt spid="12"/>
                                        </p:tgtEl>
                                        <p:attrNameLst>
                                          <p:attrName>ppt_h</p:attrName>
                                        </p:attrNameLst>
                                      </p:cBhvr>
                                      <p:tavLst>
                                        <p:tav tm="0">
                                          <p:val>
                                            <p:fltVal val="0"/>
                                          </p:val>
                                        </p:tav>
                                        <p:tav tm="100000">
                                          <p:val>
                                            <p:strVal val="#ppt_h"/>
                                          </p:val>
                                        </p:tav>
                                      </p:tavLst>
                                    </p:anim>
                                    <p:animEffect transition="in" filter="fade">
                                      <p:cBhvr>
                                        <p:cTn id="18" dur="400"/>
                                        <p:tgtEl>
                                          <p:spTgt spid="12"/>
                                        </p:tgtEl>
                                      </p:cBhvr>
                                    </p:animEffect>
                                  </p:childTnLst>
                                </p:cTn>
                              </p:par>
                            </p:childTnLst>
                          </p:cTn>
                        </p:par>
                        <p:par>
                          <p:cTn id="19" fill="hold">
                            <p:stCondLst>
                              <p:cond delay="185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bldLvl="0" animBg="1"/>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曲线拟合</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1" name="文本框 27"/>
          <p:cNvSpPr txBox="1"/>
          <p:nvPr/>
        </p:nvSpPr>
        <p:spPr>
          <a:xfrm>
            <a:off x="1426318" y="1424846"/>
            <a:ext cx="9513813" cy="4537543"/>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455">
              <a:lnSpc>
                <a:spcPct val="130000"/>
              </a:lnSpc>
            </a:pPr>
            <a:endParaRPr lang="zh-CN" altLang="en-US" sz="1600" dirty="0">
              <a:cs typeface="+mn-ea"/>
              <a:sym typeface="+mn-lt"/>
            </a:endParaRPr>
          </a:p>
        </p:txBody>
      </p:sp>
      <p:grpSp>
        <p:nvGrpSpPr>
          <p:cNvPr id="26" name="组合 25"/>
          <p:cNvGrpSpPr/>
          <p:nvPr/>
        </p:nvGrpSpPr>
        <p:grpSpPr>
          <a:xfrm>
            <a:off x="1403350" y="1941830"/>
            <a:ext cx="9676130" cy="2602865"/>
            <a:chOff x="2190" y="3058"/>
            <a:chExt cx="15238" cy="4099"/>
          </a:xfrm>
        </p:grpSpPr>
        <p:sp>
          <p:nvSpPr>
            <p:cNvPr id="70" name="文本框 69"/>
            <p:cNvSpPr txBox="1"/>
            <p:nvPr/>
          </p:nvSpPr>
          <p:spPr>
            <a:xfrm>
              <a:off x="2190" y="3160"/>
              <a:ext cx="15238" cy="3779"/>
            </a:xfrm>
            <a:prstGeom prst="rect">
              <a:avLst/>
            </a:prstGeom>
            <a:noFill/>
          </p:spPr>
          <p:txBody>
            <a:bodyPr wrap="square" rtlCol="0" anchor="t">
              <a:spAutoFit/>
            </a:bodyPr>
            <a:p>
              <a:pPr indent="619125" fontAlgn="auto">
                <a:lnSpc>
                  <a:spcPct val="150000"/>
                </a:lnSpc>
              </a:pPr>
              <a:r>
                <a:rPr lang="zh-CN" altLang="en-US" sz="2500" dirty="0" smtClean="0">
                  <a:latin typeface="SimSun" panose="02010600030101010101" pitchFamily="2" charset="-122"/>
                  <a:ea typeface="SimSun" panose="02010600030101010101" pitchFamily="2" charset="-122"/>
                </a:rPr>
                <a:t>假设变量  与     个变量 之间存在线性关系：            。对               进行  次测量，  的第  次测量记作   ，对应的  的测量值记作  ，由函数所得函数值记作   ，          。则误差平方和为</a:t>
              </a:r>
              <a:endParaRPr lang="en-US" altLang="zh-CN" sz="2500" dirty="0" smtClean="0">
                <a:latin typeface="SimSun" panose="02010600030101010101" pitchFamily="2" charset="-122"/>
                <a:ea typeface="SimSun" panose="02010600030101010101" pitchFamily="2" charset="-122"/>
              </a:endParaRPr>
            </a:p>
          </p:txBody>
        </p:sp>
        <p:graphicFrame>
          <p:nvGraphicFramePr>
            <p:cNvPr id="71" name="对象 -2147482589"/>
            <p:cNvGraphicFramePr/>
            <p:nvPr/>
          </p:nvGraphicFramePr>
          <p:xfrm>
            <a:off x="5366" y="3557"/>
            <a:ext cx="452" cy="549"/>
          </p:xfrm>
          <a:graphic>
            <a:graphicData uri="http://schemas.openxmlformats.org/presentationml/2006/ole">
              <mc:AlternateContent xmlns:mc="http://schemas.openxmlformats.org/markup-compatibility/2006">
                <mc:Choice xmlns:v="urn:schemas-microsoft-com:vml" Requires="v">
                  <p:oleObj spid="_x0000_s72" name="" r:id="rId1" imgW="139700" imgH="165100" progId="Equation.DSMT4">
                    <p:embed/>
                  </p:oleObj>
                </mc:Choice>
                <mc:Fallback>
                  <p:oleObj name="" r:id="rId1" imgW="139700" imgH="165100" progId="Equation.DSMT4">
                    <p:embed/>
                    <p:pic>
                      <p:nvPicPr>
                        <p:cNvPr id="0" name="图片 3075"/>
                        <p:cNvPicPr/>
                        <p:nvPr/>
                      </p:nvPicPr>
                      <p:blipFill>
                        <a:blip r:embed="rId2"/>
                        <a:stretch>
                          <a:fillRect/>
                        </a:stretch>
                      </p:blipFill>
                      <p:spPr>
                        <a:xfrm>
                          <a:off x="5366" y="3557"/>
                          <a:ext cx="452" cy="549"/>
                        </a:xfrm>
                        <a:prstGeom prst="rect">
                          <a:avLst/>
                        </a:prstGeom>
                        <a:noFill/>
                        <a:ln w="38100">
                          <a:noFill/>
                          <a:miter/>
                        </a:ln>
                      </p:spPr>
                    </p:pic>
                  </p:oleObj>
                </mc:Fallback>
              </mc:AlternateContent>
            </a:graphicData>
          </a:graphic>
        </p:graphicFrame>
        <p:graphicFrame>
          <p:nvGraphicFramePr>
            <p:cNvPr id="73" name="对象 72"/>
            <p:cNvGraphicFramePr/>
            <p:nvPr/>
          </p:nvGraphicFramePr>
          <p:xfrm>
            <a:off x="6374" y="3521"/>
            <a:ext cx="1219" cy="497"/>
          </p:xfrm>
          <a:graphic>
            <a:graphicData uri="http://schemas.openxmlformats.org/presentationml/2006/ole">
              <mc:AlternateContent xmlns:mc="http://schemas.openxmlformats.org/markup-compatibility/2006">
                <mc:Choice xmlns:v="urn:schemas-microsoft-com:vml" Requires="v">
                  <p:oleObj spid="_x0000_s74" name="" r:id="rId3" imgW="1026795" imgH="383540" progId="Equation.DSMT4">
                    <p:embed/>
                  </p:oleObj>
                </mc:Choice>
                <mc:Fallback>
                  <p:oleObj name="" r:id="rId3" imgW="1026795" imgH="383540" progId="Equation.DSMT4">
                    <p:embed/>
                    <p:pic>
                      <p:nvPicPr>
                        <p:cNvPr id="0" name="图片 73"/>
                        <p:cNvPicPr/>
                        <p:nvPr/>
                      </p:nvPicPr>
                      <p:blipFill>
                        <a:blip r:embed="rId4"/>
                        <a:stretch>
                          <a:fillRect/>
                        </a:stretch>
                      </p:blipFill>
                      <p:spPr>
                        <a:xfrm>
                          <a:off x="6374" y="3521"/>
                          <a:ext cx="1219" cy="497"/>
                        </a:xfrm>
                        <a:prstGeom prst="rect">
                          <a:avLst/>
                        </a:prstGeom>
                      </p:spPr>
                    </p:pic>
                  </p:oleObj>
                </mc:Fallback>
              </mc:AlternateContent>
            </a:graphicData>
          </a:graphic>
        </p:graphicFrame>
        <p:graphicFrame>
          <p:nvGraphicFramePr>
            <p:cNvPr id="75" name="对象 74"/>
            <p:cNvGraphicFramePr/>
            <p:nvPr/>
          </p:nvGraphicFramePr>
          <p:xfrm>
            <a:off x="13599" y="3058"/>
            <a:ext cx="3302" cy="1422"/>
          </p:xfrm>
          <a:graphic>
            <a:graphicData uri="http://schemas.openxmlformats.org/presentationml/2006/ole">
              <mc:AlternateContent xmlns:mc="http://schemas.openxmlformats.org/markup-compatibility/2006">
                <mc:Choice xmlns:v="urn:schemas-microsoft-com:vml" Requires="v">
                  <p:oleObj spid="_x0000_s76" name="" r:id="rId5" imgW="1748790" imgH="763905" progId="Equation.DSMT4">
                    <p:embed/>
                  </p:oleObj>
                </mc:Choice>
                <mc:Fallback>
                  <p:oleObj name="" r:id="rId5" imgW="1748790" imgH="763905" progId="Equation.DSMT4">
                    <p:embed/>
                    <p:pic>
                      <p:nvPicPr>
                        <p:cNvPr id="0" name="图片 75"/>
                        <p:cNvPicPr/>
                        <p:nvPr/>
                      </p:nvPicPr>
                      <p:blipFill>
                        <a:blip r:embed="rId6"/>
                        <a:stretch>
                          <a:fillRect/>
                        </a:stretch>
                      </p:blipFill>
                      <p:spPr>
                        <a:xfrm>
                          <a:off x="13599" y="3058"/>
                          <a:ext cx="3302" cy="1422"/>
                        </a:xfrm>
                        <a:prstGeom prst="rect">
                          <a:avLst/>
                        </a:prstGeom>
                      </p:spPr>
                    </p:pic>
                  </p:oleObj>
                </mc:Fallback>
              </mc:AlternateContent>
            </a:graphicData>
          </a:graphic>
        </p:graphicFrame>
        <p:graphicFrame>
          <p:nvGraphicFramePr>
            <p:cNvPr id="77" name="对象 76"/>
            <p:cNvGraphicFramePr/>
            <p:nvPr/>
          </p:nvGraphicFramePr>
          <p:xfrm>
            <a:off x="9007" y="3558"/>
            <a:ext cx="334" cy="508"/>
          </p:xfrm>
          <a:graphic>
            <a:graphicData uri="http://schemas.openxmlformats.org/presentationml/2006/ole">
              <mc:AlternateContent xmlns:mc="http://schemas.openxmlformats.org/markup-compatibility/2006">
                <mc:Choice xmlns:v="urn:schemas-microsoft-com:vml" Requires="v">
                  <p:oleObj spid="_x0000_s78" name="" r:id="rId7" imgW="212090" imgH="322580" progId="Equation.DSMT4">
                    <p:embed/>
                  </p:oleObj>
                </mc:Choice>
                <mc:Fallback>
                  <p:oleObj name="" r:id="rId7" imgW="212090" imgH="322580" progId="Equation.DSMT4">
                    <p:embed/>
                    <p:pic>
                      <p:nvPicPr>
                        <p:cNvPr id="0" name="图片 27"/>
                        <p:cNvPicPr/>
                        <p:nvPr/>
                      </p:nvPicPr>
                      <p:blipFill>
                        <a:blip r:embed="rId8"/>
                        <a:stretch>
                          <a:fillRect/>
                        </a:stretch>
                      </p:blipFill>
                      <p:spPr>
                        <a:xfrm>
                          <a:off x="9007" y="3558"/>
                          <a:ext cx="334" cy="508"/>
                        </a:xfrm>
                        <a:prstGeom prst="rect">
                          <a:avLst/>
                        </a:prstGeom>
                      </p:spPr>
                    </p:pic>
                  </p:oleObj>
                </mc:Fallback>
              </mc:AlternateContent>
            </a:graphicData>
          </a:graphic>
        </p:graphicFrame>
        <p:graphicFrame>
          <p:nvGraphicFramePr>
            <p:cNvPr id="79" name="对象 78"/>
            <p:cNvGraphicFramePr/>
            <p:nvPr/>
          </p:nvGraphicFramePr>
          <p:xfrm>
            <a:off x="2865" y="4379"/>
            <a:ext cx="3678" cy="656"/>
          </p:xfrm>
          <a:graphic>
            <a:graphicData uri="http://schemas.openxmlformats.org/presentationml/2006/ole">
              <mc:AlternateContent xmlns:mc="http://schemas.openxmlformats.org/markup-compatibility/2006">
                <mc:Choice xmlns:v="urn:schemas-microsoft-com:vml" Requires="v">
                  <p:oleObj spid="_x0000_s80" name="" r:id="rId9" imgW="2145030" imgH="403860" progId="Equation.DSMT4">
                    <p:embed/>
                  </p:oleObj>
                </mc:Choice>
                <mc:Fallback>
                  <p:oleObj name="" r:id="rId9" imgW="2145030" imgH="403860" progId="Equation.DSMT4">
                    <p:embed/>
                    <p:pic>
                      <p:nvPicPr>
                        <p:cNvPr id="0" name="图片 79"/>
                        <p:cNvPicPr/>
                        <p:nvPr/>
                      </p:nvPicPr>
                      <p:blipFill>
                        <a:blip r:embed="rId10"/>
                        <a:stretch>
                          <a:fillRect/>
                        </a:stretch>
                      </p:blipFill>
                      <p:spPr>
                        <a:xfrm>
                          <a:off x="2865" y="4379"/>
                          <a:ext cx="3678" cy="656"/>
                        </a:xfrm>
                        <a:prstGeom prst="rect">
                          <a:avLst/>
                        </a:prstGeom>
                      </p:spPr>
                    </p:pic>
                  </p:oleObj>
                </mc:Fallback>
              </mc:AlternateContent>
            </a:graphicData>
          </a:graphic>
        </p:graphicFrame>
        <p:graphicFrame>
          <p:nvGraphicFramePr>
            <p:cNvPr id="81" name="对象 80"/>
            <p:cNvGraphicFramePr/>
            <p:nvPr/>
          </p:nvGraphicFramePr>
          <p:xfrm>
            <a:off x="7708" y="4501"/>
            <a:ext cx="269" cy="390"/>
          </p:xfrm>
          <a:graphic>
            <a:graphicData uri="http://schemas.openxmlformats.org/presentationml/2006/ole">
              <mc:AlternateContent xmlns:mc="http://schemas.openxmlformats.org/markup-compatibility/2006">
                <mc:Choice xmlns:v="urn:schemas-microsoft-com:vml" Requires="v">
                  <p:oleObj spid="_x0000_s82" name="" r:id="rId11" imgW="271780" imgH="300355" progId="Equation.DSMT4">
                    <p:embed/>
                  </p:oleObj>
                </mc:Choice>
                <mc:Fallback>
                  <p:oleObj name="" r:id="rId11" imgW="271780" imgH="300355" progId="Equation.DSMT4">
                    <p:embed/>
                    <p:pic>
                      <p:nvPicPr>
                        <p:cNvPr id="0" name="图片 81"/>
                        <p:cNvPicPr/>
                        <p:nvPr/>
                      </p:nvPicPr>
                      <p:blipFill>
                        <a:blip r:embed="rId12"/>
                        <a:stretch>
                          <a:fillRect/>
                        </a:stretch>
                      </p:blipFill>
                      <p:spPr>
                        <a:xfrm>
                          <a:off x="7708" y="4501"/>
                          <a:ext cx="269" cy="390"/>
                        </a:xfrm>
                        <a:prstGeom prst="rect">
                          <a:avLst/>
                        </a:prstGeom>
                      </p:spPr>
                    </p:pic>
                  </p:oleObj>
                </mc:Fallback>
              </mc:AlternateContent>
            </a:graphicData>
          </a:graphic>
        </p:graphicFrame>
        <p:graphicFrame>
          <p:nvGraphicFramePr>
            <p:cNvPr id="85" name="对象 84"/>
            <p:cNvGraphicFramePr/>
            <p:nvPr/>
          </p:nvGraphicFramePr>
          <p:xfrm>
            <a:off x="10060" y="4247"/>
            <a:ext cx="456" cy="818"/>
          </p:xfrm>
          <a:graphic>
            <a:graphicData uri="http://schemas.openxmlformats.org/presentationml/2006/ole">
              <mc:AlternateContent xmlns:mc="http://schemas.openxmlformats.org/markup-compatibility/2006">
                <mc:Choice xmlns:v="urn:schemas-microsoft-com:vml" Requires="v">
                  <p:oleObj spid="_x0000_s86" name="" r:id="rId13" imgW="271780" imgH="400050" progId="Equation.DSMT4">
                    <p:embed/>
                  </p:oleObj>
                </mc:Choice>
                <mc:Fallback>
                  <p:oleObj name="" r:id="rId13" imgW="271780" imgH="400050" progId="Equation.DSMT4">
                    <p:embed/>
                    <p:pic>
                      <p:nvPicPr>
                        <p:cNvPr id="0" name="图片 85"/>
                        <p:cNvPicPr/>
                        <p:nvPr/>
                      </p:nvPicPr>
                      <p:blipFill>
                        <a:blip r:embed="rId14"/>
                        <a:stretch>
                          <a:fillRect/>
                        </a:stretch>
                      </p:blipFill>
                      <p:spPr>
                        <a:xfrm>
                          <a:off x="10060" y="4247"/>
                          <a:ext cx="456" cy="818"/>
                        </a:xfrm>
                        <a:prstGeom prst="rect">
                          <a:avLst/>
                        </a:prstGeom>
                      </p:spPr>
                    </p:pic>
                  </p:oleObj>
                </mc:Fallback>
              </mc:AlternateContent>
            </a:graphicData>
          </a:graphic>
        </p:graphicFrame>
        <p:graphicFrame>
          <p:nvGraphicFramePr>
            <p:cNvPr id="87" name="对象 86"/>
            <p:cNvGraphicFramePr/>
            <p:nvPr/>
          </p:nvGraphicFramePr>
          <p:xfrm>
            <a:off x="11695" y="4321"/>
            <a:ext cx="185" cy="590"/>
          </p:xfrm>
          <a:graphic>
            <a:graphicData uri="http://schemas.openxmlformats.org/presentationml/2006/ole">
              <mc:AlternateContent xmlns:mc="http://schemas.openxmlformats.org/markup-compatibility/2006">
                <mc:Choice xmlns:v="urn:schemas-microsoft-com:vml" Requires="v">
                  <p:oleObj spid="_x0000_s88" name="" r:id="rId15" imgW="130175" imgH="316865" progId="Equation.DSMT4">
                    <p:embed/>
                  </p:oleObj>
                </mc:Choice>
                <mc:Fallback>
                  <p:oleObj name="" r:id="rId15" imgW="130175" imgH="316865" progId="Equation.DSMT4">
                    <p:embed/>
                    <p:pic>
                      <p:nvPicPr>
                        <p:cNvPr id="0" name="图片 87"/>
                        <p:cNvPicPr/>
                        <p:nvPr/>
                      </p:nvPicPr>
                      <p:blipFill>
                        <a:blip r:embed="rId16"/>
                        <a:stretch>
                          <a:fillRect/>
                        </a:stretch>
                      </p:blipFill>
                      <p:spPr>
                        <a:xfrm>
                          <a:off x="11695" y="4321"/>
                          <a:ext cx="185" cy="590"/>
                        </a:xfrm>
                        <a:prstGeom prst="rect">
                          <a:avLst/>
                        </a:prstGeom>
                      </p:spPr>
                    </p:pic>
                  </p:oleObj>
                </mc:Fallback>
              </mc:AlternateContent>
            </a:graphicData>
          </a:graphic>
        </p:graphicFrame>
        <p:graphicFrame>
          <p:nvGraphicFramePr>
            <p:cNvPr id="89" name="对象 88"/>
            <p:cNvGraphicFramePr/>
            <p:nvPr/>
          </p:nvGraphicFramePr>
          <p:xfrm>
            <a:off x="14598" y="4227"/>
            <a:ext cx="847" cy="858"/>
          </p:xfrm>
          <a:graphic>
            <a:graphicData uri="http://schemas.openxmlformats.org/presentationml/2006/ole">
              <mc:AlternateContent xmlns:mc="http://schemas.openxmlformats.org/markup-compatibility/2006">
                <mc:Choice xmlns:v="urn:schemas-microsoft-com:vml" Requires="v">
                  <p:oleObj spid="_x0000_s90" name="" r:id="rId17" imgW="368935" imgH="433070" progId="Equation.DSMT4">
                    <p:embed/>
                  </p:oleObj>
                </mc:Choice>
                <mc:Fallback>
                  <p:oleObj name="" r:id="rId17" imgW="368935" imgH="433070" progId="Equation.DSMT4">
                    <p:embed/>
                    <p:pic>
                      <p:nvPicPr>
                        <p:cNvPr id="0" name="图片 89"/>
                        <p:cNvPicPr/>
                        <p:nvPr/>
                      </p:nvPicPr>
                      <p:blipFill>
                        <a:blip r:embed="rId18"/>
                        <a:stretch>
                          <a:fillRect/>
                        </a:stretch>
                      </p:blipFill>
                      <p:spPr>
                        <a:xfrm>
                          <a:off x="14598" y="4227"/>
                          <a:ext cx="847" cy="858"/>
                        </a:xfrm>
                        <a:prstGeom prst="rect">
                          <a:avLst/>
                        </a:prstGeom>
                      </p:spPr>
                    </p:pic>
                  </p:oleObj>
                </mc:Fallback>
              </mc:AlternateContent>
            </a:graphicData>
          </a:graphic>
        </p:graphicFrame>
        <p:graphicFrame>
          <p:nvGraphicFramePr>
            <p:cNvPr id="93" name="对象 92"/>
            <p:cNvGraphicFramePr/>
            <p:nvPr/>
          </p:nvGraphicFramePr>
          <p:xfrm>
            <a:off x="2909" y="5350"/>
            <a:ext cx="340" cy="564"/>
          </p:xfrm>
          <a:graphic>
            <a:graphicData uri="http://schemas.openxmlformats.org/presentationml/2006/ole">
              <mc:AlternateContent xmlns:mc="http://schemas.openxmlformats.org/markup-compatibility/2006">
                <mc:Choice xmlns:v="urn:schemas-microsoft-com:vml" Requires="v">
                  <p:oleObj spid="_x0000_s94" name="" r:id="rId19" imgW="188595" imgH="298450" progId="Equation.DSMT4">
                    <p:embed/>
                  </p:oleObj>
                </mc:Choice>
                <mc:Fallback>
                  <p:oleObj name="" r:id="rId19" imgW="188595" imgH="298450" progId="Equation.DSMT4">
                    <p:embed/>
                    <p:pic>
                      <p:nvPicPr>
                        <p:cNvPr id="0" name="图片 93"/>
                        <p:cNvPicPr/>
                        <p:nvPr/>
                      </p:nvPicPr>
                      <p:blipFill>
                        <a:blip r:embed="rId20"/>
                        <a:stretch>
                          <a:fillRect/>
                        </a:stretch>
                      </p:blipFill>
                      <p:spPr>
                        <a:xfrm>
                          <a:off x="2909" y="5350"/>
                          <a:ext cx="340" cy="564"/>
                        </a:xfrm>
                        <a:prstGeom prst="rect">
                          <a:avLst/>
                        </a:prstGeom>
                      </p:spPr>
                    </p:pic>
                  </p:oleObj>
                </mc:Fallback>
              </mc:AlternateContent>
            </a:graphicData>
          </a:graphic>
        </p:graphicFrame>
        <p:graphicFrame>
          <p:nvGraphicFramePr>
            <p:cNvPr id="95" name="对象 94"/>
            <p:cNvGraphicFramePr/>
            <p:nvPr/>
          </p:nvGraphicFramePr>
          <p:xfrm>
            <a:off x="6374" y="5245"/>
            <a:ext cx="496" cy="672"/>
          </p:xfrm>
          <a:graphic>
            <a:graphicData uri="http://schemas.openxmlformats.org/presentationml/2006/ole">
              <mc:AlternateContent xmlns:mc="http://schemas.openxmlformats.org/markup-compatibility/2006">
                <mc:Choice xmlns:v="urn:schemas-microsoft-com:vml" Requires="v">
                  <p:oleObj spid="_x0000_s96" name="" r:id="rId21" imgW="258445" imgH="393700" progId="Equation.DSMT4">
                    <p:embed/>
                  </p:oleObj>
                </mc:Choice>
                <mc:Fallback>
                  <p:oleObj name="" r:id="rId21" imgW="258445" imgH="393700" progId="Equation.DSMT4">
                    <p:embed/>
                    <p:pic>
                      <p:nvPicPr>
                        <p:cNvPr id="0" name="图片 95"/>
                        <p:cNvPicPr/>
                        <p:nvPr/>
                      </p:nvPicPr>
                      <p:blipFill>
                        <a:blip r:embed="rId22"/>
                        <a:stretch>
                          <a:fillRect/>
                        </a:stretch>
                      </p:blipFill>
                      <p:spPr>
                        <a:xfrm>
                          <a:off x="6374" y="5245"/>
                          <a:ext cx="496" cy="672"/>
                        </a:xfrm>
                        <a:prstGeom prst="rect">
                          <a:avLst/>
                        </a:prstGeom>
                      </p:spPr>
                    </p:pic>
                  </p:oleObj>
                </mc:Fallback>
              </mc:AlternateContent>
            </a:graphicData>
          </a:graphic>
        </p:graphicFrame>
        <p:graphicFrame>
          <p:nvGraphicFramePr>
            <p:cNvPr id="2" name="对象 1"/>
            <p:cNvGraphicFramePr/>
            <p:nvPr/>
          </p:nvGraphicFramePr>
          <p:xfrm>
            <a:off x="12488" y="5141"/>
            <a:ext cx="399" cy="814"/>
          </p:xfrm>
          <a:graphic>
            <a:graphicData uri="http://schemas.openxmlformats.org/presentationml/2006/ole">
              <mc:AlternateContent xmlns:mc="http://schemas.openxmlformats.org/markup-compatibility/2006">
                <mc:Choice xmlns:v="urn:schemas-microsoft-com:vml" Requires="v">
                  <p:oleObj spid="_x0000_s3" name="" r:id="rId23" imgW="269240" imgH="480695" progId="Equation.DSMT4">
                    <p:embed/>
                  </p:oleObj>
                </mc:Choice>
                <mc:Fallback>
                  <p:oleObj name="" r:id="rId23" imgW="269240" imgH="480695" progId="Equation.DSMT4">
                    <p:embed/>
                    <p:pic>
                      <p:nvPicPr>
                        <p:cNvPr id="0" name="图片 2"/>
                        <p:cNvPicPr/>
                        <p:nvPr/>
                      </p:nvPicPr>
                      <p:blipFill>
                        <a:blip r:embed="rId24"/>
                        <a:stretch>
                          <a:fillRect/>
                        </a:stretch>
                      </p:blipFill>
                      <p:spPr>
                        <a:xfrm>
                          <a:off x="12488" y="5141"/>
                          <a:ext cx="399" cy="814"/>
                        </a:xfrm>
                        <a:prstGeom prst="rect">
                          <a:avLst/>
                        </a:prstGeom>
                      </p:spPr>
                    </p:pic>
                  </p:oleObj>
                </mc:Fallback>
              </mc:AlternateContent>
            </a:graphicData>
          </a:graphic>
        </p:graphicFrame>
        <p:graphicFrame>
          <p:nvGraphicFramePr>
            <p:cNvPr id="4" name="对象 3"/>
            <p:cNvGraphicFramePr/>
            <p:nvPr/>
          </p:nvGraphicFramePr>
          <p:xfrm>
            <a:off x="13474" y="5350"/>
            <a:ext cx="2451" cy="627"/>
          </p:xfrm>
          <a:graphic>
            <a:graphicData uri="http://schemas.openxmlformats.org/presentationml/2006/ole">
              <mc:AlternateContent xmlns:mc="http://schemas.openxmlformats.org/markup-compatibility/2006">
                <mc:Choice xmlns:v="urn:schemas-microsoft-com:vml" Requires="v">
                  <p:oleObj spid="_x0000_s6" name="" r:id="rId25" imgW="1456690" imgH="374015" progId="Equation.DSMT4">
                    <p:embed/>
                  </p:oleObj>
                </mc:Choice>
                <mc:Fallback>
                  <p:oleObj name="" r:id="rId25" imgW="1456690" imgH="374015" progId="Equation.DSMT4">
                    <p:embed/>
                    <p:pic>
                      <p:nvPicPr>
                        <p:cNvPr id="0" name="图片 5"/>
                        <p:cNvPicPr/>
                        <p:nvPr/>
                      </p:nvPicPr>
                      <p:blipFill>
                        <a:blip r:embed="rId26"/>
                        <a:stretch>
                          <a:fillRect/>
                        </a:stretch>
                      </p:blipFill>
                      <p:spPr>
                        <a:xfrm>
                          <a:off x="13474" y="5350"/>
                          <a:ext cx="2451" cy="627"/>
                        </a:xfrm>
                        <a:prstGeom prst="rect">
                          <a:avLst/>
                        </a:prstGeom>
                      </p:spPr>
                    </p:pic>
                  </p:oleObj>
                </mc:Fallback>
              </mc:AlternateContent>
            </a:graphicData>
          </a:graphic>
        </p:graphicFrame>
        <p:graphicFrame>
          <p:nvGraphicFramePr>
            <p:cNvPr id="7" name="对象 6"/>
            <p:cNvGraphicFramePr/>
            <p:nvPr/>
          </p:nvGraphicFramePr>
          <p:xfrm>
            <a:off x="5426" y="5914"/>
            <a:ext cx="5990" cy="1243"/>
          </p:xfrm>
          <a:graphic>
            <a:graphicData uri="http://schemas.openxmlformats.org/presentationml/2006/ole">
              <mc:AlternateContent xmlns:mc="http://schemas.openxmlformats.org/markup-compatibility/2006">
                <mc:Choice xmlns:v="urn:schemas-microsoft-com:vml" Requires="v">
                  <p:oleObj spid="_x0000_s8" name="" r:id="rId27" imgW="3914140" imgH="756920" progId="Equation.DSMT4">
                    <p:embed/>
                  </p:oleObj>
                </mc:Choice>
                <mc:Fallback>
                  <p:oleObj name="" r:id="rId27" imgW="3914140" imgH="756920" progId="Equation.DSMT4">
                    <p:embed/>
                    <p:pic>
                      <p:nvPicPr>
                        <p:cNvPr id="0" name="图片 7"/>
                        <p:cNvPicPr/>
                        <p:nvPr/>
                      </p:nvPicPr>
                      <p:blipFill>
                        <a:blip r:embed="rId28"/>
                        <a:stretch>
                          <a:fillRect/>
                        </a:stretch>
                      </p:blipFill>
                      <p:spPr>
                        <a:xfrm>
                          <a:off x="5426" y="5914"/>
                          <a:ext cx="5990" cy="1243"/>
                        </a:xfrm>
                        <a:prstGeom prst="rect">
                          <a:avLst/>
                        </a:prstGeom>
                      </p:spPr>
                    </p:pic>
                  </p:oleObj>
                </mc:Fallback>
              </mc:AlternateContent>
            </a:graphicData>
          </a:graphic>
        </p:graphicFrame>
      </p:grpSp>
      <p:sp>
        <p:nvSpPr>
          <p:cNvPr id="12" name="矩形 11"/>
          <p:cNvSpPr/>
          <p:nvPr/>
        </p:nvSpPr>
        <p:spPr bwMode="auto">
          <a:xfrm>
            <a:off x="1005205" y="993775"/>
            <a:ext cx="2531110" cy="424815"/>
          </a:xfrm>
          <a:prstGeom prst="rect">
            <a:avLst/>
          </a:prstGeom>
          <a:solidFill>
            <a:srgbClr val="335C80"/>
          </a:solidFill>
          <a:ln>
            <a:noFill/>
          </a:ln>
        </p:spPr>
        <p:txBody>
          <a:bodyPr vert="horz" wrap="square" lIns="91440" tIns="45720" rIns="91440" bIns="45720" numCol="1" rtlCol="0" anchor="t" anchorCtr="0" compatLnSpc="1"/>
          <a:p>
            <a:pPr algn="ctr"/>
            <a:r>
              <a:rPr lang="zh-CN" altLang="en-US" sz="2400" dirty="0">
                <a:solidFill>
                  <a:schemeClr val="bg1"/>
                </a:solidFill>
                <a:cs typeface="+mn-ea"/>
                <a:sym typeface="+mn-lt"/>
              </a:rPr>
              <a:t>多元线性拟合</a:t>
            </a:r>
            <a:endParaRPr lang="zh-CN" altLang="en-US"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50"/>
                                  </p:stCondLst>
                                  <p:childTnLst>
                                    <p:set>
                                      <p:cBhvr>
                                        <p:cTn id="6" dur="1" fill="hold">
                                          <p:stCondLst>
                                            <p:cond delay="0"/>
                                          </p:stCondLst>
                                        </p:cTn>
                                        <p:tgtEl>
                                          <p:spTgt spid="12"/>
                                        </p:tgtEl>
                                        <p:attrNameLst>
                                          <p:attrName>style.visibility</p:attrName>
                                        </p:attrNameLst>
                                      </p:cBhvr>
                                      <p:to>
                                        <p:strVal val="visible"/>
                                      </p:to>
                                    </p:set>
                                    <p:anim calcmode="lin" valueType="num">
                                      <p:cBhvr>
                                        <p:cTn id="7" dur="400" fill="hold"/>
                                        <p:tgtEl>
                                          <p:spTgt spid="12"/>
                                        </p:tgtEl>
                                        <p:attrNameLst>
                                          <p:attrName>ppt_w</p:attrName>
                                        </p:attrNameLst>
                                      </p:cBhvr>
                                      <p:tavLst>
                                        <p:tav tm="0">
                                          <p:val>
                                            <p:fltVal val="0"/>
                                          </p:val>
                                        </p:tav>
                                        <p:tav tm="100000">
                                          <p:val>
                                            <p:strVal val="#ppt_w"/>
                                          </p:val>
                                        </p:tav>
                                      </p:tavLst>
                                    </p:anim>
                                    <p:anim calcmode="lin" valueType="num">
                                      <p:cBhvr>
                                        <p:cTn id="8" dur="400" fill="hold"/>
                                        <p:tgtEl>
                                          <p:spTgt spid="12"/>
                                        </p:tgtEl>
                                        <p:attrNameLst>
                                          <p:attrName>ppt_h</p:attrName>
                                        </p:attrNameLst>
                                      </p:cBhvr>
                                      <p:tavLst>
                                        <p:tav tm="0">
                                          <p:val>
                                            <p:fltVal val="0"/>
                                          </p:val>
                                        </p:tav>
                                        <p:tav tm="100000">
                                          <p:val>
                                            <p:strVal val="#ppt_h"/>
                                          </p:val>
                                        </p:tav>
                                      </p:tavLst>
                                    </p:anim>
                                    <p:animEffect transition="in" filter="fade">
                                      <p:cBhvr>
                                        <p:cTn id="9" dur="400"/>
                                        <p:tgtEl>
                                          <p:spTgt spid="12"/>
                                        </p:tgtEl>
                                      </p:cBhvr>
                                    </p:animEffect>
                                  </p:childTnLst>
                                </p:cTn>
                              </p:par>
                            </p:childTnLst>
                          </p:cTn>
                        </p:par>
                        <p:par>
                          <p:cTn id="10" fill="hold">
                            <p:stCondLst>
                              <p:cond delay="85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down)">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5048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lvl="0" algn="l" defTabSz="457200">
              <a:buClrTx/>
              <a:buSzTx/>
              <a:buNone/>
            </a:pPr>
            <a:r>
              <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rPr>
              <a:t>02 曲线拟合</a:t>
            </a:r>
            <a:endParaRPr lang="en-US" altLang="zh-CN" sz="2500" b="1" dirty="0">
              <a:solidFill>
                <a:srgbClr val="325B7F"/>
              </a:solidFill>
              <a:latin typeface="SimSun" panose="02010600030101010101" pitchFamily="2" charset="-122"/>
              <a:ea typeface="SimSun" panose="02010600030101010101" pitchFamily="2" charset="-122"/>
              <a:cs typeface="SimSun" panose="02010600030101010101" pitchFamily="2" charset="-122"/>
              <a:sym typeface="+mn-lt"/>
            </a:endParaRPr>
          </a:p>
        </p:txBody>
      </p:sp>
      <p:grpSp>
        <p:nvGrpSpPr>
          <p:cNvPr id="17" name="组合 16"/>
          <p:cNvGrpSpPr/>
          <p:nvPr/>
        </p:nvGrpSpPr>
        <p:grpSpPr>
          <a:xfrm>
            <a:off x="451502" y="346748"/>
            <a:ext cx="467216" cy="467385"/>
            <a:chOff x="3437020" y="3157655"/>
            <a:chExt cx="863676" cy="863988"/>
          </a:xfrm>
        </p:grpSpPr>
        <p:sp>
          <p:nvSpPr>
            <p:cNvPr id="18" name="椭圆 17"/>
            <p:cNvSpPr>
              <a:spLocks noChangeArrowheads="1"/>
            </p:cNvSpPr>
            <p:nvPr/>
          </p:nvSpPr>
          <p:spPr bwMode="auto">
            <a:xfrm>
              <a:off x="3437020" y="3157655"/>
              <a:ext cx="863676" cy="863988"/>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mn-lt"/>
                <a:ea typeface="+mn-ea"/>
                <a:cs typeface="+mn-ea"/>
                <a:sym typeface="+mn-lt"/>
              </a:endParaRPr>
            </a:p>
          </p:txBody>
        </p:sp>
        <p:grpSp>
          <p:nvGrpSpPr>
            <p:cNvPr id="19" name="组合 18"/>
            <p:cNvGrpSpPr/>
            <p:nvPr/>
          </p:nvGrpSpPr>
          <p:grpSpPr>
            <a:xfrm>
              <a:off x="3603967" y="3301679"/>
              <a:ext cx="519264" cy="531741"/>
              <a:chOff x="9901117" y="2870043"/>
              <a:chExt cx="1094967" cy="1121277"/>
            </a:xfrm>
          </p:grpSpPr>
          <p:sp>
            <p:nvSpPr>
              <p:cNvPr id="20"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1"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2"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3"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sp>
            <p:nvSpPr>
              <p:cNvPr id="24" name="Freeform 9"/>
              <p:cNvSpPr>
                <a:spLocks noEditPoints="1"/>
              </p:cNvSpPr>
              <p:nvPr/>
            </p:nvSpPr>
            <p:spPr bwMode="auto">
              <a:xfrm>
                <a:off x="9901117" y="2953850"/>
                <a:ext cx="1094967" cy="103747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pPr defTabSz="457200"/>
                <a:endParaRPr lang="zh-CN" altLang="en-US" sz="1865">
                  <a:solidFill>
                    <a:prstClr val="black"/>
                  </a:solidFill>
                  <a:cs typeface="+mn-ea"/>
                  <a:sym typeface="+mn-lt"/>
                </a:endParaRPr>
              </a:p>
            </p:txBody>
          </p:sp>
        </p:grpSp>
      </p:grpSp>
      <p:sp>
        <p:nvSpPr>
          <p:cNvPr id="11" name="文本框 27"/>
          <p:cNvSpPr txBox="1"/>
          <p:nvPr/>
        </p:nvSpPr>
        <p:spPr>
          <a:xfrm>
            <a:off x="1426318" y="1424846"/>
            <a:ext cx="9513813" cy="4537543"/>
          </a:xfrm>
          <a:prstGeom prst="rect">
            <a:avLst/>
          </a:prstGeom>
          <a:solidFill>
            <a:schemeClr val="bg1">
              <a:lumMod val="95000"/>
            </a:schemeClr>
          </a:solidFill>
          <a:ln w="12700">
            <a:solidFill>
              <a:schemeClr val="accent1"/>
            </a:solidFill>
          </a:ln>
        </p:spPr>
        <p:txBody>
          <a:bodyPr wrap="square" lIns="91440" tIns="45720" rIns="91440" bIns="45720" rtlCol="0">
            <a:spAutoFit/>
          </a:bodyPr>
          <a:lstStyle/>
          <a:p>
            <a:pPr indent="719455">
              <a:lnSpc>
                <a:spcPct val="130000"/>
              </a:lnSpc>
            </a:pPr>
            <a:endParaRPr lang="zh-CN" altLang="en-US" sz="1600" dirty="0">
              <a:cs typeface="+mn-ea"/>
              <a:sym typeface="+mn-lt"/>
            </a:endParaRPr>
          </a:p>
        </p:txBody>
      </p:sp>
      <p:graphicFrame>
        <p:nvGraphicFramePr>
          <p:cNvPr id="15" name="对象 14"/>
          <p:cNvGraphicFramePr/>
          <p:nvPr/>
        </p:nvGraphicFramePr>
        <p:xfrm>
          <a:off x="1909445" y="2552065"/>
          <a:ext cx="3950970" cy="3283585"/>
        </p:xfrm>
        <a:graphic>
          <a:graphicData uri="http://schemas.openxmlformats.org/presentationml/2006/ole">
            <mc:AlternateContent xmlns:mc="http://schemas.openxmlformats.org/markup-compatibility/2006">
              <mc:Choice xmlns:v="urn:schemas-microsoft-com:vml" Requires="v">
                <p:oleObj spid="_x0000_s16" name="" r:id="rId1" imgW="3412490" imgH="2471420" progId="Equation.DSMT4">
                  <p:embed/>
                </p:oleObj>
              </mc:Choice>
              <mc:Fallback>
                <p:oleObj name="" r:id="rId1" imgW="3412490" imgH="2471420" progId="Equation.DSMT4">
                  <p:embed/>
                  <p:pic>
                    <p:nvPicPr>
                      <p:cNvPr id="0" name="图片 15"/>
                      <p:cNvPicPr/>
                      <p:nvPr/>
                    </p:nvPicPr>
                    <p:blipFill>
                      <a:blip r:embed="rId2"/>
                      <a:stretch>
                        <a:fillRect/>
                      </a:stretch>
                    </p:blipFill>
                    <p:spPr>
                      <a:xfrm>
                        <a:off x="1909445" y="2552065"/>
                        <a:ext cx="3950970" cy="3283585"/>
                      </a:xfrm>
                      <a:prstGeom prst="rect">
                        <a:avLst/>
                      </a:prstGeom>
                    </p:spPr>
                  </p:pic>
                </p:oleObj>
              </mc:Fallback>
            </mc:AlternateContent>
          </a:graphicData>
        </a:graphic>
      </p:graphicFrame>
      <p:sp>
        <p:nvSpPr>
          <p:cNvPr id="12" name="矩形 11"/>
          <p:cNvSpPr/>
          <p:nvPr/>
        </p:nvSpPr>
        <p:spPr bwMode="auto">
          <a:xfrm>
            <a:off x="1005205" y="993775"/>
            <a:ext cx="2531110" cy="424815"/>
          </a:xfrm>
          <a:prstGeom prst="rect">
            <a:avLst/>
          </a:prstGeom>
          <a:solidFill>
            <a:srgbClr val="335C80"/>
          </a:solidFill>
          <a:ln>
            <a:noFill/>
          </a:ln>
        </p:spPr>
        <p:txBody>
          <a:bodyPr vert="horz" wrap="square" lIns="91440" tIns="45720" rIns="91440" bIns="45720" numCol="1" rtlCol="0" anchor="t" anchorCtr="0" compatLnSpc="1"/>
          <a:p>
            <a:pPr algn="ctr"/>
            <a:r>
              <a:rPr lang="zh-CN" altLang="en-US" sz="2400" dirty="0">
                <a:solidFill>
                  <a:schemeClr val="bg1"/>
                </a:solidFill>
                <a:cs typeface="+mn-ea"/>
                <a:sym typeface="+mn-lt"/>
              </a:rPr>
              <a:t>多元线性拟合</a:t>
            </a:r>
            <a:endParaRPr lang="zh-CN" altLang="en-US" sz="2400" dirty="0">
              <a:solidFill>
                <a:schemeClr val="bg1"/>
              </a:solidFill>
              <a:cs typeface="+mn-ea"/>
              <a:sym typeface="+mn-lt"/>
            </a:endParaRPr>
          </a:p>
        </p:txBody>
      </p:sp>
      <p:grpSp>
        <p:nvGrpSpPr>
          <p:cNvPr id="3" name="组合 2"/>
          <p:cNvGrpSpPr/>
          <p:nvPr/>
        </p:nvGrpSpPr>
        <p:grpSpPr>
          <a:xfrm>
            <a:off x="1005205" y="1726565"/>
            <a:ext cx="10097770" cy="763270"/>
            <a:chOff x="1583" y="2719"/>
            <a:chExt cx="15902" cy="1202"/>
          </a:xfrm>
        </p:grpSpPr>
        <p:sp>
          <p:nvSpPr>
            <p:cNvPr id="2" name="文本框 1"/>
            <p:cNvSpPr txBox="1"/>
            <p:nvPr/>
          </p:nvSpPr>
          <p:spPr>
            <a:xfrm>
              <a:off x="1583" y="2719"/>
              <a:ext cx="15903" cy="1016"/>
            </a:xfrm>
            <a:prstGeom prst="rect">
              <a:avLst/>
            </a:prstGeom>
            <a:noFill/>
          </p:spPr>
          <p:txBody>
            <a:bodyPr wrap="none" rtlCol="0" anchor="t">
              <a:spAutoFit/>
            </a:bodyPr>
            <a:p>
              <a:pPr indent="619125" fontAlgn="auto">
                <a:lnSpc>
                  <a:spcPct val="150000"/>
                </a:lnSpc>
              </a:pPr>
              <a:r>
                <a:rPr lang="zh-CN" altLang="en-US" sz="2400" dirty="0" smtClean="0">
                  <a:latin typeface="SimSun" panose="02010600030101010101" pitchFamily="2" charset="-122"/>
                  <a:ea typeface="SimSun" panose="02010600030101010101" pitchFamily="2" charset="-122"/>
                  <a:sym typeface="+mn-ea"/>
                </a:rPr>
                <a:t>同样要令误差平方和                         最小，则对  求偏导</a:t>
              </a:r>
              <a:endParaRPr lang="zh-CN" altLang="en-US" sz="2400" dirty="0" smtClean="0">
                <a:latin typeface="SimSun" panose="02010600030101010101" pitchFamily="2" charset="-122"/>
                <a:ea typeface="SimSun" panose="02010600030101010101" pitchFamily="2" charset="-122"/>
                <a:sym typeface="+mn-ea"/>
              </a:endParaRPr>
            </a:p>
          </p:txBody>
        </p:sp>
        <p:graphicFrame>
          <p:nvGraphicFramePr>
            <p:cNvPr id="7" name="对象 6"/>
            <p:cNvGraphicFramePr/>
            <p:nvPr/>
          </p:nvGraphicFramePr>
          <p:xfrm>
            <a:off x="7122" y="2719"/>
            <a:ext cx="5830" cy="1202"/>
          </p:xfrm>
          <a:graphic>
            <a:graphicData uri="http://schemas.openxmlformats.org/presentationml/2006/ole">
              <mc:AlternateContent xmlns:mc="http://schemas.openxmlformats.org/markup-compatibility/2006">
                <mc:Choice xmlns:v="urn:schemas-microsoft-com:vml" Requires="v">
                  <p:oleObj spid="_x0000_s8" name="" r:id="rId3" imgW="3914140" imgH="756920" progId="Equation.DSMT4">
                    <p:embed/>
                  </p:oleObj>
                </mc:Choice>
                <mc:Fallback>
                  <p:oleObj name="" r:id="rId3" imgW="3914140" imgH="756920" progId="Equation.DSMT4">
                    <p:embed/>
                    <p:pic>
                      <p:nvPicPr>
                        <p:cNvPr id="0" name="图片 7"/>
                        <p:cNvPicPr/>
                        <p:nvPr/>
                      </p:nvPicPr>
                      <p:blipFill>
                        <a:blip r:embed="rId4"/>
                        <a:stretch>
                          <a:fillRect/>
                        </a:stretch>
                      </p:blipFill>
                      <p:spPr>
                        <a:xfrm>
                          <a:off x="7122" y="2719"/>
                          <a:ext cx="5830" cy="1202"/>
                        </a:xfrm>
                        <a:prstGeom prst="rect">
                          <a:avLst/>
                        </a:prstGeom>
                      </p:spPr>
                    </p:pic>
                  </p:oleObj>
                </mc:Fallback>
              </mc:AlternateContent>
            </a:graphicData>
          </a:graphic>
        </p:graphicFrame>
        <p:graphicFrame>
          <p:nvGraphicFramePr>
            <p:cNvPr id="9" name="对象 8"/>
            <p:cNvGraphicFramePr/>
            <p:nvPr/>
          </p:nvGraphicFramePr>
          <p:xfrm>
            <a:off x="15483" y="3039"/>
            <a:ext cx="380" cy="536"/>
          </p:xfrm>
          <a:graphic>
            <a:graphicData uri="http://schemas.openxmlformats.org/presentationml/2006/ole">
              <mc:AlternateContent xmlns:mc="http://schemas.openxmlformats.org/markup-compatibility/2006">
                <mc:Choice xmlns:v="urn:schemas-microsoft-com:vml" Requires="v">
                  <p:oleObj spid="_x0000_s10" name="" r:id="rId5" imgW="336550" imgH="351790" progId="Equation.DSMT4">
                    <p:embed/>
                  </p:oleObj>
                </mc:Choice>
                <mc:Fallback>
                  <p:oleObj name="" r:id="rId5" imgW="336550" imgH="351790" progId="Equation.DSMT4">
                    <p:embed/>
                    <p:pic>
                      <p:nvPicPr>
                        <p:cNvPr id="0" name="图片 9"/>
                        <p:cNvPicPr/>
                        <p:nvPr/>
                      </p:nvPicPr>
                      <p:blipFill>
                        <a:blip r:embed="rId6"/>
                        <a:stretch>
                          <a:fillRect/>
                        </a:stretch>
                      </p:blipFill>
                      <p:spPr>
                        <a:xfrm>
                          <a:off x="15483" y="3039"/>
                          <a:ext cx="380" cy="536"/>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ISPRING_PRESENTATION_TITLE" val="10913"/>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g30nvemc">
      <a:majorFont>
        <a:latin typeface="字魂59号-创粗黑"/>
        <a:ea typeface="字魂59号-创粗黑"/>
        <a:cs typeface=""/>
      </a:majorFont>
      <a:minorFont>
        <a:latin typeface="字魂59号-创粗黑"/>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3802</Words>
  <Application>WPS 演示</Application>
  <PresentationFormat>宽屏</PresentationFormat>
  <Paragraphs>289</Paragraphs>
  <Slides>38</Slides>
  <Notes>20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83</vt:i4>
      </vt:variant>
      <vt:variant>
        <vt:lpstr>幻灯片标题</vt:lpstr>
      </vt:variant>
      <vt:variant>
        <vt:i4>38</vt:i4>
      </vt:variant>
    </vt:vector>
  </HeadingPairs>
  <TitlesOfParts>
    <vt:vector size="137" baseType="lpstr">
      <vt:lpstr>Arial</vt:lpstr>
      <vt:lpstr>SimSun</vt:lpstr>
      <vt:lpstr>Wingdings</vt:lpstr>
      <vt:lpstr>Microsoft YaHei</vt:lpstr>
      <vt:lpstr>Arial Black</vt:lpstr>
      <vt:lpstr>Wingdings 2</vt:lpstr>
      <vt:lpstr>YouYuan</vt:lpstr>
      <vt:lpstr>Arial</vt:lpstr>
      <vt:lpstr>迷你简菱心</vt:lpstr>
      <vt:lpstr>Calibri</vt:lpstr>
      <vt:lpstr>Times New Roman</vt:lpstr>
      <vt:lpstr>字魂59号-创粗黑</vt:lpstr>
      <vt:lpstr>SimHei</vt:lpstr>
      <vt:lpstr>Arial Unicode MS</vt:lpstr>
      <vt:lpstr>DengXian</vt:lpstr>
      <vt:lpstr>A000120140530A99PPBG</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10913</dc:title>
  <dc:creator>Anzichen</dc:creator>
  <cp:lastModifiedBy>SHERMAN</cp:lastModifiedBy>
  <cp:revision>105</cp:revision>
  <dcterms:created xsi:type="dcterms:W3CDTF">2018-10-08T13:07:00Z</dcterms:created>
  <dcterms:modified xsi:type="dcterms:W3CDTF">2020-04-25T04:30:15Z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