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2"/>
  </p:notesMasterIdLst>
  <p:sldIdLst>
    <p:sldId id="256" r:id="rId2"/>
    <p:sldId id="257" r:id="rId3"/>
    <p:sldId id="258" r:id="rId4"/>
    <p:sldId id="30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9637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0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67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26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35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53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600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931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96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913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9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35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226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73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598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1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fold tree is residue level, atom tree is atom level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APL NOTE: For precision here, it’s actually a directed </a:t>
            </a:r>
            <a:r>
              <a:rPr lang="en" b="1"/>
              <a:t>tree</a:t>
            </a:r>
            <a:r>
              <a:rPr lang="en"/>
              <a:t>.  If you were to take all the directed edges in a DAG and replace them with undirected edges, it’d be ok for the resulting graph to have cycles.  e.g.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 = {V,E}; V = {a,b,c}; E = { (a,b), (b,c), (a,c) 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 is a DAG, but the undirected version, G’ = {V,E’}, E’ = { {a,b}, {b,c}, {a,c} } has a cycle.</a:t>
            </a:r>
          </a:p>
        </p:txBody>
      </p:sp>
    </p:spTree>
    <p:extLst>
      <p:ext uri="{BB962C8B-B14F-4D97-AF65-F5344CB8AC3E}">
        <p14:creationId xmlns:p14="http://schemas.microsoft.com/office/powerpoint/2010/main" val="2141694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410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455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84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879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12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25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27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656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81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1127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517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935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64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40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8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3343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  <p:extLst>
      <p:ext uri="{BB962C8B-B14F-4D97-AF65-F5344CB8AC3E}">
        <p14:creationId xmlns:p14="http://schemas.microsoft.com/office/powerpoint/2010/main" val="2133956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  <p:extLst>
      <p:ext uri="{BB962C8B-B14F-4D97-AF65-F5344CB8AC3E}">
        <p14:creationId xmlns:p14="http://schemas.microsoft.com/office/powerpoint/2010/main" val="286960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  <p:extLst>
      <p:ext uri="{BB962C8B-B14F-4D97-AF65-F5344CB8AC3E}">
        <p14:creationId xmlns:p14="http://schemas.microsoft.com/office/powerpoint/2010/main" val="18495125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  <p:extLst>
      <p:ext uri="{BB962C8B-B14F-4D97-AF65-F5344CB8AC3E}">
        <p14:creationId xmlns:p14="http://schemas.microsoft.com/office/powerpoint/2010/main" val="20789699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  <p:extLst>
      <p:ext uri="{BB962C8B-B14F-4D97-AF65-F5344CB8AC3E}">
        <p14:creationId xmlns:p14="http://schemas.microsoft.com/office/powerpoint/2010/main" val="1688323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overlooked - we have a cycle in a sidechain but no way of ensuring it gets closed when we update coords</a:t>
            </a:r>
          </a:p>
        </p:txBody>
      </p:sp>
    </p:spTree>
    <p:extLst>
      <p:ext uri="{BB962C8B-B14F-4D97-AF65-F5344CB8AC3E}">
        <p14:creationId xmlns:p14="http://schemas.microsoft.com/office/powerpoint/2010/main" val="9579057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APL NOTE: Can you give and walk through working code that creates these two fold trees as examples?  I would like the students to have a reference point for how to create fold trees since that’s going to be an important part of the lab they’ll be performing.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E.g.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core::kinematics::FoldTree ft;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ft.add_edge( 1, 15, core::kinematics::Edge::PEPTIDE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ft.add_edge( 15, 20, core::kinematics::Edge::PEPTIDE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ft.add_edge( 15, 27, 1 );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ft.add_edge( 27, 21, core::kinematics::Edge::PEPTIDE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ft.add_edge( 27, 52, core::kinematics::Edge::PEPTIDE 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Here it is worth pointing out that, by convention, the cutpoint is at residue 20 -- even though you might think that it’d be more accurate to say the cutpoint is between residue 20 and residue 21.</a:t>
            </a:r>
          </a:p>
        </p:txBody>
      </p:sp>
    </p:spTree>
    <p:extLst>
      <p:ext uri="{BB962C8B-B14F-4D97-AF65-F5344CB8AC3E}">
        <p14:creationId xmlns:p14="http://schemas.microsoft.com/office/powerpoint/2010/main" val="19836819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526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577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03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678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06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7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how do we know what direction to move in? </a:t>
            </a:r>
          </a:p>
        </p:txBody>
      </p:sp>
    </p:spTree>
    <p:extLst>
      <p:ext uri="{BB962C8B-B14F-4D97-AF65-F5344CB8AC3E}">
        <p14:creationId xmlns:p14="http://schemas.microsoft.com/office/powerpoint/2010/main" val="92439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70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3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334226"/>
            <a:ext cx="7314320" cy="4116299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6250" y="1157100"/>
            <a:ext cx="4038599" cy="53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8200" y="1156875"/>
            <a:ext cx="4038599" cy="53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9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6" name="Shape 76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title" idx="3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9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83" name="Shape 8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 txBox="1">
            <a:spLocks noGrp="1"/>
          </p:cNvSpPr>
          <p:nvPr>
            <p:ph type="title" idx="2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>
            <a:off x="8964665" y="6165014"/>
            <a:ext cx="1878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854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362850"/>
            <a:ext cx="8229600" cy="47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94"/>
            <a:ext cx="3409812" cy="2810236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362850"/>
            <a:ext cx="8229600" cy="47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 rot="10800000">
            <a:off x="5734187" y="4047858"/>
            <a:ext cx="3409812" cy="2810236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4: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FoldTree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685800" y="3644748"/>
            <a:ext cx="6172200" cy="9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Presented by Hua Bai</a:t>
            </a:r>
          </a:p>
          <a:p>
            <a:pPr lvl="0"/>
            <a:r>
              <a:rPr lang="en" sz="2000" i="1" dirty="0">
                <a:rtl val="0"/>
              </a:rPr>
              <a:t>Original Slides by</a:t>
            </a:r>
            <a:r>
              <a:rPr lang="en-US" sz="2000" i="1" dirty="0"/>
              <a:t> </a:t>
            </a:r>
            <a:r>
              <a:rPr lang="en" sz="2000" i="1" dirty="0" smtClean="0"/>
              <a:t>Rebecca </a:t>
            </a:r>
            <a:r>
              <a:rPr lang="en" sz="2000" i="1" dirty="0"/>
              <a:t>Alford and Steven Lewis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500" y="4507247"/>
            <a:ext cx="218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EFEDE2"/>
              </a:buClr>
              <a:buSzPct val="100000"/>
            </a:pPr>
            <a:r>
              <a:rPr lang="en-US" sz="2400" dirty="0">
                <a:solidFill>
                  <a:srgbClr val="EFEDE2"/>
                </a:solidFill>
              </a:rPr>
              <a:t>Aug</a:t>
            </a:r>
            <a:r>
              <a:rPr lang="en" sz="2400" dirty="0">
                <a:solidFill>
                  <a:srgbClr val="EFEDE2"/>
                </a:solidFill>
              </a:rPr>
              <a:t> </a:t>
            </a:r>
            <a:r>
              <a:rPr lang="en-US" sz="2400" dirty="0">
                <a:solidFill>
                  <a:srgbClr val="EFEDE2"/>
                </a:solidFill>
              </a:rPr>
              <a:t>30</a:t>
            </a:r>
            <a:r>
              <a:rPr lang="en" sz="2400" baseline="30000" dirty="0" err="1">
                <a:solidFill>
                  <a:srgbClr val="EFEDE2"/>
                </a:solidFill>
              </a:rPr>
              <a:t>th</a:t>
            </a:r>
            <a:r>
              <a:rPr lang="en" sz="2400" dirty="0">
                <a:solidFill>
                  <a:srgbClr val="EFEDE2"/>
                </a:solidFill>
              </a:rPr>
              <a:t>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8414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Internal Coordinates’ Consequence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57200" y="990600"/>
            <a:ext cx="7950299" cy="529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dk2"/>
                </a:solidFill>
              </a:rPr>
              <a:t>Effects: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Changes in one residue propagate downstream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Small changes in internal coordinates result in large changes in cartesian coordinates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Sometimes pro, sometimes con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200" y="3024250"/>
            <a:ext cx="3247748" cy="217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278" y="3584311"/>
            <a:ext cx="1520321" cy="306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 rot="1632628">
            <a:off x="4094272" y="4489275"/>
            <a:ext cx="1083846" cy="4903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193799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Fold: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193799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How To Fold: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Start at the root atom and update its coordinates using </a:t>
            </a:r>
            <a:r>
              <a:rPr lang="en" sz="2400" dirty="0" err="1">
                <a:latin typeface="Courier New"/>
                <a:ea typeface="Courier New"/>
                <a:cs typeface="Courier New"/>
                <a:sym typeface="Courier New"/>
              </a:rPr>
              <a:t>update_xyz_coords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( root )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/>
          <p:nvPr/>
        </p:nvCxnSpPr>
        <p:spPr>
          <a:xfrm flipH="1">
            <a:off x="1592100" y="1373650"/>
            <a:ext cx="414299" cy="230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1930200" y="1079400"/>
            <a:ext cx="920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Root</a:t>
            </a:r>
          </a:p>
        </p:txBody>
      </p:sp>
      <p:sp>
        <p:nvSpPr>
          <p:cNvPr id="183" name="Shape 183"/>
          <p:cNvSpPr/>
          <p:nvPr/>
        </p:nvSpPr>
        <p:spPr>
          <a:xfrm>
            <a:off x="1265725" y="1536600"/>
            <a:ext cx="414299" cy="373499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607800" cy="543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Fold: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Start at the root atom and update its coordinates using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update_xyz_coords( root 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Update the coordinates of its children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261650" y="22077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722999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Fold: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Start at the root atom and update its coordinates using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update_xyz_coords( root 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Update the coordinates of its children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Traverse the tree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90825" y="25975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607875" y="21285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6195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To Fold: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Start at the root atom and update its coordinates using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update_xyz_coords( root 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Update the coordinates of its children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Traverse the tree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519925" y="29872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860775" y="18753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5388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198825" y="214000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281100" y="36007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791999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106775" y="24276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509700" y="41341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6078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190825" y="45928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77675" y="25110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650575" y="53896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777675" y="457380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6654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777675" y="25110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777675" y="457380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861725" y="49222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540625" y="596970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106775" y="53166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far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Managing changes to the code (Git)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How to test your code is working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Building your first Rosetta protocol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Move by manually setting phi/psi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CC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09" name="Shape 109"/>
          <p:cNvSpPr txBox="1"/>
          <p:nvPr/>
        </p:nvSpPr>
        <p:spPr>
          <a:xfrm>
            <a:off x="457200" y="3516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50" b="1">
                <a:solidFill>
                  <a:srgbClr val="073763"/>
                </a:solidFill>
              </a:rPr>
              <a:t>In this Lab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30200" y="2990075"/>
            <a:ext cx="7877399" cy="7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CC0000"/>
                </a:solidFill>
              </a:rPr>
              <a:t>Macromolecular modeling requires more sophisticated sampling moves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57200" y="4185100"/>
            <a:ext cx="8229600" cy="14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1F497D"/>
              </a:buClr>
              <a:buSzPct val="100000"/>
              <a:buChar char="●"/>
            </a:pPr>
            <a:r>
              <a:rPr lang="en-US" sz="2400" dirty="0">
                <a:solidFill>
                  <a:srgbClr val="1F497D"/>
                </a:solidFill>
                <a:latin typeface="+mn-lt"/>
              </a:rPr>
              <a:t>H</a:t>
            </a:r>
            <a:r>
              <a:rPr lang="en" sz="2400" dirty="0" smtClean="0">
                <a:solidFill>
                  <a:srgbClr val="1F497D"/>
                </a:solidFill>
                <a:latin typeface="+mn-lt"/>
              </a:rPr>
              <a:t>ow internal coordinates are used in Rosetta’s molecular representation</a:t>
            </a:r>
          </a:p>
          <a:p>
            <a:pPr marL="457200" lvl="0" indent="-381000" rtl="0">
              <a:spcBef>
                <a:spcPts val="0"/>
              </a:spcBef>
              <a:buClr>
                <a:srgbClr val="1F497D"/>
              </a:buClr>
              <a:buSzPct val="100000"/>
              <a:buChar char="●"/>
            </a:pPr>
            <a:r>
              <a:rPr lang="en" sz="2400" dirty="0" smtClean="0">
                <a:solidFill>
                  <a:srgbClr val="1F497D"/>
                </a:solidFill>
                <a:latin typeface="+mn-lt"/>
              </a:rPr>
              <a:t>Learn</a:t>
            </a:r>
            <a:r>
              <a:rPr lang="en-US" sz="2400" dirty="0" err="1" smtClean="0">
                <a:solidFill>
                  <a:srgbClr val="1F497D"/>
                </a:solidFill>
                <a:latin typeface="+mn-lt"/>
              </a:rPr>
              <a:t>ing</a:t>
            </a:r>
            <a:r>
              <a:rPr lang="en" sz="2400" dirty="0" smtClean="0">
                <a:solidFill>
                  <a:srgbClr val="1F497D"/>
                </a:solidFill>
                <a:latin typeface="+mn-lt"/>
              </a:rPr>
              <a:t> about the </a:t>
            </a:r>
            <a:r>
              <a:rPr lang="en" sz="2400" dirty="0" err="1" smtClean="0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FoldTree</a:t>
            </a:r>
            <a:r>
              <a:rPr lang="en" sz="2400" dirty="0" smtClean="0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solidFill>
                  <a:srgbClr val="1F497D"/>
                </a:solidFill>
                <a:latin typeface="+mn-lt"/>
              </a:rPr>
              <a:t>and </a:t>
            </a:r>
            <a:r>
              <a:rPr lang="en" sz="2400" dirty="0" err="1" smtClean="0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AtomTree</a:t>
            </a:r>
            <a:endParaRPr lang="en-US" sz="2400" dirty="0" smtClean="0">
              <a:solidFill>
                <a:srgbClr val="1F497D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457200" lvl="0" indent="-381000">
              <a:buClr>
                <a:srgbClr val="1F497D"/>
              </a:buClr>
              <a:buSzPct val="100000"/>
              <a:buChar char="●"/>
            </a:pPr>
            <a:r>
              <a:rPr lang="en-US" sz="2400" dirty="0" smtClean="0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Using </a:t>
            </a:r>
            <a:r>
              <a:rPr lang="en-US" sz="2400" dirty="0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the </a:t>
            </a:r>
            <a:r>
              <a:rPr lang="en-US" sz="2400" dirty="0" err="1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FoldTree</a:t>
            </a:r>
            <a:r>
              <a:rPr lang="en-US" sz="2400" dirty="0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 in your protocols</a:t>
            </a:r>
          </a:p>
          <a:p>
            <a:pPr marL="457200" lvl="0" indent="-381000">
              <a:buClr>
                <a:srgbClr val="1F497D"/>
              </a:buClr>
              <a:buSzPct val="100000"/>
              <a:buChar char="●"/>
            </a:pPr>
            <a:r>
              <a:rPr lang="en-US" sz="2400" dirty="0" smtClean="0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Modeling </a:t>
            </a:r>
            <a:r>
              <a:rPr lang="en-US" sz="2400" dirty="0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a protein by secondary structure elements with the </a:t>
            </a:r>
            <a:r>
              <a:rPr lang="en-US" sz="2400" dirty="0" err="1">
                <a:solidFill>
                  <a:srgbClr val="1F497D"/>
                </a:solidFill>
                <a:latin typeface="+mn-lt"/>
                <a:ea typeface="Consolas"/>
                <a:cs typeface="Consolas"/>
                <a:sym typeface="Consolas"/>
              </a:rPr>
              <a:t>FoldTree</a:t>
            </a:r>
            <a:endParaRPr lang="en-US" sz="2400" dirty="0">
              <a:solidFill>
                <a:srgbClr val="1F497D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0"/>
              </a:spcBef>
              <a:buClr>
                <a:srgbClr val="1F497D"/>
              </a:buClr>
              <a:buSzPct val="100000"/>
              <a:buChar char="●"/>
            </a:pPr>
            <a:endParaRPr lang="en-US" sz="2400" dirty="0" smtClean="0">
              <a:solidFill>
                <a:srgbClr val="1F49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0"/>
              </a:spcBef>
              <a:buClr>
                <a:srgbClr val="1F497D"/>
              </a:buClr>
              <a:buSzPct val="100000"/>
              <a:buChar char="●"/>
            </a:pPr>
            <a:endParaRPr lang="en" sz="2400" dirty="0">
              <a:solidFill>
                <a:srgbClr val="1F49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 Refolding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2850600" y="1236300"/>
            <a:ext cx="66078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Do this recursively (like in fib hw):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void update( vertex ){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update_xyz_coords();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( num_children = 0 ) return;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update( children );</a:t>
            </a:r>
          </a:p>
          <a:p>
            <a:pPr marL="457200" lvl="0" indent="-381000" rtl="0">
              <a:spcBef>
                <a:spcPts val="0"/>
              </a:spcBef>
              <a:buSzPct val="100000"/>
              <a:buNone/>
            </a:pPr>
            <a:r>
              <a:rPr lang="en" sz="24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00"/>
            <a:ext cx="277177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1093150" y="10859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764050" y="13534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61725" y="22681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764050" y="26578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869725" y="298727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777675" y="251105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777675" y="457380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32625" y="49872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540625" y="5969700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106775" y="5316625"/>
            <a:ext cx="329100" cy="329400"/>
          </a:xfrm>
          <a:prstGeom prst="ellipse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71300" y="1006925"/>
            <a:ext cx="8972700" cy="680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chemeClr val="dk2"/>
                </a:solidFill>
              </a:rPr>
              <a:t>Propagation disrupts long-range interactions</a:t>
            </a:r>
          </a:p>
        </p:txBody>
      </p:sp>
      <p:pic>
        <p:nvPicPr>
          <p:cNvPr id="302" name="Shape 302" descr="contact_or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441725" y="1708842"/>
            <a:ext cx="4038599" cy="487998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20700" y="1839725"/>
            <a:ext cx="4038599" cy="53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Helices have short contact order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" sz="2400"/>
              <a:t>H-bond is i-&gt;i+4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Sheets have arbitrarily large contact order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What will change in that loop do to the sheet?</a:t>
            </a:r>
          </a:p>
        </p:txBody>
      </p:sp>
      <p:sp>
        <p:nvSpPr>
          <p:cNvPr id="304" name="Shape 304"/>
          <p:cNvSpPr/>
          <p:nvPr/>
        </p:nvSpPr>
        <p:spPr>
          <a:xfrm rot="-2333182">
            <a:off x="7921754" y="1661353"/>
            <a:ext cx="924212" cy="42560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title" idx="3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Proteins are not just linear chains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How to maintain long-range interactions?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t="60694"/>
          <a:stretch/>
        </p:blipFill>
        <p:spPr>
          <a:xfrm>
            <a:off x="321437" y="2594374"/>
            <a:ext cx="8029524" cy="130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1106125" y="2875925"/>
            <a:ext cx="703799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904275" y="2875925"/>
            <a:ext cx="551399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 “jump”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non-chemical kinematic dependence between elements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Route around areas we don’t want to propagate through!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8414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Internal Coordinates’ Consequence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57200" y="990600"/>
            <a:ext cx="7950299" cy="529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2400">
                <a:solidFill>
                  <a:schemeClr val="dk2"/>
                </a:solidFill>
              </a:rPr>
              <a:t>Why use internal coordinates?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2"/>
              </a:solidFill>
            </a:endParaRP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" sz="2400">
                <a:solidFill>
                  <a:schemeClr val="dk2"/>
                </a:solidFill>
              </a:rPr>
              <a:t>Hugely efficient for certain calculations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100000"/>
              <a:buChar char="■"/>
            </a:pPr>
            <a:r>
              <a:rPr lang="en" sz="2400">
                <a:solidFill>
                  <a:schemeClr val="dk2"/>
                </a:solidFill>
              </a:rPr>
              <a:t>Less efficient for others (van der Waals)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2400">
              <a:solidFill>
                <a:schemeClr val="dk2"/>
              </a:solidFill>
            </a:endParaRP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Char char="○"/>
            </a:pPr>
            <a:r>
              <a:rPr lang="en" sz="2400">
                <a:solidFill>
                  <a:schemeClr val="dk2"/>
                </a:solidFill>
              </a:rPr>
              <a:t>Almost all protein motion is in rotating torsions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100000"/>
              <a:buChar char="■"/>
            </a:pPr>
            <a:r>
              <a:rPr lang="en" sz="2400">
                <a:solidFill>
                  <a:schemeClr val="dk2"/>
                </a:solidFill>
              </a:rPr>
              <a:t>Torsion-centric representation actually natural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Internal Coordinates Caveat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ICs are a </a:t>
            </a:r>
            <a:r>
              <a:rPr lang="en" sz="2400" b="1" dirty="0"/>
              <a:t>kinematic</a:t>
            </a:r>
            <a:r>
              <a:rPr lang="en" sz="2400" dirty="0"/>
              <a:t> system that describe </a:t>
            </a:r>
            <a:r>
              <a:rPr lang="en" sz="2400" b="1" dirty="0"/>
              <a:t>geometric </a:t>
            </a:r>
            <a:r>
              <a:rPr lang="en" sz="2400" dirty="0"/>
              <a:t>connectivity 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dirty="0"/>
              <a:t>not necessarily the same as </a:t>
            </a:r>
            <a:r>
              <a:rPr lang="en" sz="2400" b="1" dirty="0"/>
              <a:t>chemical</a:t>
            </a:r>
            <a:r>
              <a:rPr lang="en" sz="2400" dirty="0"/>
              <a:t> connectivity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Is a directed acyclic graph (DAG)*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dirty="0"/>
              <a:t>Consequence: missing chemical bonds!</a:t>
            </a:r>
          </a:p>
          <a:p>
            <a:pPr marL="1371600" lvl="2" indent="-381000" rtl="0">
              <a:spcBef>
                <a:spcPts val="0"/>
              </a:spcBef>
              <a:buSzPct val="100000"/>
            </a:pPr>
            <a:r>
              <a:rPr lang="en" sz="2400" dirty="0"/>
              <a:t>Cyclic side-chains (WYFH, P)</a:t>
            </a:r>
          </a:p>
          <a:p>
            <a:pPr marL="1371600" lvl="2" indent="-381000" rtl="0">
              <a:spcBef>
                <a:spcPts val="0"/>
              </a:spcBef>
              <a:buSzPct val="100000"/>
            </a:pPr>
            <a:r>
              <a:rPr lang="en" sz="2400" dirty="0"/>
              <a:t>Disulfides (cyclize the main chain)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69875" y="5856275"/>
            <a:ext cx="83991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*Actually, a directed tree - DAG is </a:t>
            </a:r>
            <a:r>
              <a:rPr lang="en" sz="2400" dirty="0" err="1"/>
              <a:t>underspecific</a:t>
            </a:r>
            <a:r>
              <a:rPr lang="en" sz="2400" dirty="0"/>
              <a:t>, but emphasizes the pertinent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interface with ICs?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core::kinematics::AtomTree</a:t>
            </a:r>
            <a:r>
              <a:rPr lang="en" sz="2400"/>
              <a:t> class maintains an internal coordinate connectivity representation of a pose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atom-centric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core::kinematics::FoldTree</a:t>
            </a:r>
            <a:r>
              <a:rPr lang="en" sz="2400"/>
              <a:t> class is a more </a:t>
            </a:r>
            <a:r>
              <a:rPr lang="en" sz="2400" b="1">
                <a:solidFill>
                  <a:srgbClr val="FF0000"/>
                </a:solidFill>
              </a:rPr>
              <a:t>user-friendly interface*</a:t>
            </a:r>
            <a:r>
              <a:rPr lang="en" sz="2400"/>
              <a:t> 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AtomTree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residue-centric, but can address atoms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087125" y="6269125"/>
            <a:ext cx="38954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*This is the biggest lie featured in this talk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AtomTree</a:t>
            </a:r>
            <a:r>
              <a:rPr lang="en"/>
              <a:t>’s components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Directed acyclic graph (DAG)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One vertex per atom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Stub</a:t>
            </a:r>
            <a:r>
              <a:rPr lang="en" sz="2400"/>
              <a:t> - local coordinate frames, centered on atoms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rotational relationships between stubs are internal coordinate DOFs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BondedAtom</a:t>
            </a:r>
            <a:r>
              <a:rPr lang="en" sz="2400"/>
              <a:t> - chemically &amp; kinematically connected, like you’d expect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JumpAtom</a:t>
            </a:r>
            <a:r>
              <a:rPr lang="en" sz="2400"/>
              <a:t> - kinematic connection demanded by the programmer, but not chemically present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Contains the recursive refolding algorithm we already discussed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’s components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Vertices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Residues of interest - where we intervene in default connectivity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Edges attach to vertices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Edges?  Vertices?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is a graph!  (directed, acyclic graph)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is edge-centric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’s Edges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3000"/>
              <a:t>Peptide edges</a:t>
            </a:r>
          </a:p>
          <a:p>
            <a:pPr marL="914400" lvl="1" indent="-419100" rtl="0">
              <a:spcBef>
                <a:spcPts val="0"/>
              </a:spcBef>
              <a:buSzPct val="100000"/>
            </a:pPr>
            <a:r>
              <a:rPr lang="en" sz="3000"/>
              <a:t>“fold like normal”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/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3000"/>
              <a:t>Jump edges</a:t>
            </a:r>
          </a:p>
          <a:p>
            <a:pPr marL="914400" lvl="1" indent="-419100" rtl="0">
              <a:spcBef>
                <a:spcPts val="0"/>
              </a:spcBef>
              <a:buSzPct val="100000"/>
            </a:pPr>
            <a:r>
              <a:rPr lang="en" sz="3000"/>
              <a:t>User-defined IC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3000"/>
              <a:t> Components: Peptide Edges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Works for all polymers: DNA, RNA, protein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Contiguous span of residues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Edge #: -1 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core::kinematics::Edge::PEPTIDE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Intermediate residues </a:t>
            </a:r>
            <a:r>
              <a:rPr lang="en" sz="2400" b="1"/>
              <a:t>must </a:t>
            </a:r>
            <a:r>
              <a:rPr lang="en" sz="2400"/>
              <a:t>be polymer residues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Because Rosetta is folding from general chemical 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 Folding a protein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5" y="1269862"/>
            <a:ext cx="7710999" cy="39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238375" y="5308875"/>
            <a:ext cx="2381099" cy="7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Sequence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Long Extended Chain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248400" y="5308875"/>
            <a:ext cx="2381099" cy="7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Structure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Folded tertiary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3000"/>
              <a:t> Components: Jump Edges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57200" y="1178774"/>
            <a:ext cx="8229600" cy="334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Relate 2 local coordinate frames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Force residue 2 to depend on residue 1, not its neighbors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Connect parts of the molecular system (usually) not connected by a polymer bond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Edge #: unique positive integer, up to # jumps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Requires a cutpoint - to maintain acyclic in DAG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t="60694"/>
          <a:stretch/>
        </p:blipFill>
        <p:spPr>
          <a:xfrm>
            <a:off x="457187" y="4477724"/>
            <a:ext cx="8029524" cy="130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1205775" y="4750225"/>
            <a:ext cx="703799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6027400" y="4750225"/>
            <a:ext cx="551399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 rot="7212734">
            <a:off x="3995153" y="4837601"/>
            <a:ext cx="615852" cy="719225"/>
          </a:xfrm>
          <a:prstGeom prst="mathEqual">
            <a:avLst>
              <a:gd name="adj1" fmla="val 5419"/>
              <a:gd name="adj2" fmla="val 0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1168400"/>
            <a:ext cx="8308149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How the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3000"/>
              <a:t> Mediates Folding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2775" y="2681550"/>
            <a:ext cx="1386900" cy="719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5947025" y="2681550"/>
            <a:ext cx="1386900" cy="719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662675" y="3575400"/>
            <a:ext cx="28818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Peptide edges: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A-&gt;B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B-&gt;C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D-&gt;C+1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D-&gt;E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638800" y="3575400"/>
            <a:ext cx="28818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Jump edges: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3000"/>
              <a:t>B-&gt;D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604525" y="1263725"/>
            <a:ext cx="3342599" cy="52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Jump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How the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3000"/>
              <a:t> Mediates Folding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1168400"/>
            <a:ext cx="8308149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3825000" y="5761825"/>
            <a:ext cx="579899" cy="28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C+1</a:t>
            </a:r>
          </a:p>
        </p:txBody>
      </p:sp>
      <p:sp>
        <p:nvSpPr>
          <p:cNvPr id="393" name="Shape 393"/>
          <p:cNvSpPr/>
          <p:nvPr/>
        </p:nvSpPr>
        <p:spPr>
          <a:xfrm>
            <a:off x="1602775" y="2681550"/>
            <a:ext cx="1386900" cy="719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977850" y="2681550"/>
            <a:ext cx="1386900" cy="719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662675" y="3575400"/>
            <a:ext cx="28818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Peptide edges: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A-&gt;B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B-&gt;C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D-&gt;C+1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D-&gt;E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5638800" y="3575400"/>
            <a:ext cx="28818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Jump edges: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3000"/>
              <a:t>B-&gt;D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2604525" y="1263725"/>
            <a:ext cx="3342599" cy="52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Jump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Interface: Overview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254000" y="10263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Add an Edge to the Fold 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FoldTree::add_edge( core::Size start,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core::Size end,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Edge e )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Adding a new Jump edge to the fold tree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FoldTree::new_jump( core::Size start,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core::Size end,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core::Size cutpoint )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Set the root residue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FoldTree:reorder( vertex )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Check your fold tree respects all of the rules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FoldTree::check_fold_tree()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Interface: Adding Edges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Primary interface for today’s lab: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ft.add_edge</a:t>
            </a:r>
            <a:endParaRPr lang="en"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add_edge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2400" dirty="0" err="1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 start,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2400" dirty="0" err="1" smtClean="0">
                <a:solidFill>
                  <a:srgbClr val="000000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 smtClean="0">
                <a:solidFill>
                  <a:srgbClr val="000000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>
                <a:solidFill>
                  <a:srgbClr val="000000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end,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 dirty="0" err="1" smtClean="0">
                <a:solidFill>
                  <a:srgbClr val="000000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 smtClean="0">
                <a:solidFill>
                  <a:srgbClr val="000000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 err="1">
                <a:solidFill>
                  <a:srgbClr val="000000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400" dirty="0">
                <a:solidFill>
                  <a:srgbClr val="000000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 label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AA84F"/>
                </a:solidFill>
              </a:rPr>
              <a:t>Start Index: </a:t>
            </a:r>
            <a:r>
              <a:rPr lang="en" sz="2400" dirty="0">
                <a:solidFill>
                  <a:srgbClr val="6AA84F"/>
                </a:solidFill>
              </a:rPr>
              <a:t>Upstream Position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3C78D8"/>
                </a:solidFill>
              </a:rPr>
              <a:t>End Index:</a:t>
            </a:r>
            <a:r>
              <a:rPr lang="en" sz="2400" dirty="0">
                <a:solidFill>
                  <a:srgbClr val="3C78D8"/>
                </a:solidFill>
              </a:rPr>
              <a:t> Downstream Position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E06666"/>
                </a:solidFill>
              </a:rPr>
              <a:t>Last Argument: </a:t>
            </a:r>
            <a:r>
              <a:rPr lang="en" sz="2400" dirty="0">
                <a:solidFill>
                  <a:srgbClr val="E06666"/>
                </a:solidFill>
              </a:rPr>
              <a:t>Edge 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06666"/>
                </a:solidFill>
              </a:rPr>
              <a:t>   - core::kinematics::PEPTIDE (means -1)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06666"/>
                </a:solidFill>
              </a:rPr>
              <a:t>   - Jump number n, n = {1…</a:t>
            </a:r>
            <a:r>
              <a:rPr lang="en" sz="2400" dirty="0" err="1">
                <a:solidFill>
                  <a:srgbClr val="E06666"/>
                </a:solidFill>
              </a:rPr>
              <a:t>num</a:t>
            </a:r>
            <a:r>
              <a:rPr lang="en" sz="2400" dirty="0">
                <a:solidFill>
                  <a:srgbClr val="E06666"/>
                </a:solidFill>
              </a:rPr>
              <a:t> jumps}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88175" y="6151375"/>
            <a:ext cx="7138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function signature is accurate, but can anyone po</a:t>
            </a:r>
            <a:r>
              <a:rPr lang="en" u="sng"/>
              <a:t>INT</a:t>
            </a:r>
            <a:r>
              <a:rPr lang="en"/>
              <a:t> out a strange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6961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Interface: Add Jump Edge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1914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Can also add a jump edge by specifying jump and </a:t>
            </a:r>
            <a:r>
              <a:rPr lang="en" sz="2400" dirty="0" err="1">
                <a:solidFill>
                  <a:srgbClr val="000000"/>
                </a:solidFill>
              </a:rPr>
              <a:t>cutpoint</a:t>
            </a:r>
            <a:r>
              <a:rPr lang="en" sz="2400" dirty="0">
                <a:solidFill>
                  <a:srgbClr val="000000"/>
                </a:solidFill>
              </a:rPr>
              <a:t>, inserting new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PEPTIDE</a:t>
            </a:r>
            <a:r>
              <a:rPr lang="en" sz="2400" dirty="0">
                <a:solidFill>
                  <a:srgbClr val="000000"/>
                </a:solidFill>
              </a:rPr>
              <a:t> edges automatically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new_jump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2400" dirty="0" err="1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 jump_pos1,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2400" dirty="0" err="1" smtClean="0">
                <a:solidFill>
                  <a:schemeClr val="dk1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 smtClean="0">
                <a:solidFill>
                  <a:schemeClr val="dk1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>
                <a:solidFill>
                  <a:schemeClr val="dk1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jump_pos2,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2400" dirty="0" err="1" smtClean="0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 smtClean="0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 err="1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cutpoint</a:t>
            </a:r>
            <a:r>
              <a:rPr lang="en" sz="2400" dirty="0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>
                <a:solidFill>
                  <a:srgbClr val="6AA84F"/>
                </a:solidFill>
              </a:rPr>
              <a:t>Jump Pos1: </a:t>
            </a:r>
            <a:r>
              <a:rPr lang="en" sz="2400" dirty="0">
                <a:solidFill>
                  <a:srgbClr val="6AA84F"/>
                </a:solidFill>
              </a:rPr>
              <a:t>Upstream jump root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>
                <a:solidFill>
                  <a:srgbClr val="3C78D8"/>
                </a:solidFill>
              </a:rPr>
              <a:t>Jump Pos2:</a:t>
            </a:r>
            <a:r>
              <a:rPr lang="en" sz="2400" dirty="0">
                <a:solidFill>
                  <a:srgbClr val="3C78D8"/>
                </a:solidFill>
              </a:rPr>
              <a:t> Downstream jump target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>
                <a:solidFill>
                  <a:srgbClr val="E06666"/>
                </a:solidFill>
              </a:rPr>
              <a:t>Last Argument: </a:t>
            </a:r>
            <a:r>
              <a:rPr lang="en" sz="2400" dirty="0" err="1">
                <a:solidFill>
                  <a:srgbClr val="E06666"/>
                </a:solidFill>
              </a:rPr>
              <a:t>Cutpoint</a:t>
            </a:r>
            <a:r>
              <a:rPr lang="en" sz="2400" dirty="0">
                <a:solidFill>
                  <a:srgbClr val="E06666"/>
                </a:solidFill>
              </a:rPr>
              <a:t> position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788175" y="6151375"/>
            <a:ext cx="7138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function signature is accurate, but can anyone po</a:t>
            </a:r>
            <a:r>
              <a:rPr lang="en" u="sng"/>
              <a:t>INT</a:t>
            </a:r>
            <a:r>
              <a:rPr lang="en"/>
              <a:t> out a strange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Interface: Reordering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Direction of edges matters in folding. Always point from start -&gt; stop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Can fix directionality to all point downstream from the root of your tree using: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bool FoldTree::reorder( int const root ); </a:t>
            </a:r>
          </a:p>
        </p:txBody>
      </p:sp>
      <p:sp>
        <p:nvSpPr>
          <p:cNvPr id="424" name="Shape 424"/>
          <p:cNvSpPr/>
          <p:nvPr/>
        </p:nvSpPr>
        <p:spPr>
          <a:xfrm>
            <a:off x="3574102" y="4716337"/>
            <a:ext cx="1589399" cy="7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343400"/>
            <a:ext cx="2997200" cy="17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Shape 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200" y="4343400"/>
            <a:ext cx="2799598" cy="1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: Important Rules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All residues present (most hidden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PEPTIDE</a:t>
            </a:r>
            <a:r>
              <a:rPr lang="en" sz="2400"/>
              <a:t> edges)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All residues traversable from one root atom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No cycles, directed </a:t>
            </a:r>
            <a:r>
              <a:rPr lang="en" sz="2400" i="1"/>
              <a:t>acyclic</a:t>
            </a:r>
            <a:r>
              <a:rPr lang="en" sz="2400"/>
              <a:t> graph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Order matters: folding happens along edges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Checking for these rules: 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bool FoldTree::check_fold_tree() const;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Pose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275775" y="1352950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</a:t>
            </a:r>
            <a:r>
              <a:rPr lang="en" sz="2400"/>
              <a:t> functions (member functions of class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Pose)</a:t>
            </a:r>
            <a:r>
              <a:rPr lang="en" sz="2400"/>
              <a:t>: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Get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from the pose: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pose.fold_tree()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returns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 const &amp;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</a:pPr>
            <a:r>
              <a:rPr lang="en" sz="2400"/>
              <a:t>Assign a new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to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Courier New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pose.fold_tree(FoldTree const &amp; ft_in);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849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with Eyeballs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275775" y="1352950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Showing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member function of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: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v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oid FoldTree::show( std::cout out );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Courier New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 also defines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operator&lt;&lt;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std::cout &lt;&lt; ft &lt;&lt; std::endl;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275775" y="3507900"/>
            <a:ext cx="8229600" cy="8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FOLD_TREE  EDGE 1 59 -1  EDGE 59 85 1  EDGE 85 78 -1  EDGE 85 90 -1  EDGE 90 132 -1  EDGE 132 133 -1  EDGE 90 76 2  EDGE 132 143 3  EDGE 76 60 -1  EDGE 76 77 -1  EDGE 143 134 -1  EDGE 143 152 -1 </a:t>
            </a:r>
            <a:r>
              <a:rPr lang="en"/>
              <a:t/>
            </a:r>
            <a:br>
              <a:rPr lang="en"/>
            </a:br>
            <a:endParaRPr lang="en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Ab Initio </a:t>
            </a:r>
            <a:r>
              <a:rPr lang="en"/>
              <a:t>Folding in Rosetta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5174399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Insertion of 3 and 9 residue fragments, update torsions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Evaluate energy of updated   pose and accept favorable structures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500" y="1116125"/>
            <a:ext cx="2962124" cy="51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013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Dealing with cycles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1214850"/>
            <a:ext cx="8414400" cy="53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Broadly, cycles handled by the score function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Some term penalizes a “gap” between bonded atoms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Chemical cycles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Intra-residue cycles handled automatically (HWFY)</a:t>
            </a:r>
          </a:p>
          <a:p>
            <a:pPr marL="1371600" lvl="2" indent="-381000" rtl="0">
              <a:spcBef>
                <a:spcPts val="0"/>
              </a:spcBef>
              <a:buSzPct val="100000"/>
            </a:pPr>
            <a:r>
              <a:rPr lang="en" sz="2400"/>
              <a:t>Internal ring DOFs never sampled, “fixed”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Proline has pro_close score function term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Disulfides have disulfide score function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Dealing with cycles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0" y="1214850"/>
            <a:ext cx="8414400" cy="53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Jump-caused cycles: a chemical connection, not present in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, necessitated by a jump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Chainbreak scorefunction term/patches handle</a:t>
            </a:r>
          </a:p>
        </p:txBody>
      </p:sp>
      <p:pic>
        <p:nvPicPr>
          <p:cNvPr id="458" name="Shape 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25" y="2110600"/>
            <a:ext cx="71437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1864750" y="3668100"/>
            <a:ext cx="1356300" cy="457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60" name="Shape 460"/>
          <p:cNvSpPr/>
          <p:nvPr/>
        </p:nvSpPr>
        <p:spPr>
          <a:xfrm>
            <a:off x="5717450" y="3668100"/>
            <a:ext cx="1356300" cy="457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758600" y="2265450"/>
            <a:ext cx="2958899" cy="52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Jump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Chainbreak term &amp; variants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8" name="Shape 468" descr="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Shape 473" descr="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Chainbreak term &amp; variants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CUTPOINT_LOWER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469250" y="4941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NV</a:t>
            </a:r>
            <a:r>
              <a:rPr lang="en" sz="2400" baseline="-25000"/>
              <a:t>i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6838725" y="32171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CAV</a:t>
            </a:r>
            <a:r>
              <a:rPr lang="en" sz="2400" baseline="-25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Shape 482" descr="dow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Chainbreak term &amp; variants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CUTPOINT_UPPER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974575" y="26584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CV</a:t>
            </a:r>
            <a:r>
              <a:rPr lang="en" sz="2400" baseline="-25000"/>
              <a:t>i+1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Shape 490" descr="all_overla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Chainbreak term &amp; variants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282531" y="4613750"/>
            <a:ext cx="14810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NV</a:t>
            </a:r>
            <a:r>
              <a:rPr lang="en" sz="2400" baseline="-25000"/>
              <a:t>i</a:t>
            </a:r>
            <a:r>
              <a:rPr lang="en" sz="2400"/>
              <a:t>/N</a:t>
            </a:r>
            <a:r>
              <a:rPr lang="en" sz="2400" baseline="-25000"/>
              <a:t>i+1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554200" y="2937725"/>
            <a:ext cx="12170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</a:t>
            </a:r>
            <a:r>
              <a:rPr lang="en" sz="2400" baseline="-25000"/>
              <a:t>i</a:t>
            </a:r>
            <a:r>
              <a:rPr lang="en" sz="2400"/>
              <a:t>/CV</a:t>
            </a:r>
            <a:r>
              <a:rPr lang="en" sz="2400" baseline="-25000"/>
              <a:t>i+1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5114625" y="2889600"/>
            <a:ext cx="19623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CAV</a:t>
            </a:r>
            <a:r>
              <a:rPr lang="en" sz="2400" baseline="-25000"/>
              <a:t>i</a:t>
            </a:r>
            <a:r>
              <a:rPr lang="en" sz="2400"/>
              <a:t>/CA</a:t>
            </a:r>
            <a:r>
              <a:rPr lang="en" sz="2400" baseline="-25000"/>
              <a:t>i+1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89825" y="1252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732025" y="1104450"/>
            <a:ext cx="7204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Score grows with matched atoms’ distances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70900" y="5609700"/>
            <a:ext cx="7690200" cy="80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Nonzero weight to </a:t>
            </a:r>
            <a:r>
              <a:rPr lang="en" sz="2400" dirty="0" err="1"/>
              <a:t>linear_chainbreak</a:t>
            </a:r>
            <a:r>
              <a:rPr lang="en" sz="2400" dirty="0"/>
              <a:t> (or others) to activate scoring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409225" y="1269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- Modeling Applications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261775" y="5429693"/>
            <a:ext cx="7610399" cy="71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Wang, C., Bradley, P., &amp; Baker, D. (2007). Protein-protein docking with backbone flexibility. Journal of molecular biology, 373(2), 503–19. doi:10.1016/j.jmb.2007.07.050</a:t>
            </a:r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5" y="1258525"/>
            <a:ext cx="81724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/>
              <a:t> - Modeling Applications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1" name="Shape 511" descr="journal.pone.0020872.g0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924" y="3462161"/>
            <a:ext cx="6694198" cy="1818064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1224900" y="6215450"/>
            <a:ext cx="6694200" cy="6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Lewis SM, Kuhlman BA (2011) Anchored Design of Protein-Protein Interfaces. PLoS ONE 6(6): e20872. doi:10.1371/journal.pone.0020872</a:t>
            </a:r>
          </a:p>
        </p:txBody>
      </p:sp>
      <p:pic>
        <p:nvPicPr>
          <p:cNvPr id="513" name="Shape 513" descr="journal.pone.0020872.g0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050" y="1178775"/>
            <a:ext cx="3459901" cy="21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Steps: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MoveMap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Previously discussed: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MoveMap</a:t>
            </a:r>
            <a:r>
              <a:rPr lang="en" sz="2400"/>
              <a:t> designates what DOFs are allowed to move in the structure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Use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mm.set_jump( true 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to allow minimization of jumps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Jumps are all-DOF, not just torsion rotation!  Length, angle can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DSSP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“Define Secondary Structure of Proteins”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IDs H-bonds electrostatically, then SS elements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 dirty="0"/>
              <a:t>string of H (helix) and E (sheet); everything else is loop*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Altering Middle </a:t>
            </a:r>
            <a:r>
              <a:rPr lang="en" dirty="0" smtClean="0"/>
              <a:t>Fragment</a:t>
            </a:r>
            <a:endParaRPr lang="en" dirty="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00" y="1316100"/>
            <a:ext cx="7550399" cy="276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Overview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Test MC rejection rate in protocol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Write and test a function that converts DSSP SS into a list of SS element start/stop pairs (Edges)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Write and test a function that takes a DSSP SS and makes a SS-structured fold tree for that pose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Move the code to protocols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Use this code to set a new fold tree for your protocol, and observe that the rejection rate falls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FoldTree</a:t>
            </a:r>
            <a:r>
              <a:rPr lang="en" sz="2400"/>
              <a:t>-enforced localized sampling</a:t>
            </a:r>
          </a:p>
        </p:txBody>
      </p:sp>
      <p:pic>
        <p:nvPicPr>
          <p:cNvPr id="4" name="image0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3149" y="4838700"/>
            <a:ext cx="5943600" cy="18542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307550"/>
            <a:ext cx="7550399" cy="50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Altering Middle </a:t>
            </a:r>
            <a:r>
              <a:rPr lang="en" dirty="0" smtClean="0"/>
              <a:t>Fragment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coordinates get updated?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75" y="1316225"/>
            <a:ext cx="47625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 rot="1632208">
            <a:off x="3662977" y="3464422"/>
            <a:ext cx="1589406" cy="7191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600" y="2137500"/>
            <a:ext cx="2229399" cy="44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959800" y="1418400"/>
            <a:ext cx="66549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How do we know the direction in which to propagate change?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Rosetta uses internal coordinates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11" y="2463726"/>
            <a:ext cx="4670275" cy="2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77899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Torsions of each atom described by positions of its previous connections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Internal coordinate system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Instead of X, Y, Z, we use: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/>
              <a:t>bond length (2 atoms)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/>
              <a:t>bond angle (3 atoms)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/>
              <a:t>bond torsion (4 atoms)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Still 3 DOFs to determine a point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First 3 atoms special-cased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/>
              <a:t>All others depend on previous</a:t>
            </a:r>
          </a:p>
          <a:p>
            <a:pPr marL="457200" lvl="0" indent="457200">
              <a:spcBef>
                <a:spcPts val="0"/>
              </a:spcBef>
              <a:buNone/>
            </a:pPr>
            <a:r>
              <a:rPr lang="en" sz="2200"/>
              <a:t>atoms</a:t>
            </a:r>
          </a:p>
        </p:txBody>
      </p:sp>
      <p:pic>
        <p:nvPicPr>
          <p:cNvPr id="155" name="Shape 155" descr="L_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950" y="1511387"/>
            <a:ext cx="2909851" cy="283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961" y="4610096"/>
            <a:ext cx="5320925" cy="163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332550" y="65046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images from NAMD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2071</Words>
  <Application>Microsoft Macintosh PowerPoint</Application>
  <PresentationFormat>On-screen Show (4:3)</PresentationFormat>
  <Paragraphs>362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Consolas</vt:lpstr>
      <vt:lpstr>Courier New</vt:lpstr>
      <vt:lpstr>Wingdings</vt:lpstr>
      <vt:lpstr>Arial</vt:lpstr>
      <vt:lpstr>Custom Theme</vt:lpstr>
      <vt:lpstr>Lab 4: FoldTree</vt:lpstr>
      <vt:lpstr>So far</vt:lpstr>
      <vt:lpstr>Problem: Folding a protein</vt:lpstr>
      <vt:lpstr>Ab Initio Folding in Rosetta</vt:lpstr>
      <vt:lpstr>Altering Middle Fragment</vt:lpstr>
      <vt:lpstr>Altering Middle Fragment</vt:lpstr>
      <vt:lpstr>How do coordinates get updated? </vt:lpstr>
      <vt:lpstr>Rosetta uses internal coordinates</vt:lpstr>
      <vt:lpstr>Internal coordinate system</vt:lpstr>
      <vt:lpstr>Internal Coordinates’ Consequence</vt:lpstr>
      <vt:lpstr>Recursive Refolding</vt:lpstr>
      <vt:lpstr>Recursive Refolding</vt:lpstr>
      <vt:lpstr>Recursive Refolding</vt:lpstr>
      <vt:lpstr>Recursive Refolding</vt:lpstr>
      <vt:lpstr>Recursive Refolding</vt:lpstr>
      <vt:lpstr>Recursive Refolding</vt:lpstr>
      <vt:lpstr>Recursive Refolding</vt:lpstr>
      <vt:lpstr>Recursive Refolding</vt:lpstr>
      <vt:lpstr>Recursive Refolding</vt:lpstr>
      <vt:lpstr>Recursive Refolding</vt:lpstr>
      <vt:lpstr>Propagation disrupts long-range interactions</vt:lpstr>
      <vt:lpstr>How to maintain long-range interactions?</vt:lpstr>
      <vt:lpstr>Internal Coordinates’ Consequence</vt:lpstr>
      <vt:lpstr>Internal Coordinates Caveat</vt:lpstr>
      <vt:lpstr>How do we interface with ICs?</vt:lpstr>
      <vt:lpstr>AtomTree’s components</vt:lpstr>
      <vt:lpstr>FoldTree’s components</vt:lpstr>
      <vt:lpstr>FoldTree’s Edges</vt:lpstr>
      <vt:lpstr>FoldTree Components: Peptide Edges</vt:lpstr>
      <vt:lpstr>FoldTree Components: Jump Edges</vt:lpstr>
      <vt:lpstr>How the FoldTree Mediates Folding</vt:lpstr>
      <vt:lpstr>How the FoldTree Mediates Folding</vt:lpstr>
      <vt:lpstr>FoldTree Interface: Overview</vt:lpstr>
      <vt:lpstr>FoldTree Interface: Adding Edges</vt:lpstr>
      <vt:lpstr>FoldTree Interface: Add Jump Edge</vt:lpstr>
      <vt:lpstr>FoldTree Interface: Reordering</vt:lpstr>
      <vt:lpstr>FoldTree: Important Rules</vt:lpstr>
      <vt:lpstr>How to Use FoldTree with Pose</vt:lpstr>
      <vt:lpstr>How to Use FoldTree with Eyeballs</vt:lpstr>
      <vt:lpstr>Dealing with cycles</vt:lpstr>
      <vt:lpstr>Dealing with cycles</vt:lpstr>
      <vt:lpstr>Chainbreak term &amp; variants</vt:lpstr>
      <vt:lpstr>Chainbreak term &amp; variants</vt:lpstr>
      <vt:lpstr>Chainbreak term &amp; variants</vt:lpstr>
      <vt:lpstr>Chainbreak term &amp; variants</vt:lpstr>
      <vt:lpstr>FoldTree - Modeling Applications</vt:lpstr>
      <vt:lpstr>FoldTree - Modeling Applications</vt:lpstr>
      <vt:lpstr>Additional Steps: MoveMap</vt:lpstr>
      <vt:lpstr>DSSP</vt:lpstr>
      <vt:lpstr>Lab Overview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FoldTree</dc:title>
  <cp:lastModifiedBy>Microsoft account</cp:lastModifiedBy>
  <cp:revision>18</cp:revision>
  <dcterms:modified xsi:type="dcterms:W3CDTF">2016-08-30T15:41:53Z</dcterms:modified>
</cp:coreProperties>
</file>