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Remember to ask questions!!!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2" marL="1371600">
              <a:spcBef>
                <a:spcPts val="480"/>
              </a:spcBef>
              <a:buClr>
                <a:schemeClr val="dk2"/>
              </a:buClr>
              <a:buSzPct val="100000"/>
            </a:pPr>
            <a:r>
              <a:rPr lang="en" sz="2400">
                <a:solidFill>
                  <a:schemeClr val="dk2"/>
                </a:solidFill>
              </a:rPr>
              <a:t>What can mutate, and to what?</a:t>
            </a:r>
          </a:p>
          <a:p>
            <a:pPr indent="-381000" lvl="2" marL="1371600">
              <a:spcBef>
                <a:spcPts val="480"/>
              </a:spcBef>
              <a:buClr>
                <a:schemeClr val="dk2"/>
              </a:buClr>
              <a:buSzPct val="100000"/>
            </a:pPr>
            <a:r>
              <a:rPr lang="en" sz="2400">
                <a:solidFill>
                  <a:schemeClr val="dk2"/>
                </a:solidFill>
              </a:rPr>
              <a:t>What repacks?</a:t>
            </a:r>
          </a:p>
          <a:p>
            <a:pPr indent="-381000" lvl="2" marL="1371600">
              <a:spcBef>
                <a:spcPts val="480"/>
              </a:spcBef>
              <a:buClr>
                <a:schemeClr val="dk2"/>
              </a:buClr>
              <a:buSzPct val="100000"/>
            </a:pPr>
            <a:r>
              <a:rPr lang="en" sz="2400">
                <a:solidFill>
                  <a:schemeClr val="dk2"/>
                </a:solidFill>
              </a:rPr>
              <a:t>Packing protocol style (temperature, cycles…)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Must say that there is a weight assigned to each term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the total energy of the pose (from the energy function/score function) to determine whether you should accept reject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Monte carlo object - what it holds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exactly do you pack - point this out in the backbone on this figure. Somewhat resembles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be done in internal or cartesian coordinates (will discuss this later)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with a recipe analogy - if we want to complete a baking task, we need to A) get the ingredients and B) follow the steps EXACTLY and IN ORDER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We think like this for lots of tasks, not just cooking, but performing experimental analyses in the lab, etc.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would you use a core::Vector vs. a utility::vector1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useful methods in xyzVector (andrew will talk about this in more detail)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	} catch ( utility::excn::EXCN_Base const &amp; e 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		std::cout &lt;&lt; "caught exception " &lt;&lt; e.msg() &lt;&lt; std::endl;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		return -1;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Rosetta is a recipe for molecular modeling - ask students questions: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are the ingredients? - the objects in the Rosetta libraries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are the steps? - Manipulations of objects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(Answers should appear in animation)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 is the first ingredient? The molecular system of interest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Point out cartoon representation - convenient for showing the backbone position of the protein (CB-CA-N)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Why is the object not called protein? Rosetta can work with multiple proteins &amp; ligands in a complex as shown here.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What do we need to “model” that ingredient using code?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phi/set psi change backbone torsion angles.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334226"/>
            <a:ext cx="7314320" cy="4116299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36" y="-12206"/>
            <a:ext cx="8005727" cy="911975"/>
            <a:chOff x="-13" y="-12187"/>
            <a:chExt cx="8005727" cy="1161900"/>
          </a:xfrm>
        </p:grpSpPr>
        <p:sp>
          <p:nvSpPr>
            <p:cNvPr id="68" name="Shape 6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Shape 70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1pPr>
            <a:lvl2pPr lvl="1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lvl="2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56250" y="1157100"/>
            <a:ext cx="4038599" cy="53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48200" y="1156875"/>
            <a:ext cx="4038599" cy="53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57200" y="134800"/>
            <a:ext cx="7315499" cy="97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6" name="Shape 76"/>
          <p:cNvGrpSpPr/>
          <p:nvPr/>
        </p:nvGrpSpPr>
        <p:grpSpPr>
          <a:xfrm>
            <a:off x="-36" y="-12206"/>
            <a:ext cx="8005727" cy="911975"/>
            <a:chOff x="-13" y="-12187"/>
            <a:chExt cx="8005727" cy="1161900"/>
          </a:xfrm>
        </p:grpSpPr>
        <p:sp>
          <p:nvSpPr>
            <p:cNvPr id="77" name="Shape 7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idx="3"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134800"/>
            <a:ext cx="7315499" cy="97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82" name="Shape 82"/>
          <p:cNvGrpSpPr/>
          <p:nvPr/>
        </p:nvGrpSpPr>
        <p:grpSpPr>
          <a:xfrm>
            <a:off x="-36" y="-12206"/>
            <a:ext cx="8005727" cy="911975"/>
            <a:chOff x="-13" y="-12187"/>
            <a:chExt cx="8005727" cy="1161900"/>
          </a:xfrm>
        </p:grpSpPr>
        <p:sp>
          <p:nvSpPr>
            <p:cNvPr id="83" name="Shape 83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 txBox="1"/>
          <p:nvPr>
            <p:ph idx="2"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 flipH="1">
            <a:off x="8964665" y="6165014"/>
            <a:ext cx="187800" cy="6951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flipH="1">
            <a:off x="3866777" y="6165014"/>
            <a:ext cx="5097900" cy="695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66812" y="6165014"/>
            <a:ext cx="50979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854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362850"/>
            <a:ext cx="8229600" cy="4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7" y="-94"/>
            <a:ext cx="3409812" cy="2810236"/>
            <a:chOff x="0" y="1493"/>
            <a:chExt cx="3409812" cy="2810236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362850"/>
            <a:ext cx="8229600" cy="4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4" name="Shape 34"/>
          <p:cNvGrpSpPr/>
          <p:nvPr/>
        </p:nvGrpSpPr>
        <p:grpSpPr>
          <a:xfrm rot="10800000">
            <a:off x="5734187" y="4047858"/>
            <a:ext cx="3409812" cy="2810236"/>
            <a:chOff x="0" y="1493"/>
            <a:chExt cx="3409812" cy="2810236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rosettacommons.org/docs/wiki/rosetta-basics/graphics-and-gui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Relationship Id="rId4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 2: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Building a Rosetta App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685800" y="3600449"/>
            <a:ext cx="6400799" cy="142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Rebecca F. Alford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June 6th, 2016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134800"/>
            <a:ext cx="73155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Sampling: Changing torsions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36950" y="1110050"/>
            <a:ext cx="76605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Use a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MoveMap</a:t>
            </a:r>
            <a:r>
              <a:rPr b="1" lang="en" sz="3000">
                <a:latin typeface="Helvetica Neue"/>
                <a:ea typeface="Helvetica Neue"/>
                <a:cs typeface="Helvetica Neue"/>
                <a:sym typeface="Helvetica Neue"/>
              </a:rPr>
              <a:t> to tell protocols what is allowed to move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206750" y="2213637"/>
            <a:ext cx="67305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using namespace core::kinematics;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MoveMapOP mm = new MoveMap(); 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861600" y="3229212"/>
            <a:ext cx="74208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Establishes a “level of flexibility” by limiting degrees of freedom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825" y="4461600"/>
            <a:ext cx="3087900" cy="220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Shape 184"/>
          <p:cNvCxnSpPr/>
          <p:nvPr/>
        </p:nvCxnSpPr>
        <p:spPr>
          <a:xfrm flipH="1">
            <a:off x="5057700" y="4598175"/>
            <a:ext cx="1137300" cy="46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/>
          <p:nvPr/>
        </p:nvCxnSpPr>
        <p:spPr>
          <a:xfrm flipH="1">
            <a:off x="5337725" y="4598175"/>
            <a:ext cx="820800" cy="4926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/>
          <p:nvPr/>
        </p:nvCxnSpPr>
        <p:spPr>
          <a:xfrm>
            <a:off x="2565375" y="4798825"/>
            <a:ext cx="1130700" cy="291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6195000" y="4385400"/>
            <a:ext cx="27540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Can the backbone (phi/psi) move?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81000" y="4385400"/>
            <a:ext cx="22617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Can the side chains move? (chi angles)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171500" y="4570200"/>
            <a:ext cx="32670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mm.set_bb(true);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52400" y="5212425"/>
            <a:ext cx="34473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mm.set_chi(true);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134800"/>
            <a:ext cx="73155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Many chi angles possible….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36950" y="1110050"/>
            <a:ext cx="76605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Packing: try different combinations of chi angles with statistical probabilities to find low energy orientations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025" y="2543224"/>
            <a:ext cx="4360325" cy="29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584075" y="4559650"/>
            <a:ext cx="851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480"/>
              </a:spcBef>
              <a:buClr>
                <a:srgbClr val="000000"/>
              </a:buClr>
              <a:buSzPct val="750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core::pack::task::PackerTask: </a:t>
            </a:r>
            <a:r>
              <a:rPr lang="en" sz="2400"/>
              <a:t>Bag of options for fine control of packing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134800"/>
            <a:ext cx="73155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complex sampling?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36950" y="1110050"/>
            <a:ext cx="76605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Later: Subclass protocols::moves...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012" y="1833199"/>
            <a:ext cx="3584374" cy="46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134800"/>
            <a:ext cx="73155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Scoring protein models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99" y="1132699"/>
            <a:ext cx="8658447" cy="47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134800"/>
            <a:ext cx="73155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ScoreFunction</a:t>
            </a:r>
            <a:r>
              <a:rPr lang="en"/>
              <a:t> Object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54850" y="1362400"/>
            <a:ext cx="89454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2400">
                <a:solidFill>
                  <a:srgbClr val="000000"/>
                </a:solidFill>
              </a:rPr>
              <a:t>Lives in: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core::scoring</a:t>
            </a:r>
            <a:b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2400">
                <a:solidFill>
                  <a:srgbClr val="000000"/>
                </a:solidFill>
              </a:rPr>
              <a:t>Scoring a Pose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sfxn-&gt;score(pose);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2400">
                <a:solidFill>
                  <a:srgbClr val="000000"/>
                </a:solidFill>
              </a:rPr>
              <a:t>Accessing energies stored in the pose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pose.energies();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2400">
                <a:solidFill>
                  <a:srgbClr val="000000"/>
                </a:solidFill>
              </a:rPr>
              <a:t>Want to see the energies?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pose.energies().show( std::cout );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342900" y="1562175"/>
            <a:ext cx="41709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1155CC"/>
                </a:solidFill>
              </a:rPr>
              <a:t>*The score has no units (i.e. kCal/mol)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134800"/>
            <a:ext cx="73155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Evaluating models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36950" y="1110050"/>
            <a:ext cx="76605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Helvetica Neue"/>
                <a:ea typeface="Helvetica Neue"/>
                <a:cs typeface="Helvetica Neue"/>
                <a:sym typeface="Helvetica Neue"/>
              </a:rPr>
              <a:t>Rosetta uses the metropolis criterion to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Helvetica Neue"/>
                <a:ea typeface="Helvetica Neue"/>
                <a:cs typeface="Helvetica Neue"/>
                <a:sym typeface="Helvetica Neue"/>
              </a:rPr>
              <a:t>evaluate models - called Monte Carlo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2846" t="12249"/>
          <a:stretch/>
        </p:blipFill>
        <p:spPr>
          <a:xfrm>
            <a:off x="381650" y="2259649"/>
            <a:ext cx="8228301" cy="41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MonteCarlo</a:t>
            </a:r>
            <a:r>
              <a:rPr lang="en"/>
              <a:t> Object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Holds last accepted pose, new pose, and a scoring function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Compare score of last accepted pose to new conformation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MonteCarlo.boltzmann(pose)</a:t>
            </a:r>
            <a:r>
              <a:rPr lang="en" sz="2400">
                <a:solidFill>
                  <a:srgbClr val="000000"/>
                </a:solidFill>
              </a:rPr>
              <a:t> to evaluate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 low-energy structures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Broadly, YOU make the protocol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Metropolis Monte Carlo encourages most motions you try towards low energy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Packing uses very optimized algorithms to orient sidechains into low-energy arrangements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Minimization forces a pose down the local energy gradient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419" y="4683700"/>
            <a:ext cx="4299150" cy="18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happens when you pack? 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Metropolis Monte Carlo again!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Simulated Annealing: temperature varies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e^[-(E</a:t>
            </a:r>
            <a:r>
              <a:rPr lang="en">
                <a:solidFill>
                  <a:srgbClr val="000000"/>
                </a:solidFill>
              </a:rPr>
              <a:t>new</a:t>
            </a:r>
            <a:r>
              <a:rPr lang="en" sz="2400">
                <a:solidFill>
                  <a:srgbClr val="000000"/>
                </a:solidFill>
              </a:rPr>
              <a:t>-E</a:t>
            </a:r>
            <a:r>
              <a:rPr lang="en">
                <a:solidFill>
                  <a:srgbClr val="000000"/>
                </a:solidFill>
              </a:rPr>
              <a:t>old</a:t>
            </a:r>
            <a:r>
              <a:rPr lang="en" sz="2400">
                <a:solidFill>
                  <a:srgbClr val="000000"/>
                </a:solidFill>
              </a:rPr>
              <a:t>)/k</a:t>
            </a:r>
            <a:r>
              <a:rPr lang="en" sz="1200">
                <a:solidFill>
                  <a:srgbClr val="000000"/>
                </a:solidFill>
              </a:rPr>
              <a:t>B</a:t>
            </a:r>
            <a:r>
              <a:rPr lang="en" sz="2400">
                <a:solidFill>
                  <a:srgbClr val="000000"/>
                </a:solidFill>
              </a:rPr>
              <a:t>T]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7" y="3190775"/>
            <a:ext cx="75152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Minimization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Most score function terms have derivatives (calculus)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Code “knows” which way is low energy!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Minimizer moves pose to local minimum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Modifies degrees of freedom (DOFs)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4 body torsions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i="1" lang="en" sz="2400">
                <a:solidFill>
                  <a:srgbClr val="000000"/>
                </a:solidFill>
              </a:rPr>
              <a:t>3 body angles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i="1" lang="en" sz="2400">
                <a:solidFill>
                  <a:srgbClr val="000000"/>
                </a:solidFill>
              </a:rPr>
              <a:t>2 body lengths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-4183875" y="34531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762" y="4003875"/>
            <a:ext cx="5840475" cy="257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134800"/>
            <a:ext cx="73155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recipe for snickerdoodles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35" y="1375973"/>
            <a:ext cx="7985124" cy="478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Break: Big Picture to Details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So far, how and why Rosetta does things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Now, Rosetta-specific details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“Rosetta-flavored” C++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compilation system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small parts of big systems needed for lab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Rosetta Types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Types to use in Rosetta (not C++ types) - platform compatible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core/types.hh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core::Size</a:t>
            </a:r>
            <a:r>
              <a:rPr lang="en" sz="2400">
                <a:solidFill>
                  <a:srgbClr val="000000"/>
                </a:solidFill>
              </a:rPr>
              <a:t> - platform::Size =&gt; unsigned integer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core::Real</a:t>
            </a:r>
            <a:r>
              <a:rPr lang="en" sz="2400">
                <a:solidFill>
                  <a:srgbClr val="000000"/>
                </a:solidFill>
              </a:rPr>
              <a:t> - platform::Real =&gt; double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core::</a:t>
            </a:r>
            <a:r>
              <a:rPr lang="en" sz="240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ector </a:t>
            </a:r>
            <a:r>
              <a:rPr lang="en" sz="2400">
                <a:solidFill>
                  <a:srgbClr val="000000"/>
                </a:solidFill>
              </a:rPr>
              <a:t>- numeric::xyzVector =&gt; (x, y, z)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664425" y="4344250"/>
            <a:ext cx="138599" cy="878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 line options system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178775"/>
            <a:ext cx="8229600" cy="539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Access inputs from the command line: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&lt;basic/options/keys/in.OptionKeys.gen.hh&gt;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&lt;basic/options/option.hh&gt;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using namespace basic::options;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option[ OptionKeys::in::file::s ].value();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Specifying an option on the command line: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-in:file:s mystruct.pdb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Number Generators 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Utility located in numeric/random/random.hh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Value in range [0,1): 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uniform(void);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gaussian(void);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Integer in range [low, high]: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random_range(int low, int high);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a Pilot App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Executable from which you can run your code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 int argc, char * argv []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try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devel::init(argc, argv);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// my code here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catch ( utility::excn::EXCN_Base const &amp; e 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std::cout &lt;&lt; “Caught Exception &lt;&lt; e.msg &lt;&lt; std::endl;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-1;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PyMol Viewer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178775"/>
            <a:ext cx="86868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Communication between Rosetta and PyMol - allows you to view and run your simulation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Setup: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(1) Add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protocols::moves::AddPyMolObserver </a:t>
            </a:r>
            <a:r>
              <a:rPr lang="en" sz="2400">
                <a:solidFill>
                  <a:srgbClr val="000000"/>
                </a:solidFill>
              </a:rPr>
              <a:t>to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   attach the PyMol observer to the pose (or use cmd-line         options for JD2-based applications)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(2) In PyMol session, run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   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src/python/bindings/PyMOLPyRosettaServer.py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000000"/>
                </a:solidFill>
              </a:rPr>
              <a:t>(3) Run your pilot app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More Documentation here!: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  <a:hlinkClick r:id="rId3"/>
              </a:rPr>
              <a:t>https://www.rosettacommons.org/docs/wiki/rosetta-basics/graphics-and-guis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134800"/>
            <a:ext cx="7315499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Overview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57200" y="1178775"/>
            <a:ext cx="82296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Create your own Rosetta Protocol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Load a pose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Score a pose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make random phi/psi perturbations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repack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minimize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MC accept/reject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308125"/>
            <a:ext cx="79587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Rosetta apps are recipes for molecular modeling</a:t>
            </a:r>
          </a:p>
        </p:txBody>
      </p:sp>
      <p:sp>
        <p:nvSpPr>
          <p:cNvPr id="114" name="Shape 114"/>
          <p:cNvSpPr/>
          <p:nvPr/>
        </p:nvSpPr>
        <p:spPr>
          <a:xfrm>
            <a:off x="552600" y="1312850"/>
            <a:ext cx="8038800" cy="4882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5" name="Shape 115"/>
          <p:cNvCxnSpPr>
            <a:stCxn id="114" idx="0"/>
          </p:cNvCxnSpPr>
          <p:nvPr/>
        </p:nvCxnSpPr>
        <p:spPr>
          <a:xfrm>
            <a:off x="4572000" y="1312850"/>
            <a:ext cx="0" cy="488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6" name="Shape 116"/>
          <p:cNvSpPr txBox="1"/>
          <p:nvPr/>
        </p:nvSpPr>
        <p:spPr>
          <a:xfrm>
            <a:off x="955625" y="1426850"/>
            <a:ext cx="29826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What are the ingredients? 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205775" y="1426850"/>
            <a:ext cx="29826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What are the steps?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97975" y="3102975"/>
            <a:ext cx="34761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 in the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Rosetta Libraries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793925" y="2875450"/>
            <a:ext cx="34761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Lines of code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use and manipulate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34800"/>
            <a:ext cx="73155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the recipe: Ingredients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40425" y="1111625"/>
            <a:ext cx="83172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" sz="3000" u="sng">
                <a:latin typeface="Helvetica Neue"/>
                <a:ea typeface="Helvetica Neue"/>
                <a:cs typeface="Helvetica Neue"/>
                <a:sym typeface="Helvetica Neue"/>
              </a:rPr>
              <a:t>central</a:t>
            </a:r>
            <a:r>
              <a:rPr b="1" lang="en" sz="3000">
                <a:latin typeface="Helvetica Neue"/>
                <a:ea typeface="Helvetica Neue"/>
                <a:cs typeface="Helvetica Neue"/>
                <a:sym typeface="Helvetica Neue"/>
              </a:rPr>
              <a:t> ingredient is the biomolecule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Helvetica Neue"/>
                <a:ea typeface="Helvetica Neue"/>
                <a:cs typeface="Helvetica Neue"/>
                <a:sym typeface="Helvetica Neue"/>
              </a:rPr>
              <a:t>We call this object a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Pose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712" y="2300175"/>
            <a:ext cx="4410773" cy="44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40425" y="2464325"/>
            <a:ext cx="37026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Note - Cartoon representation approximates the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backbone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0300" y="2075498"/>
            <a:ext cx="2874100" cy="204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6585000" y="3066075"/>
            <a:ext cx="1604700" cy="383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134800"/>
            <a:ext cx="73155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makes a pose?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37200" y="1202825"/>
            <a:ext cx="83172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Helvetica Neue"/>
                <a:ea typeface="Helvetica Neue"/>
                <a:cs typeface="Helvetica Neue"/>
                <a:sym typeface="Helvetica Neue"/>
              </a:rPr>
              <a:t>Smaller objects representing molecular conformation and energies are </a:t>
            </a:r>
            <a:r>
              <a:rPr b="1" lang="en" sz="3000" u="sng">
                <a:latin typeface="Helvetica Neue"/>
                <a:ea typeface="Helvetica Neue"/>
                <a:cs typeface="Helvetica Neue"/>
                <a:sym typeface="Helvetica Neue"/>
              </a:rPr>
              <a:t>encapsulated</a:t>
            </a:r>
            <a:r>
              <a:rPr b="1" lang="en" sz="3000">
                <a:latin typeface="Helvetica Neue"/>
                <a:ea typeface="Helvetica Neue"/>
                <a:cs typeface="Helvetica Neue"/>
                <a:sym typeface="Helvetica Neue"/>
              </a:rPr>
              <a:t> in the Pose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08" y="2675849"/>
            <a:ext cx="2425155" cy="172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560" y="2876049"/>
            <a:ext cx="1684202" cy="1727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485687" y="4698475"/>
            <a:ext cx="2205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Atom Types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47137" y="4695900"/>
            <a:ext cx="2205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Residue Types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937" y="2752042"/>
            <a:ext cx="2569650" cy="1794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6210562" y="4698475"/>
            <a:ext cx="22053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Torsion Types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372000" y="5231950"/>
            <a:ext cx="2737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pose.residue(1)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.atom(“CA”)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26025" y="5231950"/>
            <a:ext cx="28449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pose.residue(1)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286775" y="5231950"/>
            <a:ext cx="2737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pose.phi(1)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phose.psi(1)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pose.omega(1)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134800"/>
            <a:ext cx="73155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steps? 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46800" y="1033850"/>
            <a:ext cx="87972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In general, Rosetta apps follow the same recipe! 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18373"/>
            <a:ext cx="7873324" cy="447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134800"/>
            <a:ext cx="73155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the steps? 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46800" y="1033850"/>
            <a:ext cx="87972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In general, Rosetta apps follow the same recipe!  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42349" r="0" t="9313"/>
          <a:stretch/>
        </p:blipFill>
        <p:spPr>
          <a:xfrm>
            <a:off x="1945225" y="2576924"/>
            <a:ext cx="4745424" cy="412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2281687" y="2031050"/>
            <a:ext cx="4072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3. Evaluate the 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134800"/>
            <a:ext cx="73155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Sampling: Changing torsions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36950" y="1110050"/>
            <a:ext cx="76605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Why do we use torsion angles instead of cartesian (XYZ) coordinates?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535325" y="2159150"/>
            <a:ext cx="8229600" cy="454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In proteins, bond angles &amp; lengths relatively fixed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Physics!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4-body torsions very variable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3-body angles, &amp;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2-body bond lengths less so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274" y="4094800"/>
            <a:ext cx="3551424" cy="25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225" y="4194828"/>
            <a:ext cx="2149549" cy="233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178775"/>
            <a:ext cx="8134800" cy="50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Pose </a:t>
            </a:r>
            <a:r>
              <a:rPr lang="en" sz="2400">
                <a:solidFill>
                  <a:srgbClr val="000000"/>
                </a:solidFill>
              </a:rPr>
              <a:t>has accessors for all torsions!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Pose::set_phi(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core::Size resnum, core::Real phi  );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Pose::set_psi(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core::Size resnum, core::Real psi 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Pose::set_chi(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core::Size resnum,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core::Size chino, 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Specific to side chain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core::Real chi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);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457200" y="134800"/>
            <a:ext cx="7315500" cy="7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Sampling: Changing torsions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